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139" autoAdjust="0"/>
  </p:normalViewPr>
  <p:slideViewPr>
    <p:cSldViewPr>
      <p:cViewPr varScale="1">
        <p:scale>
          <a:sx n="73" d="100"/>
          <a:sy n="73" d="100"/>
        </p:scale>
        <p:origin x="-19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BC665-C72E-43BD-8779-353544536A55}" type="datetimeFigureOut">
              <a:rPr lang="en-AU" smtClean="0"/>
              <a:t>04/09/2015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E1EF4-F0FC-4B05-8F20-BEA43691AB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1853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9F08E-381E-42BB-844B-051B3901D7E7}" type="slidenum">
              <a:rPr lang="en-A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087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00EC-E861-4704-99E8-328D7CA0E256}" type="datetimeFigureOut">
              <a:rPr lang="en-AU" smtClean="0"/>
              <a:t>04/09/2015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1599-8E67-4481-8BD7-09B72E881B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01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00EC-E861-4704-99E8-328D7CA0E256}" type="datetimeFigureOut">
              <a:rPr lang="en-AU" smtClean="0"/>
              <a:t>04/09/2015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1599-8E67-4481-8BD7-09B72E881B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497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00EC-E861-4704-99E8-328D7CA0E256}" type="datetimeFigureOut">
              <a:rPr lang="en-AU" smtClean="0"/>
              <a:t>04/09/2015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1599-8E67-4481-8BD7-09B72E881B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002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00EC-E861-4704-99E8-328D7CA0E256}" type="datetimeFigureOut">
              <a:rPr lang="en-AU" smtClean="0"/>
              <a:t>04/09/2015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1599-8E67-4481-8BD7-09B72E881B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284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00EC-E861-4704-99E8-328D7CA0E256}" type="datetimeFigureOut">
              <a:rPr lang="en-AU" smtClean="0"/>
              <a:t>04/09/2015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1599-8E67-4481-8BD7-09B72E881B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201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00EC-E861-4704-99E8-328D7CA0E256}" type="datetimeFigureOut">
              <a:rPr lang="en-AU" smtClean="0"/>
              <a:t>04/09/2015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1599-8E67-4481-8BD7-09B72E881B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500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00EC-E861-4704-99E8-328D7CA0E256}" type="datetimeFigureOut">
              <a:rPr lang="en-AU" smtClean="0"/>
              <a:t>04/09/2015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1599-8E67-4481-8BD7-09B72E881B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910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00EC-E861-4704-99E8-328D7CA0E256}" type="datetimeFigureOut">
              <a:rPr lang="en-AU" smtClean="0"/>
              <a:t>04/09/2015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1599-8E67-4481-8BD7-09B72E881B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709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00EC-E861-4704-99E8-328D7CA0E256}" type="datetimeFigureOut">
              <a:rPr lang="en-AU" smtClean="0"/>
              <a:t>04/09/2015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1599-8E67-4481-8BD7-09B72E881B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810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00EC-E861-4704-99E8-328D7CA0E256}" type="datetimeFigureOut">
              <a:rPr lang="en-AU" smtClean="0"/>
              <a:t>04/09/2015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1599-8E67-4481-8BD7-09B72E881B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926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00EC-E861-4704-99E8-328D7CA0E256}" type="datetimeFigureOut">
              <a:rPr lang="en-AU" smtClean="0"/>
              <a:t>04/09/2015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1599-8E67-4481-8BD7-09B72E881B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443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300EC-E861-4704-99E8-328D7CA0E256}" type="datetimeFigureOut">
              <a:rPr lang="en-AU" smtClean="0"/>
              <a:t>04/09/2015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61599-8E67-4481-8BD7-09B72E881B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571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54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slideLayout" Target="../slideLayouts/slideLayout6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tags" Target="../tags/tag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>
            <a:off x="179512" y="1209525"/>
            <a:ext cx="8880444" cy="5216718"/>
            <a:chOff x="148191" y="728975"/>
            <a:chExt cx="8893542" cy="5164303"/>
          </a:xfrm>
        </p:grpSpPr>
        <p:cxnSp>
          <p:nvCxnSpPr>
            <p:cNvPr id="69" name="OTLSHAPE_M_dba9f1cc2041410b849ee590e76c7780_Connector2"/>
            <p:cNvCxnSpPr/>
            <p:nvPr>
              <p:custDataLst>
                <p:tags r:id="rId14"/>
              </p:custDataLst>
            </p:nvPr>
          </p:nvCxnSpPr>
          <p:spPr>
            <a:xfrm flipH="1">
              <a:off x="7936525" y="3302883"/>
              <a:ext cx="1" cy="100091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0" name="OTLSHAPE_M_22ba966897a34657afc169ade639a7fb_Connector1"/>
            <p:cNvCxnSpPr/>
            <p:nvPr>
              <p:custDataLst>
                <p:tags r:id="rId15"/>
              </p:custDataLst>
            </p:nvPr>
          </p:nvCxnSpPr>
          <p:spPr>
            <a:xfrm>
              <a:off x="1202061" y="3145184"/>
              <a:ext cx="0" cy="8529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71" name="OTLSHAPE_TB_00000000000000000000000000000000_ScaleContainer"/>
            <p:cNvSpPr/>
            <p:nvPr>
              <p:custDataLst>
                <p:tags r:id="rId16"/>
              </p:custDataLst>
            </p:nvPr>
          </p:nvSpPr>
          <p:spPr>
            <a:xfrm>
              <a:off x="408490" y="2751098"/>
              <a:ext cx="8166896" cy="381000"/>
            </a:xfrm>
            <a:prstGeom prst="round2DiagRect">
              <a:avLst>
                <a:gd name="adj1" fmla="val 100000"/>
                <a:gd name="adj2" fmla="val 0"/>
              </a:avLst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015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OTLSHAPE_TB_00000000000000000000000000000000_TimescaleInterval1"/>
            <p:cNvSpPr txBox="1"/>
            <p:nvPr>
              <p:custDataLst>
                <p:tags r:id="rId17"/>
              </p:custDataLst>
            </p:nvPr>
          </p:nvSpPr>
          <p:spPr>
            <a:xfrm>
              <a:off x="974515" y="2840673"/>
              <a:ext cx="412251" cy="16837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defTabSz="914015"/>
              <a:r>
                <a:rPr lang="en-US" sz="1300" b="1" spc="-21" dirty="0">
                  <a:solidFill>
                    <a:prstClr val="white"/>
                  </a:solidFill>
                </a:rPr>
                <a:t>2012</a:t>
              </a:r>
            </a:p>
          </p:txBody>
        </p:sp>
        <p:cxnSp>
          <p:nvCxnSpPr>
            <p:cNvPr id="73" name="OTLSHAPE_TB_00000000000000000000000000000000_Separator1"/>
            <p:cNvCxnSpPr/>
            <p:nvPr>
              <p:custDataLst>
                <p:tags r:id="rId18"/>
              </p:custDataLst>
            </p:nvPr>
          </p:nvCxnSpPr>
          <p:spPr>
            <a:xfrm>
              <a:off x="1673490" y="2782515"/>
              <a:ext cx="0" cy="254000"/>
            </a:xfrm>
            <a:prstGeom prst="line">
              <a:avLst/>
            </a:prstGeom>
            <a:ln w="6350" cap="flat" cmpd="sng" algn="ctr">
              <a:solidFill>
                <a:schemeClr val="lt1">
                  <a:alpha val="2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OTLSHAPE_TB_00000000000000000000000000000000_Separator2"/>
            <p:cNvCxnSpPr/>
            <p:nvPr>
              <p:custDataLst>
                <p:tags r:id="rId19"/>
              </p:custDataLst>
            </p:nvPr>
          </p:nvCxnSpPr>
          <p:spPr>
            <a:xfrm>
              <a:off x="2788700" y="2798248"/>
              <a:ext cx="0" cy="254000"/>
            </a:xfrm>
            <a:prstGeom prst="line">
              <a:avLst/>
            </a:prstGeom>
            <a:ln w="6350" cap="flat" cmpd="sng" algn="ctr">
              <a:solidFill>
                <a:schemeClr val="lt1">
                  <a:alpha val="2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TLSHAPE_TB_00000000000000000000000000000000_TimescaleInterval3"/>
            <p:cNvSpPr txBox="1"/>
            <p:nvPr>
              <p:custDataLst>
                <p:tags r:id="rId20"/>
              </p:custDataLst>
            </p:nvPr>
          </p:nvSpPr>
          <p:spPr>
            <a:xfrm>
              <a:off x="2097443" y="2834392"/>
              <a:ext cx="363333" cy="174656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defTabSz="914015"/>
              <a:r>
                <a:rPr lang="en-US" sz="1300" b="1" spc="-21" dirty="0">
                  <a:solidFill>
                    <a:prstClr val="white"/>
                  </a:solidFill>
                </a:rPr>
                <a:t>2013</a:t>
              </a:r>
            </a:p>
          </p:txBody>
        </p:sp>
        <p:sp>
          <p:nvSpPr>
            <p:cNvPr id="76" name="OTLSHAPE_TB_00000000000000000000000000000000_TimescaleInterval5"/>
            <p:cNvSpPr txBox="1"/>
            <p:nvPr>
              <p:custDataLst>
                <p:tags r:id="rId21"/>
              </p:custDataLst>
            </p:nvPr>
          </p:nvSpPr>
          <p:spPr>
            <a:xfrm>
              <a:off x="3217287" y="2824825"/>
              <a:ext cx="499051" cy="184223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defTabSz="914015"/>
              <a:r>
                <a:rPr lang="en-US" sz="1300" b="1" spc="-21" dirty="0">
                  <a:solidFill>
                    <a:prstClr val="white"/>
                  </a:solidFill>
                </a:rPr>
                <a:t>2014</a:t>
              </a:r>
            </a:p>
          </p:txBody>
        </p:sp>
        <p:cxnSp>
          <p:nvCxnSpPr>
            <p:cNvPr id="77" name="OTLSHAPE_TB_00000000000000000000000000000000_Separator5"/>
            <p:cNvCxnSpPr/>
            <p:nvPr>
              <p:custDataLst>
                <p:tags r:id="rId22"/>
              </p:custDataLst>
            </p:nvPr>
          </p:nvCxnSpPr>
          <p:spPr>
            <a:xfrm>
              <a:off x="3926120" y="2792255"/>
              <a:ext cx="0" cy="254000"/>
            </a:xfrm>
            <a:prstGeom prst="line">
              <a:avLst/>
            </a:prstGeom>
            <a:ln w="6350" cap="flat" cmpd="sng" algn="ctr">
              <a:solidFill>
                <a:schemeClr val="lt1">
                  <a:alpha val="2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OTLSHAPE_TB_00000000000000000000000000000000_Separator6"/>
            <p:cNvCxnSpPr/>
            <p:nvPr>
              <p:custDataLst>
                <p:tags r:id="rId23"/>
              </p:custDataLst>
            </p:nvPr>
          </p:nvCxnSpPr>
          <p:spPr>
            <a:xfrm>
              <a:off x="5015558" y="2808811"/>
              <a:ext cx="0" cy="254000"/>
            </a:xfrm>
            <a:prstGeom prst="line">
              <a:avLst/>
            </a:prstGeom>
            <a:ln w="6350" cap="flat" cmpd="sng" algn="ctr">
              <a:solidFill>
                <a:schemeClr val="lt1">
                  <a:alpha val="2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TLSHAPE_TB_00000000000000000000000000000000_TimescaleInterval7"/>
            <p:cNvSpPr txBox="1"/>
            <p:nvPr>
              <p:custDataLst>
                <p:tags r:id="rId24"/>
              </p:custDataLst>
            </p:nvPr>
          </p:nvSpPr>
          <p:spPr>
            <a:xfrm>
              <a:off x="4341217" y="2838670"/>
              <a:ext cx="403367" cy="170378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defTabSz="914015"/>
              <a:r>
                <a:rPr lang="en-US" sz="1300" b="1" spc="-21" dirty="0">
                  <a:solidFill>
                    <a:prstClr val="white"/>
                  </a:solidFill>
                </a:rPr>
                <a:t>2015</a:t>
              </a:r>
            </a:p>
          </p:txBody>
        </p:sp>
        <p:cxnSp>
          <p:nvCxnSpPr>
            <p:cNvPr id="80" name="OTLSHAPE_TB_00000000000000000000000000000000_Separator7"/>
            <p:cNvCxnSpPr/>
            <p:nvPr>
              <p:custDataLst>
                <p:tags r:id="rId25"/>
              </p:custDataLst>
            </p:nvPr>
          </p:nvCxnSpPr>
          <p:spPr>
            <a:xfrm>
              <a:off x="6149614" y="2814598"/>
              <a:ext cx="0" cy="254000"/>
            </a:xfrm>
            <a:prstGeom prst="line">
              <a:avLst/>
            </a:prstGeom>
            <a:ln w="6350" cap="flat" cmpd="sng" algn="ctr">
              <a:solidFill>
                <a:schemeClr val="lt1">
                  <a:alpha val="2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TLSHAPE_TB_00000000000000000000000000000000_TimescaleInterval8"/>
            <p:cNvSpPr txBox="1"/>
            <p:nvPr>
              <p:custDataLst>
                <p:tags r:id="rId26"/>
              </p:custDataLst>
            </p:nvPr>
          </p:nvSpPr>
          <p:spPr>
            <a:xfrm>
              <a:off x="5496720" y="2832222"/>
              <a:ext cx="342772" cy="17682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defTabSz="914015"/>
              <a:r>
                <a:rPr lang="en-US" sz="1300" b="1" spc="-21" dirty="0">
                  <a:solidFill>
                    <a:prstClr val="white"/>
                  </a:solidFill>
                </a:rPr>
                <a:t>2016</a:t>
              </a:r>
            </a:p>
          </p:txBody>
        </p:sp>
        <p:sp>
          <p:nvSpPr>
            <p:cNvPr id="82" name="OTLSHAPE_TB_00000000000000000000000000000000_TimescaleInterval9"/>
            <p:cNvSpPr txBox="1"/>
            <p:nvPr>
              <p:custDataLst>
                <p:tags r:id="rId27"/>
              </p:custDataLst>
            </p:nvPr>
          </p:nvSpPr>
          <p:spPr>
            <a:xfrm>
              <a:off x="6607713" y="2840674"/>
              <a:ext cx="425878" cy="16837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defTabSz="914015"/>
              <a:r>
                <a:rPr lang="en-US" sz="1300" b="1" spc="-21" dirty="0">
                  <a:solidFill>
                    <a:prstClr val="white"/>
                  </a:solidFill>
                </a:rPr>
                <a:t>2017</a:t>
              </a:r>
            </a:p>
          </p:txBody>
        </p:sp>
        <p:cxnSp>
          <p:nvCxnSpPr>
            <p:cNvPr id="83" name="OTLSHAPE_TB_00000000000000000000000000000000_Separator9"/>
            <p:cNvCxnSpPr/>
            <p:nvPr>
              <p:custDataLst>
                <p:tags r:id="rId28"/>
              </p:custDataLst>
            </p:nvPr>
          </p:nvCxnSpPr>
          <p:spPr>
            <a:xfrm>
              <a:off x="7290425" y="2806700"/>
              <a:ext cx="0" cy="254000"/>
            </a:xfrm>
            <a:prstGeom prst="line">
              <a:avLst/>
            </a:prstGeom>
            <a:ln w="6350" cap="flat" cmpd="sng" algn="ctr">
              <a:solidFill>
                <a:schemeClr val="lt1">
                  <a:alpha val="2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TLSHAPE_TB_00000000000000000000000000000000_TimescaleInterval10"/>
            <p:cNvSpPr txBox="1"/>
            <p:nvPr>
              <p:custDataLst>
                <p:tags r:id="rId29"/>
              </p:custDataLst>
            </p:nvPr>
          </p:nvSpPr>
          <p:spPr>
            <a:xfrm>
              <a:off x="7793171" y="2840674"/>
              <a:ext cx="441915" cy="16837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defTabSz="914015"/>
              <a:r>
                <a:rPr lang="en-US" sz="1300" b="1" spc="-21" dirty="0">
                  <a:solidFill>
                    <a:prstClr val="white"/>
                  </a:solidFill>
                </a:rPr>
                <a:t>2018</a:t>
              </a:r>
            </a:p>
          </p:txBody>
        </p:sp>
        <p:sp>
          <p:nvSpPr>
            <p:cNvPr id="88" name="OTLSHAPE_M_dba9f1cc2041410b849ee590e76c7780_Title"/>
            <p:cNvSpPr txBox="1"/>
            <p:nvPr>
              <p:custDataLst>
                <p:tags r:id="rId30"/>
              </p:custDataLst>
            </p:nvPr>
          </p:nvSpPr>
          <p:spPr>
            <a:xfrm>
              <a:off x="7496354" y="4319780"/>
              <a:ext cx="1545379" cy="36562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 defTabSz="914015"/>
              <a:r>
                <a:rPr lang="en-US" sz="1200" spc="-4" dirty="0">
                  <a:solidFill>
                    <a:srgbClr val="FF0000"/>
                  </a:solidFill>
                  <a:latin typeface="Arial" panose="020B0604020202020204" pitchFamily="34" charset="0"/>
                </a:rPr>
                <a:t>NDIS</a:t>
              </a:r>
            </a:p>
            <a:p>
              <a:pPr algn="ctr" defTabSz="914015"/>
              <a:r>
                <a:rPr lang="en-US" sz="1200" spc="-4" dirty="0">
                  <a:solidFill>
                    <a:srgbClr val="FF0000"/>
                  </a:solidFill>
                  <a:latin typeface="Arial" panose="020B0604020202020204" pitchFamily="34" charset="0"/>
                </a:rPr>
                <a:t>Full implementation</a:t>
              </a:r>
            </a:p>
          </p:txBody>
        </p:sp>
        <p:sp>
          <p:nvSpPr>
            <p:cNvPr id="89" name="OTLSHAPE_M_dba9f1cc2041410b849ee590e76c7780_Date"/>
            <p:cNvSpPr txBox="1"/>
            <p:nvPr>
              <p:custDataLst>
                <p:tags r:id="rId31"/>
              </p:custDataLst>
            </p:nvPr>
          </p:nvSpPr>
          <p:spPr>
            <a:xfrm>
              <a:off x="8117734" y="4041695"/>
              <a:ext cx="596900" cy="167576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 defTabSz="914015"/>
              <a:r>
                <a:rPr lang="en-US" sz="11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1 </a:t>
              </a:r>
              <a:r>
                <a:rPr lang="en-US" sz="1100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Jul </a:t>
              </a:r>
              <a:r>
                <a:rPr lang="en-US" sz="11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2018</a:t>
              </a:r>
            </a:p>
          </p:txBody>
        </p:sp>
        <p:sp>
          <p:nvSpPr>
            <p:cNvPr id="94" name="OTLSHAPE_M_780b5cc5ec854e32ac6a67a30b714185_Title"/>
            <p:cNvSpPr txBox="1"/>
            <p:nvPr>
              <p:custDataLst>
                <p:tags r:id="rId32"/>
              </p:custDataLst>
            </p:nvPr>
          </p:nvSpPr>
          <p:spPr>
            <a:xfrm>
              <a:off x="4619272" y="3989667"/>
              <a:ext cx="1516745" cy="1645294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81378" indent="-181378" defTabSz="914015">
                <a:buFont typeface="Arial" panose="020B0604020202020204" pitchFamily="34" charset="0"/>
                <a:buChar char="•"/>
              </a:pPr>
              <a:r>
                <a:rPr lang="en-US" sz="1200" spc="-4" dirty="0">
                  <a:solidFill>
                    <a:srgbClr val="FF0000"/>
                  </a:solidFill>
                  <a:latin typeface="Arial" panose="020B0604020202020204" pitchFamily="34" charset="0"/>
                </a:rPr>
                <a:t>NSW CCSP funding extended by </a:t>
              </a:r>
              <a:r>
                <a:rPr lang="en-US" sz="1200" spc="-4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AHDC</a:t>
              </a:r>
            </a:p>
            <a:p>
              <a:pPr marL="181378" indent="-181378" defTabSz="914015">
                <a:buFont typeface="Arial" panose="020B0604020202020204" pitchFamily="34" charset="0"/>
                <a:buChar char="•"/>
              </a:pPr>
              <a:r>
                <a:rPr lang="en-US" sz="1200" spc="-4" dirty="0">
                  <a:solidFill>
                    <a:srgbClr val="FF0000"/>
                  </a:solidFill>
                  <a:latin typeface="Arial" panose="020B0604020202020204" pitchFamily="34" charset="0"/>
                </a:rPr>
                <a:t>Hunter Pilot site transition complete and their NSW CCSP funding ceases</a:t>
              </a:r>
            </a:p>
            <a:p>
              <a:pPr defTabSz="914015"/>
              <a:r>
                <a:rPr lang="en-US" sz="1200" spc="-4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 </a:t>
              </a:r>
              <a:endParaRPr lang="en-US" sz="1200" spc="-4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5" name="OTLSHAPE_M_780b5cc5ec854e32ac6a67a30b714185_Date"/>
            <p:cNvSpPr txBox="1"/>
            <p:nvPr>
              <p:custDataLst>
                <p:tags r:id="rId33"/>
              </p:custDataLst>
            </p:nvPr>
          </p:nvSpPr>
          <p:spPr>
            <a:xfrm>
              <a:off x="4555300" y="3635767"/>
              <a:ext cx="863600" cy="167576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 defTabSz="914015"/>
              <a:r>
                <a:rPr lang="en-US" sz="11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30 </a:t>
              </a:r>
              <a:r>
                <a:rPr lang="en-US" sz="1100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Jun </a:t>
              </a:r>
              <a:r>
                <a:rPr lang="en-US" sz="11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2016</a:t>
              </a:r>
            </a:p>
          </p:txBody>
        </p:sp>
        <p:sp>
          <p:nvSpPr>
            <p:cNvPr id="98" name="OTLSHAPE_M_040648a26ff84468a24e7480ad91620e_Title"/>
            <p:cNvSpPr txBox="1"/>
            <p:nvPr>
              <p:custDataLst>
                <p:tags r:id="rId34"/>
              </p:custDataLst>
            </p:nvPr>
          </p:nvSpPr>
          <p:spPr>
            <a:xfrm>
              <a:off x="7171522" y="1573772"/>
              <a:ext cx="1690579" cy="1828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defTabSz="914015"/>
              <a:r>
                <a:rPr lang="en-US" sz="1200" spc="-4" dirty="0" smtClean="0">
                  <a:solidFill>
                    <a:srgbClr val="0070C0"/>
                  </a:solidFill>
                  <a:latin typeface="Arial" panose="020B0604020202020204" pitchFamily="34" charset="0"/>
                </a:rPr>
                <a:t>CHSP contracts end </a:t>
              </a:r>
              <a:endParaRPr lang="en-US" sz="1300" spc="-4" dirty="0">
                <a:solidFill>
                  <a:srgbClr val="0070C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0" name="OTLSHAPE_M_3bdee929928a47ec82ab115ac7f7e690_Title"/>
            <p:cNvSpPr txBox="1"/>
            <p:nvPr>
              <p:custDataLst>
                <p:tags r:id="rId35"/>
              </p:custDataLst>
            </p:nvPr>
          </p:nvSpPr>
          <p:spPr>
            <a:xfrm>
              <a:off x="3301264" y="828304"/>
              <a:ext cx="2111264" cy="914053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81378" indent="-181378" defTabSz="914015">
                <a:buFont typeface="Arial" panose="020B0604020202020204" pitchFamily="34" charset="0"/>
                <a:buChar char="•"/>
              </a:pPr>
              <a:r>
                <a:rPr lang="en-US" sz="1200" spc="-4" dirty="0">
                  <a:solidFill>
                    <a:srgbClr val="0070C0"/>
                  </a:solidFill>
                  <a:latin typeface="Arial" panose="020B0604020202020204" pitchFamily="34" charset="0"/>
                </a:rPr>
                <a:t>Transition of Commonwealth HACC Program to CHSP</a:t>
              </a:r>
            </a:p>
            <a:p>
              <a:pPr marL="181378" indent="-181378" defTabSz="914015">
                <a:buFont typeface="Arial" panose="020B0604020202020204" pitchFamily="34" charset="0"/>
                <a:buChar char="•"/>
              </a:pPr>
              <a:r>
                <a:rPr lang="en-US" sz="1200" spc="-4" dirty="0">
                  <a:solidFill>
                    <a:srgbClr val="0070C0"/>
                  </a:solidFill>
                  <a:latin typeface="Arial" panose="020B0604020202020204" pitchFamily="34" charset="0"/>
                </a:rPr>
                <a:t>Full functionality rollout of My Aged Care Gateway</a:t>
              </a:r>
            </a:p>
            <a:p>
              <a:pPr marL="181378" indent="-181378" algn="ctr" defTabSz="914015">
                <a:buFont typeface="Arial" panose="020B0604020202020204" pitchFamily="34" charset="0"/>
                <a:buChar char="•"/>
              </a:pPr>
              <a:endParaRPr lang="en-US" sz="1200" spc="-4" dirty="0">
                <a:solidFill>
                  <a:srgbClr val="1F497D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1" name="OTLSHAPE_M_3bdee929928a47ec82ab115ac7f7e690_Date"/>
            <p:cNvSpPr txBox="1"/>
            <p:nvPr>
              <p:custDataLst>
                <p:tags r:id="rId36"/>
              </p:custDataLst>
            </p:nvPr>
          </p:nvSpPr>
          <p:spPr>
            <a:xfrm>
              <a:off x="3601931" y="1928167"/>
              <a:ext cx="873112" cy="167576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 defTabSz="914015"/>
              <a:r>
                <a:rPr lang="en-US" sz="11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1 </a:t>
              </a:r>
              <a:r>
                <a:rPr lang="en-US" sz="1100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Jul </a:t>
              </a:r>
              <a:r>
                <a:rPr lang="en-US" sz="11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2015</a:t>
              </a:r>
            </a:p>
          </p:txBody>
        </p:sp>
        <p:sp>
          <p:nvSpPr>
            <p:cNvPr id="105" name="OTLSHAPE_M_531134c2e0824479a13cfb7e6eaeb30c_Title"/>
            <p:cNvSpPr txBox="1"/>
            <p:nvPr>
              <p:custDataLst>
                <p:tags r:id="rId37"/>
              </p:custDataLst>
            </p:nvPr>
          </p:nvSpPr>
          <p:spPr>
            <a:xfrm>
              <a:off x="6638470" y="3589555"/>
              <a:ext cx="1313452" cy="548432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defTabSz="914015"/>
              <a:r>
                <a:rPr lang="en-US" sz="1200" spc="-4" dirty="0">
                  <a:solidFill>
                    <a:srgbClr val="FF0000"/>
                  </a:solidFill>
                  <a:latin typeface="Arial" panose="020B0604020202020204" pitchFamily="34" charset="0"/>
                </a:rPr>
                <a:t>NSW CCSP </a:t>
              </a:r>
            </a:p>
            <a:p>
              <a:pPr defTabSz="914015"/>
              <a:r>
                <a:rPr lang="en-US" sz="1200" spc="-4" dirty="0">
                  <a:solidFill>
                    <a:srgbClr val="FF0000"/>
                  </a:solidFill>
                  <a:latin typeface="Arial" panose="020B0604020202020204" pitchFamily="34" charset="0"/>
                </a:rPr>
                <a:t>transition to NDIS</a:t>
              </a:r>
            </a:p>
            <a:p>
              <a:pPr defTabSz="914015"/>
              <a:r>
                <a:rPr lang="en-US" sz="1200" spc="-4" dirty="0">
                  <a:solidFill>
                    <a:srgbClr val="FF0000"/>
                  </a:solidFill>
                  <a:latin typeface="Arial" panose="020B0604020202020204" pitchFamily="34" charset="0"/>
                </a:rPr>
                <a:t>complete</a:t>
              </a:r>
            </a:p>
          </p:txBody>
        </p:sp>
        <p:sp>
          <p:nvSpPr>
            <p:cNvPr id="106" name="OTLSHAPE_M_531134c2e0824479a13cfb7e6eaeb30c_Date"/>
            <p:cNvSpPr txBox="1"/>
            <p:nvPr>
              <p:custDataLst>
                <p:tags r:id="rId38"/>
              </p:custDataLst>
            </p:nvPr>
          </p:nvSpPr>
          <p:spPr>
            <a:xfrm>
              <a:off x="7064311" y="3320065"/>
              <a:ext cx="800100" cy="167576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 defTabSz="914015"/>
              <a:r>
                <a:rPr lang="en-US" sz="11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30 </a:t>
              </a:r>
              <a:r>
                <a:rPr lang="en-US" sz="1100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Jun </a:t>
              </a:r>
              <a:r>
                <a:rPr lang="en-US" sz="11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2018</a:t>
              </a:r>
            </a:p>
          </p:txBody>
        </p:sp>
        <p:sp>
          <p:nvSpPr>
            <p:cNvPr id="107" name="OTLSHAPE_M_531134c2e0824479a13cfb7e6eaeb30c_Shape"/>
            <p:cNvSpPr/>
            <p:nvPr>
              <p:custDataLst>
                <p:tags r:id="rId39"/>
              </p:custDataLst>
            </p:nvPr>
          </p:nvSpPr>
          <p:spPr>
            <a:xfrm>
              <a:off x="7864411" y="3125083"/>
              <a:ext cx="152400" cy="177800"/>
            </a:xfrm>
            <a:prstGeom prst="plus">
              <a:avLst/>
            </a:prstGeom>
            <a:ln/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015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8" name="OTLSHAPE_M_22ba966897a34657afc169ade639a7fb_Shape"/>
            <p:cNvSpPr/>
            <p:nvPr>
              <p:custDataLst>
                <p:tags r:id="rId40"/>
              </p:custDataLst>
            </p:nvPr>
          </p:nvSpPr>
          <p:spPr>
            <a:xfrm rot="16200000" flipV="1">
              <a:off x="2140168" y="1970571"/>
              <a:ext cx="165100" cy="177797"/>
            </a:xfrm>
            <a:prstGeom prst="flowChartMerge">
              <a:avLst/>
            </a:prstGeom>
            <a:ln/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015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13" name="OTLSHAPE_M_3bdee929928a47ec82ab115ac7f7e690_Connector1"/>
            <p:cNvCxnSpPr/>
            <p:nvPr>
              <p:custDataLst>
                <p:tags r:id="rId41"/>
              </p:custDataLst>
            </p:nvPr>
          </p:nvCxnSpPr>
          <p:spPr>
            <a:xfrm>
              <a:off x="2311617" y="2011954"/>
              <a:ext cx="0" cy="71786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14" name="OTLSHAPE_M_780b5cc5ec854e32ac6a67a30b714185_Date"/>
            <p:cNvSpPr txBox="1"/>
            <p:nvPr>
              <p:custDataLst>
                <p:tags r:id="rId42"/>
              </p:custDataLst>
            </p:nvPr>
          </p:nvSpPr>
          <p:spPr>
            <a:xfrm>
              <a:off x="7913467" y="2114633"/>
              <a:ext cx="863600" cy="167576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 defTabSz="914015"/>
              <a:r>
                <a:rPr lang="en-US" sz="11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30 </a:t>
              </a:r>
              <a:r>
                <a:rPr lang="en-US" sz="1100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Jun </a:t>
              </a:r>
              <a:r>
                <a:rPr lang="en-US" sz="1100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2018</a:t>
              </a:r>
              <a:endParaRPr lang="en-US" sz="1100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16" name="OTLSHAPE_M_22ba966897a34657afc169ade639a7fb_Title"/>
            <p:cNvSpPr txBox="1"/>
            <p:nvPr>
              <p:custDataLst>
                <p:tags r:id="rId43"/>
              </p:custDataLst>
            </p:nvPr>
          </p:nvSpPr>
          <p:spPr>
            <a:xfrm>
              <a:off x="2012923" y="5725702"/>
              <a:ext cx="1596488" cy="167576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defTabSz="914015"/>
              <a:endParaRPr lang="en-US" sz="1100" b="1" spc="-4" dirty="0">
                <a:solidFill>
                  <a:srgbClr val="7030A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1" name="OTLSHAPE_M_22ba966897a34657afc169ade639a7fb_Title"/>
            <p:cNvSpPr txBox="1"/>
            <p:nvPr>
              <p:custDataLst>
                <p:tags r:id="rId44"/>
              </p:custDataLst>
            </p:nvPr>
          </p:nvSpPr>
          <p:spPr>
            <a:xfrm>
              <a:off x="148191" y="728975"/>
              <a:ext cx="1478510" cy="914053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81378" indent="-181378" defTabSz="914015">
                <a:buFont typeface="Arial" panose="020B0604020202020204" pitchFamily="34" charset="0"/>
                <a:buChar char="•"/>
              </a:pPr>
              <a:r>
                <a:rPr lang="en-US" sz="1200" spc="-4" dirty="0">
                  <a:solidFill>
                    <a:srgbClr val="0070C0"/>
                  </a:solidFill>
                  <a:latin typeface="Arial" panose="020B0604020202020204" pitchFamily="34" charset="0"/>
                </a:rPr>
                <a:t>HACC program ceases</a:t>
              </a:r>
            </a:p>
            <a:p>
              <a:pPr marL="181378" indent="-181378" defTabSz="914015">
                <a:buFont typeface="Arial" panose="020B0604020202020204" pitchFamily="34" charset="0"/>
                <a:buChar char="•"/>
              </a:pPr>
              <a:r>
                <a:rPr lang="en-US" sz="1200" spc="-4" dirty="0">
                  <a:solidFill>
                    <a:srgbClr val="0070C0"/>
                  </a:solidFill>
                  <a:latin typeface="Arial" panose="020B0604020202020204" pitchFamily="34" charset="0"/>
                </a:rPr>
                <a:t>Commonwealth HACC Program 65+ commences </a:t>
              </a:r>
            </a:p>
          </p:txBody>
        </p:sp>
        <p:sp>
          <p:nvSpPr>
            <p:cNvPr id="122" name="OTLSHAPE_M_22ba966897a34657afc169ade639a7fb_Date"/>
            <p:cNvSpPr txBox="1"/>
            <p:nvPr>
              <p:custDataLst>
                <p:tags r:id="rId45"/>
              </p:custDataLst>
            </p:nvPr>
          </p:nvSpPr>
          <p:spPr>
            <a:xfrm>
              <a:off x="508762" y="2142020"/>
              <a:ext cx="749300" cy="167576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defTabSz="914015"/>
              <a:r>
                <a:rPr lang="en-US" sz="11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1 </a:t>
              </a:r>
              <a:r>
                <a:rPr lang="en-US" sz="1100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Jul </a:t>
              </a:r>
              <a:r>
                <a:rPr lang="en-US" sz="11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2012</a:t>
              </a:r>
            </a:p>
          </p:txBody>
        </p:sp>
        <p:cxnSp>
          <p:nvCxnSpPr>
            <p:cNvPr id="57" name="OTLSHAPE_M_3bdee929928a47ec82ab115ac7f7e690_Connector1"/>
            <p:cNvCxnSpPr/>
            <p:nvPr>
              <p:custDataLst>
                <p:tags r:id="rId46"/>
              </p:custDataLst>
            </p:nvPr>
          </p:nvCxnSpPr>
          <p:spPr>
            <a:xfrm>
              <a:off x="1213525" y="1901312"/>
              <a:ext cx="1" cy="85348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58" name="OTLSHAPE_M_22ba966897a34657afc169ade639a7fb_Shape"/>
            <p:cNvSpPr/>
            <p:nvPr>
              <p:custDataLst>
                <p:tags r:id="rId47"/>
              </p:custDataLst>
            </p:nvPr>
          </p:nvSpPr>
          <p:spPr>
            <a:xfrm rot="16200000" flipV="1">
              <a:off x="1058455" y="1799524"/>
              <a:ext cx="165100" cy="177797"/>
            </a:xfrm>
            <a:prstGeom prst="flowChartMerge">
              <a:avLst/>
            </a:prstGeom>
            <a:ln/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015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OTLSHAPE_M_22ba966897a34657afc169ade639a7fb_Title"/>
            <p:cNvSpPr txBox="1"/>
            <p:nvPr>
              <p:custDataLst>
                <p:tags r:id="rId48"/>
              </p:custDataLst>
            </p:nvPr>
          </p:nvSpPr>
          <p:spPr>
            <a:xfrm>
              <a:off x="1630258" y="1308451"/>
              <a:ext cx="1640023" cy="548432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defTabSz="914015"/>
              <a:r>
                <a:rPr lang="en-US" sz="1200" spc="-4" dirty="0">
                  <a:solidFill>
                    <a:srgbClr val="0070C0"/>
                  </a:solidFill>
                  <a:latin typeface="Arial" panose="020B0604020202020204" pitchFamily="34" charset="0"/>
                </a:rPr>
                <a:t>Contracts for Commonwealth HACC devolved to LHD’s</a:t>
              </a:r>
            </a:p>
          </p:txBody>
        </p:sp>
        <p:cxnSp>
          <p:nvCxnSpPr>
            <p:cNvPr id="206" name="OTLSHAPE_M_22ba966897a34657afc169ade639a7fb_Connector1"/>
            <p:cNvCxnSpPr/>
            <p:nvPr>
              <p:custDataLst>
                <p:tags r:id="rId49"/>
              </p:custDataLst>
            </p:nvPr>
          </p:nvCxnSpPr>
          <p:spPr>
            <a:xfrm flipH="1">
              <a:off x="2797097" y="3101438"/>
              <a:ext cx="14070" cy="81142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11" name="OTLSHAPE_M_780b5cc5ec854e32ac6a67a30b714185_Title"/>
            <p:cNvSpPr txBox="1"/>
            <p:nvPr>
              <p:custDataLst>
                <p:tags r:id="rId50"/>
              </p:custDataLst>
            </p:nvPr>
          </p:nvSpPr>
          <p:spPr>
            <a:xfrm>
              <a:off x="2488947" y="4029587"/>
              <a:ext cx="1615744" cy="548432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 defTabSz="914015"/>
              <a:r>
                <a:rPr lang="en-US" sz="1200" spc="-4" dirty="0">
                  <a:solidFill>
                    <a:srgbClr val="FF0000"/>
                  </a:solidFill>
                  <a:latin typeface="Arial" panose="020B0604020202020204" pitchFamily="34" charset="0"/>
                </a:rPr>
                <a:t>Hunter trial site  transition to NDIS commences  </a:t>
              </a:r>
            </a:p>
          </p:txBody>
        </p:sp>
        <p:sp>
          <p:nvSpPr>
            <p:cNvPr id="212" name="OTLSHAPE_M_780b5cc5ec854e32ac6a67a30b714185_Date"/>
            <p:cNvSpPr txBox="1"/>
            <p:nvPr>
              <p:custDataLst>
                <p:tags r:id="rId51"/>
              </p:custDataLst>
            </p:nvPr>
          </p:nvSpPr>
          <p:spPr>
            <a:xfrm>
              <a:off x="2857502" y="3646870"/>
              <a:ext cx="863600" cy="167576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 defTabSz="914015"/>
              <a:r>
                <a:rPr lang="en-US" sz="11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1 </a:t>
              </a:r>
              <a:r>
                <a:rPr lang="en-US" sz="1100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Jan </a:t>
              </a:r>
              <a:r>
                <a:rPr lang="en-US" sz="11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2014</a:t>
              </a:r>
            </a:p>
          </p:txBody>
        </p:sp>
        <p:sp>
          <p:nvSpPr>
            <p:cNvPr id="213" name="OTLSHAPE_M_22ba966897a34657afc169ade639a7fb_Date"/>
            <p:cNvSpPr txBox="1"/>
            <p:nvPr>
              <p:custDataLst>
                <p:tags r:id="rId52"/>
              </p:custDataLst>
            </p:nvPr>
          </p:nvSpPr>
          <p:spPr>
            <a:xfrm>
              <a:off x="1634432" y="2259582"/>
              <a:ext cx="749300" cy="167576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defTabSz="914015"/>
              <a:r>
                <a:rPr lang="en-US" sz="11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1 </a:t>
              </a:r>
              <a:r>
                <a:rPr lang="en-US" sz="1100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Jul </a:t>
              </a:r>
              <a:r>
                <a:rPr lang="en-US" sz="11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2013</a:t>
              </a:r>
            </a:p>
          </p:txBody>
        </p:sp>
      </p:grpSp>
      <p:sp>
        <p:nvSpPr>
          <p:cNvPr id="124" name="Title 123"/>
          <p:cNvSpPr>
            <a:spLocks noGrp="1"/>
          </p:cNvSpPr>
          <p:nvPr>
            <p:ph type="title"/>
          </p:nvPr>
        </p:nvSpPr>
        <p:spPr>
          <a:xfrm>
            <a:off x="654336" y="87261"/>
            <a:ext cx="8229600" cy="1086405"/>
          </a:xfrm>
        </p:spPr>
        <p:txBody>
          <a:bodyPr>
            <a:normAutofit/>
          </a:bodyPr>
          <a:lstStyle/>
          <a:p>
            <a:r>
              <a:rPr lang="en-AU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 of HACC/CCSP transition</a:t>
            </a:r>
            <a:endParaRPr lang="en-AU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08613" y="483144"/>
            <a:ext cx="1117856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rtlCol="0" anchor="ctr"/>
          <a:lstStyle/>
          <a:p>
            <a:pPr algn="ctr" defTabSz="914015"/>
            <a:r>
              <a:rPr lang="en-AU" sz="1600" b="1" dirty="0">
                <a:solidFill>
                  <a:prstClr val="black"/>
                </a:solidFill>
              </a:rPr>
              <a:t>&gt; 65years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7658475" y="1120999"/>
            <a:ext cx="1259860" cy="7920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rtlCol="0" anchor="ctr"/>
          <a:lstStyle/>
          <a:p>
            <a:pPr algn="ctr" defTabSz="914015"/>
            <a:r>
              <a:rPr lang="en-AU" sz="1600" b="1" dirty="0">
                <a:solidFill>
                  <a:prstClr val="black"/>
                </a:solidFill>
              </a:rPr>
              <a:t>HACC/CHSP</a:t>
            </a:r>
          </a:p>
          <a:p>
            <a:pPr algn="ctr" defTabSz="914015"/>
            <a:r>
              <a:rPr lang="en-AU" sz="1600" b="1" dirty="0">
                <a:solidFill>
                  <a:prstClr val="black"/>
                </a:solidFill>
              </a:rPr>
              <a:t>$80M approx</a:t>
            </a:r>
            <a:r>
              <a:rPr lang="en-AU" sz="16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306663" y="5877272"/>
            <a:ext cx="1109601" cy="648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rtlCol="0" anchor="ctr"/>
          <a:lstStyle/>
          <a:p>
            <a:pPr algn="ctr" defTabSz="914015"/>
            <a:r>
              <a:rPr lang="en-AU" sz="1600" b="1" dirty="0">
                <a:solidFill>
                  <a:prstClr val="black"/>
                </a:solidFill>
              </a:rPr>
              <a:t>&lt; 65years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7884368" y="5461189"/>
            <a:ext cx="1168650" cy="7401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rtlCol="0" anchor="ctr"/>
          <a:lstStyle/>
          <a:p>
            <a:pPr algn="ctr" defTabSz="914015"/>
            <a:r>
              <a:rPr lang="en-AU" sz="1600" b="1" dirty="0">
                <a:solidFill>
                  <a:prstClr val="black"/>
                </a:solidFill>
              </a:rPr>
              <a:t>CSSP/NDIS</a:t>
            </a:r>
          </a:p>
          <a:p>
            <a:pPr algn="ctr" defTabSz="914015"/>
            <a:r>
              <a:rPr lang="en-AU" sz="1600" b="1" dirty="0">
                <a:solidFill>
                  <a:prstClr val="black"/>
                </a:solidFill>
              </a:rPr>
              <a:t>$20M approx</a:t>
            </a:r>
            <a:r>
              <a:rPr lang="en-AU" sz="16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128" name="OTLSHAPE_M_22ba966897a34657afc169ade639a7fb_Title"/>
          <p:cNvSpPr txBox="1"/>
          <p:nvPr>
            <p:custDataLst>
              <p:tags r:id="rId1"/>
            </p:custDataLst>
          </p:nvPr>
        </p:nvSpPr>
        <p:spPr>
          <a:xfrm>
            <a:off x="234655" y="4509120"/>
            <a:ext cx="2235715" cy="13388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defTabSz="914015"/>
            <a:endParaRPr lang="en-US" sz="1200" spc="-4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181378" indent="-181378" defTabSz="914015">
              <a:buFont typeface="Arial" panose="020B0604020202020204" pitchFamily="34" charset="0"/>
              <a:buChar char="•"/>
            </a:pPr>
            <a:r>
              <a:rPr lang="en-AU" sz="1200" spc="-4" dirty="0">
                <a:solidFill>
                  <a:srgbClr val="FF0000"/>
                </a:solidFill>
                <a:latin typeface="Arial" panose="020B0604020202020204" pitchFamily="34" charset="0"/>
              </a:rPr>
              <a:t>HACC Program </a:t>
            </a:r>
            <a:r>
              <a:rPr lang="en-AU" sz="1200" spc="-4" dirty="0" smtClean="0">
                <a:solidFill>
                  <a:srgbClr val="FF0000"/>
                </a:solidFill>
                <a:latin typeface="Arial" panose="020B0604020202020204" pitchFamily="34" charset="0"/>
              </a:rPr>
              <a:t>ceases;</a:t>
            </a:r>
          </a:p>
          <a:p>
            <a:pPr defTabSz="914015"/>
            <a:r>
              <a:rPr lang="en-AU" sz="1200" spc="-4" dirty="0" smtClean="0">
                <a:solidFill>
                  <a:srgbClr val="FF0000"/>
                </a:solidFill>
                <a:latin typeface="Arial" panose="020B0604020202020204" pitchFamily="34" charset="0"/>
              </a:rPr>
              <a:t>    NSW </a:t>
            </a:r>
            <a:r>
              <a:rPr lang="en-AU" sz="1200" spc="-4" dirty="0">
                <a:solidFill>
                  <a:srgbClr val="FF0000"/>
                </a:solidFill>
                <a:latin typeface="Arial" panose="020B0604020202020204" pitchFamily="34" charset="0"/>
              </a:rPr>
              <a:t>CCSP &lt;65  </a:t>
            </a:r>
            <a:r>
              <a:rPr lang="en-AU" sz="1200" spc="-4" dirty="0" smtClean="0">
                <a:solidFill>
                  <a:srgbClr val="FF0000"/>
                </a:solidFill>
                <a:latin typeface="Arial" panose="020B0604020202020204" pitchFamily="34" charset="0"/>
              </a:rPr>
              <a:t>commences</a:t>
            </a:r>
          </a:p>
          <a:p>
            <a:pPr marL="171450" indent="-171450" defTabSz="914015">
              <a:buFont typeface="Arial" panose="020B0604020202020204" pitchFamily="34" charset="0"/>
              <a:buChar char="•"/>
            </a:pPr>
            <a:r>
              <a:rPr lang="en-AU" sz="1200" spc="-4" dirty="0" smtClean="0">
                <a:solidFill>
                  <a:srgbClr val="FF0000"/>
                </a:solidFill>
                <a:latin typeface="Arial" panose="020B0604020202020204" pitchFamily="34" charset="0"/>
              </a:rPr>
              <a:t>NSW CCSP contracts devolved to LHDs</a:t>
            </a:r>
            <a:endParaRPr lang="en-US" sz="1300" spc="-4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defTabSz="914015"/>
            <a:endParaRPr lang="en-US" sz="1300" spc="-4" dirty="0" smtClean="0">
              <a:solidFill>
                <a:srgbClr val="C0504D">
                  <a:lumMod val="75000"/>
                </a:srgbClr>
              </a:solidFill>
              <a:latin typeface="Arial" panose="020B0604020202020204" pitchFamily="34" charset="0"/>
            </a:endParaRPr>
          </a:p>
          <a:p>
            <a:pPr defTabSz="914015"/>
            <a:endParaRPr lang="en-US" sz="1300" spc="-4" dirty="0">
              <a:solidFill>
                <a:srgbClr val="C0504D">
                  <a:lumMod val="75000"/>
                </a:srgbClr>
              </a:solidFill>
              <a:latin typeface="Arial" panose="020B0604020202020204" pitchFamily="34" charset="0"/>
            </a:endParaRPr>
          </a:p>
        </p:txBody>
      </p:sp>
      <p:sp>
        <p:nvSpPr>
          <p:cNvPr id="129" name="OTLSHAPE_M_22ba966897a34657afc169ade639a7fb_Date"/>
          <p:cNvSpPr txBox="1"/>
          <p:nvPr>
            <p:custDataLst>
              <p:tags r:id="rId2"/>
            </p:custDataLst>
          </p:nvPr>
        </p:nvSpPr>
        <p:spPr>
          <a:xfrm>
            <a:off x="439428" y="4221088"/>
            <a:ext cx="748196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defTabSz="914015"/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1 </a:t>
            </a:r>
            <a:r>
              <a:rPr lang="en-US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Jul </a:t>
            </a: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2012</a:t>
            </a:r>
          </a:p>
        </p:txBody>
      </p:sp>
      <p:cxnSp>
        <p:nvCxnSpPr>
          <p:cNvPr id="53" name="OTLSHAPE_M_3bdee929928a47ec82ab115ac7f7e690_Connector1"/>
          <p:cNvCxnSpPr/>
          <p:nvPr>
            <p:custDataLst>
              <p:tags r:id="rId3"/>
            </p:custDataLst>
          </p:nvPr>
        </p:nvCxnSpPr>
        <p:spPr>
          <a:xfrm>
            <a:off x="4860788" y="2486762"/>
            <a:ext cx="1166" cy="7691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4" name="OTLSHAPE_M_22ba966897a34657afc169ade639a7fb_Shape"/>
          <p:cNvSpPr/>
          <p:nvPr>
            <p:custDataLst>
              <p:tags r:id="rId4"/>
            </p:custDataLst>
          </p:nvPr>
        </p:nvSpPr>
        <p:spPr>
          <a:xfrm rot="16200000">
            <a:off x="4841958" y="2350981"/>
            <a:ext cx="166777" cy="140107"/>
          </a:xfrm>
          <a:prstGeom prst="flowChartMerge">
            <a:avLst/>
          </a:prstGeom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16" tIns="45708" rIns="91416" bIns="45708" rtlCol="0" anchor="ctr"/>
          <a:lstStyle/>
          <a:p>
            <a:pPr algn="ctr" defTabSz="914015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60032" y="2319279"/>
            <a:ext cx="1236523" cy="461649"/>
          </a:xfrm>
          <a:prstGeom prst="rect">
            <a:avLst/>
          </a:prstGeom>
        </p:spPr>
        <p:txBody>
          <a:bodyPr wrap="square" lIns="91416" tIns="45708" rIns="91416" bIns="45708">
            <a:spAutoFit/>
          </a:bodyPr>
          <a:lstStyle/>
          <a:p>
            <a:pPr algn="ctr" defTabSz="914015"/>
            <a:r>
              <a:rPr lang="en-US" sz="1200" spc="-4" dirty="0">
                <a:solidFill>
                  <a:srgbClr val="0070C0"/>
                </a:solidFill>
                <a:latin typeface="Arial" panose="020B0604020202020204" pitchFamily="34" charset="0"/>
              </a:rPr>
              <a:t>New CHSP </a:t>
            </a:r>
          </a:p>
          <a:p>
            <a:pPr algn="ctr" defTabSz="914015"/>
            <a:r>
              <a:rPr lang="en-US" sz="1200" spc="-4" dirty="0">
                <a:solidFill>
                  <a:srgbClr val="0070C0"/>
                </a:solidFill>
                <a:latin typeface="Arial" panose="020B0604020202020204" pitchFamily="34" charset="0"/>
              </a:rPr>
              <a:t>Contracts </a:t>
            </a:r>
          </a:p>
        </p:txBody>
      </p:sp>
      <p:sp>
        <p:nvSpPr>
          <p:cNvPr id="3" name="Rectangle 2"/>
          <p:cNvSpPr/>
          <p:nvPr/>
        </p:nvSpPr>
        <p:spPr>
          <a:xfrm>
            <a:off x="4974173" y="2874050"/>
            <a:ext cx="774523" cy="261586"/>
          </a:xfrm>
          <a:prstGeom prst="rect">
            <a:avLst/>
          </a:prstGeom>
        </p:spPr>
        <p:txBody>
          <a:bodyPr wrap="none" lIns="91416" tIns="45708" rIns="91416" bIns="45708">
            <a:spAutoFit/>
          </a:bodyPr>
          <a:lstStyle/>
          <a:p>
            <a:pPr algn="ctr" defTabSz="914015"/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1 </a:t>
            </a:r>
            <a:r>
              <a:rPr lang="en-US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Nov </a:t>
            </a:r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2015</a:t>
            </a:r>
          </a:p>
        </p:txBody>
      </p:sp>
      <p:cxnSp>
        <p:nvCxnSpPr>
          <p:cNvPr id="61" name="OTLSHAPE_M_3bdee929928a47ec82ab115ac7f7e690_Connector1"/>
          <p:cNvCxnSpPr/>
          <p:nvPr>
            <p:custDataLst>
              <p:tags r:id="rId5"/>
            </p:custDataLst>
          </p:nvPr>
        </p:nvCxnSpPr>
        <p:spPr>
          <a:xfrm>
            <a:off x="4495798" y="2060848"/>
            <a:ext cx="0" cy="114377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2" name="OTLSHAPE_M_22ba966897a34657afc169ade639a7fb_Shape"/>
          <p:cNvSpPr/>
          <p:nvPr>
            <p:custDataLst>
              <p:tags r:id="rId6"/>
            </p:custDataLst>
          </p:nvPr>
        </p:nvSpPr>
        <p:spPr>
          <a:xfrm rot="16200000">
            <a:off x="4482464" y="2074183"/>
            <a:ext cx="166777" cy="140107"/>
          </a:xfrm>
          <a:prstGeom prst="flowChartMerge">
            <a:avLst/>
          </a:prstGeom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16" tIns="45708" rIns="91416" bIns="45708" rtlCol="0" anchor="ctr"/>
          <a:lstStyle/>
          <a:p>
            <a:pPr algn="ctr" defTabSz="914015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03" name="OTLSHAPE_M_3bdee929928a47ec82ab115ac7f7e690_Connector1"/>
          <p:cNvCxnSpPr/>
          <p:nvPr>
            <p:custDataLst>
              <p:tags r:id="rId7"/>
            </p:custDataLst>
          </p:nvPr>
        </p:nvCxnSpPr>
        <p:spPr>
          <a:xfrm>
            <a:off x="7902659" y="2363030"/>
            <a:ext cx="0" cy="95454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4" name="OTLSHAPE_M_22ba966897a34657afc169ade639a7fb_Shape"/>
          <p:cNvSpPr/>
          <p:nvPr>
            <p:custDataLst>
              <p:tags r:id="rId8"/>
            </p:custDataLst>
          </p:nvPr>
        </p:nvSpPr>
        <p:spPr>
          <a:xfrm rot="16200000">
            <a:off x="7883102" y="2376363"/>
            <a:ext cx="166775" cy="140109"/>
          </a:xfrm>
          <a:prstGeom prst="flowChartMerge">
            <a:avLst/>
          </a:prstGeom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16" tIns="45708" rIns="91416" bIns="45708" rtlCol="0" anchor="ctr"/>
          <a:lstStyle/>
          <a:p>
            <a:pPr algn="ctr" defTabSz="914015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15" name="OTLSHAPE_M_3bdee929928a47ec82ab115ac7f7e690_Connector1"/>
          <p:cNvCxnSpPr/>
          <p:nvPr>
            <p:custDataLst>
              <p:tags r:id="rId9"/>
            </p:custDataLst>
          </p:nvPr>
        </p:nvCxnSpPr>
        <p:spPr>
          <a:xfrm>
            <a:off x="5485254" y="3650045"/>
            <a:ext cx="1166" cy="7691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6" name="OTLSHAPE_M_22ba966897a34657afc169ade639a7fb_Shape"/>
          <p:cNvSpPr/>
          <p:nvPr>
            <p:custDataLst>
              <p:tags r:id="rId10"/>
            </p:custDataLst>
          </p:nvPr>
        </p:nvSpPr>
        <p:spPr>
          <a:xfrm rot="16200000">
            <a:off x="5473087" y="4265756"/>
            <a:ext cx="166775" cy="140109"/>
          </a:xfrm>
          <a:prstGeom prst="flowChartMerge">
            <a:avLst/>
          </a:prstGeom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16" tIns="45708" rIns="91416" bIns="45708" rtlCol="0" anchor="ctr"/>
          <a:lstStyle/>
          <a:p>
            <a:pPr algn="ctr" defTabSz="914015"/>
            <a:endParaRPr lang="en-US">
              <a:solidFill>
                <a:prstClr val="white"/>
              </a:solidFill>
            </a:endParaRPr>
          </a:p>
        </p:txBody>
      </p:sp>
      <p:sp>
        <p:nvSpPr>
          <p:cNvPr id="217" name="OTLSHAPE_M_22ba966897a34657afc169ade639a7fb_Shape"/>
          <p:cNvSpPr/>
          <p:nvPr>
            <p:custDataLst>
              <p:tags r:id="rId11"/>
            </p:custDataLst>
          </p:nvPr>
        </p:nvSpPr>
        <p:spPr>
          <a:xfrm rot="16200000">
            <a:off x="7943043" y="4666470"/>
            <a:ext cx="166775" cy="140109"/>
          </a:xfrm>
          <a:prstGeom prst="flowChartMerge">
            <a:avLst/>
          </a:prstGeom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16" tIns="45708" rIns="91416" bIns="45708" rtlCol="0" anchor="ctr"/>
          <a:lstStyle/>
          <a:p>
            <a:pPr algn="ctr" defTabSz="914015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OTLSHAPE_M_22ba966897a34657afc169ade639a7fb_Shape"/>
          <p:cNvSpPr/>
          <p:nvPr>
            <p:custDataLst>
              <p:tags r:id="rId12"/>
            </p:custDataLst>
          </p:nvPr>
        </p:nvSpPr>
        <p:spPr>
          <a:xfrm rot="16200000" flipV="1">
            <a:off x="1055810" y="4336964"/>
            <a:ext cx="166776" cy="177535"/>
          </a:xfrm>
          <a:prstGeom prst="flowChartMerge">
            <a:avLst/>
          </a:prstGeom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015"/>
            <a:endParaRPr lang="en-US">
              <a:solidFill>
                <a:prstClr val="white"/>
              </a:solidFill>
            </a:endParaRPr>
          </a:p>
        </p:txBody>
      </p:sp>
      <p:sp>
        <p:nvSpPr>
          <p:cNvPr id="68" name="OTLSHAPE_M_22ba966897a34657afc169ade639a7fb_Shape"/>
          <p:cNvSpPr/>
          <p:nvPr>
            <p:custDataLst>
              <p:tags r:id="rId13"/>
            </p:custDataLst>
          </p:nvPr>
        </p:nvSpPr>
        <p:spPr>
          <a:xfrm rot="16200000" flipV="1">
            <a:off x="2671652" y="4287717"/>
            <a:ext cx="166776" cy="177535"/>
          </a:xfrm>
          <a:prstGeom prst="flowChartMerge">
            <a:avLst/>
          </a:prstGeom>
          <a:ln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015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57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8D5DBCE6418941B7228AF56D2185E4" ma:contentTypeVersion="2" ma:contentTypeDescription="Create a new document." ma:contentTypeScope="" ma:versionID="4ff9027e3d108c57be3215d88485979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53c96b95b567c7d52ba89c9937d9d8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99155EB-980A-4EEE-9082-B3362A2DAD57}"/>
</file>

<file path=customXml/itemProps2.xml><?xml version="1.0" encoding="utf-8"?>
<ds:datastoreItem xmlns:ds="http://schemas.openxmlformats.org/officeDocument/2006/customXml" ds:itemID="{AD08B3BB-CFFF-4706-9467-3595BAFC1118}"/>
</file>

<file path=customXml/itemProps3.xml><?xml version="1.0" encoding="utf-8"?>
<ds:datastoreItem xmlns:ds="http://schemas.openxmlformats.org/officeDocument/2006/customXml" ds:itemID="{B2AB0755-3DE0-4A1E-B4A6-8B4B91BB1A4E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143</Words>
  <Application>Microsoft Office PowerPoint</Application>
  <PresentationFormat>On-screen Show (4:3)</PresentationFormat>
  <Paragraphs>46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Timeline of HACC/CCSP transition</vt:lpstr>
    </vt:vector>
  </TitlesOfParts>
  <Company>NSW Ministry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Milestones</dc:title>
  <dc:creator>FROST, Kim</dc:creator>
  <cp:lastModifiedBy>FROST, Kim</cp:lastModifiedBy>
  <cp:revision>5</cp:revision>
  <dcterms:created xsi:type="dcterms:W3CDTF">2015-03-23T02:26:58Z</dcterms:created>
  <dcterms:modified xsi:type="dcterms:W3CDTF">2015-09-04T05:39:23Z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0x0101002E8D5DBCE6418941B7228AF56D2185E4</vt:lpwstr>
  </property>
</Properties>
</file>