
<file path=[Content_Types].xml><?xml version="1.0" encoding="utf-8"?>
<Types xmlns="http://schemas.openxmlformats.org/package/2006/content-types">
  <Default Extension="jfif" ContentType="image/jpeg"/>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quickStyle3.xml" ContentType="application/vnd.openxmlformats-officedocument.drawingml.diagramStyle+xml"/>
  <Override PartName="/ppt/diagrams/drawing3.xml" ContentType="application/vnd.ms-office.drawingml.diagramDrawing+xml"/>
  <Override PartName="/ppt/diagrams/layout5.xml" ContentType="application/vnd.openxmlformats-officedocument.drawingml.diagramLayout+xml"/>
  <Override PartName="/ppt/diagrams/layout4.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374" r:id="rId4"/>
    <p:sldId id="259" r:id="rId5"/>
    <p:sldId id="294" r:id="rId6"/>
    <p:sldId id="296" r:id="rId7"/>
    <p:sldId id="297" r:id="rId8"/>
    <p:sldId id="276" r:id="rId9"/>
    <p:sldId id="298" r:id="rId10"/>
    <p:sldId id="277" r:id="rId11"/>
    <p:sldId id="290" r:id="rId12"/>
    <p:sldId id="278" r:id="rId13"/>
    <p:sldId id="279" r:id="rId14"/>
    <p:sldId id="280" r:id="rId15"/>
    <p:sldId id="282" r:id="rId16"/>
    <p:sldId id="281" r:id="rId17"/>
    <p:sldId id="283" r:id="rId18"/>
    <p:sldId id="289" r:id="rId19"/>
    <p:sldId id="303" r:id="rId20"/>
    <p:sldId id="292" r:id="rId21"/>
    <p:sldId id="293" r:id="rId22"/>
    <p:sldId id="291" r:id="rId23"/>
    <p:sldId id="288" r:id="rId24"/>
    <p:sldId id="286" r:id="rId25"/>
    <p:sldId id="302" r:id="rId26"/>
    <p:sldId id="304" r:id="rId27"/>
    <p:sldId id="300" r:id="rId28"/>
    <p:sldId id="301" r:id="rId29"/>
    <p:sldId id="287" r:id="rId30"/>
    <p:sldId id="299"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4666" autoAdjust="0"/>
  </p:normalViewPr>
  <p:slideViewPr>
    <p:cSldViewPr snapToGrid="0">
      <p:cViewPr varScale="1">
        <p:scale>
          <a:sx n="118" d="100"/>
          <a:sy n="118" d="100"/>
        </p:scale>
        <p:origin x="236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3E323-0421-4B69-8817-A719E91284F0}" type="doc">
      <dgm:prSet loTypeId="urn:microsoft.com/office/officeart/2005/8/layout/hList7" loCatId="list" qsTypeId="urn:microsoft.com/office/officeart/2005/8/quickstyle/simple1" qsCatId="simple" csTypeId="urn:microsoft.com/office/officeart/2005/8/colors/accent2_2" csCatId="accent2" phldr="1"/>
      <dgm:spPr/>
    </dgm:pt>
    <dgm:pt modelId="{323FD70A-495F-4054-A1D9-0E848335A3B8}">
      <dgm:prSet phldrT="[Text]"/>
      <dgm:spPr/>
      <dgm:t>
        <a:bodyPr/>
        <a:lstStyle/>
        <a:p>
          <a:r>
            <a:rPr lang="en-US" dirty="0"/>
            <a:t>Specific</a:t>
          </a:r>
          <a:r>
            <a:rPr lang="en-US" baseline="0" dirty="0"/>
            <a:t> Screening Questions  Quantifying &amp; Documenting Substance Use</a:t>
          </a:r>
          <a:endParaRPr lang="en-AU" dirty="0"/>
        </a:p>
      </dgm:t>
    </dgm:pt>
    <dgm:pt modelId="{4D5DB39C-E825-4781-9EC9-63488ECC9416}" type="parTrans" cxnId="{72A29856-FDBA-416A-A00E-9E2E513DDD7E}">
      <dgm:prSet/>
      <dgm:spPr/>
      <dgm:t>
        <a:bodyPr/>
        <a:lstStyle/>
        <a:p>
          <a:endParaRPr lang="en-AU"/>
        </a:p>
      </dgm:t>
    </dgm:pt>
    <dgm:pt modelId="{B07C9000-1E58-4787-8A59-CDA5FC9159A3}" type="sibTrans" cxnId="{72A29856-FDBA-416A-A00E-9E2E513DDD7E}">
      <dgm:prSet/>
      <dgm:spPr/>
      <dgm:t>
        <a:bodyPr/>
        <a:lstStyle/>
        <a:p>
          <a:endParaRPr lang="en-AU"/>
        </a:p>
      </dgm:t>
    </dgm:pt>
    <dgm:pt modelId="{CF5FF443-FBCE-42B6-A853-8A61E5FA2980}">
      <dgm:prSet phldrT="[Text]"/>
      <dgm:spPr/>
      <dgm:t>
        <a:bodyPr/>
        <a:lstStyle/>
        <a:p>
          <a:r>
            <a:rPr lang="en-US" dirty="0"/>
            <a:t>Treatment</a:t>
          </a:r>
          <a:r>
            <a:rPr lang="en-US" baseline="0" dirty="0"/>
            <a:t> of an in-patient on an Opioid Treatment Program</a:t>
          </a:r>
          <a:endParaRPr lang="en-AU" dirty="0"/>
        </a:p>
      </dgm:t>
    </dgm:pt>
    <dgm:pt modelId="{FBBC165A-B26C-4F90-A944-806600D39272}" type="parTrans" cxnId="{ADCB1044-8A27-4145-9454-726F1BF9CC88}">
      <dgm:prSet/>
      <dgm:spPr/>
      <dgm:t>
        <a:bodyPr/>
        <a:lstStyle/>
        <a:p>
          <a:endParaRPr lang="en-AU"/>
        </a:p>
      </dgm:t>
    </dgm:pt>
    <dgm:pt modelId="{D2B0410C-87CB-4177-AD95-FF75050ABD5A}" type="sibTrans" cxnId="{ADCB1044-8A27-4145-9454-726F1BF9CC88}">
      <dgm:prSet/>
      <dgm:spPr/>
      <dgm:t>
        <a:bodyPr/>
        <a:lstStyle/>
        <a:p>
          <a:endParaRPr lang="en-AU"/>
        </a:p>
      </dgm:t>
    </dgm:pt>
    <dgm:pt modelId="{DE420CA1-91E1-4F5C-A2DD-E1F160EF6206}">
      <dgm:prSet phldrT="[Text]"/>
      <dgm:spPr/>
      <dgm:t>
        <a:bodyPr/>
        <a:lstStyle/>
        <a:p>
          <a:r>
            <a:rPr lang="en-US" dirty="0"/>
            <a:t>Where to get Assistance</a:t>
          </a:r>
          <a:endParaRPr lang="en-AU" dirty="0"/>
        </a:p>
      </dgm:t>
    </dgm:pt>
    <dgm:pt modelId="{D1D0BD69-92D0-4729-A55B-09AE96220381}" type="parTrans" cxnId="{7893236F-39B1-4385-ACDD-F5104439AB94}">
      <dgm:prSet/>
      <dgm:spPr/>
      <dgm:t>
        <a:bodyPr/>
        <a:lstStyle/>
        <a:p>
          <a:endParaRPr lang="en-AU"/>
        </a:p>
      </dgm:t>
    </dgm:pt>
    <dgm:pt modelId="{7253584D-B549-4A44-BB4C-1DC6192E38AA}" type="sibTrans" cxnId="{7893236F-39B1-4385-ACDD-F5104439AB94}">
      <dgm:prSet/>
      <dgm:spPr/>
      <dgm:t>
        <a:bodyPr/>
        <a:lstStyle/>
        <a:p>
          <a:endParaRPr lang="en-AU"/>
        </a:p>
      </dgm:t>
    </dgm:pt>
    <dgm:pt modelId="{E864051B-10B9-4E38-95A1-B1023325BF33}">
      <dgm:prSet/>
      <dgm:spPr/>
      <dgm:t>
        <a:bodyPr/>
        <a:lstStyle/>
        <a:p>
          <a:r>
            <a:rPr lang="en-US" dirty="0"/>
            <a:t>Brief</a:t>
          </a:r>
          <a:r>
            <a:rPr lang="en-US" baseline="0" dirty="0"/>
            <a:t> Intervention and Referral for a Comprehensive Assessment</a:t>
          </a:r>
          <a:endParaRPr lang="en-AU" dirty="0"/>
        </a:p>
      </dgm:t>
    </dgm:pt>
    <dgm:pt modelId="{87124F93-96EE-4E32-8217-000AE345AFC4}" type="parTrans" cxnId="{DEB168E2-E771-4854-A6DD-688189C8C3C4}">
      <dgm:prSet/>
      <dgm:spPr/>
      <dgm:t>
        <a:bodyPr/>
        <a:lstStyle/>
        <a:p>
          <a:endParaRPr lang="en-AU"/>
        </a:p>
      </dgm:t>
    </dgm:pt>
    <dgm:pt modelId="{F1612A70-38C5-4CFC-88B3-0CCC2E353F22}" type="sibTrans" cxnId="{DEB168E2-E771-4854-A6DD-688189C8C3C4}">
      <dgm:prSet/>
      <dgm:spPr/>
      <dgm:t>
        <a:bodyPr/>
        <a:lstStyle/>
        <a:p>
          <a:endParaRPr lang="en-AU"/>
        </a:p>
      </dgm:t>
    </dgm:pt>
    <dgm:pt modelId="{7DEB7C27-431E-4E0A-8482-DD5501662FE7}" type="pres">
      <dgm:prSet presAssocID="{F673E323-0421-4B69-8817-A719E91284F0}" presName="Name0" presStyleCnt="0">
        <dgm:presLayoutVars>
          <dgm:dir/>
          <dgm:resizeHandles val="exact"/>
        </dgm:presLayoutVars>
      </dgm:prSet>
      <dgm:spPr/>
    </dgm:pt>
    <dgm:pt modelId="{6D4EB12F-6326-4064-B1EA-7BFBB2D443CC}" type="pres">
      <dgm:prSet presAssocID="{F673E323-0421-4B69-8817-A719E91284F0}" presName="fgShape" presStyleLbl="fgShp" presStyleIdx="0" presStyleCnt="1"/>
      <dgm:spPr/>
    </dgm:pt>
    <dgm:pt modelId="{412F9CC6-B30E-4F96-93C6-901C3F241D16}" type="pres">
      <dgm:prSet presAssocID="{F673E323-0421-4B69-8817-A719E91284F0}" presName="linComp" presStyleCnt="0"/>
      <dgm:spPr/>
    </dgm:pt>
    <dgm:pt modelId="{E202A5E2-6A59-4A59-AC6F-87E2E36C5011}" type="pres">
      <dgm:prSet presAssocID="{323FD70A-495F-4054-A1D9-0E848335A3B8}" presName="compNode" presStyleCnt="0"/>
      <dgm:spPr/>
    </dgm:pt>
    <dgm:pt modelId="{6FC6EDE2-3982-4158-973F-E6037520D889}" type="pres">
      <dgm:prSet presAssocID="{323FD70A-495F-4054-A1D9-0E848335A3B8}" presName="bkgdShape" presStyleLbl="node1" presStyleIdx="0" presStyleCnt="4"/>
      <dgm:spPr/>
    </dgm:pt>
    <dgm:pt modelId="{4FAD79BB-75FE-4145-A62A-F5B0E50919F3}" type="pres">
      <dgm:prSet presAssocID="{323FD70A-495F-4054-A1D9-0E848335A3B8}" presName="nodeTx" presStyleLbl="node1" presStyleIdx="0" presStyleCnt="4">
        <dgm:presLayoutVars>
          <dgm:bulletEnabled val="1"/>
        </dgm:presLayoutVars>
      </dgm:prSet>
      <dgm:spPr/>
    </dgm:pt>
    <dgm:pt modelId="{1A170521-C993-4CEE-9632-0F7CF696F8A3}" type="pres">
      <dgm:prSet presAssocID="{323FD70A-495F-4054-A1D9-0E848335A3B8}" presName="invisiNode" presStyleLbl="node1" presStyleIdx="0" presStyleCnt="4"/>
      <dgm:spPr/>
    </dgm:pt>
    <dgm:pt modelId="{85B682F0-57CB-4308-BD2A-CD645430C1E0}" type="pres">
      <dgm:prSet presAssocID="{323FD70A-495F-4054-A1D9-0E848335A3B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0C962084-6AFC-4F6C-A3FE-42014F9D7A03}" type="pres">
      <dgm:prSet presAssocID="{B07C9000-1E58-4787-8A59-CDA5FC9159A3}" presName="sibTrans" presStyleLbl="sibTrans2D1" presStyleIdx="0" presStyleCnt="0"/>
      <dgm:spPr/>
    </dgm:pt>
    <dgm:pt modelId="{C1B43BFF-CB2D-4441-94A9-F5F58D2AC4E3}" type="pres">
      <dgm:prSet presAssocID="{CF5FF443-FBCE-42B6-A853-8A61E5FA2980}" presName="compNode" presStyleCnt="0"/>
      <dgm:spPr/>
    </dgm:pt>
    <dgm:pt modelId="{D9B00C92-11B3-41BC-B3AE-B92EFDFE23BA}" type="pres">
      <dgm:prSet presAssocID="{CF5FF443-FBCE-42B6-A853-8A61E5FA2980}" presName="bkgdShape" presStyleLbl="node1" presStyleIdx="1" presStyleCnt="4"/>
      <dgm:spPr/>
    </dgm:pt>
    <dgm:pt modelId="{69EDB8F2-ACBC-45D4-942E-0A99A9611B09}" type="pres">
      <dgm:prSet presAssocID="{CF5FF443-FBCE-42B6-A853-8A61E5FA2980}" presName="nodeTx" presStyleLbl="node1" presStyleIdx="1" presStyleCnt="4">
        <dgm:presLayoutVars>
          <dgm:bulletEnabled val="1"/>
        </dgm:presLayoutVars>
      </dgm:prSet>
      <dgm:spPr/>
    </dgm:pt>
    <dgm:pt modelId="{B1BA1F08-D725-4EB3-BF96-73C4320EBDD7}" type="pres">
      <dgm:prSet presAssocID="{CF5FF443-FBCE-42B6-A853-8A61E5FA2980}" presName="invisiNode" presStyleLbl="node1" presStyleIdx="1" presStyleCnt="4"/>
      <dgm:spPr/>
    </dgm:pt>
    <dgm:pt modelId="{8981BC13-9936-4CF4-8122-6F1A3BEF8661}" type="pres">
      <dgm:prSet presAssocID="{CF5FF443-FBCE-42B6-A853-8A61E5FA2980}"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rget Audience"/>
        </a:ext>
      </dgm:extLst>
    </dgm:pt>
    <dgm:pt modelId="{D38DE9DE-ADCC-4D98-8B21-C3297BB86142}" type="pres">
      <dgm:prSet presAssocID="{D2B0410C-87CB-4177-AD95-FF75050ABD5A}" presName="sibTrans" presStyleLbl="sibTrans2D1" presStyleIdx="0" presStyleCnt="0"/>
      <dgm:spPr/>
    </dgm:pt>
    <dgm:pt modelId="{6B7505DA-0CCD-43AB-980B-970317BA9293}" type="pres">
      <dgm:prSet presAssocID="{E864051B-10B9-4E38-95A1-B1023325BF33}" presName="compNode" presStyleCnt="0"/>
      <dgm:spPr/>
    </dgm:pt>
    <dgm:pt modelId="{201DA2E2-C9D5-4D0A-BCF5-6C4CBB01A5D5}" type="pres">
      <dgm:prSet presAssocID="{E864051B-10B9-4E38-95A1-B1023325BF33}" presName="bkgdShape" presStyleLbl="node1" presStyleIdx="2" presStyleCnt="4"/>
      <dgm:spPr/>
    </dgm:pt>
    <dgm:pt modelId="{560A61DA-14FE-4164-B7DE-EEDB560F9FFB}" type="pres">
      <dgm:prSet presAssocID="{E864051B-10B9-4E38-95A1-B1023325BF33}" presName="nodeTx" presStyleLbl="node1" presStyleIdx="2" presStyleCnt="4">
        <dgm:presLayoutVars>
          <dgm:bulletEnabled val="1"/>
        </dgm:presLayoutVars>
      </dgm:prSet>
      <dgm:spPr/>
    </dgm:pt>
    <dgm:pt modelId="{2A59712C-9B72-438C-A402-36C761C792F2}" type="pres">
      <dgm:prSet presAssocID="{E864051B-10B9-4E38-95A1-B1023325BF33}" presName="invisiNode" presStyleLbl="node1" presStyleIdx="2" presStyleCnt="4"/>
      <dgm:spPr/>
    </dgm:pt>
    <dgm:pt modelId="{7251E6D2-54EC-4D2F-BC57-169F61AF3B45}" type="pres">
      <dgm:prSet presAssocID="{E864051B-10B9-4E38-95A1-B1023325BF33}" presName="imagNode" presStyleLbl="fgImgPlac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7F67CB3B-B41F-44FC-8D33-48AC0E0BE976}" type="pres">
      <dgm:prSet presAssocID="{F1612A70-38C5-4CFC-88B3-0CCC2E353F22}" presName="sibTrans" presStyleLbl="sibTrans2D1" presStyleIdx="0" presStyleCnt="0"/>
      <dgm:spPr/>
    </dgm:pt>
    <dgm:pt modelId="{B330B61D-E69F-4344-B8B5-9916492F126C}" type="pres">
      <dgm:prSet presAssocID="{DE420CA1-91E1-4F5C-A2DD-E1F160EF6206}" presName="compNode" presStyleCnt="0"/>
      <dgm:spPr/>
    </dgm:pt>
    <dgm:pt modelId="{F3D4730B-0559-4616-846A-48EF0148A230}" type="pres">
      <dgm:prSet presAssocID="{DE420CA1-91E1-4F5C-A2DD-E1F160EF6206}" presName="bkgdShape" presStyleLbl="node1" presStyleIdx="3" presStyleCnt="4"/>
      <dgm:spPr/>
    </dgm:pt>
    <dgm:pt modelId="{F42C1D57-6532-4041-B8DB-3AF7CE87427F}" type="pres">
      <dgm:prSet presAssocID="{DE420CA1-91E1-4F5C-A2DD-E1F160EF6206}" presName="nodeTx" presStyleLbl="node1" presStyleIdx="3" presStyleCnt="4">
        <dgm:presLayoutVars>
          <dgm:bulletEnabled val="1"/>
        </dgm:presLayoutVars>
      </dgm:prSet>
      <dgm:spPr/>
    </dgm:pt>
    <dgm:pt modelId="{BFD229CE-B0E7-4B02-87FA-E68755F39A9E}" type="pres">
      <dgm:prSet presAssocID="{DE420CA1-91E1-4F5C-A2DD-E1F160EF6206}" presName="invisiNode" presStyleLbl="node1" presStyleIdx="3" presStyleCnt="4"/>
      <dgm:spPr/>
    </dgm:pt>
    <dgm:pt modelId="{7B90D67D-5D4C-4957-A5A9-A56A339AD85B}" type="pres">
      <dgm:prSet presAssocID="{DE420CA1-91E1-4F5C-A2DD-E1F160EF6206}" presName="imagNode" presStyleLbl="fgImgPlac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ubtitles RTL"/>
        </a:ext>
      </dgm:extLst>
    </dgm:pt>
  </dgm:ptLst>
  <dgm:cxnLst>
    <dgm:cxn modelId="{3EC2B021-CF61-4714-80F6-934253CAF55E}" type="presOf" srcId="{CF5FF443-FBCE-42B6-A853-8A61E5FA2980}" destId="{69EDB8F2-ACBC-45D4-942E-0A99A9611B09}" srcOrd="1" destOrd="0" presId="urn:microsoft.com/office/officeart/2005/8/layout/hList7"/>
    <dgm:cxn modelId="{ADCB1044-8A27-4145-9454-726F1BF9CC88}" srcId="{F673E323-0421-4B69-8817-A719E91284F0}" destId="{CF5FF443-FBCE-42B6-A853-8A61E5FA2980}" srcOrd="1" destOrd="0" parTransId="{FBBC165A-B26C-4F90-A944-806600D39272}" sibTransId="{D2B0410C-87CB-4177-AD95-FF75050ABD5A}"/>
    <dgm:cxn modelId="{590A0166-73A0-408F-B714-7B660D457CB3}" type="presOf" srcId="{E864051B-10B9-4E38-95A1-B1023325BF33}" destId="{201DA2E2-C9D5-4D0A-BCF5-6C4CBB01A5D5}" srcOrd="0" destOrd="0" presId="urn:microsoft.com/office/officeart/2005/8/layout/hList7"/>
    <dgm:cxn modelId="{7893236F-39B1-4385-ACDD-F5104439AB94}" srcId="{F673E323-0421-4B69-8817-A719E91284F0}" destId="{DE420CA1-91E1-4F5C-A2DD-E1F160EF6206}" srcOrd="3" destOrd="0" parTransId="{D1D0BD69-92D0-4729-A55B-09AE96220381}" sibTransId="{7253584D-B549-4A44-BB4C-1DC6192E38AA}"/>
    <dgm:cxn modelId="{1F2B6076-5F0A-4AF5-BC91-5C0D94324A11}" type="presOf" srcId="{DE420CA1-91E1-4F5C-A2DD-E1F160EF6206}" destId="{F3D4730B-0559-4616-846A-48EF0148A230}" srcOrd="0" destOrd="0" presId="urn:microsoft.com/office/officeart/2005/8/layout/hList7"/>
    <dgm:cxn modelId="{72A29856-FDBA-416A-A00E-9E2E513DDD7E}" srcId="{F673E323-0421-4B69-8817-A719E91284F0}" destId="{323FD70A-495F-4054-A1D9-0E848335A3B8}" srcOrd="0" destOrd="0" parTransId="{4D5DB39C-E825-4781-9EC9-63488ECC9416}" sibTransId="{B07C9000-1E58-4787-8A59-CDA5FC9159A3}"/>
    <dgm:cxn modelId="{BCEE6457-4CBC-4311-BF8F-31F05A9815EE}" type="presOf" srcId="{CF5FF443-FBCE-42B6-A853-8A61E5FA2980}" destId="{D9B00C92-11B3-41BC-B3AE-B92EFDFE23BA}" srcOrd="0" destOrd="0" presId="urn:microsoft.com/office/officeart/2005/8/layout/hList7"/>
    <dgm:cxn modelId="{E3E6E38F-AD4B-4455-852F-1709B1FED3E4}" type="presOf" srcId="{D2B0410C-87CB-4177-AD95-FF75050ABD5A}" destId="{D38DE9DE-ADCC-4D98-8B21-C3297BB86142}" srcOrd="0" destOrd="0" presId="urn:microsoft.com/office/officeart/2005/8/layout/hList7"/>
    <dgm:cxn modelId="{0EA2F399-EF8A-42F4-8F35-1D65A8E3B5D7}" type="presOf" srcId="{E864051B-10B9-4E38-95A1-B1023325BF33}" destId="{560A61DA-14FE-4164-B7DE-EEDB560F9FFB}" srcOrd="1" destOrd="0" presId="urn:microsoft.com/office/officeart/2005/8/layout/hList7"/>
    <dgm:cxn modelId="{D47A479D-6AC3-4D8E-BC6B-E3D5F6E6475B}" type="presOf" srcId="{B07C9000-1E58-4787-8A59-CDA5FC9159A3}" destId="{0C962084-6AFC-4F6C-A3FE-42014F9D7A03}" srcOrd="0" destOrd="0" presId="urn:microsoft.com/office/officeart/2005/8/layout/hList7"/>
    <dgm:cxn modelId="{0DE410BC-1D64-4516-A60C-F0A7479534E7}" type="presOf" srcId="{323FD70A-495F-4054-A1D9-0E848335A3B8}" destId="{4FAD79BB-75FE-4145-A62A-F5B0E50919F3}" srcOrd="1" destOrd="0" presId="urn:microsoft.com/office/officeart/2005/8/layout/hList7"/>
    <dgm:cxn modelId="{00BED8BF-341B-4BD1-9DC0-A468AF1A5B47}" type="presOf" srcId="{DE420CA1-91E1-4F5C-A2DD-E1F160EF6206}" destId="{F42C1D57-6532-4041-B8DB-3AF7CE87427F}" srcOrd="1" destOrd="0" presId="urn:microsoft.com/office/officeart/2005/8/layout/hList7"/>
    <dgm:cxn modelId="{DEB168E2-E771-4854-A6DD-688189C8C3C4}" srcId="{F673E323-0421-4B69-8817-A719E91284F0}" destId="{E864051B-10B9-4E38-95A1-B1023325BF33}" srcOrd="2" destOrd="0" parTransId="{87124F93-96EE-4E32-8217-000AE345AFC4}" sibTransId="{F1612A70-38C5-4CFC-88B3-0CCC2E353F22}"/>
    <dgm:cxn modelId="{F8ACF7C4-2190-4311-93A1-58AA3348EBC3}" type="presOf" srcId="{323FD70A-495F-4054-A1D9-0E848335A3B8}" destId="{6FC6EDE2-3982-4158-973F-E6037520D889}" srcOrd="0" destOrd="0" presId="urn:microsoft.com/office/officeart/2005/8/layout/hList7"/>
    <dgm:cxn modelId="{63FB99F2-5C64-4089-9231-02D3A1C93B3E}" type="presOf" srcId="{F673E323-0421-4B69-8817-A719E91284F0}" destId="{7DEB7C27-431E-4E0A-8482-DD5501662FE7}" srcOrd="0" destOrd="0" presId="urn:microsoft.com/office/officeart/2005/8/layout/hList7"/>
    <dgm:cxn modelId="{F582119F-C89B-42C8-B041-55E055FFD42A}" type="presOf" srcId="{F1612A70-38C5-4CFC-88B3-0CCC2E353F22}" destId="{7F67CB3B-B41F-44FC-8D33-48AC0E0BE976}" srcOrd="0" destOrd="0" presId="urn:microsoft.com/office/officeart/2005/8/layout/hList7"/>
    <dgm:cxn modelId="{AEBBF432-1066-48E0-AA53-916F44C52726}" type="presParOf" srcId="{7DEB7C27-431E-4E0A-8482-DD5501662FE7}" destId="{6D4EB12F-6326-4064-B1EA-7BFBB2D443CC}" srcOrd="0" destOrd="0" presId="urn:microsoft.com/office/officeart/2005/8/layout/hList7"/>
    <dgm:cxn modelId="{350038CA-36D1-403A-833D-281D0D64CFFD}" type="presParOf" srcId="{7DEB7C27-431E-4E0A-8482-DD5501662FE7}" destId="{412F9CC6-B30E-4F96-93C6-901C3F241D16}" srcOrd="1" destOrd="0" presId="urn:microsoft.com/office/officeart/2005/8/layout/hList7"/>
    <dgm:cxn modelId="{B85730A2-5E23-49A5-B10B-8A0DEA4AF92D}" type="presParOf" srcId="{412F9CC6-B30E-4F96-93C6-901C3F241D16}" destId="{E202A5E2-6A59-4A59-AC6F-87E2E36C5011}" srcOrd="0" destOrd="0" presId="urn:microsoft.com/office/officeart/2005/8/layout/hList7"/>
    <dgm:cxn modelId="{14177422-E42C-4D89-8E1A-3091E1F2385E}" type="presParOf" srcId="{E202A5E2-6A59-4A59-AC6F-87E2E36C5011}" destId="{6FC6EDE2-3982-4158-973F-E6037520D889}" srcOrd="0" destOrd="0" presId="urn:microsoft.com/office/officeart/2005/8/layout/hList7"/>
    <dgm:cxn modelId="{20D46DCB-6CAE-4D6A-86AC-D0734BB5EDDD}" type="presParOf" srcId="{E202A5E2-6A59-4A59-AC6F-87E2E36C5011}" destId="{4FAD79BB-75FE-4145-A62A-F5B0E50919F3}" srcOrd="1" destOrd="0" presId="urn:microsoft.com/office/officeart/2005/8/layout/hList7"/>
    <dgm:cxn modelId="{F199E7C0-C134-4E32-B318-ED6903E31DC1}" type="presParOf" srcId="{E202A5E2-6A59-4A59-AC6F-87E2E36C5011}" destId="{1A170521-C993-4CEE-9632-0F7CF696F8A3}" srcOrd="2" destOrd="0" presId="urn:microsoft.com/office/officeart/2005/8/layout/hList7"/>
    <dgm:cxn modelId="{73185B13-4966-4C82-84DF-301753EBBD49}" type="presParOf" srcId="{E202A5E2-6A59-4A59-AC6F-87E2E36C5011}" destId="{85B682F0-57CB-4308-BD2A-CD645430C1E0}" srcOrd="3" destOrd="0" presId="urn:microsoft.com/office/officeart/2005/8/layout/hList7"/>
    <dgm:cxn modelId="{0BC6BFF8-353B-41DA-84CA-5DF07C60A4D4}" type="presParOf" srcId="{412F9CC6-B30E-4F96-93C6-901C3F241D16}" destId="{0C962084-6AFC-4F6C-A3FE-42014F9D7A03}" srcOrd="1" destOrd="0" presId="urn:microsoft.com/office/officeart/2005/8/layout/hList7"/>
    <dgm:cxn modelId="{43E1E7CD-FA7A-40D3-A585-F37157CF35E8}" type="presParOf" srcId="{412F9CC6-B30E-4F96-93C6-901C3F241D16}" destId="{C1B43BFF-CB2D-4441-94A9-F5F58D2AC4E3}" srcOrd="2" destOrd="0" presId="urn:microsoft.com/office/officeart/2005/8/layout/hList7"/>
    <dgm:cxn modelId="{99AD7782-516B-4821-8C16-26F6BE779E0F}" type="presParOf" srcId="{C1B43BFF-CB2D-4441-94A9-F5F58D2AC4E3}" destId="{D9B00C92-11B3-41BC-B3AE-B92EFDFE23BA}" srcOrd="0" destOrd="0" presId="urn:microsoft.com/office/officeart/2005/8/layout/hList7"/>
    <dgm:cxn modelId="{1FEB71EB-2817-4FB3-A721-72356AB02DD9}" type="presParOf" srcId="{C1B43BFF-CB2D-4441-94A9-F5F58D2AC4E3}" destId="{69EDB8F2-ACBC-45D4-942E-0A99A9611B09}" srcOrd="1" destOrd="0" presId="urn:microsoft.com/office/officeart/2005/8/layout/hList7"/>
    <dgm:cxn modelId="{FE0393D4-2224-4626-8FF1-FE8B1CA625A9}" type="presParOf" srcId="{C1B43BFF-CB2D-4441-94A9-F5F58D2AC4E3}" destId="{B1BA1F08-D725-4EB3-BF96-73C4320EBDD7}" srcOrd="2" destOrd="0" presId="urn:microsoft.com/office/officeart/2005/8/layout/hList7"/>
    <dgm:cxn modelId="{1949A046-A96F-4732-9F10-ACC66FF8387B}" type="presParOf" srcId="{C1B43BFF-CB2D-4441-94A9-F5F58D2AC4E3}" destId="{8981BC13-9936-4CF4-8122-6F1A3BEF8661}" srcOrd="3" destOrd="0" presId="urn:microsoft.com/office/officeart/2005/8/layout/hList7"/>
    <dgm:cxn modelId="{756A9AFF-475B-4E14-91DC-7C921E475576}" type="presParOf" srcId="{412F9CC6-B30E-4F96-93C6-901C3F241D16}" destId="{D38DE9DE-ADCC-4D98-8B21-C3297BB86142}" srcOrd="3" destOrd="0" presId="urn:microsoft.com/office/officeart/2005/8/layout/hList7"/>
    <dgm:cxn modelId="{1F469DB3-C8FC-4EE3-AA5F-90BCB4382652}" type="presParOf" srcId="{412F9CC6-B30E-4F96-93C6-901C3F241D16}" destId="{6B7505DA-0CCD-43AB-980B-970317BA9293}" srcOrd="4" destOrd="0" presId="urn:microsoft.com/office/officeart/2005/8/layout/hList7"/>
    <dgm:cxn modelId="{54252910-A013-4DD5-85D8-70C44243021D}" type="presParOf" srcId="{6B7505DA-0CCD-43AB-980B-970317BA9293}" destId="{201DA2E2-C9D5-4D0A-BCF5-6C4CBB01A5D5}" srcOrd="0" destOrd="0" presId="urn:microsoft.com/office/officeart/2005/8/layout/hList7"/>
    <dgm:cxn modelId="{0CDDBA07-76EA-4784-BC29-897170D3F916}" type="presParOf" srcId="{6B7505DA-0CCD-43AB-980B-970317BA9293}" destId="{560A61DA-14FE-4164-B7DE-EEDB560F9FFB}" srcOrd="1" destOrd="0" presId="urn:microsoft.com/office/officeart/2005/8/layout/hList7"/>
    <dgm:cxn modelId="{6ECEB820-5ECC-4C94-AD05-37BF1F36A327}" type="presParOf" srcId="{6B7505DA-0CCD-43AB-980B-970317BA9293}" destId="{2A59712C-9B72-438C-A402-36C761C792F2}" srcOrd="2" destOrd="0" presId="urn:microsoft.com/office/officeart/2005/8/layout/hList7"/>
    <dgm:cxn modelId="{AC9A7BD0-8C60-40CC-A4D2-D5EB4A833CB9}" type="presParOf" srcId="{6B7505DA-0CCD-43AB-980B-970317BA9293}" destId="{7251E6D2-54EC-4D2F-BC57-169F61AF3B45}" srcOrd="3" destOrd="0" presId="urn:microsoft.com/office/officeart/2005/8/layout/hList7"/>
    <dgm:cxn modelId="{991E4D5E-D697-432E-8406-0D51CCA1D92A}" type="presParOf" srcId="{412F9CC6-B30E-4F96-93C6-901C3F241D16}" destId="{7F67CB3B-B41F-44FC-8D33-48AC0E0BE976}" srcOrd="5" destOrd="0" presId="urn:microsoft.com/office/officeart/2005/8/layout/hList7"/>
    <dgm:cxn modelId="{66DF40C8-B81E-4B06-B880-8603C695433D}" type="presParOf" srcId="{412F9CC6-B30E-4F96-93C6-901C3F241D16}" destId="{B330B61D-E69F-4344-B8B5-9916492F126C}" srcOrd="6" destOrd="0" presId="urn:microsoft.com/office/officeart/2005/8/layout/hList7"/>
    <dgm:cxn modelId="{B57BF503-72D1-4D4C-91E0-BD18D2C7E957}" type="presParOf" srcId="{B330B61D-E69F-4344-B8B5-9916492F126C}" destId="{F3D4730B-0559-4616-846A-48EF0148A230}" srcOrd="0" destOrd="0" presId="urn:microsoft.com/office/officeart/2005/8/layout/hList7"/>
    <dgm:cxn modelId="{3D8C9849-F3D5-4218-B803-EAABA9C8A5E0}" type="presParOf" srcId="{B330B61D-E69F-4344-B8B5-9916492F126C}" destId="{F42C1D57-6532-4041-B8DB-3AF7CE87427F}" srcOrd="1" destOrd="0" presId="urn:microsoft.com/office/officeart/2005/8/layout/hList7"/>
    <dgm:cxn modelId="{30E2521C-D6A8-495F-858C-73789FAD755C}" type="presParOf" srcId="{B330B61D-E69F-4344-B8B5-9916492F126C}" destId="{BFD229CE-B0E7-4B02-87FA-E68755F39A9E}" srcOrd="2" destOrd="0" presId="urn:microsoft.com/office/officeart/2005/8/layout/hList7"/>
    <dgm:cxn modelId="{AEEA2058-32F2-43C1-9550-240165211518}" type="presParOf" srcId="{B330B61D-E69F-4344-B8B5-9916492F126C}" destId="{7B90D67D-5D4C-4957-A5A9-A56A339AD85B}"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BF715-265F-46D9-BC45-512C108ED590}"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CC256281-9820-40D3-B3E2-158E037A07D5}">
      <dgm:prSet/>
      <dgm:spPr/>
      <dgm:t>
        <a:bodyPr/>
        <a:lstStyle/>
        <a:p>
          <a:r>
            <a:rPr lang="en-US"/>
            <a:t>Previous negative experiences</a:t>
          </a:r>
        </a:p>
      </dgm:t>
    </dgm:pt>
    <dgm:pt modelId="{B844F2CD-EC8D-4DD3-A129-45D9D5C4275F}" type="parTrans" cxnId="{DDF9D9FD-9547-4989-81F3-214D1359EFEB}">
      <dgm:prSet/>
      <dgm:spPr/>
      <dgm:t>
        <a:bodyPr/>
        <a:lstStyle/>
        <a:p>
          <a:endParaRPr lang="en-US"/>
        </a:p>
      </dgm:t>
    </dgm:pt>
    <dgm:pt modelId="{9C0BE74D-DE21-4EC8-9EBA-97FA8F4D9284}" type="sibTrans" cxnId="{DDF9D9FD-9547-4989-81F3-214D1359EFEB}">
      <dgm:prSet/>
      <dgm:spPr/>
      <dgm:t>
        <a:bodyPr/>
        <a:lstStyle/>
        <a:p>
          <a:endParaRPr lang="en-US"/>
        </a:p>
      </dgm:t>
    </dgm:pt>
    <dgm:pt modelId="{B281213B-D9B0-4CCA-8595-FF6B247DE786}">
      <dgm:prSet/>
      <dgm:spPr/>
      <dgm:t>
        <a:bodyPr/>
        <a:lstStyle/>
        <a:p>
          <a:r>
            <a:rPr lang="en-US"/>
            <a:t>Anxiety</a:t>
          </a:r>
        </a:p>
      </dgm:t>
    </dgm:pt>
    <dgm:pt modelId="{10A987ED-508B-4311-8953-1D52ED39B22C}" type="parTrans" cxnId="{906A278D-264C-43FF-8879-16804C906906}">
      <dgm:prSet/>
      <dgm:spPr/>
      <dgm:t>
        <a:bodyPr/>
        <a:lstStyle/>
        <a:p>
          <a:endParaRPr lang="en-US"/>
        </a:p>
      </dgm:t>
    </dgm:pt>
    <dgm:pt modelId="{438B4F21-C898-4B59-AAAD-72939D8B7A7B}" type="sibTrans" cxnId="{906A278D-264C-43FF-8879-16804C906906}">
      <dgm:prSet/>
      <dgm:spPr/>
      <dgm:t>
        <a:bodyPr/>
        <a:lstStyle/>
        <a:p>
          <a:endParaRPr lang="en-US"/>
        </a:p>
      </dgm:t>
    </dgm:pt>
    <dgm:pt modelId="{8D7F3442-6E56-43E9-B2EF-42112D604936}">
      <dgm:prSet/>
      <dgm:spPr/>
      <dgm:t>
        <a:bodyPr/>
        <a:lstStyle/>
        <a:p>
          <a:r>
            <a:rPr lang="en-US"/>
            <a:t>Shame</a:t>
          </a:r>
        </a:p>
      </dgm:t>
    </dgm:pt>
    <dgm:pt modelId="{31799F4E-5EE5-4832-AF58-D113EF45D2DE}" type="parTrans" cxnId="{B75D231C-A6D6-4209-987E-8229371704FF}">
      <dgm:prSet/>
      <dgm:spPr/>
      <dgm:t>
        <a:bodyPr/>
        <a:lstStyle/>
        <a:p>
          <a:endParaRPr lang="en-US"/>
        </a:p>
      </dgm:t>
    </dgm:pt>
    <dgm:pt modelId="{943F5D4D-7405-42BE-B87F-C3DBEA7A8769}" type="sibTrans" cxnId="{B75D231C-A6D6-4209-987E-8229371704FF}">
      <dgm:prSet/>
      <dgm:spPr/>
      <dgm:t>
        <a:bodyPr/>
        <a:lstStyle/>
        <a:p>
          <a:endParaRPr lang="en-US"/>
        </a:p>
      </dgm:t>
    </dgm:pt>
    <dgm:pt modelId="{5DDA7382-E3C3-46EF-95A2-FF4A2231438F}">
      <dgm:prSet/>
      <dgm:spPr/>
      <dgm:t>
        <a:bodyPr/>
        <a:lstStyle/>
        <a:p>
          <a:r>
            <a:rPr lang="en-US"/>
            <a:t>Fear of:</a:t>
          </a:r>
        </a:p>
      </dgm:t>
    </dgm:pt>
    <dgm:pt modelId="{5F67E8FF-8E41-499E-8DF6-6BAB42437F53}" type="parTrans" cxnId="{71DC9A07-AB06-496B-8C68-2DBB578FE253}">
      <dgm:prSet/>
      <dgm:spPr/>
      <dgm:t>
        <a:bodyPr/>
        <a:lstStyle/>
        <a:p>
          <a:endParaRPr lang="en-US"/>
        </a:p>
      </dgm:t>
    </dgm:pt>
    <dgm:pt modelId="{AF74814F-1A94-47F0-91B4-F37E125CBF20}" type="sibTrans" cxnId="{71DC9A07-AB06-496B-8C68-2DBB578FE253}">
      <dgm:prSet/>
      <dgm:spPr/>
      <dgm:t>
        <a:bodyPr/>
        <a:lstStyle/>
        <a:p>
          <a:endParaRPr lang="en-US"/>
        </a:p>
      </dgm:t>
    </dgm:pt>
    <dgm:pt modelId="{AA5C4925-E141-459C-87E2-7D5BF84C8AE0}">
      <dgm:prSet/>
      <dgm:spPr/>
      <dgm:t>
        <a:bodyPr/>
        <a:lstStyle/>
        <a:p>
          <a:r>
            <a:rPr lang="en-US" dirty="0">
              <a:solidFill>
                <a:schemeClr val="tx1">
                  <a:lumMod val="75000"/>
                  <a:lumOff val="25000"/>
                </a:schemeClr>
              </a:solidFill>
            </a:rPr>
            <a:t>being vulnerable</a:t>
          </a:r>
        </a:p>
      </dgm:t>
    </dgm:pt>
    <dgm:pt modelId="{820BB21B-DB6B-41D9-8FF0-912682F76FFC}" type="parTrans" cxnId="{7AECA677-CE1F-49BE-A31B-21D6E6B58D7A}">
      <dgm:prSet/>
      <dgm:spPr/>
      <dgm:t>
        <a:bodyPr/>
        <a:lstStyle/>
        <a:p>
          <a:endParaRPr lang="en-US"/>
        </a:p>
      </dgm:t>
    </dgm:pt>
    <dgm:pt modelId="{67F208BF-96DA-4BE2-B424-8DFBD5729CEA}" type="sibTrans" cxnId="{7AECA677-CE1F-49BE-A31B-21D6E6B58D7A}">
      <dgm:prSet/>
      <dgm:spPr/>
      <dgm:t>
        <a:bodyPr/>
        <a:lstStyle/>
        <a:p>
          <a:endParaRPr lang="en-US"/>
        </a:p>
      </dgm:t>
    </dgm:pt>
    <dgm:pt modelId="{2076FFCE-7A35-401F-B12D-9B00C7641EEE}">
      <dgm:prSet/>
      <dgm:spPr/>
      <dgm:t>
        <a:bodyPr/>
        <a:lstStyle/>
        <a:p>
          <a:r>
            <a:rPr lang="en-US" dirty="0">
              <a:solidFill>
                <a:schemeClr val="tx1">
                  <a:lumMod val="75000"/>
                  <a:lumOff val="25000"/>
                </a:schemeClr>
              </a:solidFill>
            </a:rPr>
            <a:t>being judged</a:t>
          </a:r>
        </a:p>
      </dgm:t>
    </dgm:pt>
    <dgm:pt modelId="{86A05FCC-D238-4363-8343-0669D1B3834A}" type="parTrans" cxnId="{530BF7DA-36B5-4CB9-A329-E400DE1B9BF1}">
      <dgm:prSet/>
      <dgm:spPr/>
      <dgm:t>
        <a:bodyPr/>
        <a:lstStyle/>
        <a:p>
          <a:endParaRPr lang="en-US"/>
        </a:p>
      </dgm:t>
    </dgm:pt>
    <dgm:pt modelId="{A604ADB1-8904-4D1D-AC5F-D0519EE9460C}" type="sibTrans" cxnId="{530BF7DA-36B5-4CB9-A329-E400DE1B9BF1}">
      <dgm:prSet/>
      <dgm:spPr/>
      <dgm:t>
        <a:bodyPr/>
        <a:lstStyle/>
        <a:p>
          <a:endParaRPr lang="en-US"/>
        </a:p>
      </dgm:t>
    </dgm:pt>
    <dgm:pt modelId="{17B0FD88-0ABE-40AA-A01B-4C7736FD4FAE}">
      <dgm:prSet/>
      <dgm:spPr/>
      <dgm:t>
        <a:bodyPr/>
        <a:lstStyle/>
        <a:p>
          <a:r>
            <a:rPr lang="en-US" dirty="0">
              <a:solidFill>
                <a:schemeClr val="tx1">
                  <a:lumMod val="75000"/>
                  <a:lumOff val="25000"/>
                </a:schemeClr>
              </a:solidFill>
            </a:rPr>
            <a:t>ongoing stigma and discrimination</a:t>
          </a:r>
        </a:p>
      </dgm:t>
    </dgm:pt>
    <dgm:pt modelId="{CD3C161D-6089-46FE-A4DB-83F7F97BEDE6}" type="parTrans" cxnId="{7433D03C-24B2-4341-B091-3EB3075B9955}">
      <dgm:prSet/>
      <dgm:spPr/>
      <dgm:t>
        <a:bodyPr/>
        <a:lstStyle/>
        <a:p>
          <a:endParaRPr lang="en-US"/>
        </a:p>
      </dgm:t>
    </dgm:pt>
    <dgm:pt modelId="{5F04A600-7838-4624-BB11-774A107010B1}" type="sibTrans" cxnId="{7433D03C-24B2-4341-B091-3EB3075B9955}">
      <dgm:prSet/>
      <dgm:spPr/>
      <dgm:t>
        <a:bodyPr/>
        <a:lstStyle/>
        <a:p>
          <a:endParaRPr lang="en-US"/>
        </a:p>
      </dgm:t>
    </dgm:pt>
    <dgm:pt modelId="{8B261636-0430-4FAD-893C-3FF5C594ACEA}">
      <dgm:prSet/>
      <dgm:spPr/>
      <dgm:t>
        <a:bodyPr/>
        <a:lstStyle/>
        <a:p>
          <a:r>
            <a:rPr lang="en-US" dirty="0">
              <a:solidFill>
                <a:schemeClr val="tx1">
                  <a:lumMod val="75000"/>
                  <a:lumOff val="25000"/>
                </a:schemeClr>
              </a:solidFill>
            </a:rPr>
            <a:t>Withdrawal</a:t>
          </a:r>
        </a:p>
      </dgm:t>
    </dgm:pt>
    <dgm:pt modelId="{41C3D23D-48F1-4328-9A92-2B097EF091C4}" type="parTrans" cxnId="{1055352F-98F2-4CA9-80FC-5D49ABF3F4CC}">
      <dgm:prSet/>
      <dgm:spPr/>
      <dgm:t>
        <a:bodyPr/>
        <a:lstStyle/>
        <a:p>
          <a:endParaRPr lang="en-US"/>
        </a:p>
      </dgm:t>
    </dgm:pt>
    <dgm:pt modelId="{F15486B9-BEF5-47B1-90A6-7C44245675B9}" type="sibTrans" cxnId="{1055352F-98F2-4CA9-80FC-5D49ABF3F4CC}">
      <dgm:prSet/>
      <dgm:spPr/>
      <dgm:t>
        <a:bodyPr/>
        <a:lstStyle/>
        <a:p>
          <a:endParaRPr lang="en-US"/>
        </a:p>
      </dgm:t>
    </dgm:pt>
    <dgm:pt modelId="{82B116A6-AFE9-4DCE-98A1-A0B6D76784C1}">
      <dgm:prSet/>
      <dgm:spPr/>
      <dgm:t>
        <a:bodyPr/>
        <a:lstStyle/>
        <a:p>
          <a:r>
            <a:rPr lang="en-US" dirty="0">
              <a:solidFill>
                <a:schemeClr val="tx1">
                  <a:lumMod val="75000"/>
                  <a:lumOff val="25000"/>
                </a:schemeClr>
              </a:solidFill>
            </a:rPr>
            <a:t>Not getting adequate pain relief</a:t>
          </a:r>
        </a:p>
      </dgm:t>
    </dgm:pt>
    <dgm:pt modelId="{CB0A2EF6-261B-4D32-81B0-4FC515A9A354}" type="parTrans" cxnId="{047E8F99-DCED-4B3F-9E3D-D1EB41470A78}">
      <dgm:prSet/>
      <dgm:spPr/>
      <dgm:t>
        <a:bodyPr/>
        <a:lstStyle/>
        <a:p>
          <a:endParaRPr lang="en-US"/>
        </a:p>
      </dgm:t>
    </dgm:pt>
    <dgm:pt modelId="{609E9E14-7C68-4151-A98B-2EEEC6A170DE}" type="sibTrans" cxnId="{047E8F99-DCED-4B3F-9E3D-D1EB41470A78}">
      <dgm:prSet/>
      <dgm:spPr/>
      <dgm:t>
        <a:bodyPr/>
        <a:lstStyle/>
        <a:p>
          <a:endParaRPr lang="en-US"/>
        </a:p>
      </dgm:t>
    </dgm:pt>
    <dgm:pt modelId="{C68FC4F1-AE9F-4698-A4D0-0FF817D4C4E7}">
      <dgm:prSet/>
      <dgm:spPr/>
      <dgm:t>
        <a:bodyPr/>
        <a:lstStyle/>
        <a:p>
          <a:r>
            <a:rPr lang="en-US" b="1" dirty="0">
              <a:solidFill>
                <a:schemeClr val="tx1">
                  <a:lumMod val="75000"/>
                  <a:lumOff val="25000"/>
                </a:schemeClr>
              </a:solidFill>
            </a:rPr>
            <a:t>May be compounded if person  is Aboriginal or from CALD background</a:t>
          </a:r>
          <a:endParaRPr lang="en-US" dirty="0">
            <a:solidFill>
              <a:schemeClr val="tx1">
                <a:lumMod val="75000"/>
                <a:lumOff val="25000"/>
              </a:schemeClr>
            </a:solidFill>
          </a:endParaRPr>
        </a:p>
      </dgm:t>
    </dgm:pt>
    <dgm:pt modelId="{0F33ADF9-299E-4172-AB8D-91F74FA55DD7}" type="parTrans" cxnId="{EDFAC2C2-7927-43D9-9073-FCD960976D85}">
      <dgm:prSet/>
      <dgm:spPr/>
      <dgm:t>
        <a:bodyPr/>
        <a:lstStyle/>
        <a:p>
          <a:endParaRPr lang="en-US"/>
        </a:p>
      </dgm:t>
    </dgm:pt>
    <dgm:pt modelId="{6BD29804-3314-41C5-B2BE-29590C6A670E}" type="sibTrans" cxnId="{EDFAC2C2-7927-43D9-9073-FCD960976D85}">
      <dgm:prSet/>
      <dgm:spPr/>
      <dgm:t>
        <a:bodyPr/>
        <a:lstStyle/>
        <a:p>
          <a:endParaRPr lang="en-US"/>
        </a:p>
      </dgm:t>
    </dgm:pt>
    <dgm:pt modelId="{C7F3F49B-905A-4754-ABD6-3B2D18BB96CB}" type="pres">
      <dgm:prSet presAssocID="{C0ABF715-265F-46D9-BC45-512C108ED590}" presName="linear" presStyleCnt="0">
        <dgm:presLayoutVars>
          <dgm:dir/>
          <dgm:animLvl val="lvl"/>
          <dgm:resizeHandles val="exact"/>
        </dgm:presLayoutVars>
      </dgm:prSet>
      <dgm:spPr/>
    </dgm:pt>
    <dgm:pt modelId="{5229A8DC-B7F1-41C6-8B06-E001C4A47959}" type="pres">
      <dgm:prSet presAssocID="{CC256281-9820-40D3-B3E2-158E037A07D5}" presName="parentLin" presStyleCnt="0"/>
      <dgm:spPr/>
    </dgm:pt>
    <dgm:pt modelId="{3454E9E0-35B9-49B3-8503-E8E84DFB8841}" type="pres">
      <dgm:prSet presAssocID="{CC256281-9820-40D3-B3E2-158E037A07D5}" presName="parentLeftMargin" presStyleLbl="node1" presStyleIdx="0" presStyleCnt="4"/>
      <dgm:spPr/>
    </dgm:pt>
    <dgm:pt modelId="{61274B08-D20A-401D-B2A1-A87FE446820B}" type="pres">
      <dgm:prSet presAssocID="{CC256281-9820-40D3-B3E2-158E037A07D5}" presName="parentText" presStyleLbl="node1" presStyleIdx="0" presStyleCnt="4">
        <dgm:presLayoutVars>
          <dgm:chMax val="0"/>
          <dgm:bulletEnabled val="1"/>
        </dgm:presLayoutVars>
      </dgm:prSet>
      <dgm:spPr/>
    </dgm:pt>
    <dgm:pt modelId="{EC96B19E-713D-4DE9-A6A9-33069184604E}" type="pres">
      <dgm:prSet presAssocID="{CC256281-9820-40D3-B3E2-158E037A07D5}" presName="negativeSpace" presStyleCnt="0"/>
      <dgm:spPr/>
    </dgm:pt>
    <dgm:pt modelId="{94552B29-3DB4-4BA8-90C3-0D8821C50074}" type="pres">
      <dgm:prSet presAssocID="{CC256281-9820-40D3-B3E2-158E037A07D5}" presName="childText" presStyleLbl="conFgAcc1" presStyleIdx="0" presStyleCnt="4">
        <dgm:presLayoutVars>
          <dgm:bulletEnabled val="1"/>
        </dgm:presLayoutVars>
      </dgm:prSet>
      <dgm:spPr/>
    </dgm:pt>
    <dgm:pt modelId="{17CFE855-ABBC-4590-B9F2-CA3FE0AE683F}" type="pres">
      <dgm:prSet presAssocID="{9C0BE74D-DE21-4EC8-9EBA-97FA8F4D9284}" presName="spaceBetweenRectangles" presStyleCnt="0"/>
      <dgm:spPr/>
    </dgm:pt>
    <dgm:pt modelId="{54927156-7E40-46F7-9F44-CD99BE7C17AE}" type="pres">
      <dgm:prSet presAssocID="{B281213B-D9B0-4CCA-8595-FF6B247DE786}" presName="parentLin" presStyleCnt="0"/>
      <dgm:spPr/>
    </dgm:pt>
    <dgm:pt modelId="{1D8DAE77-5CC5-41C2-A12F-E35F0EAB4F4A}" type="pres">
      <dgm:prSet presAssocID="{B281213B-D9B0-4CCA-8595-FF6B247DE786}" presName="parentLeftMargin" presStyleLbl="node1" presStyleIdx="0" presStyleCnt="4"/>
      <dgm:spPr/>
    </dgm:pt>
    <dgm:pt modelId="{968C6E0A-A199-4212-AEEA-FB37106CF42B}" type="pres">
      <dgm:prSet presAssocID="{B281213B-D9B0-4CCA-8595-FF6B247DE786}" presName="parentText" presStyleLbl="node1" presStyleIdx="1" presStyleCnt="4">
        <dgm:presLayoutVars>
          <dgm:chMax val="0"/>
          <dgm:bulletEnabled val="1"/>
        </dgm:presLayoutVars>
      </dgm:prSet>
      <dgm:spPr/>
    </dgm:pt>
    <dgm:pt modelId="{6452265A-BB2E-4A9E-823C-6CAD0E6AE3DA}" type="pres">
      <dgm:prSet presAssocID="{B281213B-D9B0-4CCA-8595-FF6B247DE786}" presName="negativeSpace" presStyleCnt="0"/>
      <dgm:spPr/>
    </dgm:pt>
    <dgm:pt modelId="{CE3420CF-3A61-4264-A983-F08BC3C2C44C}" type="pres">
      <dgm:prSet presAssocID="{B281213B-D9B0-4CCA-8595-FF6B247DE786}" presName="childText" presStyleLbl="conFgAcc1" presStyleIdx="1" presStyleCnt="4">
        <dgm:presLayoutVars>
          <dgm:bulletEnabled val="1"/>
        </dgm:presLayoutVars>
      </dgm:prSet>
      <dgm:spPr/>
    </dgm:pt>
    <dgm:pt modelId="{8352A7EE-8E2E-4B98-97FA-A80A9F07913B}" type="pres">
      <dgm:prSet presAssocID="{438B4F21-C898-4B59-AAAD-72939D8B7A7B}" presName="spaceBetweenRectangles" presStyleCnt="0"/>
      <dgm:spPr/>
    </dgm:pt>
    <dgm:pt modelId="{3D94B02E-6874-42E6-8D6A-604EEC0E13F4}" type="pres">
      <dgm:prSet presAssocID="{8D7F3442-6E56-43E9-B2EF-42112D604936}" presName="parentLin" presStyleCnt="0"/>
      <dgm:spPr/>
    </dgm:pt>
    <dgm:pt modelId="{FF7CA528-3B64-4983-9DD0-87794D951644}" type="pres">
      <dgm:prSet presAssocID="{8D7F3442-6E56-43E9-B2EF-42112D604936}" presName="parentLeftMargin" presStyleLbl="node1" presStyleIdx="1" presStyleCnt="4"/>
      <dgm:spPr/>
    </dgm:pt>
    <dgm:pt modelId="{B536BAFC-F6C8-403C-B48F-6C6D2EF9285E}" type="pres">
      <dgm:prSet presAssocID="{8D7F3442-6E56-43E9-B2EF-42112D604936}" presName="parentText" presStyleLbl="node1" presStyleIdx="2" presStyleCnt="4">
        <dgm:presLayoutVars>
          <dgm:chMax val="0"/>
          <dgm:bulletEnabled val="1"/>
        </dgm:presLayoutVars>
      </dgm:prSet>
      <dgm:spPr/>
    </dgm:pt>
    <dgm:pt modelId="{92B93F38-F663-453F-8104-544CCFD286A4}" type="pres">
      <dgm:prSet presAssocID="{8D7F3442-6E56-43E9-B2EF-42112D604936}" presName="negativeSpace" presStyleCnt="0"/>
      <dgm:spPr/>
    </dgm:pt>
    <dgm:pt modelId="{AEE79B5D-D6E7-4EBB-B5CA-503B6CC308AB}" type="pres">
      <dgm:prSet presAssocID="{8D7F3442-6E56-43E9-B2EF-42112D604936}" presName="childText" presStyleLbl="conFgAcc1" presStyleIdx="2" presStyleCnt="4">
        <dgm:presLayoutVars>
          <dgm:bulletEnabled val="1"/>
        </dgm:presLayoutVars>
      </dgm:prSet>
      <dgm:spPr/>
    </dgm:pt>
    <dgm:pt modelId="{F430B689-8188-4E88-B94C-C6099F58DA1A}" type="pres">
      <dgm:prSet presAssocID="{943F5D4D-7405-42BE-B87F-C3DBEA7A8769}" presName="spaceBetweenRectangles" presStyleCnt="0"/>
      <dgm:spPr/>
    </dgm:pt>
    <dgm:pt modelId="{6F852C4F-A4F3-4E9F-BE04-B6119AFBFCC9}" type="pres">
      <dgm:prSet presAssocID="{5DDA7382-E3C3-46EF-95A2-FF4A2231438F}" presName="parentLin" presStyleCnt="0"/>
      <dgm:spPr/>
    </dgm:pt>
    <dgm:pt modelId="{EDF0AD55-95BA-4F05-BD27-B26C9DB5F5E6}" type="pres">
      <dgm:prSet presAssocID="{5DDA7382-E3C3-46EF-95A2-FF4A2231438F}" presName="parentLeftMargin" presStyleLbl="node1" presStyleIdx="2" presStyleCnt="4"/>
      <dgm:spPr/>
    </dgm:pt>
    <dgm:pt modelId="{61613164-081D-483E-A421-6788A69522CD}" type="pres">
      <dgm:prSet presAssocID="{5DDA7382-E3C3-46EF-95A2-FF4A2231438F}" presName="parentText" presStyleLbl="node1" presStyleIdx="3" presStyleCnt="4">
        <dgm:presLayoutVars>
          <dgm:chMax val="0"/>
          <dgm:bulletEnabled val="1"/>
        </dgm:presLayoutVars>
      </dgm:prSet>
      <dgm:spPr/>
    </dgm:pt>
    <dgm:pt modelId="{897F59CE-002F-43B5-A52F-47214B04DC0C}" type="pres">
      <dgm:prSet presAssocID="{5DDA7382-E3C3-46EF-95A2-FF4A2231438F}" presName="negativeSpace" presStyleCnt="0"/>
      <dgm:spPr/>
    </dgm:pt>
    <dgm:pt modelId="{1DC9483E-A557-4F6E-8323-06132854E927}" type="pres">
      <dgm:prSet presAssocID="{5DDA7382-E3C3-46EF-95A2-FF4A2231438F}" presName="childText" presStyleLbl="conFgAcc1" presStyleIdx="3" presStyleCnt="4">
        <dgm:presLayoutVars>
          <dgm:bulletEnabled val="1"/>
        </dgm:presLayoutVars>
      </dgm:prSet>
      <dgm:spPr/>
    </dgm:pt>
  </dgm:ptLst>
  <dgm:cxnLst>
    <dgm:cxn modelId="{379AF500-B393-41D0-AA53-B2097E220B94}" type="presOf" srcId="{8D7F3442-6E56-43E9-B2EF-42112D604936}" destId="{B536BAFC-F6C8-403C-B48F-6C6D2EF9285E}" srcOrd="1" destOrd="0" presId="urn:microsoft.com/office/officeart/2005/8/layout/list1"/>
    <dgm:cxn modelId="{71DC9A07-AB06-496B-8C68-2DBB578FE253}" srcId="{C0ABF715-265F-46D9-BC45-512C108ED590}" destId="{5DDA7382-E3C3-46EF-95A2-FF4A2231438F}" srcOrd="3" destOrd="0" parTransId="{5F67E8FF-8E41-499E-8DF6-6BAB42437F53}" sibTransId="{AF74814F-1A94-47F0-91B4-F37E125CBF20}"/>
    <dgm:cxn modelId="{E173D217-726C-43AA-9B35-D2535467BAA0}" type="presOf" srcId="{5DDA7382-E3C3-46EF-95A2-FF4A2231438F}" destId="{61613164-081D-483E-A421-6788A69522CD}" srcOrd="1" destOrd="0" presId="urn:microsoft.com/office/officeart/2005/8/layout/list1"/>
    <dgm:cxn modelId="{E29CA81B-4D57-463C-A713-0E6BD14D8DED}" type="presOf" srcId="{B281213B-D9B0-4CCA-8595-FF6B247DE786}" destId="{968C6E0A-A199-4212-AEEA-FB37106CF42B}" srcOrd="1" destOrd="0" presId="urn:microsoft.com/office/officeart/2005/8/layout/list1"/>
    <dgm:cxn modelId="{B75D231C-A6D6-4209-987E-8229371704FF}" srcId="{C0ABF715-265F-46D9-BC45-512C108ED590}" destId="{8D7F3442-6E56-43E9-B2EF-42112D604936}" srcOrd="2" destOrd="0" parTransId="{31799F4E-5EE5-4832-AF58-D113EF45D2DE}" sibTransId="{943F5D4D-7405-42BE-B87F-C3DBEA7A8769}"/>
    <dgm:cxn modelId="{1055352F-98F2-4CA9-80FC-5D49ABF3F4CC}" srcId="{5DDA7382-E3C3-46EF-95A2-FF4A2231438F}" destId="{8B261636-0430-4FAD-893C-3FF5C594ACEA}" srcOrd="3" destOrd="0" parTransId="{41C3D23D-48F1-4328-9A92-2B097EF091C4}" sibTransId="{F15486B9-BEF5-47B1-90A6-7C44245675B9}"/>
    <dgm:cxn modelId="{69DB9436-A266-4541-B7CB-7DC7E05828CD}" type="presOf" srcId="{8D7F3442-6E56-43E9-B2EF-42112D604936}" destId="{FF7CA528-3B64-4983-9DD0-87794D951644}" srcOrd="0" destOrd="0" presId="urn:microsoft.com/office/officeart/2005/8/layout/list1"/>
    <dgm:cxn modelId="{7433D03C-24B2-4341-B091-3EB3075B9955}" srcId="{5DDA7382-E3C3-46EF-95A2-FF4A2231438F}" destId="{17B0FD88-0ABE-40AA-A01B-4C7736FD4FAE}" srcOrd="2" destOrd="0" parTransId="{CD3C161D-6089-46FE-A4DB-83F7F97BEDE6}" sibTransId="{5F04A600-7838-4624-BB11-774A107010B1}"/>
    <dgm:cxn modelId="{E14B7C3D-33D1-4660-A10B-53238D23D009}" type="presOf" srcId="{5DDA7382-E3C3-46EF-95A2-FF4A2231438F}" destId="{EDF0AD55-95BA-4F05-BD27-B26C9DB5F5E6}" srcOrd="0" destOrd="0" presId="urn:microsoft.com/office/officeart/2005/8/layout/list1"/>
    <dgm:cxn modelId="{3DBA173F-D9BC-4780-9E58-B941E0CC32BB}" type="presOf" srcId="{CC256281-9820-40D3-B3E2-158E037A07D5}" destId="{3454E9E0-35B9-49B3-8503-E8E84DFB8841}" srcOrd="0" destOrd="0" presId="urn:microsoft.com/office/officeart/2005/8/layout/list1"/>
    <dgm:cxn modelId="{10164948-24C2-4694-BE39-5BDA7E6BE795}" type="presOf" srcId="{17B0FD88-0ABE-40AA-A01B-4C7736FD4FAE}" destId="{1DC9483E-A557-4F6E-8323-06132854E927}" srcOrd="0" destOrd="2" presId="urn:microsoft.com/office/officeart/2005/8/layout/list1"/>
    <dgm:cxn modelId="{A0494449-BBDB-4240-BA6F-46F6836853C9}" type="presOf" srcId="{AA5C4925-E141-459C-87E2-7D5BF84C8AE0}" destId="{1DC9483E-A557-4F6E-8323-06132854E927}" srcOrd="0" destOrd="0" presId="urn:microsoft.com/office/officeart/2005/8/layout/list1"/>
    <dgm:cxn modelId="{C693744E-1214-4C0B-B638-443169D8A491}" type="presOf" srcId="{CC256281-9820-40D3-B3E2-158E037A07D5}" destId="{61274B08-D20A-401D-B2A1-A87FE446820B}" srcOrd="1" destOrd="0" presId="urn:microsoft.com/office/officeart/2005/8/layout/list1"/>
    <dgm:cxn modelId="{68971250-8059-4F74-BFDD-C6B403F08702}" type="presOf" srcId="{C0ABF715-265F-46D9-BC45-512C108ED590}" destId="{C7F3F49B-905A-4754-ABD6-3B2D18BB96CB}" srcOrd="0" destOrd="0" presId="urn:microsoft.com/office/officeart/2005/8/layout/list1"/>
    <dgm:cxn modelId="{7AECA677-CE1F-49BE-A31B-21D6E6B58D7A}" srcId="{5DDA7382-E3C3-46EF-95A2-FF4A2231438F}" destId="{AA5C4925-E141-459C-87E2-7D5BF84C8AE0}" srcOrd="0" destOrd="0" parTransId="{820BB21B-DB6B-41D9-8FF0-912682F76FFC}" sibTransId="{67F208BF-96DA-4BE2-B424-8DFBD5729CEA}"/>
    <dgm:cxn modelId="{906A278D-264C-43FF-8879-16804C906906}" srcId="{C0ABF715-265F-46D9-BC45-512C108ED590}" destId="{B281213B-D9B0-4CCA-8595-FF6B247DE786}" srcOrd="1" destOrd="0" parTransId="{10A987ED-508B-4311-8953-1D52ED39B22C}" sibTransId="{438B4F21-C898-4B59-AAAD-72939D8B7A7B}"/>
    <dgm:cxn modelId="{B87DC097-F2E4-4132-8FF8-8AB07DA0D38D}" type="presOf" srcId="{C68FC4F1-AE9F-4698-A4D0-0FF817D4C4E7}" destId="{1DC9483E-A557-4F6E-8323-06132854E927}" srcOrd="0" destOrd="5" presId="urn:microsoft.com/office/officeart/2005/8/layout/list1"/>
    <dgm:cxn modelId="{047E8F99-DCED-4B3F-9E3D-D1EB41470A78}" srcId="{5DDA7382-E3C3-46EF-95A2-FF4A2231438F}" destId="{82B116A6-AFE9-4DCE-98A1-A0B6D76784C1}" srcOrd="4" destOrd="0" parTransId="{CB0A2EF6-261B-4D32-81B0-4FC515A9A354}" sibTransId="{609E9E14-7C68-4151-A98B-2EEEC6A170DE}"/>
    <dgm:cxn modelId="{EDFAC2C2-7927-43D9-9073-FCD960976D85}" srcId="{5DDA7382-E3C3-46EF-95A2-FF4A2231438F}" destId="{C68FC4F1-AE9F-4698-A4D0-0FF817D4C4E7}" srcOrd="5" destOrd="0" parTransId="{0F33ADF9-299E-4172-AB8D-91F74FA55DD7}" sibTransId="{6BD29804-3314-41C5-B2BE-29590C6A670E}"/>
    <dgm:cxn modelId="{CEB8D4EA-1FD7-4513-9398-084408FB7E6B}" type="presOf" srcId="{8B261636-0430-4FAD-893C-3FF5C594ACEA}" destId="{1DC9483E-A557-4F6E-8323-06132854E927}" srcOrd="0" destOrd="3" presId="urn:microsoft.com/office/officeart/2005/8/layout/list1"/>
    <dgm:cxn modelId="{D2A594EB-4869-4950-BA81-122BF532FAC3}" type="presOf" srcId="{B281213B-D9B0-4CCA-8595-FF6B247DE786}" destId="{1D8DAE77-5CC5-41C2-A12F-E35F0EAB4F4A}" srcOrd="0" destOrd="0" presId="urn:microsoft.com/office/officeart/2005/8/layout/list1"/>
    <dgm:cxn modelId="{C95B78D3-11B8-417D-A731-6EFE4CFD2B92}" type="presOf" srcId="{82B116A6-AFE9-4DCE-98A1-A0B6D76784C1}" destId="{1DC9483E-A557-4F6E-8323-06132854E927}" srcOrd="0" destOrd="4" presId="urn:microsoft.com/office/officeart/2005/8/layout/list1"/>
    <dgm:cxn modelId="{8ABB9AD8-253D-48BD-A2A5-05DCF3C6F5B7}" type="presOf" srcId="{2076FFCE-7A35-401F-B12D-9B00C7641EEE}" destId="{1DC9483E-A557-4F6E-8323-06132854E927}" srcOrd="0" destOrd="1" presId="urn:microsoft.com/office/officeart/2005/8/layout/list1"/>
    <dgm:cxn modelId="{530BF7DA-36B5-4CB9-A329-E400DE1B9BF1}" srcId="{5DDA7382-E3C3-46EF-95A2-FF4A2231438F}" destId="{2076FFCE-7A35-401F-B12D-9B00C7641EEE}" srcOrd="1" destOrd="0" parTransId="{86A05FCC-D238-4363-8343-0669D1B3834A}" sibTransId="{A604ADB1-8904-4D1D-AC5F-D0519EE9460C}"/>
    <dgm:cxn modelId="{DDF9D9FD-9547-4989-81F3-214D1359EFEB}" srcId="{C0ABF715-265F-46D9-BC45-512C108ED590}" destId="{CC256281-9820-40D3-B3E2-158E037A07D5}" srcOrd="0" destOrd="0" parTransId="{B844F2CD-EC8D-4DD3-A129-45D9D5C4275F}" sibTransId="{9C0BE74D-DE21-4EC8-9EBA-97FA8F4D9284}"/>
    <dgm:cxn modelId="{D9DEAF5B-92A9-4ECF-B8D9-79C6EA740A4B}" type="presParOf" srcId="{C7F3F49B-905A-4754-ABD6-3B2D18BB96CB}" destId="{5229A8DC-B7F1-41C6-8B06-E001C4A47959}" srcOrd="0" destOrd="0" presId="urn:microsoft.com/office/officeart/2005/8/layout/list1"/>
    <dgm:cxn modelId="{78D15BE5-A5FC-49C0-A7E7-279243BBDCF8}" type="presParOf" srcId="{5229A8DC-B7F1-41C6-8B06-E001C4A47959}" destId="{3454E9E0-35B9-49B3-8503-E8E84DFB8841}" srcOrd="0" destOrd="0" presId="urn:microsoft.com/office/officeart/2005/8/layout/list1"/>
    <dgm:cxn modelId="{ECCBC2AC-BE64-4F0D-98A1-C928B0A5F19E}" type="presParOf" srcId="{5229A8DC-B7F1-41C6-8B06-E001C4A47959}" destId="{61274B08-D20A-401D-B2A1-A87FE446820B}" srcOrd="1" destOrd="0" presId="urn:microsoft.com/office/officeart/2005/8/layout/list1"/>
    <dgm:cxn modelId="{E59F43C5-DE67-4C5A-89B2-02CCCB73D9A0}" type="presParOf" srcId="{C7F3F49B-905A-4754-ABD6-3B2D18BB96CB}" destId="{EC96B19E-713D-4DE9-A6A9-33069184604E}" srcOrd="1" destOrd="0" presId="urn:microsoft.com/office/officeart/2005/8/layout/list1"/>
    <dgm:cxn modelId="{45EF6E33-4D2E-4607-8177-A711C4170061}" type="presParOf" srcId="{C7F3F49B-905A-4754-ABD6-3B2D18BB96CB}" destId="{94552B29-3DB4-4BA8-90C3-0D8821C50074}" srcOrd="2" destOrd="0" presId="urn:microsoft.com/office/officeart/2005/8/layout/list1"/>
    <dgm:cxn modelId="{5D8722E3-ECEE-4E96-8F9D-89B0284A55C0}" type="presParOf" srcId="{C7F3F49B-905A-4754-ABD6-3B2D18BB96CB}" destId="{17CFE855-ABBC-4590-B9F2-CA3FE0AE683F}" srcOrd="3" destOrd="0" presId="urn:microsoft.com/office/officeart/2005/8/layout/list1"/>
    <dgm:cxn modelId="{DAAD76BD-5D3C-4540-B965-99B6CCF6529B}" type="presParOf" srcId="{C7F3F49B-905A-4754-ABD6-3B2D18BB96CB}" destId="{54927156-7E40-46F7-9F44-CD99BE7C17AE}" srcOrd="4" destOrd="0" presId="urn:microsoft.com/office/officeart/2005/8/layout/list1"/>
    <dgm:cxn modelId="{1D28B16E-CF87-4A4C-AEB1-1E95B7F3FE35}" type="presParOf" srcId="{54927156-7E40-46F7-9F44-CD99BE7C17AE}" destId="{1D8DAE77-5CC5-41C2-A12F-E35F0EAB4F4A}" srcOrd="0" destOrd="0" presId="urn:microsoft.com/office/officeart/2005/8/layout/list1"/>
    <dgm:cxn modelId="{C576EF77-D6A9-4139-8D51-2DC165A12467}" type="presParOf" srcId="{54927156-7E40-46F7-9F44-CD99BE7C17AE}" destId="{968C6E0A-A199-4212-AEEA-FB37106CF42B}" srcOrd="1" destOrd="0" presId="urn:microsoft.com/office/officeart/2005/8/layout/list1"/>
    <dgm:cxn modelId="{49FC67B3-00A6-49DC-B79A-E699CE9ED79E}" type="presParOf" srcId="{C7F3F49B-905A-4754-ABD6-3B2D18BB96CB}" destId="{6452265A-BB2E-4A9E-823C-6CAD0E6AE3DA}" srcOrd="5" destOrd="0" presId="urn:microsoft.com/office/officeart/2005/8/layout/list1"/>
    <dgm:cxn modelId="{BD7A2851-F9CD-41FD-A5BF-ABC83F1C3D56}" type="presParOf" srcId="{C7F3F49B-905A-4754-ABD6-3B2D18BB96CB}" destId="{CE3420CF-3A61-4264-A983-F08BC3C2C44C}" srcOrd="6" destOrd="0" presId="urn:microsoft.com/office/officeart/2005/8/layout/list1"/>
    <dgm:cxn modelId="{DC67A0A6-4963-43D5-8979-5EE965B05D39}" type="presParOf" srcId="{C7F3F49B-905A-4754-ABD6-3B2D18BB96CB}" destId="{8352A7EE-8E2E-4B98-97FA-A80A9F07913B}" srcOrd="7" destOrd="0" presId="urn:microsoft.com/office/officeart/2005/8/layout/list1"/>
    <dgm:cxn modelId="{75FC1C0A-ED72-45FC-9F0B-B084B49AB849}" type="presParOf" srcId="{C7F3F49B-905A-4754-ABD6-3B2D18BB96CB}" destId="{3D94B02E-6874-42E6-8D6A-604EEC0E13F4}" srcOrd="8" destOrd="0" presId="urn:microsoft.com/office/officeart/2005/8/layout/list1"/>
    <dgm:cxn modelId="{DAF43137-5EE9-4089-9AFF-49C37B6DB57B}" type="presParOf" srcId="{3D94B02E-6874-42E6-8D6A-604EEC0E13F4}" destId="{FF7CA528-3B64-4983-9DD0-87794D951644}" srcOrd="0" destOrd="0" presId="urn:microsoft.com/office/officeart/2005/8/layout/list1"/>
    <dgm:cxn modelId="{B29B2E0D-80A0-4F92-9072-82244D409A8B}" type="presParOf" srcId="{3D94B02E-6874-42E6-8D6A-604EEC0E13F4}" destId="{B536BAFC-F6C8-403C-B48F-6C6D2EF9285E}" srcOrd="1" destOrd="0" presId="urn:microsoft.com/office/officeart/2005/8/layout/list1"/>
    <dgm:cxn modelId="{0D7602CD-0342-497A-92A0-B46F18B0AB86}" type="presParOf" srcId="{C7F3F49B-905A-4754-ABD6-3B2D18BB96CB}" destId="{92B93F38-F663-453F-8104-544CCFD286A4}" srcOrd="9" destOrd="0" presId="urn:microsoft.com/office/officeart/2005/8/layout/list1"/>
    <dgm:cxn modelId="{97E98067-D65E-4216-BEE8-B7040A88BE42}" type="presParOf" srcId="{C7F3F49B-905A-4754-ABD6-3B2D18BB96CB}" destId="{AEE79B5D-D6E7-4EBB-B5CA-503B6CC308AB}" srcOrd="10" destOrd="0" presId="urn:microsoft.com/office/officeart/2005/8/layout/list1"/>
    <dgm:cxn modelId="{0742E8D3-2C83-4768-9115-532D85579661}" type="presParOf" srcId="{C7F3F49B-905A-4754-ABD6-3B2D18BB96CB}" destId="{F430B689-8188-4E88-B94C-C6099F58DA1A}" srcOrd="11" destOrd="0" presId="urn:microsoft.com/office/officeart/2005/8/layout/list1"/>
    <dgm:cxn modelId="{0B359CDB-D3BF-444A-9546-2A927A789B6C}" type="presParOf" srcId="{C7F3F49B-905A-4754-ABD6-3B2D18BB96CB}" destId="{6F852C4F-A4F3-4E9F-BE04-B6119AFBFCC9}" srcOrd="12" destOrd="0" presId="urn:microsoft.com/office/officeart/2005/8/layout/list1"/>
    <dgm:cxn modelId="{EB73F94F-E3B5-447A-92AD-0EB6FDA88C7E}" type="presParOf" srcId="{6F852C4F-A4F3-4E9F-BE04-B6119AFBFCC9}" destId="{EDF0AD55-95BA-4F05-BD27-B26C9DB5F5E6}" srcOrd="0" destOrd="0" presId="urn:microsoft.com/office/officeart/2005/8/layout/list1"/>
    <dgm:cxn modelId="{0BAE8EC3-6C29-4220-9FFC-F6291417583A}" type="presParOf" srcId="{6F852C4F-A4F3-4E9F-BE04-B6119AFBFCC9}" destId="{61613164-081D-483E-A421-6788A69522CD}" srcOrd="1" destOrd="0" presId="urn:microsoft.com/office/officeart/2005/8/layout/list1"/>
    <dgm:cxn modelId="{FDB7087D-21E3-4DF4-8948-FB7C96B99C5E}" type="presParOf" srcId="{C7F3F49B-905A-4754-ABD6-3B2D18BB96CB}" destId="{897F59CE-002F-43B5-A52F-47214B04DC0C}" srcOrd="13" destOrd="0" presId="urn:microsoft.com/office/officeart/2005/8/layout/list1"/>
    <dgm:cxn modelId="{C10E8F62-E98B-4C04-A233-3A6CC5584EBA}" type="presParOf" srcId="{C7F3F49B-905A-4754-ABD6-3B2D18BB96CB}" destId="{1DC9483E-A557-4F6E-8323-06132854E92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F2490-EC71-472F-B1D7-265AAA61703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3E8A5CD-9899-4A2C-A460-D512C8ADA5EA}">
      <dgm:prSet/>
      <dgm:spPr/>
      <dgm:t>
        <a:bodyPr/>
        <a:lstStyle/>
        <a:p>
          <a:r>
            <a:rPr lang="en-AU" dirty="0"/>
            <a:t>Type of  substance ( illicit, licit)</a:t>
          </a:r>
          <a:endParaRPr lang="en-US" dirty="0"/>
        </a:p>
      </dgm:t>
    </dgm:pt>
    <dgm:pt modelId="{AB407D9D-D9F8-4AE0-A2CB-A01B96F02802}" type="parTrans" cxnId="{9E461F4E-16A9-47AD-B317-B75C0A95423E}">
      <dgm:prSet/>
      <dgm:spPr/>
      <dgm:t>
        <a:bodyPr/>
        <a:lstStyle/>
        <a:p>
          <a:endParaRPr lang="en-US"/>
        </a:p>
      </dgm:t>
    </dgm:pt>
    <dgm:pt modelId="{C3DC30B7-0C1B-42E5-B838-056FDEB3346E}" type="sibTrans" cxnId="{9E461F4E-16A9-47AD-B317-B75C0A95423E}">
      <dgm:prSet/>
      <dgm:spPr/>
      <dgm:t>
        <a:bodyPr/>
        <a:lstStyle/>
        <a:p>
          <a:endParaRPr lang="en-US"/>
        </a:p>
      </dgm:t>
    </dgm:pt>
    <dgm:pt modelId="{A14663AB-1D36-483C-B826-278BF0AE7371}">
      <dgm:prSet/>
      <dgm:spPr/>
      <dgm:t>
        <a:bodyPr/>
        <a:lstStyle/>
        <a:p>
          <a:r>
            <a:rPr lang="en-AU" dirty="0"/>
            <a:t>Route of administration</a:t>
          </a:r>
          <a:endParaRPr lang="en-US" dirty="0"/>
        </a:p>
      </dgm:t>
    </dgm:pt>
    <dgm:pt modelId="{F6EE57C9-AE72-4286-9AFB-DD342134B2FF}" type="parTrans" cxnId="{A830C710-03B5-496F-AA32-FEAA20B57D1A}">
      <dgm:prSet/>
      <dgm:spPr/>
      <dgm:t>
        <a:bodyPr/>
        <a:lstStyle/>
        <a:p>
          <a:endParaRPr lang="en-US"/>
        </a:p>
      </dgm:t>
    </dgm:pt>
    <dgm:pt modelId="{677DCD04-2764-4A03-B8DA-AFA0BA3232D7}" type="sibTrans" cxnId="{A830C710-03B5-496F-AA32-FEAA20B57D1A}">
      <dgm:prSet/>
      <dgm:spPr/>
      <dgm:t>
        <a:bodyPr/>
        <a:lstStyle/>
        <a:p>
          <a:endParaRPr lang="en-US"/>
        </a:p>
      </dgm:t>
    </dgm:pt>
    <dgm:pt modelId="{528A6209-61E9-4CAE-B3F3-BACE07A84BE6}">
      <dgm:prSet/>
      <dgm:spPr/>
      <dgm:t>
        <a:bodyPr/>
        <a:lstStyle/>
        <a:p>
          <a:r>
            <a:rPr lang="en-AU" dirty="0"/>
            <a:t>Frequency of use</a:t>
          </a:r>
          <a:endParaRPr lang="en-US" dirty="0"/>
        </a:p>
      </dgm:t>
    </dgm:pt>
    <dgm:pt modelId="{6AD17698-A9E2-4FA3-8152-CE1B6FB333F5}" type="parTrans" cxnId="{2EAA2A6C-1B9E-44EB-84F4-BCA479B306D6}">
      <dgm:prSet/>
      <dgm:spPr/>
      <dgm:t>
        <a:bodyPr/>
        <a:lstStyle/>
        <a:p>
          <a:endParaRPr lang="en-US"/>
        </a:p>
      </dgm:t>
    </dgm:pt>
    <dgm:pt modelId="{CB7A256D-85ED-4086-B86B-2CCCA7EDF967}" type="sibTrans" cxnId="{2EAA2A6C-1B9E-44EB-84F4-BCA479B306D6}">
      <dgm:prSet/>
      <dgm:spPr/>
      <dgm:t>
        <a:bodyPr/>
        <a:lstStyle/>
        <a:p>
          <a:endParaRPr lang="en-US"/>
        </a:p>
      </dgm:t>
    </dgm:pt>
    <dgm:pt modelId="{8A475F69-159C-44FE-9440-55178E26980D}">
      <dgm:prSet/>
      <dgm:spPr/>
      <dgm:t>
        <a:bodyPr/>
        <a:lstStyle/>
        <a:p>
          <a:r>
            <a:rPr lang="en-AU" dirty="0"/>
            <a:t>Dose – amount used</a:t>
          </a:r>
          <a:endParaRPr lang="en-US" dirty="0"/>
        </a:p>
      </dgm:t>
    </dgm:pt>
    <dgm:pt modelId="{7C0DADF7-FC59-47CF-A3B6-8F81D06227A7}" type="parTrans" cxnId="{6A264CD6-81CC-45B7-8087-6A27E58191D4}">
      <dgm:prSet/>
      <dgm:spPr/>
      <dgm:t>
        <a:bodyPr/>
        <a:lstStyle/>
        <a:p>
          <a:endParaRPr lang="en-US"/>
        </a:p>
      </dgm:t>
    </dgm:pt>
    <dgm:pt modelId="{52167E0C-2CAD-40DC-B9D0-2D2B22B58217}" type="sibTrans" cxnId="{6A264CD6-81CC-45B7-8087-6A27E58191D4}">
      <dgm:prSet/>
      <dgm:spPr/>
      <dgm:t>
        <a:bodyPr/>
        <a:lstStyle/>
        <a:p>
          <a:endParaRPr lang="en-US"/>
        </a:p>
      </dgm:t>
    </dgm:pt>
    <dgm:pt modelId="{470D6A66-4B4B-483C-9B99-E408B3D6DF1B}">
      <dgm:prSet/>
      <dgm:spPr/>
      <dgm:t>
        <a:bodyPr/>
        <a:lstStyle/>
        <a:p>
          <a:r>
            <a:rPr lang="en-AU" dirty="0"/>
            <a:t>Duration of use</a:t>
          </a:r>
        </a:p>
        <a:p>
          <a:r>
            <a:rPr lang="en-AU" dirty="0"/>
            <a:t> (including history &amp; current use)</a:t>
          </a:r>
          <a:endParaRPr lang="en-US" dirty="0"/>
        </a:p>
      </dgm:t>
    </dgm:pt>
    <dgm:pt modelId="{7DEC0E33-0CA2-45AF-8EDA-905C62F1F397}" type="parTrans" cxnId="{9075300A-5B1F-4265-A30F-0EB1C5EA7C66}">
      <dgm:prSet/>
      <dgm:spPr/>
      <dgm:t>
        <a:bodyPr/>
        <a:lstStyle/>
        <a:p>
          <a:endParaRPr lang="en-US"/>
        </a:p>
      </dgm:t>
    </dgm:pt>
    <dgm:pt modelId="{0A2642FF-F678-46CC-AC34-D9E950EE2322}" type="sibTrans" cxnId="{9075300A-5B1F-4265-A30F-0EB1C5EA7C66}">
      <dgm:prSet/>
      <dgm:spPr/>
      <dgm:t>
        <a:bodyPr/>
        <a:lstStyle/>
        <a:p>
          <a:endParaRPr lang="en-US"/>
        </a:p>
      </dgm:t>
    </dgm:pt>
    <dgm:pt modelId="{23664A7E-E916-47E1-BCA1-E2AC1718A547}">
      <dgm:prSet/>
      <dgm:spPr/>
      <dgm:t>
        <a:bodyPr/>
        <a:lstStyle/>
        <a:p>
          <a:r>
            <a:rPr lang="en-AU" dirty="0"/>
            <a:t>Time and amount of the last dose, e.g. grams of alcohol, millilitres and milligrams of methadone, grams of cannabis, etc.</a:t>
          </a:r>
          <a:endParaRPr lang="en-US" dirty="0"/>
        </a:p>
      </dgm:t>
    </dgm:pt>
    <dgm:pt modelId="{F941E426-80ED-4F0A-933E-CDBEDD7F9E26}" type="parTrans" cxnId="{D46DAA7D-09D0-4C63-82C8-2A66986D23F6}">
      <dgm:prSet/>
      <dgm:spPr/>
      <dgm:t>
        <a:bodyPr/>
        <a:lstStyle/>
        <a:p>
          <a:endParaRPr lang="en-US"/>
        </a:p>
      </dgm:t>
    </dgm:pt>
    <dgm:pt modelId="{50CE5922-BBF4-4962-82D1-EAC9A490F901}" type="sibTrans" cxnId="{D46DAA7D-09D0-4C63-82C8-2A66986D23F6}">
      <dgm:prSet/>
      <dgm:spPr/>
      <dgm:t>
        <a:bodyPr/>
        <a:lstStyle/>
        <a:p>
          <a:endParaRPr lang="en-US"/>
        </a:p>
      </dgm:t>
    </dgm:pt>
    <dgm:pt modelId="{4DFE9BD2-B5C5-42E3-A6F9-898051104D47}" type="pres">
      <dgm:prSet presAssocID="{05CF2490-EC71-472F-B1D7-265AAA61703F}" presName="diagram" presStyleCnt="0">
        <dgm:presLayoutVars>
          <dgm:dir/>
          <dgm:resizeHandles val="exact"/>
        </dgm:presLayoutVars>
      </dgm:prSet>
      <dgm:spPr/>
    </dgm:pt>
    <dgm:pt modelId="{290115BE-E138-40B8-9C45-1C89BF511FB3}" type="pres">
      <dgm:prSet presAssocID="{33E8A5CD-9899-4A2C-A460-D512C8ADA5EA}" presName="node" presStyleLbl="node1" presStyleIdx="0" presStyleCnt="6">
        <dgm:presLayoutVars>
          <dgm:bulletEnabled val="1"/>
        </dgm:presLayoutVars>
      </dgm:prSet>
      <dgm:spPr/>
    </dgm:pt>
    <dgm:pt modelId="{9D181A69-C560-457D-BE8A-AB50E643B1FF}" type="pres">
      <dgm:prSet presAssocID="{C3DC30B7-0C1B-42E5-B838-056FDEB3346E}" presName="sibTrans" presStyleCnt="0"/>
      <dgm:spPr/>
    </dgm:pt>
    <dgm:pt modelId="{F7FDE185-1472-4C92-804B-5D820A1DD79B}" type="pres">
      <dgm:prSet presAssocID="{A14663AB-1D36-483C-B826-278BF0AE7371}" presName="node" presStyleLbl="node1" presStyleIdx="1" presStyleCnt="6">
        <dgm:presLayoutVars>
          <dgm:bulletEnabled val="1"/>
        </dgm:presLayoutVars>
      </dgm:prSet>
      <dgm:spPr/>
    </dgm:pt>
    <dgm:pt modelId="{B68CD69B-046C-441A-B8BF-F3251E52E17F}" type="pres">
      <dgm:prSet presAssocID="{677DCD04-2764-4A03-B8DA-AFA0BA3232D7}" presName="sibTrans" presStyleCnt="0"/>
      <dgm:spPr/>
    </dgm:pt>
    <dgm:pt modelId="{E0AE446A-CE8A-4E3A-AE38-353C5A692621}" type="pres">
      <dgm:prSet presAssocID="{528A6209-61E9-4CAE-B3F3-BACE07A84BE6}" presName="node" presStyleLbl="node1" presStyleIdx="2" presStyleCnt="6">
        <dgm:presLayoutVars>
          <dgm:bulletEnabled val="1"/>
        </dgm:presLayoutVars>
      </dgm:prSet>
      <dgm:spPr/>
    </dgm:pt>
    <dgm:pt modelId="{969ADDD2-17B9-49B5-A72A-951CB75C40DB}" type="pres">
      <dgm:prSet presAssocID="{CB7A256D-85ED-4086-B86B-2CCCA7EDF967}" presName="sibTrans" presStyleCnt="0"/>
      <dgm:spPr/>
    </dgm:pt>
    <dgm:pt modelId="{22A62228-0A51-438A-908B-A7DF6718DCC4}" type="pres">
      <dgm:prSet presAssocID="{8A475F69-159C-44FE-9440-55178E26980D}" presName="node" presStyleLbl="node1" presStyleIdx="3" presStyleCnt="6">
        <dgm:presLayoutVars>
          <dgm:bulletEnabled val="1"/>
        </dgm:presLayoutVars>
      </dgm:prSet>
      <dgm:spPr/>
    </dgm:pt>
    <dgm:pt modelId="{A0174986-6788-49A6-BAC1-11C9E0E14DA0}" type="pres">
      <dgm:prSet presAssocID="{52167E0C-2CAD-40DC-B9D0-2D2B22B58217}" presName="sibTrans" presStyleCnt="0"/>
      <dgm:spPr/>
    </dgm:pt>
    <dgm:pt modelId="{E1B1A1B1-D352-401C-96E7-29F275BF4C0C}" type="pres">
      <dgm:prSet presAssocID="{470D6A66-4B4B-483C-9B99-E408B3D6DF1B}" presName="node" presStyleLbl="node1" presStyleIdx="4" presStyleCnt="6">
        <dgm:presLayoutVars>
          <dgm:bulletEnabled val="1"/>
        </dgm:presLayoutVars>
      </dgm:prSet>
      <dgm:spPr/>
    </dgm:pt>
    <dgm:pt modelId="{7F09E8BE-4A16-4A75-8653-14A1796267EF}" type="pres">
      <dgm:prSet presAssocID="{0A2642FF-F678-46CC-AC34-D9E950EE2322}" presName="sibTrans" presStyleCnt="0"/>
      <dgm:spPr/>
    </dgm:pt>
    <dgm:pt modelId="{CFDB9708-96A2-4772-8440-D782ABE8B6CD}" type="pres">
      <dgm:prSet presAssocID="{23664A7E-E916-47E1-BCA1-E2AC1718A547}" presName="node" presStyleLbl="node1" presStyleIdx="5" presStyleCnt="6">
        <dgm:presLayoutVars>
          <dgm:bulletEnabled val="1"/>
        </dgm:presLayoutVars>
      </dgm:prSet>
      <dgm:spPr/>
    </dgm:pt>
  </dgm:ptLst>
  <dgm:cxnLst>
    <dgm:cxn modelId="{B91BB605-7A99-4744-9D41-472B9F9B0E09}" type="presOf" srcId="{528A6209-61E9-4CAE-B3F3-BACE07A84BE6}" destId="{E0AE446A-CE8A-4E3A-AE38-353C5A692621}" srcOrd="0" destOrd="0" presId="urn:microsoft.com/office/officeart/2005/8/layout/default"/>
    <dgm:cxn modelId="{9075300A-5B1F-4265-A30F-0EB1C5EA7C66}" srcId="{05CF2490-EC71-472F-B1D7-265AAA61703F}" destId="{470D6A66-4B4B-483C-9B99-E408B3D6DF1B}" srcOrd="4" destOrd="0" parTransId="{7DEC0E33-0CA2-45AF-8EDA-905C62F1F397}" sibTransId="{0A2642FF-F678-46CC-AC34-D9E950EE2322}"/>
    <dgm:cxn modelId="{A830C710-03B5-496F-AA32-FEAA20B57D1A}" srcId="{05CF2490-EC71-472F-B1D7-265AAA61703F}" destId="{A14663AB-1D36-483C-B826-278BF0AE7371}" srcOrd="1" destOrd="0" parTransId="{F6EE57C9-AE72-4286-9AFB-DD342134B2FF}" sibTransId="{677DCD04-2764-4A03-B8DA-AFA0BA3232D7}"/>
    <dgm:cxn modelId="{FDF5A643-7D8E-49E2-9DEA-9410350C8A19}" type="presOf" srcId="{23664A7E-E916-47E1-BCA1-E2AC1718A547}" destId="{CFDB9708-96A2-4772-8440-D782ABE8B6CD}" srcOrd="0" destOrd="0" presId="urn:microsoft.com/office/officeart/2005/8/layout/default"/>
    <dgm:cxn modelId="{76979C69-1242-4768-9A27-AC143932419F}" type="presOf" srcId="{8A475F69-159C-44FE-9440-55178E26980D}" destId="{22A62228-0A51-438A-908B-A7DF6718DCC4}" srcOrd="0" destOrd="0" presId="urn:microsoft.com/office/officeart/2005/8/layout/default"/>
    <dgm:cxn modelId="{2EAA2A6C-1B9E-44EB-84F4-BCA479B306D6}" srcId="{05CF2490-EC71-472F-B1D7-265AAA61703F}" destId="{528A6209-61E9-4CAE-B3F3-BACE07A84BE6}" srcOrd="2" destOrd="0" parTransId="{6AD17698-A9E2-4FA3-8152-CE1B6FB333F5}" sibTransId="{CB7A256D-85ED-4086-B86B-2CCCA7EDF967}"/>
    <dgm:cxn modelId="{9E461F4E-16A9-47AD-B317-B75C0A95423E}" srcId="{05CF2490-EC71-472F-B1D7-265AAA61703F}" destId="{33E8A5CD-9899-4A2C-A460-D512C8ADA5EA}" srcOrd="0" destOrd="0" parTransId="{AB407D9D-D9F8-4AE0-A2CB-A01B96F02802}" sibTransId="{C3DC30B7-0C1B-42E5-B838-056FDEB3346E}"/>
    <dgm:cxn modelId="{D46DAA7D-09D0-4C63-82C8-2A66986D23F6}" srcId="{05CF2490-EC71-472F-B1D7-265AAA61703F}" destId="{23664A7E-E916-47E1-BCA1-E2AC1718A547}" srcOrd="5" destOrd="0" parTransId="{F941E426-80ED-4F0A-933E-CDBEDD7F9E26}" sibTransId="{50CE5922-BBF4-4962-82D1-EAC9A490F901}"/>
    <dgm:cxn modelId="{DB5F17A2-BD3A-4971-A2A1-BAF94D240BFE}" type="presOf" srcId="{470D6A66-4B4B-483C-9B99-E408B3D6DF1B}" destId="{E1B1A1B1-D352-401C-96E7-29F275BF4C0C}" srcOrd="0" destOrd="0" presId="urn:microsoft.com/office/officeart/2005/8/layout/default"/>
    <dgm:cxn modelId="{E0A4E8A9-70B0-4F41-8F6A-7932F47D3D52}" type="presOf" srcId="{33E8A5CD-9899-4A2C-A460-D512C8ADA5EA}" destId="{290115BE-E138-40B8-9C45-1C89BF511FB3}" srcOrd="0" destOrd="0" presId="urn:microsoft.com/office/officeart/2005/8/layout/default"/>
    <dgm:cxn modelId="{E84217B9-C685-4CB9-BB2E-17ED049A1A6C}" type="presOf" srcId="{05CF2490-EC71-472F-B1D7-265AAA61703F}" destId="{4DFE9BD2-B5C5-42E3-A6F9-898051104D47}" srcOrd="0" destOrd="0" presId="urn:microsoft.com/office/officeart/2005/8/layout/default"/>
    <dgm:cxn modelId="{5585E4E6-50F6-45C1-889F-ABB92863F229}" type="presOf" srcId="{A14663AB-1D36-483C-B826-278BF0AE7371}" destId="{F7FDE185-1472-4C92-804B-5D820A1DD79B}" srcOrd="0" destOrd="0" presId="urn:microsoft.com/office/officeart/2005/8/layout/default"/>
    <dgm:cxn modelId="{6A264CD6-81CC-45B7-8087-6A27E58191D4}" srcId="{05CF2490-EC71-472F-B1D7-265AAA61703F}" destId="{8A475F69-159C-44FE-9440-55178E26980D}" srcOrd="3" destOrd="0" parTransId="{7C0DADF7-FC59-47CF-A3B6-8F81D06227A7}" sibTransId="{52167E0C-2CAD-40DC-B9D0-2D2B22B58217}"/>
    <dgm:cxn modelId="{97493E33-368A-4066-A86B-B22A7F1275B5}" type="presParOf" srcId="{4DFE9BD2-B5C5-42E3-A6F9-898051104D47}" destId="{290115BE-E138-40B8-9C45-1C89BF511FB3}" srcOrd="0" destOrd="0" presId="urn:microsoft.com/office/officeart/2005/8/layout/default"/>
    <dgm:cxn modelId="{1374BCFD-9D20-484A-B465-92FC25FCD4F0}" type="presParOf" srcId="{4DFE9BD2-B5C5-42E3-A6F9-898051104D47}" destId="{9D181A69-C560-457D-BE8A-AB50E643B1FF}" srcOrd="1" destOrd="0" presId="urn:microsoft.com/office/officeart/2005/8/layout/default"/>
    <dgm:cxn modelId="{2EB94909-AC1E-4630-9F0E-1219248567CC}" type="presParOf" srcId="{4DFE9BD2-B5C5-42E3-A6F9-898051104D47}" destId="{F7FDE185-1472-4C92-804B-5D820A1DD79B}" srcOrd="2" destOrd="0" presId="urn:microsoft.com/office/officeart/2005/8/layout/default"/>
    <dgm:cxn modelId="{6AF72E82-B79E-49B8-9627-D9C4C11C7D40}" type="presParOf" srcId="{4DFE9BD2-B5C5-42E3-A6F9-898051104D47}" destId="{B68CD69B-046C-441A-B8BF-F3251E52E17F}" srcOrd="3" destOrd="0" presId="urn:microsoft.com/office/officeart/2005/8/layout/default"/>
    <dgm:cxn modelId="{5623BCC2-B54B-4D7C-9A92-FEBF57DCFE26}" type="presParOf" srcId="{4DFE9BD2-B5C5-42E3-A6F9-898051104D47}" destId="{E0AE446A-CE8A-4E3A-AE38-353C5A692621}" srcOrd="4" destOrd="0" presId="urn:microsoft.com/office/officeart/2005/8/layout/default"/>
    <dgm:cxn modelId="{8446A1A0-408C-483E-ACAC-DA62B34218A1}" type="presParOf" srcId="{4DFE9BD2-B5C5-42E3-A6F9-898051104D47}" destId="{969ADDD2-17B9-49B5-A72A-951CB75C40DB}" srcOrd="5" destOrd="0" presId="urn:microsoft.com/office/officeart/2005/8/layout/default"/>
    <dgm:cxn modelId="{4F693F9A-BC8D-4B7A-847D-77FD9B99AA29}" type="presParOf" srcId="{4DFE9BD2-B5C5-42E3-A6F9-898051104D47}" destId="{22A62228-0A51-438A-908B-A7DF6718DCC4}" srcOrd="6" destOrd="0" presId="urn:microsoft.com/office/officeart/2005/8/layout/default"/>
    <dgm:cxn modelId="{E800449C-F334-4794-9EC0-25D9CB2A0E93}" type="presParOf" srcId="{4DFE9BD2-B5C5-42E3-A6F9-898051104D47}" destId="{A0174986-6788-49A6-BAC1-11C9E0E14DA0}" srcOrd="7" destOrd="0" presId="urn:microsoft.com/office/officeart/2005/8/layout/default"/>
    <dgm:cxn modelId="{C318EB68-5125-425C-8FE4-F8EA1A980104}" type="presParOf" srcId="{4DFE9BD2-B5C5-42E3-A6F9-898051104D47}" destId="{E1B1A1B1-D352-401C-96E7-29F275BF4C0C}" srcOrd="8" destOrd="0" presId="urn:microsoft.com/office/officeart/2005/8/layout/default"/>
    <dgm:cxn modelId="{F59BB32D-21B5-48E1-A824-37CB9CB87463}" type="presParOf" srcId="{4DFE9BD2-B5C5-42E3-A6F9-898051104D47}" destId="{7F09E8BE-4A16-4A75-8653-14A1796267EF}" srcOrd="9" destOrd="0" presId="urn:microsoft.com/office/officeart/2005/8/layout/default"/>
    <dgm:cxn modelId="{09946DBD-6375-4EF7-A036-0A6595C37102}" type="presParOf" srcId="{4DFE9BD2-B5C5-42E3-A6F9-898051104D47}" destId="{CFDB9708-96A2-4772-8440-D782ABE8B6C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593E4C-6007-44FA-BF35-8CB17D91C43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B012CCC-B7D6-4DCC-91FE-88592204863C}">
      <dgm:prSet/>
      <dgm:spPr/>
      <dgm:t>
        <a:bodyPr/>
        <a:lstStyle/>
        <a:p>
          <a:pPr>
            <a:lnSpc>
              <a:spcPct val="100000"/>
            </a:lnSpc>
          </a:pPr>
          <a:r>
            <a:rPr lang="en-AU"/>
            <a:t>Don’t make assumptions  - clarify what you don’t understand</a:t>
          </a:r>
          <a:endParaRPr lang="en-US"/>
        </a:p>
      </dgm:t>
    </dgm:pt>
    <dgm:pt modelId="{40C6F66C-9E6D-453C-A74B-B11BCEEF4B56}" type="parTrans" cxnId="{5C85B378-1C56-4960-AFAE-5C687361583B}">
      <dgm:prSet/>
      <dgm:spPr/>
      <dgm:t>
        <a:bodyPr/>
        <a:lstStyle/>
        <a:p>
          <a:endParaRPr lang="en-US"/>
        </a:p>
      </dgm:t>
    </dgm:pt>
    <dgm:pt modelId="{35B9285E-4CFE-4ECD-A7DF-C1A4DE9AC3B4}" type="sibTrans" cxnId="{5C85B378-1C56-4960-AFAE-5C687361583B}">
      <dgm:prSet/>
      <dgm:spPr/>
      <dgm:t>
        <a:bodyPr/>
        <a:lstStyle/>
        <a:p>
          <a:pPr>
            <a:lnSpc>
              <a:spcPct val="100000"/>
            </a:lnSpc>
          </a:pPr>
          <a:endParaRPr lang="en-US"/>
        </a:p>
      </dgm:t>
    </dgm:pt>
    <dgm:pt modelId="{D9493974-A80B-44FB-8A32-29CCDF1493EC}">
      <dgm:prSet/>
      <dgm:spPr/>
      <dgm:t>
        <a:bodyPr/>
        <a:lstStyle/>
        <a:p>
          <a:pPr>
            <a:lnSpc>
              <a:spcPct val="100000"/>
            </a:lnSpc>
          </a:pPr>
          <a:r>
            <a:rPr lang="en-AU"/>
            <a:t>Do not ask in a way that makes drinking or substance use sound abnormal or judgemental</a:t>
          </a:r>
          <a:endParaRPr lang="en-US"/>
        </a:p>
      </dgm:t>
    </dgm:pt>
    <dgm:pt modelId="{EE9A5963-64F2-4FD0-863C-4139F84E3EF5}" type="parTrans" cxnId="{F202A243-4408-4CDE-93EA-928177EF9CA2}">
      <dgm:prSet/>
      <dgm:spPr/>
      <dgm:t>
        <a:bodyPr/>
        <a:lstStyle/>
        <a:p>
          <a:endParaRPr lang="en-US"/>
        </a:p>
      </dgm:t>
    </dgm:pt>
    <dgm:pt modelId="{DFB98F35-7DA3-4486-AA40-51B86E7F59B8}" type="sibTrans" cxnId="{F202A243-4408-4CDE-93EA-928177EF9CA2}">
      <dgm:prSet/>
      <dgm:spPr/>
      <dgm:t>
        <a:bodyPr/>
        <a:lstStyle/>
        <a:p>
          <a:pPr>
            <a:lnSpc>
              <a:spcPct val="100000"/>
            </a:lnSpc>
          </a:pPr>
          <a:endParaRPr lang="en-US"/>
        </a:p>
      </dgm:t>
    </dgm:pt>
    <dgm:pt modelId="{A849D36E-746E-4AE2-88BD-E4EC92ABBCEC}">
      <dgm:prSet/>
      <dgm:spPr/>
      <dgm:t>
        <a:bodyPr/>
        <a:lstStyle/>
        <a:p>
          <a:pPr>
            <a:lnSpc>
              <a:spcPct val="100000"/>
            </a:lnSpc>
          </a:pPr>
          <a:r>
            <a:rPr lang="en-AU"/>
            <a:t>Do not use terms such as “social drinker”, as this gives no understanding of amounts used and can vary from one person to another.</a:t>
          </a:r>
          <a:endParaRPr lang="en-US"/>
        </a:p>
      </dgm:t>
    </dgm:pt>
    <dgm:pt modelId="{EF1FA2D0-DB38-4E8B-9CA8-976095AE353A}" type="parTrans" cxnId="{19E00D8F-1D43-41B9-ADEC-A87FE2AB4C2C}">
      <dgm:prSet/>
      <dgm:spPr/>
      <dgm:t>
        <a:bodyPr/>
        <a:lstStyle/>
        <a:p>
          <a:endParaRPr lang="en-US"/>
        </a:p>
      </dgm:t>
    </dgm:pt>
    <dgm:pt modelId="{10DA352D-A3AA-4AA8-9B97-F9E7AED178B2}" type="sibTrans" cxnId="{19E00D8F-1D43-41B9-ADEC-A87FE2AB4C2C}">
      <dgm:prSet/>
      <dgm:spPr/>
      <dgm:t>
        <a:bodyPr/>
        <a:lstStyle/>
        <a:p>
          <a:pPr>
            <a:lnSpc>
              <a:spcPct val="100000"/>
            </a:lnSpc>
          </a:pPr>
          <a:endParaRPr lang="en-US"/>
        </a:p>
      </dgm:t>
    </dgm:pt>
    <dgm:pt modelId="{82E21DB4-2662-43D9-BC71-7EC802EFA8B2}">
      <dgm:prSet/>
      <dgm:spPr/>
      <dgm:t>
        <a:bodyPr/>
        <a:lstStyle/>
        <a:p>
          <a:pPr>
            <a:lnSpc>
              <a:spcPct val="100000"/>
            </a:lnSpc>
          </a:pPr>
          <a:r>
            <a:rPr lang="en-AU"/>
            <a:t>Don’t ask in minimal amounts of use – often it is easier for a person to disclose if you are overestimating </a:t>
          </a:r>
          <a:endParaRPr lang="en-US"/>
        </a:p>
      </dgm:t>
    </dgm:pt>
    <dgm:pt modelId="{3471BC12-778F-4D39-B1BD-21370CC0C5F4}" type="parTrans" cxnId="{29A7D520-D066-4122-9F50-EEB9CD264AE9}">
      <dgm:prSet/>
      <dgm:spPr/>
      <dgm:t>
        <a:bodyPr/>
        <a:lstStyle/>
        <a:p>
          <a:endParaRPr lang="en-US"/>
        </a:p>
      </dgm:t>
    </dgm:pt>
    <dgm:pt modelId="{264252AB-65E1-4283-BB2A-529FCEE2FD73}" type="sibTrans" cxnId="{29A7D520-D066-4122-9F50-EEB9CD264AE9}">
      <dgm:prSet/>
      <dgm:spPr/>
      <dgm:t>
        <a:bodyPr/>
        <a:lstStyle/>
        <a:p>
          <a:endParaRPr lang="en-US"/>
        </a:p>
      </dgm:t>
    </dgm:pt>
    <dgm:pt modelId="{0326FA52-C1AD-41E0-9C4C-AA508FC75C67}" type="pres">
      <dgm:prSet presAssocID="{F6593E4C-6007-44FA-BF35-8CB17D91C43C}" presName="root" presStyleCnt="0">
        <dgm:presLayoutVars>
          <dgm:dir/>
          <dgm:resizeHandles val="exact"/>
        </dgm:presLayoutVars>
      </dgm:prSet>
      <dgm:spPr/>
    </dgm:pt>
    <dgm:pt modelId="{2665EC3D-A05F-47A9-AD63-BEB7AEF61C8E}" type="pres">
      <dgm:prSet presAssocID="{F6593E4C-6007-44FA-BF35-8CB17D91C43C}" presName="container" presStyleCnt="0">
        <dgm:presLayoutVars>
          <dgm:dir/>
          <dgm:resizeHandles val="exact"/>
        </dgm:presLayoutVars>
      </dgm:prSet>
      <dgm:spPr/>
    </dgm:pt>
    <dgm:pt modelId="{305025BD-F419-4E79-B368-9089C62495D7}" type="pres">
      <dgm:prSet presAssocID="{8B012CCC-B7D6-4DCC-91FE-88592204863C}" presName="compNode" presStyleCnt="0"/>
      <dgm:spPr/>
    </dgm:pt>
    <dgm:pt modelId="{FFEBFB18-CF7D-4816-B25B-3179418112FA}" type="pres">
      <dgm:prSet presAssocID="{8B012CCC-B7D6-4DCC-91FE-88592204863C}" presName="iconBgRect" presStyleLbl="bgShp" presStyleIdx="0" presStyleCnt="4"/>
      <dgm:spPr/>
    </dgm:pt>
    <dgm:pt modelId="{03E20315-BB3A-4A44-9F91-5EF5F00EF47C}" type="pres">
      <dgm:prSet presAssocID="{8B012CCC-B7D6-4DCC-91FE-8859220486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379898DE-AA16-412D-BEAC-A9F250D04160}" type="pres">
      <dgm:prSet presAssocID="{8B012CCC-B7D6-4DCC-91FE-88592204863C}" presName="spaceRect" presStyleCnt="0"/>
      <dgm:spPr/>
    </dgm:pt>
    <dgm:pt modelId="{59E0CAD6-721D-48F5-B412-E06807C965F1}" type="pres">
      <dgm:prSet presAssocID="{8B012CCC-B7D6-4DCC-91FE-88592204863C}" presName="textRect" presStyleLbl="revTx" presStyleIdx="0" presStyleCnt="4">
        <dgm:presLayoutVars>
          <dgm:chMax val="1"/>
          <dgm:chPref val="1"/>
        </dgm:presLayoutVars>
      </dgm:prSet>
      <dgm:spPr/>
    </dgm:pt>
    <dgm:pt modelId="{61BDAEBF-ACC7-46A6-B6DD-EE29551F98DD}" type="pres">
      <dgm:prSet presAssocID="{35B9285E-4CFE-4ECD-A7DF-C1A4DE9AC3B4}" presName="sibTrans" presStyleLbl="sibTrans2D1" presStyleIdx="0" presStyleCnt="0"/>
      <dgm:spPr/>
    </dgm:pt>
    <dgm:pt modelId="{9B32D1EE-66D4-4860-BD21-4ED8D871C67F}" type="pres">
      <dgm:prSet presAssocID="{D9493974-A80B-44FB-8A32-29CCDF1493EC}" presName="compNode" presStyleCnt="0"/>
      <dgm:spPr/>
    </dgm:pt>
    <dgm:pt modelId="{1F139408-1466-479C-A96C-F7E6CE645E52}" type="pres">
      <dgm:prSet presAssocID="{D9493974-A80B-44FB-8A32-29CCDF1493EC}" presName="iconBgRect" presStyleLbl="bgShp" presStyleIdx="1" presStyleCnt="4"/>
      <dgm:spPr/>
    </dgm:pt>
    <dgm:pt modelId="{ED3B0493-7E84-4BBD-97E1-A2BABE52E06F}" type="pres">
      <dgm:prSet presAssocID="{D9493974-A80B-44FB-8A32-29CCDF1493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o sign"/>
        </a:ext>
      </dgm:extLst>
    </dgm:pt>
    <dgm:pt modelId="{9415BFA1-A369-4488-8B8B-746CA3CD374A}" type="pres">
      <dgm:prSet presAssocID="{D9493974-A80B-44FB-8A32-29CCDF1493EC}" presName="spaceRect" presStyleCnt="0"/>
      <dgm:spPr/>
    </dgm:pt>
    <dgm:pt modelId="{8463FDBB-3165-4542-9400-4C4E5D08E6EB}" type="pres">
      <dgm:prSet presAssocID="{D9493974-A80B-44FB-8A32-29CCDF1493EC}" presName="textRect" presStyleLbl="revTx" presStyleIdx="1" presStyleCnt="4">
        <dgm:presLayoutVars>
          <dgm:chMax val="1"/>
          <dgm:chPref val="1"/>
        </dgm:presLayoutVars>
      </dgm:prSet>
      <dgm:spPr/>
    </dgm:pt>
    <dgm:pt modelId="{1303CF6A-E393-4C82-A6F4-2DA74B5C1D71}" type="pres">
      <dgm:prSet presAssocID="{DFB98F35-7DA3-4486-AA40-51B86E7F59B8}" presName="sibTrans" presStyleLbl="sibTrans2D1" presStyleIdx="0" presStyleCnt="0"/>
      <dgm:spPr/>
    </dgm:pt>
    <dgm:pt modelId="{CBF5550C-7D42-42DB-9796-D6F4DBD4837A}" type="pres">
      <dgm:prSet presAssocID="{A849D36E-746E-4AE2-88BD-E4EC92ABBCEC}" presName="compNode" presStyleCnt="0"/>
      <dgm:spPr/>
    </dgm:pt>
    <dgm:pt modelId="{044FDB3C-1C09-4E5E-BB30-4390CFEF59B5}" type="pres">
      <dgm:prSet presAssocID="{A849D36E-746E-4AE2-88BD-E4EC92ABBCEC}" presName="iconBgRect" presStyleLbl="bgShp" presStyleIdx="2" presStyleCnt="4"/>
      <dgm:spPr/>
    </dgm:pt>
    <dgm:pt modelId="{604FFD61-7E18-4708-9D3C-BB55C53B72FB}" type="pres">
      <dgm:prSet presAssocID="{A849D36E-746E-4AE2-88BD-E4EC92ABBC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ttle"/>
        </a:ext>
      </dgm:extLst>
    </dgm:pt>
    <dgm:pt modelId="{9B9ACAEF-189F-484D-9DFD-933E2B7F3F07}" type="pres">
      <dgm:prSet presAssocID="{A849D36E-746E-4AE2-88BD-E4EC92ABBCEC}" presName="spaceRect" presStyleCnt="0"/>
      <dgm:spPr/>
    </dgm:pt>
    <dgm:pt modelId="{BC16061C-8116-4EE9-8BF7-90BFCDD5FA6D}" type="pres">
      <dgm:prSet presAssocID="{A849D36E-746E-4AE2-88BD-E4EC92ABBCEC}" presName="textRect" presStyleLbl="revTx" presStyleIdx="2" presStyleCnt="4">
        <dgm:presLayoutVars>
          <dgm:chMax val="1"/>
          <dgm:chPref val="1"/>
        </dgm:presLayoutVars>
      </dgm:prSet>
      <dgm:spPr/>
    </dgm:pt>
    <dgm:pt modelId="{AAB58CDD-3C4E-4FB4-9F0A-447382C3D798}" type="pres">
      <dgm:prSet presAssocID="{10DA352D-A3AA-4AA8-9B97-F9E7AED178B2}" presName="sibTrans" presStyleLbl="sibTrans2D1" presStyleIdx="0" presStyleCnt="0"/>
      <dgm:spPr/>
    </dgm:pt>
    <dgm:pt modelId="{2B3F18B4-6BCB-41E0-B20D-D5BE6F46FD12}" type="pres">
      <dgm:prSet presAssocID="{82E21DB4-2662-43D9-BC71-7EC802EFA8B2}" presName="compNode" presStyleCnt="0"/>
      <dgm:spPr/>
    </dgm:pt>
    <dgm:pt modelId="{2192803D-102D-49BE-B28E-0F12E7BB96F0}" type="pres">
      <dgm:prSet presAssocID="{82E21DB4-2662-43D9-BC71-7EC802EFA8B2}" presName="iconBgRect" presStyleLbl="bgShp" presStyleIdx="3" presStyleCnt="4"/>
      <dgm:spPr/>
    </dgm:pt>
    <dgm:pt modelId="{2D09CE47-97C4-4380-BCDE-F788BDD2C2C8}" type="pres">
      <dgm:prSet presAssocID="{82E21DB4-2662-43D9-BC71-7EC802EFA8B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rritant"/>
        </a:ext>
      </dgm:extLst>
    </dgm:pt>
    <dgm:pt modelId="{38945F0F-B196-4A83-AB74-B672E67E3BF8}" type="pres">
      <dgm:prSet presAssocID="{82E21DB4-2662-43D9-BC71-7EC802EFA8B2}" presName="spaceRect" presStyleCnt="0"/>
      <dgm:spPr/>
    </dgm:pt>
    <dgm:pt modelId="{8231366D-47FD-4AE5-B661-BB961E6479B2}" type="pres">
      <dgm:prSet presAssocID="{82E21DB4-2662-43D9-BC71-7EC802EFA8B2}" presName="textRect" presStyleLbl="revTx" presStyleIdx="3" presStyleCnt="4">
        <dgm:presLayoutVars>
          <dgm:chMax val="1"/>
          <dgm:chPref val="1"/>
        </dgm:presLayoutVars>
      </dgm:prSet>
      <dgm:spPr/>
    </dgm:pt>
  </dgm:ptLst>
  <dgm:cxnLst>
    <dgm:cxn modelId="{3E517A0A-741D-407B-8407-D575B8D4AC68}" type="presOf" srcId="{F6593E4C-6007-44FA-BF35-8CB17D91C43C}" destId="{0326FA52-C1AD-41E0-9C4C-AA508FC75C67}" srcOrd="0" destOrd="0" presId="urn:microsoft.com/office/officeart/2018/2/layout/IconCircleList"/>
    <dgm:cxn modelId="{38DD2317-7558-4651-B36B-9A26B2CB729D}" type="presOf" srcId="{DFB98F35-7DA3-4486-AA40-51B86E7F59B8}" destId="{1303CF6A-E393-4C82-A6F4-2DA74B5C1D71}" srcOrd="0" destOrd="0" presId="urn:microsoft.com/office/officeart/2018/2/layout/IconCircleList"/>
    <dgm:cxn modelId="{29A7D520-D066-4122-9F50-EEB9CD264AE9}" srcId="{F6593E4C-6007-44FA-BF35-8CB17D91C43C}" destId="{82E21DB4-2662-43D9-BC71-7EC802EFA8B2}" srcOrd="3" destOrd="0" parTransId="{3471BC12-778F-4D39-B1BD-21370CC0C5F4}" sibTransId="{264252AB-65E1-4283-BB2A-529FCEE2FD73}"/>
    <dgm:cxn modelId="{A3819F62-A1B3-4B7D-B068-251620DF1ABB}" type="presOf" srcId="{A849D36E-746E-4AE2-88BD-E4EC92ABBCEC}" destId="{BC16061C-8116-4EE9-8BF7-90BFCDD5FA6D}" srcOrd="0" destOrd="0" presId="urn:microsoft.com/office/officeart/2018/2/layout/IconCircleList"/>
    <dgm:cxn modelId="{F202A243-4408-4CDE-93EA-928177EF9CA2}" srcId="{F6593E4C-6007-44FA-BF35-8CB17D91C43C}" destId="{D9493974-A80B-44FB-8A32-29CCDF1493EC}" srcOrd="1" destOrd="0" parTransId="{EE9A5963-64F2-4FD0-863C-4139F84E3EF5}" sibTransId="{DFB98F35-7DA3-4486-AA40-51B86E7F59B8}"/>
    <dgm:cxn modelId="{5C85B378-1C56-4960-AFAE-5C687361583B}" srcId="{F6593E4C-6007-44FA-BF35-8CB17D91C43C}" destId="{8B012CCC-B7D6-4DCC-91FE-88592204863C}" srcOrd="0" destOrd="0" parTransId="{40C6F66C-9E6D-453C-A74B-B11BCEEF4B56}" sibTransId="{35B9285E-4CFE-4ECD-A7DF-C1A4DE9AC3B4}"/>
    <dgm:cxn modelId="{19E00D8F-1D43-41B9-ADEC-A87FE2AB4C2C}" srcId="{F6593E4C-6007-44FA-BF35-8CB17D91C43C}" destId="{A849D36E-746E-4AE2-88BD-E4EC92ABBCEC}" srcOrd="2" destOrd="0" parTransId="{EF1FA2D0-DB38-4E8B-9CA8-976095AE353A}" sibTransId="{10DA352D-A3AA-4AA8-9B97-F9E7AED178B2}"/>
    <dgm:cxn modelId="{EF8F30B5-4A90-438E-AED9-71ACF0B04D8E}" type="presOf" srcId="{35B9285E-4CFE-4ECD-A7DF-C1A4DE9AC3B4}" destId="{61BDAEBF-ACC7-46A6-B6DD-EE29551F98DD}" srcOrd="0" destOrd="0" presId="urn:microsoft.com/office/officeart/2018/2/layout/IconCircleList"/>
    <dgm:cxn modelId="{FE58A8B8-47C5-418B-995B-79534C389D52}" type="presOf" srcId="{D9493974-A80B-44FB-8A32-29CCDF1493EC}" destId="{8463FDBB-3165-4542-9400-4C4E5D08E6EB}" srcOrd="0" destOrd="0" presId="urn:microsoft.com/office/officeart/2018/2/layout/IconCircleList"/>
    <dgm:cxn modelId="{6E81E3E8-1803-4F09-A44D-834A7A91407D}" type="presOf" srcId="{8B012CCC-B7D6-4DCC-91FE-88592204863C}" destId="{59E0CAD6-721D-48F5-B412-E06807C965F1}" srcOrd="0" destOrd="0" presId="urn:microsoft.com/office/officeart/2018/2/layout/IconCircleList"/>
    <dgm:cxn modelId="{AF2E92F6-28CC-4477-B553-A3EE6D2AFB5D}" type="presOf" srcId="{82E21DB4-2662-43D9-BC71-7EC802EFA8B2}" destId="{8231366D-47FD-4AE5-B661-BB961E6479B2}" srcOrd="0" destOrd="0" presId="urn:microsoft.com/office/officeart/2018/2/layout/IconCircleList"/>
    <dgm:cxn modelId="{10988ADB-DDEE-4FB0-845E-7D94D1AEDC9D}" type="presOf" srcId="{10DA352D-A3AA-4AA8-9B97-F9E7AED178B2}" destId="{AAB58CDD-3C4E-4FB4-9F0A-447382C3D798}" srcOrd="0" destOrd="0" presId="urn:microsoft.com/office/officeart/2018/2/layout/IconCircleList"/>
    <dgm:cxn modelId="{E6C8EAA8-095D-455F-B79B-7BAEC2B8AE62}" type="presParOf" srcId="{0326FA52-C1AD-41E0-9C4C-AA508FC75C67}" destId="{2665EC3D-A05F-47A9-AD63-BEB7AEF61C8E}" srcOrd="0" destOrd="0" presId="urn:microsoft.com/office/officeart/2018/2/layout/IconCircleList"/>
    <dgm:cxn modelId="{531F9142-9926-4762-852A-CFEE9BD75C5F}" type="presParOf" srcId="{2665EC3D-A05F-47A9-AD63-BEB7AEF61C8E}" destId="{305025BD-F419-4E79-B368-9089C62495D7}" srcOrd="0" destOrd="0" presId="urn:microsoft.com/office/officeart/2018/2/layout/IconCircleList"/>
    <dgm:cxn modelId="{6C95F5AF-C4A6-4607-A8E7-140EBAD928AA}" type="presParOf" srcId="{305025BD-F419-4E79-B368-9089C62495D7}" destId="{FFEBFB18-CF7D-4816-B25B-3179418112FA}" srcOrd="0" destOrd="0" presId="urn:microsoft.com/office/officeart/2018/2/layout/IconCircleList"/>
    <dgm:cxn modelId="{43BA9A10-0FB3-4E64-A365-C58ECFC4C602}" type="presParOf" srcId="{305025BD-F419-4E79-B368-9089C62495D7}" destId="{03E20315-BB3A-4A44-9F91-5EF5F00EF47C}" srcOrd="1" destOrd="0" presId="urn:microsoft.com/office/officeart/2018/2/layout/IconCircleList"/>
    <dgm:cxn modelId="{D6E123F8-96C6-4952-9F5E-40705BD31955}" type="presParOf" srcId="{305025BD-F419-4E79-B368-9089C62495D7}" destId="{379898DE-AA16-412D-BEAC-A9F250D04160}" srcOrd="2" destOrd="0" presId="urn:microsoft.com/office/officeart/2018/2/layout/IconCircleList"/>
    <dgm:cxn modelId="{42A19B60-1F4F-4DEA-9228-D9DDB3C699E2}" type="presParOf" srcId="{305025BD-F419-4E79-B368-9089C62495D7}" destId="{59E0CAD6-721D-48F5-B412-E06807C965F1}" srcOrd="3" destOrd="0" presId="urn:microsoft.com/office/officeart/2018/2/layout/IconCircleList"/>
    <dgm:cxn modelId="{D1CDA310-8B2B-4E6B-B832-5C64B3ED8527}" type="presParOf" srcId="{2665EC3D-A05F-47A9-AD63-BEB7AEF61C8E}" destId="{61BDAEBF-ACC7-46A6-B6DD-EE29551F98DD}" srcOrd="1" destOrd="0" presId="urn:microsoft.com/office/officeart/2018/2/layout/IconCircleList"/>
    <dgm:cxn modelId="{A9CCCAED-36A2-4E46-ABF0-FCA773738021}" type="presParOf" srcId="{2665EC3D-A05F-47A9-AD63-BEB7AEF61C8E}" destId="{9B32D1EE-66D4-4860-BD21-4ED8D871C67F}" srcOrd="2" destOrd="0" presId="urn:microsoft.com/office/officeart/2018/2/layout/IconCircleList"/>
    <dgm:cxn modelId="{5A015704-E895-4E35-B919-6458F13099FA}" type="presParOf" srcId="{9B32D1EE-66D4-4860-BD21-4ED8D871C67F}" destId="{1F139408-1466-479C-A96C-F7E6CE645E52}" srcOrd="0" destOrd="0" presId="urn:microsoft.com/office/officeart/2018/2/layout/IconCircleList"/>
    <dgm:cxn modelId="{C1BEA446-08AE-4B95-BFF4-30A655E583D6}" type="presParOf" srcId="{9B32D1EE-66D4-4860-BD21-4ED8D871C67F}" destId="{ED3B0493-7E84-4BBD-97E1-A2BABE52E06F}" srcOrd="1" destOrd="0" presId="urn:microsoft.com/office/officeart/2018/2/layout/IconCircleList"/>
    <dgm:cxn modelId="{851D5D97-939E-4EA7-9925-2CECBC9D5134}" type="presParOf" srcId="{9B32D1EE-66D4-4860-BD21-4ED8D871C67F}" destId="{9415BFA1-A369-4488-8B8B-746CA3CD374A}" srcOrd="2" destOrd="0" presId="urn:microsoft.com/office/officeart/2018/2/layout/IconCircleList"/>
    <dgm:cxn modelId="{04896670-706F-4125-9661-52B49611386B}" type="presParOf" srcId="{9B32D1EE-66D4-4860-BD21-4ED8D871C67F}" destId="{8463FDBB-3165-4542-9400-4C4E5D08E6EB}" srcOrd="3" destOrd="0" presId="urn:microsoft.com/office/officeart/2018/2/layout/IconCircleList"/>
    <dgm:cxn modelId="{CE5AAAD7-0100-44BE-8141-BB67A537E77A}" type="presParOf" srcId="{2665EC3D-A05F-47A9-AD63-BEB7AEF61C8E}" destId="{1303CF6A-E393-4C82-A6F4-2DA74B5C1D71}" srcOrd="3" destOrd="0" presId="urn:microsoft.com/office/officeart/2018/2/layout/IconCircleList"/>
    <dgm:cxn modelId="{F6F6224F-E87A-4214-907A-133027333197}" type="presParOf" srcId="{2665EC3D-A05F-47A9-AD63-BEB7AEF61C8E}" destId="{CBF5550C-7D42-42DB-9796-D6F4DBD4837A}" srcOrd="4" destOrd="0" presId="urn:microsoft.com/office/officeart/2018/2/layout/IconCircleList"/>
    <dgm:cxn modelId="{B311A3E8-4791-44D2-9546-7AEE772FE434}" type="presParOf" srcId="{CBF5550C-7D42-42DB-9796-D6F4DBD4837A}" destId="{044FDB3C-1C09-4E5E-BB30-4390CFEF59B5}" srcOrd="0" destOrd="0" presId="urn:microsoft.com/office/officeart/2018/2/layout/IconCircleList"/>
    <dgm:cxn modelId="{32E182AD-3A3E-487D-8913-326541E86A38}" type="presParOf" srcId="{CBF5550C-7D42-42DB-9796-D6F4DBD4837A}" destId="{604FFD61-7E18-4708-9D3C-BB55C53B72FB}" srcOrd="1" destOrd="0" presId="urn:microsoft.com/office/officeart/2018/2/layout/IconCircleList"/>
    <dgm:cxn modelId="{2E781165-8FBB-44DC-A5A9-45E545F204F3}" type="presParOf" srcId="{CBF5550C-7D42-42DB-9796-D6F4DBD4837A}" destId="{9B9ACAEF-189F-484D-9DFD-933E2B7F3F07}" srcOrd="2" destOrd="0" presId="urn:microsoft.com/office/officeart/2018/2/layout/IconCircleList"/>
    <dgm:cxn modelId="{C973BA6E-DB5A-4C07-AD9E-29F915F15550}" type="presParOf" srcId="{CBF5550C-7D42-42DB-9796-D6F4DBD4837A}" destId="{BC16061C-8116-4EE9-8BF7-90BFCDD5FA6D}" srcOrd="3" destOrd="0" presId="urn:microsoft.com/office/officeart/2018/2/layout/IconCircleList"/>
    <dgm:cxn modelId="{70610D92-97B7-4178-B87D-B0484AF4EF13}" type="presParOf" srcId="{2665EC3D-A05F-47A9-AD63-BEB7AEF61C8E}" destId="{AAB58CDD-3C4E-4FB4-9F0A-447382C3D798}" srcOrd="5" destOrd="0" presId="urn:microsoft.com/office/officeart/2018/2/layout/IconCircleList"/>
    <dgm:cxn modelId="{B611407F-B3A5-4644-B9ED-91D473CE3880}" type="presParOf" srcId="{2665EC3D-A05F-47A9-AD63-BEB7AEF61C8E}" destId="{2B3F18B4-6BCB-41E0-B20D-D5BE6F46FD12}" srcOrd="6" destOrd="0" presId="urn:microsoft.com/office/officeart/2018/2/layout/IconCircleList"/>
    <dgm:cxn modelId="{19A3CE8D-C85E-4D25-A218-BA9F9016E051}" type="presParOf" srcId="{2B3F18B4-6BCB-41E0-B20D-D5BE6F46FD12}" destId="{2192803D-102D-49BE-B28E-0F12E7BB96F0}" srcOrd="0" destOrd="0" presId="urn:microsoft.com/office/officeart/2018/2/layout/IconCircleList"/>
    <dgm:cxn modelId="{8CC691BB-8146-4C38-8BF0-16321E0F7706}" type="presParOf" srcId="{2B3F18B4-6BCB-41E0-B20D-D5BE6F46FD12}" destId="{2D09CE47-97C4-4380-BCDE-F788BDD2C2C8}" srcOrd="1" destOrd="0" presId="urn:microsoft.com/office/officeart/2018/2/layout/IconCircleList"/>
    <dgm:cxn modelId="{C78405DD-AFDD-484E-92BB-724C9DB6CEAE}" type="presParOf" srcId="{2B3F18B4-6BCB-41E0-B20D-D5BE6F46FD12}" destId="{38945F0F-B196-4A83-AB74-B672E67E3BF8}" srcOrd="2" destOrd="0" presId="urn:microsoft.com/office/officeart/2018/2/layout/IconCircleList"/>
    <dgm:cxn modelId="{5D165A7A-CF80-4F9B-A2EA-59A355508AAF}" type="presParOf" srcId="{2B3F18B4-6BCB-41E0-B20D-D5BE6F46FD12}" destId="{8231366D-47FD-4AE5-B661-BB961E6479B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8F676-76DF-4B08-BF8E-8643FCAFD00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A7871AD-E35F-4955-AC5A-F5DBB40F7D51}">
      <dgm:prSet/>
      <dgm:spPr/>
      <dgm:t>
        <a:bodyPr/>
        <a:lstStyle/>
        <a:p>
          <a:r>
            <a:rPr lang="en-US"/>
            <a:t>Patients are unlikely to object to a drug and alcohol use assessment if the questions are asked in an empathetic manner as part of routine history collection.</a:t>
          </a:r>
        </a:p>
      </dgm:t>
    </dgm:pt>
    <dgm:pt modelId="{1B5BCB6E-0E42-40EC-B98A-83FB207AE355}" type="parTrans" cxnId="{C72506EF-7A48-40C4-8C66-C32E71F82C25}">
      <dgm:prSet/>
      <dgm:spPr/>
      <dgm:t>
        <a:bodyPr/>
        <a:lstStyle/>
        <a:p>
          <a:endParaRPr lang="en-US"/>
        </a:p>
      </dgm:t>
    </dgm:pt>
    <dgm:pt modelId="{0DA53A46-4655-4991-B09A-B93318451BCC}" type="sibTrans" cxnId="{C72506EF-7A48-40C4-8C66-C32E71F82C25}">
      <dgm:prSet/>
      <dgm:spPr/>
      <dgm:t>
        <a:bodyPr/>
        <a:lstStyle/>
        <a:p>
          <a:endParaRPr lang="en-US"/>
        </a:p>
      </dgm:t>
    </dgm:pt>
    <dgm:pt modelId="{FC4CFA39-AD67-4307-B23B-52775B7AFCAB}">
      <dgm:prSet/>
      <dgm:spPr/>
      <dgm:t>
        <a:bodyPr/>
        <a:lstStyle/>
        <a:p>
          <a:r>
            <a:rPr lang="en-US"/>
            <a:t>It may be difficult for some patients to answer questions due to their anxiety, capacity to recall information or fear of retribution if they disclose what they perceive to be personal information.</a:t>
          </a:r>
        </a:p>
      </dgm:t>
    </dgm:pt>
    <dgm:pt modelId="{E7E20374-6BB9-4B89-8ABD-04CB9A3DCA9D}" type="parTrans" cxnId="{E5DD1143-C91E-42CA-8EB7-661E2CB40612}">
      <dgm:prSet/>
      <dgm:spPr/>
      <dgm:t>
        <a:bodyPr/>
        <a:lstStyle/>
        <a:p>
          <a:endParaRPr lang="en-US"/>
        </a:p>
      </dgm:t>
    </dgm:pt>
    <dgm:pt modelId="{84740C14-65D9-4A41-8FEC-D83D0C5160C7}" type="sibTrans" cxnId="{E5DD1143-C91E-42CA-8EB7-661E2CB40612}">
      <dgm:prSet/>
      <dgm:spPr/>
      <dgm:t>
        <a:bodyPr/>
        <a:lstStyle/>
        <a:p>
          <a:endParaRPr lang="en-US"/>
        </a:p>
      </dgm:t>
    </dgm:pt>
    <dgm:pt modelId="{35C17D0D-74DA-4EEA-A0FA-B5FD94142C36}">
      <dgm:prSet/>
      <dgm:spPr/>
      <dgm:t>
        <a:bodyPr/>
        <a:lstStyle/>
        <a:p>
          <a:r>
            <a:rPr lang="en-US"/>
            <a:t>In circumstances where a clear history cannot be elicited due to capacity it is often wise to ask family or friends if they have any knowledge of substance use which may be impacting their clinical presentation.</a:t>
          </a:r>
        </a:p>
      </dgm:t>
    </dgm:pt>
    <dgm:pt modelId="{3C7B6387-1E7C-4E70-A17E-013AD73A7CED}" type="parTrans" cxnId="{47E49C65-AF00-4C12-B1F1-6A596936D02F}">
      <dgm:prSet/>
      <dgm:spPr/>
      <dgm:t>
        <a:bodyPr/>
        <a:lstStyle/>
        <a:p>
          <a:endParaRPr lang="en-US"/>
        </a:p>
      </dgm:t>
    </dgm:pt>
    <dgm:pt modelId="{0B297EFC-00B3-4A32-B25F-15FF7CC59D59}" type="sibTrans" cxnId="{47E49C65-AF00-4C12-B1F1-6A596936D02F}">
      <dgm:prSet/>
      <dgm:spPr/>
      <dgm:t>
        <a:bodyPr/>
        <a:lstStyle/>
        <a:p>
          <a:endParaRPr lang="en-US"/>
        </a:p>
      </dgm:t>
    </dgm:pt>
    <dgm:pt modelId="{90AADAA1-F27D-4F08-865C-9203C695E023}">
      <dgm:prSet/>
      <dgm:spPr/>
      <dgm:t>
        <a:bodyPr/>
        <a:lstStyle/>
        <a:p>
          <a:r>
            <a:rPr lang="en-US"/>
            <a:t>In all circumstances nurses and midwives are obliged to ask about substance use and document the response. All patients have a right to refuse to give information, decline treatment or interventions.</a:t>
          </a:r>
        </a:p>
      </dgm:t>
    </dgm:pt>
    <dgm:pt modelId="{140E9C44-0FD3-4043-99B6-E4CE1425BA23}" type="parTrans" cxnId="{F7020A32-7109-4B71-A7E4-49E7F7FCB611}">
      <dgm:prSet/>
      <dgm:spPr/>
      <dgm:t>
        <a:bodyPr/>
        <a:lstStyle/>
        <a:p>
          <a:endParaRPr lang="en-US"/>
        </a:p>
      </dgm:t>
    </dgm:pt>
    <dgm:pt modelId="{EAC33063-DF08-4CA8-8F68-2DD9C2D8DEE8}" type="sibTrans" cxnId="{F7020A32-7109-4B71-A7E4-49E7F7FCB611}">
      <dgm:prSet/>
      <dgm:spPr/>
      <dgm:t>
        <a:bodyPr/>
        <a:lstStyle/>
        <a:p>
          <a:endParaRPr lang="en-US"/>
        </a:p>
      </dgm:t>
    </dgm:pt>
    <dgm:pt modelId="{7A3EB6B7-9D4E-4718-9CDF-FD2F9D931324}">
      <dgm:prSet/>
      <dgm:spPr/>
      <dgm:t>
        <a:bodyPr/>
        <a:lstStyle/>
        <a:p>
          <a:r>
            <a:rPr lang="en-US"/>
            <a:t>All patients have a right to refuse to give information, decline treatment or interventions.</a:t>
          </a:r>
        </a:p>
      </dgm:t>
    </dgm:pt>
    <dgm:pt modelId="{50CA0A7B-B68F-44A9-B326-9D78B1A2A5A3}" type="parTrans" cxnId="{18768E79-3523-402C-B49F-C360405BE5C3}">
      <dgm:prSet/>
      <dgm:spPr/>
      <dgm:t>
        <a:bodyPr/>
        <a:lstStyle/>
        <a:p>
          <a:endParaRPr lang="en-US"/>
        </a:p>
      </dgm:t>
    </dgm:pt>
    <dgm:pt modelId="{0327BA3B-D188-4B88-9495-4DDBE3CBD6B6}" type="sibTrans" cxnId="{18768E79-3523-402C-B49F-C360405BE5C3}">
      <dgm:prSet/>
      <dgm:spPr/>
      <dgm:t>
        <a:bodyPr/>
        <a:lstStyle/>
        <a:p>
          <a:endParaRPr lang="en-US"/>
        </a:p>
      </dgm:t>
    </dgm:pt>
    <dgm:pt modelId="{78ABFC69-1064-445D-9805-C95E23D14937}" type="pres">
      <dgm:prSet presAssocID="{2748F676-76DF-4B08-BF8E-8643FCAFD007}" presName="diagram" presStyleCnt="0">
        <dgm:presLayoutVars>
          <dgm:dir/>
          <dgm:resizeHandles val="exact"/>
        </dgm:presLayoutVars>
      </dgm:prSet>
      <dgm:spPr/>
    </dgm:pt>
    <dgm:pt modelId="{629F5DDF-BD54-4284-ABF9-862F54449846}" type="pres">
      <dgm:prSet presAssocID="{DA7871AD-E35F-4955-AC5A-F5DBB40F7D51}" presName="node" presStyleLbl="node1" presStyleIdx="0" presStyleCnt="5">
        <dgm:presLayoutVars>
          <dgm:bulletEnabled val="1"/>
        </dgm:presLayoutVars>
      </dgm:prSet>
      <dgm:spPr/>
    </dgm:pt>
    <dgm:pt modelId="{2E4C84EC-76F9-4B77-86C6-A338E27F22C9}" type="pres">
      <dgm:prSet presAssocID="{0DA53A46-4655-4991-B09A-B93318451BCC}" presName="sibTrans" presStyleCnt="0"/>
      <dgm:spPr/>
    </dgm:pt>
    <dgm:pt modelId="{277D7071-F0E2-4EDA-8E53-3C49B931143E}" type="pres">
      <dgm:prSet presAssocID="{FC4CFA39-AD67-4307-B23B-52775B7AFCAB}" presName="node" presStyleLbl="node1" presStyleIdx="1" presStyleCnt="5">
        <dgm:presLayoutVars>
          <dgm:bulletEnabled val="1"/>
        </dgm:presLayoutVars>
      </dgm:prSet>
      <dgm:spPr/>
    </dgm:pt>
    <dgm:pt modelId="{6D87A2F5-980B-420E-987B-BCA19AD2BDE2}" type="pres">
      <dgm:prSet presAssocID="{84740C14-65D9-4A41-8FEC-D83D0C5160C7}" presName="sibTrans" presStyleCnt="0"/>
      <dgm:spPr/>
    </dgm:pt>
    <dgm:pt modelId="{67A9F7D7-22AF-4391-AEAB-58EA49EB8E5C}" type="pres">
      <dgm:prSet presAssocID="{35C17D0D-74DA-4EEA-A0FA-B5FD94142C36}" presName="node" presStyleLbl="node1" presStyleIdx="2" presStyleCnt="5">
        <dgm:presLayoutVars>
          <dgm:bulletEnabled val="1"/>
        </dgm:presLayoutVars>
      </dgm:prSet>
      <dgm:spPr/>
    </dgm:pt>
    <dgm:pt modelId="{B2B173A7-7A5A-41AF-8286-4BF29237DB00}" type="pres">
      <dgm:prSet presAssocID="{0B297EFC-00B3-4A32-B25F-15FF7CC59D59}" presName="sibTrans" presStyleCnt="0"/>
      <dgm:spPr/>
    </dgm:pt>
    <dgm:pt modelId="{6C1B1A1D-6316-4877-85AB-18D373885A7B}" type="pres">
      <dgm:prSet presAssocID="{90AADAA1-F27D-4F08-865C-9203C695E023}" presName="node" presStyleLbl="node1" presStyleIdx="3" presStyleCnt="5">
        <dgm:presLayoutVars>
          <dgm:bulletEnabled val="1"/>
        </dgm:presLayoutVars>
      </dgm:prSet>
      <dgm:spPr/>
    </dgm:pt>
    <dgm:pt modelId="{0CF06213-9732-4DB4-8238-95DF50D6BDED}" type="pres">
      <dgm:prSet presAssocID="{EAC33063-DF08-4CA8-8F68-2DD9C2D8DEE8}" presName="sibTrans" presStyleCnt="0"/>
      <dgm:spPr/>
    </dgm:pt>
    <dgm:pt modelId="{9BD58D65-1D7B-4D78-B495-AB925C76C51C}" type="pres">
      <dgm:prSet presAssocID="{7A3EB6B7-9D4E-4718-9CDF-FD2F9D931324}" presName="node" presStyleLbl="node1" presStyleIdx="4" presStyleCnt="5">
        <dgm:presLayoutVars>
          <dgm:bulletEnabled val="1"/>
        </dgm:presLayoutVars>
      </dgm:prSet>
      <dgm:spPr/>
    </dgm:pt>
  </dgm:ptLst>
  <dgm:cxnLst>
    <dgm:cxn modelId="{3349B319-8579-4725-9FAC-2ED72FE082D0}" type="presOf" srcId="{35C17D0D-74DA-4EEA-A0FA-B5FD94142C36}" destId="{67A9F7D7-22AF-4391-AEAB-58EA49EB8E5C}" srcOrd="0" destOrd="0" presId="urn:microsoft.com/office/officeart/2005/8/layout/default"/>
    <dgm:cxn modelId="{F7020A32-7109-4B71-A7E4-49E7F7FCB611}" srcId="{2748F676-76DF-4B08-BF8E-8643FCAFD007}" destId="{90AADAA1-F27D-4F08-865C-9203C695E023}" srcOrd="3" destOrd="0" parTransId="{140E9C44-0FD3-4043-99B6-E4CE1425BA23}" sibTransId="{EAC33063-DF08-4CA8-8F68-2DD9C2D8DEE8}"/>
    <dgm:cxn modelId="{1B87F034-A9AC-46F2-90FF-52741668AF52}" type="presOf" srcId="{DA7871AD-E35F-4955-AC5A-F5DBB40F7D51}" destId="{629F5DDF-BD54-4284-ABF9-862F54449846}" srcOrd="0" destOrd="0" presId="urn:microsoft.com/office/officeart/2005/8/layout/default"/>
    <dgm:cxn modelId="{B2CB8A5D-A632-48F9-861D-DA8C4B35C20F}" type="presOf" srcId="{2748F676-76DF-4B08-BF8E-8643FCAFD007}" destId="{78ABFC69-1064-445D-9805-C95E23D14937}" srcOrd="0" destOrd="0" presId="urn:microsoft.com/office/officeart/2005/8/layout/default"/>
    <dgm:cxn modelId="{E5DD1143-C91E-42CA-8EB7-661E2CB40612}" srcId="{2748F676-76DF-4B08-BF8E-8643FCAFD007}" destId="{FC4CFA39-AD67-4307-B23B-52775B7AFCAB}" srcOrd="1" destOrd="0" parTransId="{E7E20374-6BB9-4B89-8ABD-04CB9A3DCA9D}" sibTransId="{84740C14-65D9-4A41-8FEC-D83D0C5160C7}"/>
    <dgm:cxn modelId="{47E49C65-AF00-4C12-B1F1-6A596936D02F}" srcId="{2748F676-76DF-4B08-BF8E-8643FCAFD007}" destId="{35C17D0D-74DA-4EEA-A0FA-B5FD94142C36}" srcOrd="2" destOrd="0" parTransId="{3C7B6387-1E7C-4E70-A17E-013AD73A7CED}" sibTransId="{0B297EFC-00B3-4A32-B25F-15FF7CC59D59}"/>
    <dgm:cxn modelId="{18768E79-3523-402C-B49F-C360405BE5C3}" srcId="{2748F676-76DF-4B08-BF8E-8643FCAFD007}" destId="{7A3EB6B7-9D4E-4718-9CDF-FD2F9D931324}" srcOrd="4" destOrd="0" parTransId="{50CA0A7B-B68F-44A9-B326-9D78B1A2A5A3}" sibTransId="{0327BA3B-D188-4B88-9495-4DDBE3CBD6B6}"/>
    <dgm:cxn modelId="{786453BE-2F7C-4FB3-A5D6-B9F978B198E9}" type="presOf" srcId="{FC4CFA39-AD67-4307-B23B-52775B7AFCAB}" destId="{277D7071-F0E2-4EDA-8E53-3C49B931143E}" srcOrd="0" destOrd="0" presId="urn:microsoft.com/office/officeart/2005/8/layout/default"/>
    <dgm:cxn modelId="{771571C8-E070-4D03-A040-4A56BA27D249}" type="presOf" srcId="{7A3EB6B7-9D4E-4718-9CDF-FD2F9D931324}" destId="{9BD58D65-1D7B-4D78-B495-AB925C76C51C}" srcOrd="0" destOrd="0" presId="urn:microsoft.com/office/officeart/2005/8/layout/default"/>
    <dgm:cxn modelId="{B21D61CE-27C5-491A-8AD9-81F6517B5359}" type="presOf" srcId="{90AADAA1-F27D-4F08-865C-9203C695E023}" destId="{6C1B1A1D-6316-4877-85AB-18D373885A7B}" srcOrd="0" destOrd="0" presId="urn:microsoft.com/office/officeart/2005/8/layout/default"/>
    <dgm:cxn modelId="{C72506EF-7A48-40C4-8C66-C32E71F82C25}" srcId="{2748F676-76DF-4B08-BF8E-8643FCAFD007}" destId="{DA7871AD-E35F-4955-AC5A-F5DBB40F7D51}" srcOrd="0" destOrd="0" parTransId="{1B5BCB6E-0E42-40EC-B98A-83FB207AE355}" sibTransId="{0DA53A46-4655-4991-B09A-B93318451BCC}"/>
    <dgm:cxn modelId="{EAA48F7E-000E-4160-B873-6AA39C889C3C}" type="presParOf" srcId="{78ABFC69-1064-445D-9805-C95E23D14937}" destId="{629F5DDF-BD54-4284-ABF9-862F54449846}" srcOrd="0" destOrd="0" presId="urn:microsoft.com/office/officeart/2005/8/layout/default"/>
    <dgm:cxn modelId="{30BA2D07-251A-4A65-BE2F-B799226BF8C0}" type="presParOf" srcId="{78ABFC69-1064-445D-9805-C95E23D14937}" destId="{2E4C84EC-76F9-4B77-86C6-A338E27F22C9}" srcOrd="1" destOrd="0" presId="urn:microsoft.com/office/officeart/2005/8/layout/default"/>
    <dgm:cxn modelId="{1B4D721A-7F43-40EE-B518-1BC616A5ED0E}" type="presParOf" srcId="{78ABFC69-1064-445D-9805-C95E23D14937}" destId="{277D7071-F0E2-4EDA-8E53-3C49B931143E}" srcOrd="2" destOrd="0" presId="urn:microsoft.com/office/officeart/2005/8/layout/default"/>
    <dgm:cxn modelId="{3D56756D-45E6-48EB-B172-EEF6EF16FBA3}" type="presParOf" srcId="{78ABFC69-1064-445D-9805-C95E23D14937}" destId="{6D87A2F5-980B-420E-987B-BCA19AD2BDE2}" srcOrd="3" destOrd="0" presId="urn:microsoft.com/office/officeart/2005/8/layout/default"/>
    <dgm:cxn modelId="{4848D69A-7A90-490A-B856-E037A4634D5A}" type="presParOf" srcId="{78ABFC69-1064-445D-9805-C95E23D14937}" destId="{67A9F7D7-22AF-4391-AEAB-58EA49EB8E5C}" srcOrd="4" destOrd="0" presId="urn:microsoft.com/office/officeart/2005/8/layout/default"/>
    <dgm:cxn modelId="{DB71D195-98CC-44AC-B41E-C6CE8CE80BBD}" type="presParOf" srcId="{78ABFC69-1064-445D-9805-C95E23D14937}" destId="{B2B173A7-7A5A-41AF-8286-4BF29237DB00}" srcOrd="5" destOrd="0" presId="urn:microsoft.com/office/officeart/2005/8/layout/default"/>
    <dgm:cxn modelId="{3D45E6EE-4472-4CE9-A4DA-C4334EECC122}" type="presParOf" srcId="{78ABFC69-1064-445D-9805-C95E23D14937}" destId="{6C1B1A1D-6316-4877-85AB-18D373885A7B}" srcOrd="6" destOrd="0" presId="urn:microsoft.com/office/officeart/2005/8/layout/default"/>
    <dgm:cxn modelId="{78CABCD3-AF21-46BF-8676-636F63CBE58D}" type="presParOf" srcId="{78ABFC69-1064-445D-9805-C95E23D14937}" destId="{0CF06213-9732-4DB4-8238-95DF50D6BDED}" srcOrd="7" destOrd="0" presId="urn:microsoft.com/office/officeart/2005/8/layout/default"/>
    <dgm:cxn modelId="{1540D4CA-A658-4E02-8541-CDDC370A5D3A}" type="presParOf" srcId="{78ABFC69-1064-445D-9805-C95E23D14937}" destId="{9BD58D65-1D7B-4D78-B495-AB925C76C51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6EDE2-3982-4158-973F-E6037520D889}">
      <dsp:nvSpPr>
        <dsp:cNvPr id="0" name=""/>
        <dsp:cNvSpPr/>
      </dsp:nvSpPr>
      <dsp:spPr>
        <a:xfrm>
          <a:off x="1918" y="0"/>
          <a:ext cx="2011188"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Specific</a:t>
          </a:r>
          <a:r>
            <a:rPr lang="en-US" sz="1800" kern="1200" baseline="0" dirty="0"/>
            <a:t> Screening Questions  Quantifying &amp; Documenting Substance Use</a:t>
          </a:r>
          <a:endParaRPr lang="en-AU" sz="1800" kern="1200" dirty="0"/>
        </a:p>
      </dsp:txBody>
      <dsp:txXfrm>
        <a:off x="1918" y="1810385"/>
        <a:ext cx="2011188" cy="1810385"/>
      </dsp:txXfrm>
    </dsp:sp>
    <dsp:sp modelId="{85B682F0-57CB-4308-BD2A-CD645430C1E0}">
      <dsp:nvSpPr>
        <dsp:cNvPr id="0" name=""/>
        <dsp:cNvSpPr/>
      </dsp:nvSpPr>
      <dsp:spPr>
        <a:xfrm>
          <a:off x="253940" y="271557"/>
          <a:ext cx="1507145" cy="150714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00C92-11B3-41BC-B3AE-B92EFDFE23BA}">
      <dsp:nvSpPr>
        <dsp:cNvPr id="0" name=""/>
        <dsp:cNvSpPr/>
      </dsp:nvSpPr>
      <dsp:spPr>
        <a:xfrm>
          <a:off x="2073443" y="0"/>
          <a:ext cx="2011188"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Treatment</a:t>
          </a:r>
          <a:r>
            <a:rPr lang="en-US" sz="1800" kern="1200" baseline="0" dirty="0"/>
            <a:t> of an in-patient on an Opioid Treatment Program</a:t>
          </a:r>
          <a:endParaRPr lang="en-AU" sz="1800" kern="1200" dirty="0"/>
        </a:p>
      </dsp:txBody>
      <dsp:txXfrm>
        <a:off x="2073443" y="1810385"/>
        <a:ext cx="2011188" cy="1810385"/>
      </dsp:txXfrm>
    </dsp:sp>
    <dsp:sp modelId="{8981BC13-9936-4CF4-8122-6F1A3BEF8661}">
      <dsp:nvSpPr>
        <dsp:cNvPr id="0" name=""/>
        <dsp:cNvSpPr/>
      </dsp:nvSpPr>
      <dsp:spPr>
        <a:xfrm>
          <a:off x="2325464" y="271557"/>
          <a:ext cx="1507145" cy="150714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DA2E2-C9D5-4D0A-BCF5-6C4CBB01A5D5}">
      <dsp:nvSpPr>
        <dsp:cNvPr id="0" name=""/>
        <dsp:cNvSpPr/>
      </dsp:nvSpPr>
      <dsp:spPr>
        <a:xfrm>
          <a:off x="4144967" y="0"/>
          <a:ext cx="2011188"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Brief</a:t>
          </a:r>
          <a:r>
            <a:rPr lang="en-US" sz="1800" kern="1200" baseline="0" dirty="0"/>
            <a:t> Intervention and Referral for a Comprehensive Assessment</a:t>
          </a:r>
          <a:endParaRPr lang="en-AU" sz="1800" kern="1200" dirty="0"/>
        </a:p>
      </dsp:txBody>
      <dsp:txXfrm>
        <a:off x="4144967" y="1810385"/>
        <a:ext cx="2011188" cy="1810385"/>
      </dsp:txXfrm>
    </dsp:sp>
    <dsp:sp modelId="{7251E6D2-54EC-4D2F-BC57-169F61AF3B45}">
      <dsp:nvSpPr>
        <dsp:cNvPr id="0" name=""/>
        <dsp:cNvSpPr/>
      </dsp:nvSpPr>
      <dsp:spPr>
        <a:xfrm>
          <a:off x="4396989" y="271557"/>
          <a:ext cx="1507145" cy="1507145"/>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D4730B-0559-4616-846A-48EF0148A230}">
      <dsp:nvSpPr>
        <dsp:cNvPr id="0" name=""/>
        <dsp:cNvSpPr/>
      </dsp:nvSpPr>
      <dsp:spPr>
        <a:xfrm>
          <a:off x="6216492" y="0"/>
          <a:ext cx="2011188"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Where to get Assistance</a:t>
          </a:r>
          <a:endParaRPr lang="en-AU" sz="1800" kern="1200" dirty="0"/>
        </a:p>
      </dsp:txBody>
      <dsp:txXfrm>
        <a:off x="6216492" y="1810385"/>
        <a:ext cx="2011188" cy="1810385"/>
      </dsp:txXfrm>
    </dsp:sp>
    <dsp:sp modelId="{7B90D67D-5D4C-4957-A5A9-A56A339AD85B}">
      <dsp:nvSpPr>
        <dsp:cNvPr id="0" name=""/>
        <dsp:cNvSpPr/>
      </dsp:nvSpPr>
      <dsp:spPr>
        <a:xfrm>
          <a:off x="6468513" y="271557"/>
          <a:ext cx="1507145" cy="150714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EB12F-6326-4064-B1EA-7BFBB2D443CC}">
      <dsp:nvSpPr>
        <dsp:cNvPr id="0" name=""/>
        <dsp:cNvSpPr/>
      </dsp:nvSpPr>
      <dsp:spPr>
        <a:xfrm>
          <a:off x="329183" y="3620770"/>
          <a:ext cx="7571232" cy="678894"/>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2B29-3DB4-4BA8-90C3-0D8821C50074}">
      <dsp:nvSpPr>
        <dsp:cNvPr id="0" name=""/>
        <dsp:cNvSpPr/>
      </dsp:nvSpPr>
      <dsp:spPr>
        <a:xfrm>
          <a:off x="0" y="298830"/>
          <a:ext cx="6900512"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74B08-D20A-401D-B2A1-A87FE446820B}">
      <dsp:nvSpPr>
        <dsp:cNvPr id="0" name=""/>
        <dsp:cNvSpPr/>
      </dsp:nvSpPr>
      <dsp:spPr>
        <a:xfrm>
          <a:off x="345025" y="18390"/>
          <a:ext cx="4830358"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Previous negative experiences</a:t>
          </a:r>
        </a:p>
      </dsp:txBody>
      <dsp:txXfrm>
        <a:off x="372405" y="45770"/>
        <a:ext cx="4775598" cy="506120"/>
      </dsp:txXfrm>
    </dsp:sp>
    <dsp:sp modelId="{CE3420CF-3A61-4264-A983-F08BC3C2C44C}">
      <dsp:nvSpPr>
        <dsp:cNvPr id="0" name=""/>
        <dsp:cNvSpPr/>
      </dsp:nvSpPr>
      <dsp:spPr>
        <a:xfrm>
          <a:off x="0" y="1160670"/>
          <a:ext cx="6900512" cy="4788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C6E0A-A199-4212-AEEA-FB37106CF42B}">
      <dsp:nvSpPr>
        <dsp:cNvPr id="0" name=""/>
        <dsp:cNvSpPr/>
      </dsp:nvSpPr>
      <dsp:spPr>
        <a:xfrm>
          <a:off x="345025" y="880230"/>
          <a:ext cx="4830358" cy="5608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Anxiety</a:t>
          </a:r>
        </a:p>
      </dsp:txBody>
      <dsp:txXfrm>
        <a:off x="372405" y="907610"/>
        <a:ext cx="4775598" cy="506120"/>
      </dsp:txXfrm>
    </dsp:sp>
    <dsp:sp modelId="{AEE79B5D-D6E7-4EBB-B5CA-503B6CC308AB}">
      <dsp:nvSpPr>
        <dsp:cNvPr id="0" name=""/>
        <dsp:cNvSpPr/>
      </dsp:nvSpPr>
      <dsp:spPr>
        <a:xfrm>
          <a:off x="0" y="2022510"/>
          <a:ext cx="6900512" cy="4788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36BAFC-F6C8-403C-B48F-6C6D2EF9285E}">
      <dsp:nvSpPr>
        <dsp:cNvPr id="0" name=""/>
        <dsp:cNvSpPr/>
      </dsp:nvSpPr>
      <dsp:spPr>
        <a:xfrm>
          <a:off x="345025" y="1742070"/>
          <a:ext cx="4830358" cy="5608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Shame</a:t>
          </a:r>
        </a:p>
      </dsp:txBody>
      <dsp:txXfrm>
        <a:off x="372405" y="1769450"/>
        <a:ext cx="4775598" cy="506120"/>
      </dsp:txXfrm>
    </dsp:sp>
    <dsp:sp modelId="{1DC9483E-A557-4F6E-8323-06132854E927}">
      <dsp:nvSpPr>
        <dsp:cNvPr id="0" name=""/>
        <dsp:cNvSpPr/>
      </dsp:nvSpPr>
      <dsp:spPr>
        <a:xfrm>
          <a:off x="0" y="2884350"/>
          <a:ext cx="6900512" cy="26334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being vulnerable</a:t>
          </a:r>
        </a:p>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being judged</a:t>
          </a:r>
        </a:p>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ongoing stigma and discrimination</a:t>
          </a:r>
        </a:p>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Withdrawal</a:t>
          </a:r>
        </a:p>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Not getting adequate pain relief</a:t>
          </a:r>
        </a:p>
        <a:p>
          <a:pPr marL="171450" lvl="1" indent="-171450" algn="l" defTabSz="844550">
            <a:lnSpc>
              <a:spcPct val="90000"/>
            </a:lnSpc>
            <a:spcBef>
              <a:spcPct val="0"/>
            </a:spcBef>
            <a:spcAft>
              <a:spcPct val="15000"/>
            </a:spcAft>
            <a:buChar char="•"/>
          </a:pPr>
          <a:r>
            <a:rPr lang="en-US" sz="1900" b="1" kern="1200" dirty="0">
              <a:solidFill>
                <a:schemeClr val="tx1">
                  <a:lumMod val="75000"/>
                  <a:lumOff val="25000"/>
                </a:schemeClr>
              </a:solidFill>
            </a:rPr>
            <a:t>May be compounded if person  is Aboriginal or from CALD background</a:t>
          </a:r>
          <a:endParaRPr lang="en-US" sz="1900" kern="1200" dirty="0">
            <a:solidFill>
              <a:schemeClr val="tx1">
                <a:lumMod val="75000"/>
                <a:lumOff val="25000"/>
              </a:schemeClr>
            </a:solidFill>
          </a:endParaRPr>
        </a:p>
      </dsp:txBody>
      <dsp:txXfrm>
        <a:off x="0" y="2884350"/>
        <a:ext cx="6900512" cy="2633400"/>
      </dsp:txXfrm>
    </dsp:sp>
    <dsp:sp modelId="{61613164-081D-483E-A421-6788A69522CD}">
      <dsp:nvSpPr>
        <dsp:cNvPr id="0" name=""/>
        <dsp:cNvSpPr/>
      </dsp:nvSpPr>
      <dsp:spPr>
        <a:xfrm>
          <a:off x="345025" y="2603910"/>
          <a:ext cx="4830358" cy="5608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Fear of:</a:t>
          </a:r>
        </a:p>
      </dsp:txBody>
      <dsp:txXfrm>
        <a:off x="372405" y="2631290"/>
        <a:ext cx="4775598"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5BE-E138-40B8-9C45-1C89BF511FB3}">
      <dsp:nvSpPr>
        <dsp:cNvPr id="0" name=""/>
        <dsp:cNvSpPr/>
      </dsp:nvSpPr>
      <dsp:spPr>
        <a:xfrm>
          <a:off x="655" y="123850"/>
          <a:ext cx="2555341" cy="1533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Type of  substance ( illicit, licit)</a:t>
          </a:r>
          <a:endParaRPr lang="en-US" sz="1800" kern="1200" dirty="0"/>
        </a:p>
      </dsp:txBody>
      <dsp:txXfrm>
        <a:off x="655" y="123850"/>
        <a:ext cx="2555341" cy="1533205"/>
      </dsp:txXfrm>
    </dsp:sp>
    <dsp:sp modelId="{F7FDE185-1472-4C92-804B-5D820A1DD79B}">
      <dsp:nvSpPr>
        <dsp:cNvPr id="0" name=""/>
        <dsp:cNvSpPr/>
      </dsp:nvSpPr>
      <dsp:spPr>
        <a:xfrm>
          <a:off x="2811531" y="123850"/>
          <a:ext cx="2555341" cy="15332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Route of administration</a:t>
          </a:r>
          <a:endParaRPr lang="en-US" sz="1800" kern="1200" dirty="0"/>
        </a:p>
      </dsp:txBody>
      <dsp:txXfrm>
        <a:off x="2811531" y="123850"/>
        <a:ext cx="2555341" cy="1533205"/>
      </dsp:txXfrm>
    </dsp:sp>
    <dsp:sp modelId="{E0AE446A-CE8A-4E3A-AE38-353C5A692621}">
      <dsp:nvSpPr>
        <dsp:cNvPr id="0" name=""/>
        <dsp:cNvSpPr/>
      </dsp:nvSpPr>
      <dsp:spPr>
        <a:xfrm>
          <a:off x="655" y="1912589"/>
          <a:ext cx="2555341" cy="15332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Frequency of use</a:t>
          </a:r>
          <a:endParaRPr lang="en-US" sz="1800" kern="1200" dirty="0"/>
        </a:p>
      </dsp:txBody>
      <dsp:txXfrm>
        <a:off x="655" y="1912589"/>
        <a:ext cx="2555341" cy="1533205"/>
      </dsp:txXfrm>
    </dsp:sp>
    <dsp:sp modelId="{22A62228-0A51-438A-908B-A7DF6718DCC4}">
      <dsp:nvSpPr>
        <dsp:cNvPr id="0" name=""/>
        <dsp:cNvSpPr/>
      </dsp:nvSpPr>
      <dsp:spPr>
        <a:xfrm>
          <a:off x="2811531" y="1912589"/>
          <a:ext cx="2555341" cy="15332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Dose – amount used</a:t>
          </a:r>
          <a:endParaRPr lang="en-US" sz="1800" kern="1200" dirty="0"/>
        </a:p>
      </dsp:txBody>
      <dsp:txXfrm>
        <a:off x="2811531" y="1912589"/>
        <a:ext cx="2555341" cy="1533205"/>
      </dsp:txXfrm>
    </dsp:sp>
    <dsp:sp modelId="{E1B1A1B1-D352-401C-96E7-29F275BF4C0C}">
      <dsp:nvSpPr>
        <dsp:cNvPr id="0" name=""/>
        <dsp:cNvSpPr/>
      </dsp:nvSpPr>
      <dsp:spPr>
        <a:xfrm>
          <a:off x="655" y="3701328"/>
          <a:ext cx="2555341" cy="15332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Duration of use</a:t>
          </a:r>
        </a:p>
        <a:p>
          <a:pPr marL="0" lvl="0" indent="0" algn="ctr" defTabSz="800100">
            <a:lnSpc>
              <a:spcPct val="90000"/>
            </a:lnSpc>
            <a:spcBef>
              <a:spcPct val="0"/>
            </a:spcBef>
            <a:spcAft>
              <a:spcPct val="35000"/>
            </a:spcAft>
            <a:buNone/>
          </a:pPr>
          <a:r>
            <a:rPr lang="en-AU" sz="1800" kern="1200" dirty="0"/>
            <a:t> (including history &amp; current use)</a:t>
          </a:r>
          <a:endParaRPr lang="en-US" sz="1800" kern="1200" dirty="0"/>
        </a:p>
      </dsp:txBody>
      <dsp:txXfrm>
        <a:off x="655" y="3701328"/>
        <a:ext cx="2555341" cy="1533205"/>
      </dsp:txXfrm>
    </dsp:sp>
    <dsp:sp modelId="{CFDB9708-96A2-4772-8440-D782ABE8B6CD}">
      <dsp:nvSpPr>
        <dsp:cNvPr id="0" name=""/>
        <dsp:cNvSpPr/>
      </dsp:nvSpPr>
      <dsp:spPr>
        <a:xfrm>
          <a:off x="2811531" y="3701328"/>
          <a:ext cx="2555341" cy="1533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Time and amount of the last dose, e.g. grams of alcohol, millilitres and milligrams of methadone, grams of cannabis, etc.</a:t>
          </a:r>
          <a:endParaRPr lang="en-US" sz="1800" kern="1200" dirty="0"/>
        </a:p>
      </dsp:txBody>
      <dsp:txXfrm>
        <a:off x="2811531" y="3701328"/>
        <a:ext cx="2555341" cy="1533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BFB18-CF7D-4816-B25B-3179418112FA}">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20315-BB3A-4A44-9F91-5EF5F00EF47C}">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0CAD6-721D-48F5-B412-E06807C965F1}">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AU" sz="1700" kern="1200"/>
            <a:t>Don’t make assumptions  - clarify what you don’t understand</a:t>
          </a:r>
          <a:endParaRPr lang="en-US" sz="1700" kern="1200"/>
        </a:p>
      </dsp:txBody>
      <dsp:txXfrm>
        <a:off x="1834517" y="469890"/>
        <a:ext cx="3148942" cy="1335915"/>
      </dsp:txXfrm>
    </dsp:sp>
    <dsp:sp modelId="{1F139408-1466-479C-A96C-F7E6CE645E52}">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B0493-7E84-4BBD-97E1-A2BABE52E06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3FDBB-3165-4542-9400-4C4E5D08E6E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AU" sz="1700" kern="1200"/>
            <a:t>Do not ask in a way that makes drinking or substance use sound abnormal or judgemental</a:t>
          </a:r>
          <a:endParaRPr lang="en-US" sz="1700" kern="1200"/>
        </a:p>
      </dsp:txBody>
      <dsp:txXfrm>
        <a:off x="7154322" y="469890"/>
        <a:ext cx="3148942" cy="1335915"/>
      </dsp:txXfrm>
    </dsp:sp>
    <dsp:sp modelId="{044FDB3C-1C09-4E5E-BB30-4390CFEF59B5}">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FFD61-7E18-4708-9D3C-BB55C53B72FB}">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6061C-8116-4EE9-8BF7-90BFCDD5FA6D}">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AU" sz="1700" kern="1200"/>
            <a:t>Do not use terms such as “social drinker”, as this gives no understanding of amounts used and can vary from one person to another.</a:t>
          </a:r>
          <a:endParaRPr lang="en-US" sz="1700" kern="1200"/>
        </a:p>
      </dsp:txBody>
      <dsp:txXfrm>
        <a:off x="1834517" y="2545532"/>
        <a:ext cx="3148942" cy="1335915"/>
      </dsp:txXfrm>
    </dsp:sp>
    <dsp:sp modelId="{2192803D-102D-49BE-B28E-0F12E7BB96F0}">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9CE47-97C4-4380-BCDE-F788BDD2C2C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1366D-47FD-4AE5-B661-BB961E6479B2}">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AU" sz="1700" kern="1200"/>
            <a:t>Don’t ask in minimal amounts of use – often it is easier for a person to disclose if you are overestimating </a:t>
          </a:r>
          <a:endParaRPr lang="en-US" sz="1700" kern="1200"/>
        </a:p>
      </dsp:txBody>
      <dsp:txXfrm>
        <a:off x="7154322" y="2545532"/>
        <a:ext cx="3148942" cy="133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F5DDF-BD54-4284-ABF9-862F54449846}">
      <dsp:nvSpPr>
        <dsp:cNvPr id="0" name=""/>
        <dsp:cNvSpPr/>
      </dsp:nvSpPr>
      <dsp:spPr>
        <a:xfrm>
          <a:off x="192239" y="1722"/>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Patients are unlikely to object to a drug and alcohol use assessment if the questions are asked in an empathetic manner as part of routine history collection.</a:t>
          </a:r>
        </a:p>
      </dsp:txBody>
      <dsp:txXfrm>
        <a:off x="192239" y="1722"/>
        <a:ext cx="1988069" cy="1192841"/>
      </dsp:txXfrm>
    </dsp:sp>
    <dsp:sp modelId="{277D7071-F0E2-4EDA-8E53-3C49B931143E}">
      <dsp:nvSpPr>
        <dsp:cNvPr id="0" name=""/>
        <dsp:cNvSpPr/>
      </dsp:nvSpPr>
      <dsp:spPr>
        <a:xfrm>
          <a:off x="2379115" y="1722"/>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It may be difficult for some patients to answer questions due to their anxiety, capacity to recall information or fear of retribution if they disclose what they perceive to be personal information.</a:t>
          </a:r>
        </a:p>
      </dsp:txBody>
      <dsp:txXfrm>
        <a:off x="2379115" y="1722"/>
        <a:ext cx="1988069" cy="1192841"/>
      </dsp:txXfrm>
    </dsp:sp>
    <dsp:sp modelId="{67A9F7D7-22AF-4391-AEAB-58EA49EB8E5C}">
      <dsp:nvSpPr>
        <dsp:cNvPr id="0" name=""/>
        <dsp:cNvSpPr/>
      </dsp:nvSpPr>
      <dsp:spPr>
        <a:xfrm>
          <a:off x="192239" y="1393371"/>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 circumstances where a clear history cannot be elicited due to capacity it is often wise to ask family or friends if they have any knowledge of substance use which may be impacting their clinical presentation.</a:t>
          </a:r>
        </a:p>
      </dsp:txBody>
      <dsp:txXfrm>
        <a:off x="192239" y="1393371"/>
        <a:ext cx="1988069" cy="1192841"/>
      </dsp:txXfrm>
    </dsp:sp>
    <dsp:sp modelId="{6C1B1A1D-6316-4877-85AB-18D373885A7B}">
      <dsp:nvSpPr>
        <dsp:cNvPr id="0" name=""/>
        <dsp:cNvSpPr/>
      </dsp:nvSpPr>
      <dsp:spPr>
        <a:xfrm>
          <a:off x="2379115" y="1393371"/>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 all circumstances nurses and midwives are obliged to ask about substance use and document the response. All patients have a right to refuse to give information, decline treatment or interventions.</a:t>
          </a:r>
        </a:p>
      </dsp:txBody>
      <dsp:txXfrm>
        <a:off x="2379115" y="1393371"/>
        <a:ext cx="1988069" cy="1192841"/>
      </dsp:txXfrm>
    </dsp:sp>
    <dsp:sp modelId="{9BD58D65-1D7B-4D78-B495-AB925C76C51C}">
      <dsp:nvSpPr>
        <dsp:cNvPr id="0" name=""/>
        <dsp:cNvSpPr/>
      </dsp:nvSpPr>
      <dsp:spPr>
        <a:xfrm>
          <a:off x="1285677" y="2785020"/>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All patients have a right to refuse to give information, decline treatment or interventions.</a:t>
          </a:r>
        </a:p>
      </dsp:txBody>
      <dsp:txXfrm>
        <a:off x="1285677" y="2785020"/>
        <a:ext cx="1988069" cy="119284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AC261-1BDF-4500-B6BE-F73106BB3A45}" type="datetimeFigureOut">
              <a:rPr lang="en-AU" smtClean="0"/>
              <a:t>31/08/2021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DAAC2-4540-4970-A069-EFF0A9193C7A}" type="slidenum">
              <a:rPr lang="en-AU" smtClean="0"/>
              <a:t>‹#›</a:t>
            </a:fld>
            <a:endParaRPr lang="en-AU"/>
          </a:p>
        </p:txBody>
      </p:sp>
    </p:spTree>
    <p:extLst>
      <p:ext uri="{BB962C8B-B14F-4D97-AF65-F5344CB8AC3E}">
        <p14:creationId xmlns:p14="http://schemas.microsoft.com/office/powerpoint/2010/main" val="331359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Screening and, where indicated, comprehensive assessment, enables a greater</a:t>
            </a:r>
          </a:p>
          <a:p>
            <a:r>
              <a:rPr lang="en-AU" dirty="0"/>
              <a:t>Understanding of the patient’s history of AOD use, and helps to identify any immediate or ongoing health risks</a:t>
            </a:r>
          </a:p>
          <a:p>
            <a:endParaRPr lang="en-AU" dirty="0"/>
          </a:p>
        </p:txBody>
      </p:sp>
      <p:sp>
        <p:nvSpPr>
          <p:cNvPr id="4" name="Slide Number Placeholder 3"/>
          <p:cNvSpPr>
            <a:spLocks noGrp="1"/>
          </p:cNvSpPr>
          <p:nvPr>
            <p:ph type="sldNum" sz="quarter" idx="5"/>
          </p:nvPr>
        </p:nvSpPr>
        <p:spPr/>
        <p:txBody>
          <a:bodyPr/>
          <a:lstStyle/>
          <a:p>
            <a:fld id="{5DADAAC2-4540-4970-A069-EFF0A9193C7A}" type="slidenum">
              <a:rPr lang="en-AU" smtClean="0"/>
              <a:t>6</a:t>
            </a:fld>
            <a:endParaRPr lang="en-AU"/>
          </a:p>
        </p:txBody>
      </p:sp>
    </p:spTree>
    <p:extLst>
      <p:ext uri="{BB962C8B-B14F-4D97-AF65-F5344CB8AC3E}">
        <p14:creationId xmlns:p14="http://schemas.microsoft.com/office/powerpoint/2010/main" val="149668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Clinical Specialist  consultation services are also available for medical and nursing professionals for:</a:t>
            </a:r>
            <a:endParaRPr lang="en-US" dirty="0"/>
          </a:p>
          <a:p>
            <a:r>
              <a:rPr lang="en-AU" dirty="0"/>
              <a:t>Clinical advice on AOD patient management of withdrawal syndromes and intoxication</a:t>
            </a:r>
          </a:p>
          <a:p>
            <a:r>
              <a:rPr lang="en-AU" dirty="0"/>
              <a:t>Management of medical, pain and psychiatric complications associated with AOD use</a:t>
            </a:r>
          </a:p>
          <a:p>
            <a:r>
              <a:rPr lang="en-AU" dirty="0"/>
              <a:t>Drug interaction information relating to substances of abuse</a:t>
            </a:r>
          </a:p>
          <a:p>
            <a:pPr marL="0" lvl="0" indent="0" defTabSz="457200">
              <a:lnSpc>
                <a:spcPct val="100000"/>
              </a:lnSpc>
              <a:spcBef>
                <a:spcPts val="0"/>
              </a:spcBef>
              <a:buNone/>
              <a:defRPr/>
            </a:pPr>
            <a:endParaRPr lang="en-AU" dirty="0"/>
          </a:p>
          <a:p>
            <a:pPr marL="0" lvl="0" indent="0" defTabSz="457200">
              <a:lnSpc>
                <a:spcPct val="100000"/>
              </a:lnSpc>
              <a:spcBef>
                <a:spcPts val="0"/>
              </a:spcBef>
              <a:buNone/>
              <a:defRPr/>
            </a:pPr>
            <a:endParaRPr lang="en-AU" dirty="0"/>
          </a:p>
          <a:p>
            <a:pPr marL="0" lvl="0" indent="0" defTabSz="457200">
              <a:lnSpc>
                <a:spcPct val="100000"/>
              </a:lnSpc>
              <a:spcBef>
                <a:spcPts val="0"/>
              </a:spcBef>
              <a:buNone/>
              <a:defRPr/>
            </a:pPr>
            <a:r>
              <a:rPr lang="en-AU" b="1" dirty="0"/>
              <a:t>Phone Sydney Metropolitan  </a:t>
            </a:r>
            <a:br>
              <a:rPr lang="en-AU" b="1" dirty="0"/>
            </a:br>
            <a:r>
              <a:rPr lang="en-AU" b="1" dirty="0"/>
              <a:t>(02) 9361 8006</a:t>
            </a:r>
            <a:br>
              <a:rPr lang="en-AU" dirty="0"/>
            </a:br>
            <a:r>
              <a:rPr lang="en-AU" dirty="0"/>
              <a:t> </a:t>
            </a:r>
          </a:p>
          <a:p>
            <a:pPr marL="0" lvl="0" indent="0" defTabSz="457200">
              <a:lnSpc>
                <a:spcPct val="100000"/>
              </a:lnSpc>
              <a:spcBef>
                <a:spcPts val="0"/>
              </a:spcBef>
              <a:buNone/>
              <a:defRPr/>
            </a:pPr>
            <a:r>
              <a:rPr lang="en-US" dirty="0"/>
              <a:t>Operates 24/7 </a:t>
            </a:r>
            <a:r>
              <a:rPr lang="en-AU" dirty="0"/>
              <a:t>for health professionals </a:t>
            </a:r>
          </a:p>
          <a:p>
            <a:pPr lvl="0"/>
            <a:r>
              <a:rPr lang="en-AU" b="1" dirty="0"/>
              <a:t>Regional and Rural NSW  </a:t>
            </a:r>
          </a:p>
          <a:p>
            <a:pPr marL="0" lvl="0" indent="0">
              <a:buNone/>
            </a:pPr>
            <a:br>
              <a:rPr lang="en-AU" dirty="0"/>
            </a:br>
            <a:r>
              <a:rPr lang="en-AU" dirty="0"/>
              <a:t>1800 023 687 -  Free call numbers are not free from mobile phones, except Telstra mobiles</a:t>
            </a:r>
            <a:endParaRPr lang="en-US" dirty="0"/>
          </a:p>
          <a:p>
            <a:pPr lvl="0"/>
            <a:r>
              <a:rPr lang="en-AU" dirty="0"/>
              <a:t>24 hour phone service for health professionals </a:t>
            </a:r>
            <a:endParaRPr lang="en-US" dirty="0"/>
          </a:p>
          <a:p>
            <a:endParaRPr lang="en-AU" dirty="0"/>
          </a:p>
        </p:txBody>
      </p:sp>
      <p:sp>
        <p:nvSpPr>
          <p:cNvPr id="4" name="Slide Number Placeholder 3"/>
          <p:cNvSpPr>
            <a:spLocks noGrp="1"/>
          </p:cNvSpPr>
          <p:nvPr>
            <p:ph type="sldNum" sz="quarter" idx="5"/>
          </p:nvPr>
        </p:nvSpPr>
        <p:spPr/>
        <p:txBody>
          <a:bodyPr/>
          <a:lstStyle/>
          <a:p>
            <a:fld id="{5DADAAC2-4540-4970-A069-EFF0A9193C7A}" type="slidenum">
              <a:rPr lang="en-AU" smtClean="0"/>
              <a:t>26</a:t>
            </a:fld>
            <a:endParaRPr lang="en-AU"/>
          </a:p>
        </p:txBody>
      </p:sp>
    </p:spTree>
    <p:extLst>
      <p:ext uri="{BB962C8B-B14F-4D97-AF65-F5344CB8AC3E}">
        <p14:creationId xmlns:p14="http://schemas.microsoft.com/office/powerpoint/2010/main" val="267360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5D14-114A-4322-B8E4-91345B079D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4D67B6E-E7E6-4B60-B422-4115065E1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D4ACD8B-68CB-4513-B467-EA2D681E8B83}"/>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AD7CF72A-7BFB-4173-B8C0-AE82C8B19B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FDD946-4A3E-446B-B01C-93B00221B4CF}"/>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209421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17D3-E1B8-42DF-903B-C1A32C177AB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33198BE-3755-4D05-BF35-9B164BE10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AD3D63-C840-42C7-8E80-BC90349FFBC7}"/>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79B3A03A-A2AD-4FCA-8BC3-8F238312DC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8B42BC-93E0-49B2-B847-9E1EB2FF89FE}"/>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299635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76153-5048-40A2-A7BE-93E1AB0425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857624C-9BBF-4206-B740-062F26A861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AF2E08B-CB41-4AE3-A0F3-CDE5CF9D4396}"/>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2CB95DEC-0019-4886-ACDF-E0BA460CA9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F52BA9-8C51-4AC6-BF4A-9B1DF3E3D5B4}"/>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2600727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A6901-767C-4DC5-BB23-866F5CBFD2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10168936" y="4596277"/>
            <a:ext cx="2023065" cy="2261724"/>
          </a:xfrm>
          <a:prstGeom prst="rect">
            <a:avLst/>
          </a:prstGeom>
        </p:spPr>
      </p:pic>
      <p:sp>
        <p:nvSpPr>
          <p:cNvPr id="2" name="Title 1"/>
          <p:cNvSpPr>
            <a:spLocks noGrp="1"/>
          </p:cNvSpPr>
          <p:nvPr>
            <p:ph type="title"/>
          </p:nvPr>
        </p:nvSpPr>
        <p:spPr/>
        <p:txBody>
          <a:bodyPr lIns="0" tIns="0" rIns="0" bIns="0">
            <a:noAutofit/>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442915" y="1230757"/>
            <a:ext cx="11306175"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40" name="Group 39">
            <a:extLst>
              <a:ext uri="{FF2B5EF4-FFF2-40B4-BE49-F238E27FC236}">
                <a16:creationId xmlns:a16="http://schemas.microsoft.com/office/drawing/2014/main" id="{261D1B18-D9C8-446E-BCE7-49C86824614B}"/>
              </a:ext>
            </a:extLst>
          </p:cNvPr>
          <p:cNvGrpSpPr/>
          <p:nvPr userDrawn="1"/>
        </p:nvGrpSpPr>
        <p:grpSpPr>
          <a:xfrm>
            <a:off x="447645" y="5831541"/>
            <a:ext cx="951703" cy="769667"/>
            <a:chOff x="335733" y="5831540"/>
            <a:chExt cx="713777" cy="769667"/>
          </a:xfrm>
        </p:grpSpPr>
        <p:sp>
          <p:nvSpPr>
            <p:cNvPr id="23" name="Freeform: Shape 22">
              <a:extLst>
                <a:ext uri="{FF2B5EF4-FFF2-40B4-BE49-F238E27FC236}">
                  <a16:creationId xmlns:a16="http://schemas.microsoft.com/office/drawing/2014/main" id="{227C21C5-6BE3-4FD9-8DDE-A5050CB07BC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sz="1800"/>
            </a:p>
          </p:txBody>
        </p:sp>
        <p:sp>
          <p:nvSpPr>
            <p:cNvPr id="14" name="Freeform: Shape 13">
              <a:extLst>
                <a:ext uri="{FF2B5EF4-FFF2-40B4-BE49-F238E27FC236}">
                  <a16:creationId xmlns:a16="http://schemas.microsoft.com/office/drawing/2014/main" id="{370339E9-8D73-4C23-B055-026340306649}"/>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sz="1800"/>
            </a:p>
          </p:txBody>
        </p:sp>
        <p:sp>
          <p:nvSpPr>
            <p:cNvPr id="15" name="Freeform: Shape 14">
              <a:extLst>
                <a:ext uri="{FF2B5EF4-FFF2-40B4-BE49-F238E27FC236}">
                  <a16:creationId xmlns:a16="http://schemas.microsoft.com/office/drawing/2014/main" id="{22A949E8-DE32-4CD9-A26C-6E2352A0D4F6}"/>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sz="1800"/>
            </a:p>
          </p:txBody>
        </p:sp>
        <p:sp>
          <p:nvSpPr>
            <p:cNvPr id="16" name="Freeform: Shape 15">
              <a:extLst>
                <a:ext uri="{FF2B5EF4-FFF2-40B4-BE49-F238E27FC236}">
                  <a16:creationId xmlns:a16="http://schemas.microsoft.com/office/drawing/2014/main" id="{79421BE4-EC63-4AC6-983F-0FEBA2EFA500}"/>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sz="1800"/>
            </a:p>
          </p:txBody>
        </p:sp>
        <p:sp>
          <p:nvSpPr>
            <p:cNvPr id="17" name="Freeform: Shape 16">
              <a:extLst>
                <a:ext uri="{FF2B5EF4-FFF2-40B4-BE49-F238E27FC236}">
                  <a16:creationId xmlns:a16="http://schemas.microsoft.com/office/drawing/2014/main" id="{3AABDB4A-129F-4FA7-8427-BEC6CACD4FF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sz="1800"/>
            </a:p>
          </p:txBody>
        </p:sp>
        <p:sp>
          <p:nvSpPr>
            <p:cNvPr id="18" name="Freeform: Shape 17">
              <a:extLst>
                <a:ext uri="{FF2B5EF4-FFF2-40B4-BE49-F238E27FC236}">
                  <a16:creationId xmlns:a16="http://schemas.microsoft.com/office/drawing/2014/main" id="{A582E753-77F2-4F3D-B9F8-305DD7A2797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sz="1800"/>
            </a:p>
          </p:txBody>
        </p:sp>
        <p:sp>
          <p:nvSpPr>
            <p:cNvPr id="19" name="Freeform: Shape 18">
              <a:extLst>
                <a:ext uri="{FF2B5EF4-FFF2-40B4-BE49-F238E27FC236}">
                  <a16:creationId xmlns:a16="http://schemas.microsoft.com/office/drawing/2014/main" id="{F4A5A04A-6EE2-4C53-AEBB-E004FD55EF3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sz="1800"/>
            </a:p>
          </p:txBody>
        </p:sp>
        <p:sp>
          <p:nvSpPr>
            <p:cNvPr id="20" name="Freeform: Shape 19">
              <a:extLst>
                <a:ext uri="{FF2B5EF4-FFF2-40B4-BE49-F238E27FC236}">
                  <a16:creationId xmlns:a16="http://schemas.microsoft.com/office/drawing/2014/main" id="{B4D9A9F6-3A14-4003-A299-E51EA1B0652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sz="1800"/>
            </a:p>
          </p:txBody>
        </p:sp>
        <p:sp>
          <p:nvSpPr>
            <p:cNvPr id="21" name="Freeform: Shape 20">
              <a:extLst>
                <a:ext uri="{FF2B5EF4-FFF2-40B4-BE49-F238E27FC236}">
                  <a16:creationId xmlns:a16="http://schemas.microsoft.com/office/drawing/2014/main" id="{87B1D08C-07FB-4D0C-AD75-B644441D51CD}"/>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sz="1800"/>
            </a:p>
          </p:txBody>
        </p:sp>
        <p:sp>
          <p:nvSpPr>
            <p:cNvPr id="22" name="Freeform: Shape 21">
              <a:extLst>
                <a:ext uri="{FF2B5EF4-FFF2-40B4-BE49-F238E27FC236}">
                  <a16:creationId xmlns:a16="http://schemas.microsoft.com/office/drawing/2014/main" id="{F67B484D-A4D8-4C31-AD63-75BD922E9CC6}"/>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sz="1800"/>
            </a:p>
          </p:txBody>
        </p:sp>
        <p:sp>
          <p:nvSpPr>
            <p:cNvPr id="24" name="Freeform: Shape 23">
              <a:extLst>
                <a:ext uri="{FF2B5EF4-FFF2-40B4-BE49-F238E27FC236}">
                  <a16:creationId xmlns:a16="http://schemas.microsoft.com/office/drawing/2014/main" id="{A0E987AE-27B9-4C1E-B99F-3AF90F65BF59}"/>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sz="1800"/>
            </a:p>
          </p:txBody>
        </p:sp>
        <p:sp>
          <p:nvSpPr>
            <p:cNvPr id="25" name="Freeform: Shape 24">
              <a:extLst>
                <a:ext uri="{FF2B5EF4-FFF2-40B4-BE49-F238E27FC236}">
                  <a16:creationId xmlns:a16="http://schemas.microsoft.com/office/drawing/2014/main" id="{9B42F95E-6ECC-437A-8277-E8B0A4C17123}"/>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sz="1800"/>
            </a:p>
          </p:txBody>
        </p:sp>
        <p:sp>
          <p:nvSpPr>
            <p:cNvPr id="26" name="Freeform: Shape 25">
              <a:extLst>
                <a:ext uri="{FF2B5EF4-FFF2-40B4-BE49-F238E27FC236}">
                  <a16:creationId xmlns:a16="http://schemas.microsoft.com/office/drawing/2014/main" id="{8ABDFEB6-8B49-4B51-BC41-F0BA66558D8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sz="1800"/>
            </a:p>
          </p:txBody>
        </p:sp>
        <p:sp>
          <p:nvSpPr>
            <p:cNvPr id="27" name="Freeform: Shape 26">
              <a:extLst>
                <a:ext uri="{FF2B5EF4-FFF2-40B4-BE49-F238E27FC236}">
                  <a16:creationId xmlns:a16="http://schemas.microsoft.com/office/drawing/2014/main" id="{178A6D0B-2F01-4295-9A0E-F7719A8F210D}"/>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sz="1800"/>
            </a:p>
          </p:txBody>
        </p:sp>
        <p:sp>
          <p:nvSpPr>
            <p:cNvPr id="28" name="Freeform: Shape 27">
              <a:extLst>
                <a:ext uri="{FF2B5EF4-FFF2-40B4-BE49-F238E27FC236}">
                  <a16:creationId xmlns:a16="http://schemas.microsoft.com/office/drawing/2014/main" id="{FFF91EAA-1321-4B54-B527-FDAD9E1219C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sz="1800"/>
            </a:p>
          </p:txBody>
        </p:sp>
        <p:sp>
          <p:nvSpPr>
            <p:cNvPr id="29" name="Freeform: Shape 28">
              <a:extLst>
                <a:ext uri="{FF2B5EF4-FFF2-40B4-BE49-F238E27FC236}">
                  <a16:creationId xmlns:a16="http://schemas.microsoft.com/office/drawing/2014/main" id="{99F0B932-4B8F-493B-9CEE-B478FB5DED1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sz="1800"/>
            </a:p>
          </p:txBody>
        </p:sp>
        <p:sp>
          <p:nvSpPr>
            <p:cNvPr id="30" name="Freeform: Shape 29">
              <a:extLst>
                <a:ext uri="{FF2B5EF4-FFF2-40B4-BE49-F238E27FC236}">
                  <a16:creationId xmlns:a16="http://schemas.microsoft.com/office/drawing/2014/main" id="{42D5F403-963B-4868-9223-B362C424B0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sz="1800"/>
            </a:p>
          </p:txBody>
        </p:sp>
        <p:sp>
          <p:nvSpPr>
            <p:cNvPr id="31" name="Freeform: Shape 30">
              <a:extLst>
                <a:ext uri="{FF2B5EF4-FFF2-40B4-BE49-F238E27FC236}">
                  <a16:creationId xmlns:a16="http://schemas.microsoft.com/office/drawing/2014/main" id="{5EC206E7-AC81-4E52-90A4-09A279C8453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sz="1800"/>
            </a:p>
          </p:txBody>
        </p:sp>
        <p:sp>
          <p:nvSpPr>
            <p:cNvPr id="32" name="Freeform: Shape 31">
              <a:extLst>
                <a:ext uri="{FF2B5EF4-FFF2-40B4-BE49-F238E27FC236}">
                  <a16:creationId xmlns:a16="http://schemas.microsoft.com/office/drawing/2014/main" id="{163586AB-51AF-420D-B753-AE7815BCBD9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3" name="Freeform: Shape 32">
              <a:extLst>
                <a:ext uri="{FF2B5EF4-FFF2-40B4-BE49-F238E27FC236}">
                  <a16:creationId xmlns:a16="http://schemas.microsoft.com/office/drawing/2014/main" id="{1D3D82AC-B715-4BDC-9091-690743A5051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sz="1800"/>
            </a:p>
          </p:txBody>
        </p:sp>
        <p:sp>
          <p:nvSpPr>
            <p:cNvPr id="34" name="Freeform: Shape 33">
              <a:extLst>
                <a:ext uri="{FF2B5EF4-FFF2-40B4-BE49-F238E27FC236}">
                  <a16:creationId xmlns:a16="http://schemas.microsoft.com/office/drawing/2014/main" id="{BFBF542B-4273-4D35-B6CD-A550A74D18C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5" name="Freeform: Shape 34">
              <a:extLst>
                <a:ext uri="{FF2B5EF4-FFF2-40B4-BE49-F238E27FC236}">
                  <a16:creationId xmlns:a16="http://schemas.microsoft.com/office/drawing/2014/main" id="{1748BBAF-7708-4713-9E35-29FE2131179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6" name="Freeform: Shape 35">
              <a:extLst>
                <a:ext uri="{FF2B5EF4-FFF2-40B4-BE49-F238E27FC236}">
                  <a16:creationId xmlns:a16="http://schemas.microsoft.com/office/drawing/2014/main" id="{0E48F070-4646-4BFB-A66E-A9B0391CBD54}"/>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7" name="Freeform: Shape 36">
              <a:extLst>
                <a:ext uri="{FF2B5EF4-FFF2-40B4-BE49-F238E27FC236}">
                  <a16:creationId xmlns:a16="http://schemas.microsoft.com/office/drawing/2014/main" id="{27ABC8D8-379F-41EF-8BEF-F7E2D29E282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8" name="Freeform: Shape 37">
              <a:extLst>
                <a:ext uri="{FF2B5EF4-FFF2-40B4-BE49-F238E27FC236}">
                  <a16:creationId xmlns:a16="http://schemas.microsoft.com/office/drawing/2014/main" id="{063EB1FB-85CE-447B-A6CE-C36621B4017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sz="1800"/>
            </a:p>
          </p:txBody>
        </p:sp>
      </p:grpSp>
    </p:spTree>
    <p:extLst>
      <p:ext uri="{BB962C8B-B14F-4D97-AF65-F5344CB8AC3E}">
        <p14:creationId xmlns:p14="http://schemas.microsoft.com/office/powerpoint/2010/main" val="371781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5346"/>
          </a:xfrm>
          <a:prstGeom prst="rect">
            <a:avLst/>
          </a:prstGeom>
        </p:spPr>
      </p:pic>
      <p:sp>
        <p:nvSpPr>
          <p:cNvPr id="2" name="Title 1"/>
          <p:cNvSpPr>
            <a:spLocks noGrp="1"/>
          </p:cNvSpPr>
          <p:nvPr>
            <p:ph type="ctrTitle"/>
          </p:nvPr>
        </p:nvSpPr>
        <p:spPr>
          <a:xfrm>
            <a:off x="914400" y="2130426"/>
            <a:ext cx="10363200" cy="1470025"/>
          </a:xfrm>
        </p:spPr>
        <p:txBody>
          <a:bodyPr/>
          <a:lstStyle>
            <a:lvl1pPr algn="ctr" defTabSz="457200" rtl="0" eaLnBrk="0" fontAlgn="base" hangingPunct="0">
              <a:spcBef>
                <a:spcPct val="0"/>
              </a:spcBef>
              <a:spcAft>
                <a:spcPct val="0"/>
              </a:spcAft>
              <a:defRPr lang="en-US" sz="4000" b="0" i="0" kern="1200" baseline="0" dirty="0">
                <a:solidFill>
                  <a:srgbClr val="ADC32B"/>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242527"/>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F4B4EA-3002-1E41-8284-290B28260A0A}" type="slidenum">
              <a:rPr lang="en-US"/>
              <a:pPr>
                <a:defRPr/>
              </a:pPr>
              <a:t>‹#›</a:t>
            </a:fld>
            <a:endParaRPr lang="en-US" dirty="0"/>
          </a:p>
        </p:txBody>
      </p:sp>
    </p:spTree>
    <p:extLst>
      <p:ext uri="{BB962C8B-B14F-4D97-AF65-F5344CB8AC3E}">
        <p14:creationId xmlns:p14="http://schemas.microsoft.com/office/powerpoint/2010/main" val="2486923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eaLnBrk="0" fontAlgn="base" hangingPunct="0">
              <a:spcBef>
                <a:spcPct val="0"/>
              </a:spcBef>
              <a:spcAft>
                <a:spcPct val="0"/>
              </a:spcAft>
              <a:defRPr lang="en-US" sz="4400" kern="1200" baseline="0" dirty="0">
                <a:solidFill>
                  <a:srgbClr val="ADC32B"/>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gn="l" defTabSz="457200" rtl="0" eaLnBrk="0" fontAlgn="base" hangingPunct="0">
              <a:spcBef>
                <a:spcPct val="20000"/>
              </a:spcBef>
              <a:spcAft>
                <a:spcPct val="0"/>
              </a:spcAft>
              <a:buFont typeface="Arial" charset="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A432B9-EA67-F04F-9304-501133B507FA}" type="slidenum">
              <a:rPr lang="en-US"/>
              <a:pPr>
                <a:defRPr/>
              </a:pPr>
              <a:t>‹#›</a:t>
            </a:fld>
            <a:endParaRPr lang="en-US" dirty="0"/>
          </a:p>
        </p:txBody>
      </p:sp>
    </p:spTree>
    <p:extLst>
      <p:ext uri="{BB962C8B-B14F-4D97-AF65-F5344CB8AC3E}">
        <p14:creationId xmlns:p14="http://schemas.microsoft.com/office/powerpoint/2010/main" val="108282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242527"/>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E809FF-532A-EB4A-867A-7A626154F7EE}" type="slidenum">
              <a:rPr lang="en-US"/>
              <a:pPr>
                <a:defRPr/>
              </a:pPr>
              <a:t>‹#›</a:t>
            </a:fld>
            <a:endParaRPr lang="en-US" dirty="0"/>
          </a:p>
        </p:txBody>
      </p:sp>
    </p:spTree>
    <p:extLst>
      <p:ext uri="{BB962C8B-B14F-4D97-AF65-F5344CB8AC3E}">
        <p14:creationId xmlns:p14="http://schemas.microsoft.com/office/powerpoint/2010/main" val="2424333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eaLnBrk="0" fontAlgn="base" hangingPunct="0">
              <a:spcBef>
                <a:spcPct val="0"/>
              </a:spcBef>
              <a:spcAft>
                <a:spcPct val="0"/>
              </a:spcAft>
              <a:defRPr lang="en-US" sz="4400" kern="1200" baseline="0" dirty="0">
                <a:solidFill>
                  <a:srgbClr val="ADC32B"/>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marL="342900" indent="-34290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vl6pPr>
              <a:defRPr sz="1800"/>
            </a:lvl6pPr>
            <a:lvl7pPr>
              <a:defRPr sz="1800"/>
            </a:lvl7pPr>
            <a:lvl8pPr>
              <a:defRPr sz="1800"/>
            </a:lvl8pPr>
            <a:lvl9pPr>
              <a:defRPr sz="1800"/>
            </a:lvl9pPr>
          </a:lstStyle>
          <a:p>
            <a:pPr marL="342900" lvl="0" indent="-342900" algn="l" defTabSz="457200" rtl="0" eaLnBrk="0" fontAlgn="base" hangingPunct="0">
              <a:spcBef>
                <a:spcPct val="20000"/>
              </a:spcBef>
              <a:spcAft>
                <a:spcPct val="0"/>
              </a:spcAft>
              <a:buFont typeface="Arial" charset="0"/>
              <a:buChar char="•"/>
            </a:pPr>
            <a:r>
              <a:rPr lang="en-US"/>
              <a:t>Click to edit Master text styles</a:t>
            </a:r>
          </a:p>
          <a:p>
            <a:pPr marL="342900" lvl="1" indent="-342900" algn="l" defTabSz="457200" rtl="0" eaLnBrk="0" fontAlgn="base" hangingPunct="0">
              <a:spcBef>
                <a:spcPct val="20000"/>
              </a:spcBef>
              <a:spcAft>
                <a:spcPct val="0"/>
              </a:spcAft>
              <a:buFont typeface="Arial" charset="0"/>
              <a:buChar char="•"/>
            </a:pPr>
            <a:r>
              <a:rPr lang="en-US"/>
              <a:t>Second level</a:t>
            </a:r>
          </a:p>
          <a:p>
            <a:pPr marL="342900" lvl="2" indent="-342900" algn="l" defTabSz="457200" rtl="0" eaLnBrk="0" fontAlgn="base" hangingPunct="0">
              <a:spcBef>
                <a:spcPct val="20000"/>
              </a:spcBef>
              <a:spcAft>
                <a:spcPct val="0"/>
              </a:spcAft>
              <a:buFont typeface="Arial" charset="0"/>
              <a:buChar char="•"/>
            </a:pPr>
            <a:r>
              <a:rPr lang="en-US"/>
              <a:t>Third level</a:t>
            </a:r>
          </a:p>
          <a:p>
            <a:pPr marL="342900" lvl="3" indent="-342900" algn="l" defTabSz="457200" rtl="0" eaLnBrk="0" fontAlgn="base" hangingPunct="0">
              <a:spcBef>
                <a:spcPct val="20000"/>
              </a:spcBef>
              <a:spcAft>
                <a:spcPct val="0"/>
              </a:spcAft>
              <a:buFont typeface="Arial" charset="0"/>
              <a:buChar char="•"/>
            </a:pPr>
            <a:r>
              <a:rPr lang="en-US"/>
              <a:t>Fourth level</a:t>
            </a:r>
          </a:p>
          <a:p>
            <a:pPr marL="342900" lvl="4" indent="-342900" algn="l" defTabSz="457200" rtl="0" eaLnBrk="0" fontAlgn="base" hangingPunct="0">
              <a:spcBef>
                <a:spcPct val="20000"/>
              </a:spcBef>
              <a:spcAft>
                <a:spcPct val="0"/>
              </a:spcAft>
              <a:buFont typeface="Arial" charset="0"/>
              <a:buChar char="•"/>
            </a:pPr>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lgn="l" defTabSz="457200" rtl="0" eaLnBrk="0" fontAlgn="base" hangingPunct="0">
              <a:spcBef>
                <a:spcPct val="20000"/>
              </a:spcBef>
              <a:spcAft>
                <a:spcPct val="0"/>
              </a:spcAft>
              <a:buFont typeface="Arial" charset="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F78EF86-02B3-4D4B-91DB-69A852FC3B28}" type="slidenum">
              <a:rPr lang="en-US" smtClean="0"/>
              <a:pPr>
                <a:defRPr/>
              </a:pPr>
              <a:t>‹#›</a:t>
            </a:fld>
            <a:endParaRPr lang="en-US" dirty="0"/>
          </a:p>
        </p:txBody>
      </p:sp>
    </p:spTree>
    <p:extLst>
      <p:ext uri="{BB962C8B-B14F-4D97-AF65-F5344CB8AC3E}">
        <p14:creationId xmlns:p14="http://schemas.microsoft.com/office/powerpoint/2010/main" val="256797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AU" sz="4400" kern="1200" baseline="0" dirty="0" smtClean="0">
                <a:solidFill>
                  <a:srgbClr val="ADC32B"/>
                </a:solidFill>
                <a:latin typeface="Helvetica" panose="020B0500000000000000" pitchFamily="34" charset="0"/>
                <a:ea typeface="ＭＳ Ｐゴシック" charset="-128"/>
                <a:cs typeface="ＭＳ Ｐゴシック" charset="-128"/>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baseline="0">
                <a:solidFill>
                  <a:srgbClr val="ADC32B"/>
                </a:solidFill>
                <a:latin typeface="Helvetica" panose="020B05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solidFill>
                  <a:srgbClr val="242527"/>
                </a:solidFill>
              </a:defRPr>
            </a:lvl1pPr>
            <a:lvl2pPr>
              <a:defRPr sz="1800">
                <a:solidFill>
                  <a:srgbClr val="242527"/>
                </a:solidFill>
              </a:defRPr>
            </a:lvl2pPr>
            <a:lvl3pPr>
              <a:defRPr sz="1600">
                <a:solidFill>
                  <a:srgbClr val="242527"/>
                </a:solidFill>
              </a:defRPr>
            </a:lvl3pPr>
            <a:lvl4pPr>
              <a:defRPr sz="1400">
                <a:solidFill>
                  <a:srgbClr val="242527"/>
                </a:solidFill>
              </a:defRPr>
            </a:lvl4pPr>
            <a:lvl5pPr>
              <a:defRPr sz="1200">
                <a:solidFill>
                  <a:srgbClr val="242527"/>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lang="en-AU" sz="2000" b="1" kern="1200" baseline="0" smtClean="0">
                <a:solidFill>
                  <a:srgbClr val="ADC32B"/>
                </a:solidFill>
                <a:latin typeface="Helvetica" panose="020B0500000000000000" pitchFamily="34" charset="0"/>
                <a:ea typeface="ＭＳ Ｐゴシック" charset="-128"/>
                <a:cs typeface="ＭＳ Ｐゴシック"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174875"/>
            <a:ext cx="5389033" cy="3951288"/>
          </a:xfrm>
        </p:spPr>
        <p:txBody>
          <a:bodyPr/>
          <a:lstStyle>
            <a:lvl1pPr>
              <a:defRPr sz="2000">
                <a:solidFill>
                  <a:srgbClr val="242527"/>
                </a:solidFill>
              </a:defRPr>
            </a:lvl1pPr>
            <a:lvl2pPr>
              <a:defRPr sz="1800">
                <a:solidFill>
                  <a:srgbClr val="242527"/>
                </a:solidFill>
              </a:defRPr>
            </a:lvl2pPr>
            <a:lvl3pPr>
              <a:defRPr sz="1600">
                <a:solidFill>
                  <a:srgbClr val="242527"/>
                </a:solidFill>
              </a:defRPr>
            </a:lvl3pPr>
            <a:lvl4pPr>
              <a:defRPr sz="1400">
                <a:solidFill>
                  <a:srgbClr val="242527"/>
                </a:solidFill>
              </a:defRPr>
            </a:lvl4pPr>
            <a:lvl5pPr>
              <a:defRPr sz="1200">
                <a:solidFill>
                  <a:srgbClr val="242527"/>
                </a:solidFill>
              </a:defRPr>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Slide Number Placeholder 5"/>
          <p:cNvSpPr>
            <a:spLocks noGrp="1"/>
          </p:cNvSpPr>
          <p:nvPr>
            <p:ph type="sldNum" sz="quarter" idx="12"/>
          </p:nvPr>
        </p:nvSpPr>
        <p:spPr>
          <a:xfrm>
            <a:off x="8915829" y="6093297"/>
            <a:ext cx="2844800" cy="365125"/>
          </a:xfrm>
        </p:spPr>
        <p:txBody>
          <a:bodyPr vert="horz" lIns="91440" tIns="45720" rIns="91440" bIns="45720" rtlCol="0" anchor="ctr"/>
          <a:lstStyle>
            <a:lvl1pPr>
              <a:defRPr lang="en-US" smtClean="0"/>
            </a:lvl1pPr>
          </a:lstStyle>
          <a:p>
            <a:fld id="{CE19E27B-0D6D-5B4E-880B-D2A42B00F1F2}" type="slidenum">
              <a:rPr lang="en-AU" smtClean="0"/>
              <a:pPr/>
              <a:t>‹#›</a:t>
            </a:fld>
            <a:endParaRPr lang="en-AU" dirty="0"/>
          </a:p>
        </p:txBody>
      </p:sp>
    </p:spTree>
    <p:extLst>
      <p:ext uri="{BB962C8B-B14F-4D97-AF65-F5344CB8AC3E}">
        <p14:creationId xmlns:p14="http://schemas.microsoft.com/office/powerpoint/2010/main" val="16032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eaLnBrk="0" fontAlgn="base" hangingPunct="0">
              <a:spcBef>
                <a:spcPct val="0"/>
              </a:spcBef>
              <a:spcAft>
                <a:spcPct val="0"/>
              </a:spcAft>
              <a:defRPr lang="en-US" sz="4400" kern="1200" baseline="0">
                <a:solidFill>
                  <a:srgbClr val="ADC32B"/>
                </a:solidFill>
                <a:latin typeface="Arial" charset="0"/>
                <a:ea typeface="Arial" charset="0"/>
                <a:cs typeface="Arial" charset="0"/>
              </a:defRPr>
            </a:lvl1pPr>
          </a:lstStyle>
          <a:p>
            <a:r>
              <a:rPr lang="en-US"/>
              <a:t>Click to edit Master title style</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CEA4244-BE18-BD4B-9D59-CBE981EE1BEB}" type="slidenum">
              <a:rPr lang="en-US"/>
              <a:pPr>
                <a:defRPr/>
              </a:pPr>
              <a:t>‹#›</a:t>
            </a:fld>
            <a:endParaRPr lang="en-US" dirty="0"/>
          </a:p>
        </p:txBody>
      </p:sp>
    </p:spTree>
    <p:extLst>
      <p:ext uri="{BB962C8B-B14F-4D97-AF65-F5344CB8AC3E}">
        <p14:creationId xmlns:p14="http://schemas.microsoft.com/office/powerpoint/2010/main" val="1295788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7F6F425-1ECE-4247-A633-1D3872AA626B}" type="slidenum">
              <a:rPr lang="en-US"/>
              <a:pPr>
                <a:defRPr/>
              </a:pPr>
              <a:t>‹#›</a:t>
            </a:fld>
            <a:endParaRPr lang="en-US" dirty="0"/>
          </a:p>
        </p:txBody>
      </p:sp>
    </p:spTree>
    <p:extLst>
      <p:ext uri="{BB962C8B-B14F-4D97-AF65-F5344CB8AC3E}">
        <p14:creationId xmlns:p14="http://schemas.microsoft.com/office/powerpoint/2010/main" val="188273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A8B2-6446-4E14-A360-501D199C6ED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D56DBD2-3E5E-4F76-995B-6A62EF299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DE982A-DE1E-4A0E-BCC3-CDD058C11CB8}"/>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5D347BBE-69D9-474C-B370-DFD27F2A0F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B45AE84-ED7D-4345-86E3-915E85905168}"/>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437222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lgn="l" defTabSz="457200" rtl="0" eaLnBrk="0" fontAlgn="base" hangingPunct="0">
              <a:spcBef>
                <a:spcPct val="20000"/>
              </a:spcBef>
              <a:spcAft>
                <a:spcPct val="0"/>
              </a:spcAft>
              <a:buFont typeface="Arial" charset="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24252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7456A0-2ADE-B746-8E96-A1E96D2AD27F}" type="slidenum">
              <a:rPr lang="en-US"/>
              <a:pPr>
                <a:defRPr/>
              </a:pPr>
              <a:t>‹#›</a:t>
            </a:fld>
            <a:endParaRPr lang="en-US" dirty="0"/>
          </a:p>
        </p:txBody>
      </p:sp>
    </p:spTree>
    <p:extLst>
      <p:ext uri="{BB962C8B-B14F-4D97-AF65-F5344CB8AC3E}">
        <p14:creationId xmlns:p14="http://schemas.microsoft.com/office/powerpoint/2010/main" val="796498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242527"/>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EC7597-1BF6-6945-BCE0-92E4D908B3E8}" type="slidenum">
              <a:rPr lang="en-US"/>
              <a:pPr>
                <a:defRPr/>
              </a:pPr>
              <a:t>‹#›</a:t>
            </a:fld>
            <a:endParaRPr lang="en-US" dirty="0"/>
          </a:p>
        </p:txBody>
      </p:sp>
    </p:spTree>
    <p:extLst>
      <p:ext uri="{BB962C8B-B14F-4D97-AF65-F5344CB8AC3E}">
        <p14:creationId xmlns:p14="http://schemas.microsoft.com/office/powerpoint/2010/main" val="60634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FE657F2-4A92-4BA6-9919-027DD042FF08}"/>
              </a:ext>
            </a:extLst>
          </p:cNvPr>
          <p:cNvSpPr>
            <a:spLocks noGrp="1"/>
          </p:cNvSpPr>
          <p:nvPr>
            <p:ph type="dt" sz="half" idx="10"/>
          </p:nvPr>
        </p:nvSpPr>
        <p:spPr/>
        <p:txBody>
          <a:bodyPr/>
          <a:lstStyle/>
          <a:p>
            <a:fld id="{2E8331E7-96C5-47BE-AC14-14005749D9BF}" type="datetime1">
              <a:rPr lang="en-US" smtClean="0"/>
              <a:t>8/31/2021</a:t>
            </a:fld>
            <a:endParaRPr lang="en-US" dirty="0"/>
          </a:p>
        </p:txBody>
      </p:sp>
      <p:sp>
        <p:nvSpPr>
          <p:cNvPr id="4" name="Footer Placeholder 3">
            <a:extLst>
              <a:ext uri="{FF2B5EF4-FFF2-40B4-BE49-F238E27FC236}">
                <a16:creationId xmlns:a16="http://schemas.microsoft.com/office/drawing/2014/main" id="{20871F6B-453A-44A4-A53E-D4AFC4B1F9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A3902-234F-408C-AA00-518390CFF48B}"/>
              </a:ext>
            </a:extLst>
          </p:cNvPr>
          <p:cNvSpPr>
            <a:spLocks noGrp="1"/>
          </p:cNvSpPr>
          <p:nvPr>
            <p:ph type="sldNum" sz="quarter" idx="12"/>
          </p:nvPr>
        </p:nvSpPr>
        <p:spPr/>
        <p:txBody>
          <a:bodyPr/>
          <a:lstStyle/>
          <a:p>
            <a:fld id="{C6A47A41-686E-4E43-B0DC-606CB2C5132C}" type="slidenum">
              <a:rPr lang="en-US" smtClean="0"/>
              <a:pPr/>
              <a:t>‹#›</a:t>
            </a:fld>
            <a:endParaRPr lang="en-US" dirty="0"/>
          </a:p>
        </p:txBody>
      </p:sp>
    </p:spTree>
    <p:extLst>
      <p:ext uri="{BB962C8B-B14F-4D97-AF65-F5344CB8AC3E}">
        <p14:creationId xmlns:p14="http://schemas.microsoft.com/office/powerpoint/2010/main" val="26640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BEE8-25C3-4346-B125-C002ACCC8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0D21D29-EF12-449A-8F7B-067322098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8E2DA-A04F-4B88-88F2-0E7E41073AE7}"/>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B0425521-88E1-4064-863D-63728F83986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BD22D9-4429-4D24-91F0-8E8D3451512F}"/>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73910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CD81-0C85-41EA-8146-737B2361468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8331C1D-A268-49EC-AD00-532A5220AA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63854F7-5016-46AF-B3FA-C980A094C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83418E9-96CC-47A3-8257-CFFE8B23C508}"/>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6" name="Footer Placeholder 5">
            <a:extLst>
              <a:ext uri="{FF2B5EF4-FFF2-40B4-BE49-F238E27FC236}">
                <a16:creationId xmlns:a16="http://schemas.microsoft.com/office/drawing/2014/main" id="{AEAC3183-42B2-472C-A841-1BFA377627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D38E623-846E-4136-AB98-BBAB7060EA24}"/>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39519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4558-E757-4C15-A3E6-CDF245CFC4F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3621C9-A8D1-4ECE-BCA0-6FC561728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ED9DD0-BC64-479B-8957-6F7296FEBB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EA05F58-14F6-4F94-A914-5888A62FF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925F7D-D884-44EA-8634-00021131D2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4B93116-48C7-4741-B38D-955EE8D6E71F}"/>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8" name="Footer Placeholder 7">
            <a:extLst>
              <a:ext uri="{FF2B5EF4-FFF2-40B4-BE49-F238E27FC236}">
                <a16:creationId xmlns:a16="http://schemas.microsoft.com/office/drawing/2014/main" id="{E4FFFF5F-2C03-4CF5-8055-1517175DE69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6BD1E90-678C-49EB-9D45-2F0CA5E6E9AF}"/>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5343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AF3-4DAC-4A2A-8C16-BFCDEA56963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B06F2DA-F6BA-48E3-854D-18AC421304C8}"/>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4" name="Footer Placeholder 3">
            <a:extLst>
              <a:ext uri="{FF2B5EF4-FFF2-40B4-BE49-F238E27FC236}">
                <a16:creationId xmlns:a16="http://schemas.microsoft.com/office/drawing/2014/main" id="{224E55C0-7DD4-4A6C-AB51-91C809F7262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6F58F7F-5725-492A-81AE-37D814F9D7A0}"/>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82688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B3C4B-1056-4F18-9AD9-6C991D0D62B7}"/>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3" name="Footer Placeholder 2">
            <a:extLst>
              <a:ext uri="{FF2B5EF4-FFF2-40B4-BE49-F238E27FC236}">
                <a16:creationId xmlns:a16="http://schemas.microsoft.com/office/drawing/2014/main" id="{114BBF1D-C405-4F62-8EEA-B9987C13B30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3E14445-AB44-4924-A2C8-F76DC081746E}"/>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43501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E4EC-3584-4D86-A919-5AD2045B5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E5E1361-5DD8-4E6F-8E03-853E67005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56F8AA7-B116-4245-A7A8-A81499881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20C02-54EC-4F70-BB2C-7BEA72F6B1A4}"/>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6" name="Footer Placeholder 5">
            <a:extLst>
              <a:ext uri="{FF2B5EF4-FFF2-40B4-BE49-F238E27FC236}">
                <a16:creationId xmlns:a16="http://schemas.microsoft.com/office/drawing/2014/main" id="{D985A65C-F0BF-4283-B488-48EB0B7945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8BE7FE-ABE7-4361-91DE-85FD4CA9F602}"/>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99645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7021-2784-4CDD-A0CE-B6F69654D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7CE26B4-D653-48D0-8F3E-5C93D6C13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0D08E6B-826C-4D99-9CD4-FC4F38F7A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D9460-E83A-4371-ADA7-531EEF1F03DE}"/>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6" name="Footer Placeholder 5">
            <a:extLst>
              <a:ext uri="{FF2B5EF4-FFF2-40B4-BE49-F238E27FC236}">
                <a16:creationId xmlns:a16="http://schemas.microsoft.com/office/drawing/2014/main" id="{88624E47-D568-4706-B2B3-849D414B36F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9382786-96C1-4E22-8B30-5EBC6B91FE40}"/>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165391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4FA26-08A2-4CD6-A322-F37A8BA97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1D6E232-DBDA-484C-B6AE-C08A335EA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2E1C48-A399-4CCE-B67A-6C516701E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E949A2DE-0925-4472-ABED-298526D9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7402BE2-4930-4854-A783-68274502F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79AF5-9EBE-4403-AEE5-E0ACA9643A2B}" type="slidenum">
              <a:rPr lang="en-AU" smtClean="0"/>
              <a:t>‹#›</a:t>
            </a:fld>
            <a:endParaRPr lang="en-AU"/>
          </a:p>
        </p:txBody>
      </p:sp>
    </p:spTree>
    <p:extLst>
      <p:ext uri="{BB962C8B-B14F-4D97-AF65-F5344CB8AC3E}">
        <p14:creationId xmlns:p14="http://schemas.microsoft.com/office/powerpoint/2010/main" val="2224110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5236"/>
          </a:xfrm>
          <a:prstGeom prst="rect">
            <a:avLst/>
          </a:prstGeom>
        </p:spPr>
      </p:pic>
      <p:sp>
        <p:nvSpPr>
          <p:cNvPr id="1331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2FDBE8B-4250-3A48-9ECA-8E36C66A2DE1}" type="slidenum">
              <a:rPr lang="en-US"/>
              <a:pPr>
                <a:defRPr/>
              </a:pPr>
              <a:t>‹#›</a:t>
            </a:fld>
            <a:endParaRPr lang="en-US" dirty="0"/>
          </a:p>
        </p:txBody>
      </p:sp>
    </p:spTree>
    <p:extLst>
      <p:ext uri="{BB962C8B-B14F-4D97-AF65-F5344CB8AC3E}">
        <p14:creationId xmlns:p14="http://schemas.microsoft.com/office/powerpoint/2010/main" val="1033650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fontAlgn="base" hangingPunct="1">
        <a:spcBef>
          <a:spcPct val="0"/>
        </a:spcBef>
        <a:spcAft>
          <a:spcPct val="0"/>
        </a:spcAft>
        <a:defRPr lang="en-US" sz="4400" kern="1200" baseline="0" dirty="0">
          <a:solidFill>
            <a:srgbClr val="ADC32B"/>
          </a:solidFill>
          <a:latin typeface="Arial" charset="0"/>
          <a:ea typeface="Arial" charset="0"/>
          <a:cs typeface="Arial"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lang="en-AU" sz="2000" kern="1200" dirty="0">
          <a:solidFill>
            <a:srgbClr val="242527"/>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lang="en-AU" sz="1800" kern="1200" dirty="0">
          <a:solidFill>
            <a:srgbClr val="242527"/>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lang="en-AU" sz="1600" kern="1200" dirty="0">
          <a:solidFill>
            <a:srgbClr val="242527"/>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lang="en-AU" sz="1400" kern="1200" dirty="0">
          <a:solidFill>
            <a:srgbClr val="242527"/>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lang="en-US" sz="1200" kern="1200" dirty="0">
          <a:solidFill>
            <a:srgbClr val="242527"/>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ealth.gov.au/resources/publications" TargetMode="External"/><Relationship Id="rId7" Type="http://schemas.openxmlformats.org/officeDocument/2006/relationships/hyperlink" Target="http://www.shutterstock.com/" TargetMode="External"/><Relationship Id="rId2" Type="http://schemas.openxmlformats.org/officeDocument/2006/relationships/hyperlink" Target="https://www.who.int/substance_abuse/terminology" TargetMode="External"/><Relationship Id="rId1" Type="http://schemas.openxmlformats.org/officeDocument/2006/relationships/slideLayout" Target="../slideLayouts/slideLayout2.xml"/><Relationship Id="rId6" Type="http://schemas.openxmlformats.org/officeDocument/2006/relationships/hyperlink" Target="http://www.pixabay.com/" TargetMode="External"/><Relationship Id="rId5" Type="http://schemas.openxmlformats.org/officeDocument/2006/relationships/hyperlink" Target="http://www.gettyimages.com.au/" TargetMode="External"/><Relationship Id="rId4" Type="http://schemas.openxmlformats.org/officeDocument/2006/relationships/hyperlink" Target="https://www.health.nsw.gov.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F85403-797D-4444-B0FC-70360BD81A88}"/>
              </a:ext>
            </a:extLst>
          </p:cNvPr>
          <p:cNvPicPr/>
          <p:nvPr/>
        </p:nvPicPr>
        <p:blipFill rotWithShape="1">
          <a:blip r:embed="rId2"/>
          <a:srcRect t="9091" r="12727"/>
          <a:stretch/>
        </p:blipFill>
        <p:spPr>
          <a:xfrm>
            <a:off x="20" y="10"/>
            <a:ext cx="12191981" cy="6857990"/>
          </a:xfrm>
          <a:prstGeom prst="rect">
            <a:avLst/>
          </a:prstGeom>
        </p:spPr>
      </p:pic>
      <p:sp>
        <p:nvSpPr>
          <p:cNvPr id="27" name="Rectangle 2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A381B4-1082-496C-A9A7-11B785CAB28D}"/>
              </a:ext>
            </a:extLst>
          </p:cNvPr>
          <p:cNvSpPr>
            <a:spLocks noGrp="1"/>
          </p:cNvSpPr>
          <p:nvPr>
            <p:ph type="ctrTitle"/>
          </p:nvPr>
        </p:nvSpPr>
        <p:spPr>
          <a:xfrm>
            <a:off x="404553" y="3091928"/>
            <a:ext cx="9078562" cy="2387600"/>
          </a:xfrm>
        </p:spPr>
        <p:txBody>
          <a:bodyPr>
            <a:normAutofit/>
          </a:bodyPr>
          <a:lstStyle/>
          <a:p>
            <a:pPr algn="l"/>
            <a:r>
              <a:rPr lang="en-US" sz="6600" dirty="0"/>
              <a:t>Screening for the Use of Alcohol and Other Drugs</a:t>
            </a:r>
            <a:endParaRPr lang="en-AU" sz="6600" dirty="0"/>
          </a:p>
        </p:txBody>
      </p:sp>
      <p:sp>
        <p:nvSpPr>
          <p:cNvPr id="29" name="Rectangle: Rounded Corners 2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2FBA9EC-0379-4647-B147-430FF172A8CA}"/>
              </a:ext>
            </a:extLst>
          </p:cNvPr>
          <p:cNvSpPr>
            <a:spLocks noGrp="1"/>
          </p:cNvSpPr>
          <p:nvPr>
            <p:ph type="subTitle" idx="1"/>
          </p:nvPr>
        </p:nvSpPr>
        <p:spPr>
          <a:xfrm>
            <a:off x="404553" y="5771745"/>
            <a:ext cx="4154477" cy="347701"/>
          </a:xfrm>
        </p:spPr>
        <p:txBody>
          <a:bodyPr anchor="ctr">
            <a:noAutofit/>
          </a:bodyPr>
          <a:lstStyle/>
          <a:p>
            <a:pPr algn="l"/>
            <a:r>
              <a:rPr lang="en-US" sz="1400" dirty="0"/>
              <a:t>Nursing &amp; Midwifery – COP Presentation, April 2021</a:t>
            </a:r>
          </a:p>
          <a:p>
            <a:pPr algn="l"/>
            <a:r>
              <a:rPr lang="en-US" sz="1400" dirty="0"/>
              <a:t>Prepared by Tonina Harvey AM</a:t>
            </a:r>
            <a:endParaRPr lang="en-AU" sz="1400" dirty="0"/>
          </a:p>
        </p:txBody>
      </p:sp>
    </p:spTree>
    <p:extLst>
      <p:ext uri="{BB962C8B-B14F-4D97-AF65-F5344CB8AC3E}">
        <p14:creationId xmlns:p14="http://schemas.microsoft.com/office/powerpoint/2010/main" val="15305235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04128-5550-4D70-B314-111B00D5B25E}"/>
              </a:ext>
            </a:extLst>
          </p:cNvPr>
          <p:cNvSpPr>
            <a:spLocks noGrp="1"/>
          </p:cNvSpPr>
          <p:nvPr>
            <p:ph type="title"/>
          </p:nvPr>
        </p:nvSpPr>
        <p:spPr>
          <a:xfrm>
            <a:off x="572493" y="238539"/>
            <a:ext cx="11018520" cy="1434415"/>
          </a:xfrm>
        </p:spPr>
        <p:txBody>
          <a:bodyPr anchor="b">
            <a:normAutofit/>
          </a:bodyPr>
          <a:lstStyle/>
          <a:p>
            <a:r>
              <a:rPr lang="en-US" sz="5400" dirty="0"/>
              <a:t>How this translates for patients</a:t>
            </a:r>
            <a:endParaRPr lang="en-AU" sz="5400" dirty="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7115FF-45E9-408D-BB03-D09BA5794857}"/>
              </a:ext>
            </a:extLst>
          </p:cNvPr>
          <p:cNvSpPr>
            <a:spLocks noGrp="1"/>
          </p:cNvSpPr>
          <p:nvPr>
            <p:ph idx="1"/>
          </p:nvPr>
        </p:nvSpPr>
        <p:spPr>
          <a:xfrm>
            <a:off x="572493" y="2071316"/>
            <a:ext cx="6713552" cy="4119172"/>
          </a:xfrm>
        </p:spPr>
        <p:txBody>
          <a:bodyPr anchor="t">
            <a:normAutofit/>
          </a:bodyPr>
          <a:lstStyle/>
          <a:p>
            <a:pPr marL="0" indent="0">
              <a:buNone/>
            </a:pPr>
            <a:r>
              <a:rPr lang="en-AU" sz="1900" dirty="0">
                <a:solidFill>
                  <a:schemeClr val="tx1">
                    <a:lumMod val="75000"/>
                    <a:lumOff val="25000"/>
                  </a:schemeClr>
                </a:solidFill>
              </a:rPr>
              <a:t>Due to fear of  stigma &amp; discrimination:</a:t>
            </a:r>
          </a:p>
          <a:p>
            <a:r>
              <a:rPr lang="en-AU" sz="1900" dirty="0">
                <a:solidFill>
                  <a:schemeClr val="tx1">
                    <a:lumMod val="75000"/>
                    <a:lumOff val="25000"/>
                  </a:schemeClr>
                </a:solidFill>
              </a:rPr>
              <a:t>People are more likely to  have a lack of willingness to access medical assistance for future or ongoing treatment of health conditions</a:t>
            </a:r>
          </a:p>
          <a:p>
            <a:endParaRPr lang="en-AU" sz="1900" dirty="0">
              <a:solidFill>
                <a:schemeClr val="tx1">
                  <a:lumMod val="75000"/>
                  <a:lumOff val="25000"/>
                </a:schemeClr>
              </a:solidFill>
            </a:endParaRPr>
          </a:p>
          <a:p>
            <a:r>
              <a:rPr lang="en-AU" sz="1900" dirty="0">
                <a:solidFill>
                  <a:schemeClr val="tx1">
                    <a:lumMod val="75000"/>
                    <a:lumOff val="25000"/>
                  </a:schemeClr>
                </a:solidFill>
              </a:rPr>
              <a:t>They have decreased  motivation to disclose their status of alcohol and/or drug use, a history of injecting, or associated medical conditions </a:t>
            </a:r>
          </a:p>
          <a:p>
            <a:pPr marL="0" indent="0">
              <a:buNone/>
            </a:pPr>
            <a:endParaRPr lang="en-AU" sz="1900" dirty="0"/>
          </a:p>
          <a:p>
            <a:pPr marL="0" indent="0">
              <a:buNone/>
            </a:pPr>
            <a:r>
              <a:rPr lang="en-AU" sz="1900" b="1" dirty="0">
                <a:solidFill>
                  <a:schemeClr val="accent2">
                    <a:lumMod val="75000"/>
                  </a:schemeClr>
                </a:solidFill>
              </a:rPr>
              <a:t>Stigma &amp; Discrimination</a:t>
            </a:r>
          </a:p>
          <a:p>
            <a:pPr marL="0" indent="0" algn="ctr">
              <a:buNone/>
            </a:pPr>
            <a:r>
              <a:rPr lang="en-AU" sz="1900" dirty="0">
                <a:solidFill>
                  <a:schemeClr val="accent2">
                    <a:lumMod val="75000"/>
                  </a:schemeClr>
                </a:solidFill>
              </a:rPr>
              <a:t>Limits the ability to receive quality therapeutic care and treatment from a broad range of health practitioners</a:t>
            </a:r>
          </a:p>
          <a:p>
            <a:endParaRPr lang="en-AU" sz="1900" dirty="0"/>
          </a:p>
        </p:txBody>
      </p:sp>
      <p:pic>
        <p:nvPicPr>
          <p:cNvPr id="4" name="Content Placeholder 6" descr="A close up of a sign&#10;&#10;Description automatically generated">
            <a:extLst>
              <a:ext uri="{FF2B5EF4-FFF2-40B4-BE49-F238E27FC236}">
                <a16:creationId xmlns:a16="http://schemas.microsoft.com/office/drawing/2014/main" id="{E69F5441-0DFC-4FDC-94C7-A4B992CC3025}"/>
              </a:ext>
            </a:extLst>
          </p:cNvPr>
          <p:cNvPicPr>
            <a:picLocks noChangeAspect="1"/>
          </p:cNvPicPr>
          <p:nvPr/>
        </p:nvPicPr>
        <p:blipFill rotWithShape="1">
          <a:blip r:embed="rId2">
            <a:extLst>
              <a:ext uri="{28A0092B-C50C-407E-A947-70E740481C1C}">
                <a14:useLocalDpi xmlns:a14="http://schemas.microsoft.com/office/drawing/2010/main" val="0"/>
              </a:ext>
            </a:extLst>
          </a:blip>
          <a:srcRect l="26746" r="22505"/>
          <a:stretch/>
        </p:blipFill>
        <p:spPr>
          <a:xfrm>
            <a:off x="7675658" y="2093976"/>
            <a:ext cx="3941064" cy="4096512"/>
          </a:xfrm>
          <a:prstGeom prst="rect">
            <a:avLst/>
          </a:prstGeom>
        </p:spPr>
      </p:pic>
    </p:spTree>
    <p:extLst>
      <p:ext uri="{BB962C8B-B14F-4D97-AF65-F5344CB8AC3E}">
        <p14:creationId xmlns:p14="http://schemas.microsoft.com/office/powerpoint/2010/main" val="415724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226CA-DF06-4CAD-9A52-C0B83C8F7650}"/>
              </a:ext>
            </a:extLst>
          </p:cNvPr>
          <p:cNvSpPr>
            <a:spLocks noGrp="1"/>
          </p:cNvSpPr>
          <p:nvPr>
            <p:ph type="title"/>
          </p:nvPr>
        </p:nvSpPr>
        <p:spPr>
          <a:xfrm>
            <a:off x="1016805" y="1345958"/>
            <a:ext cx="4193196" cy="4166085"/>
          </a:xfrm>
        </p:spPr>
        <p:txBody>
          <a:bodyPr>
            <a:normAutofit/>
          </a:bodyPr>
          <a:lstStyle/>
          <a:p>
            <a:r>
              <a:rPr lang="en-US" sz="3700" b="1" dirty="0">
                <a:solidFill>
                  <a:schemeClr val="accent2">
                    <a:lumMod val="75000"/>
                  </a:schemeClr>
                </a:solidFill>
              </a:rPr>
              <a:t>SCREENING</a:t>
            </a:r>
            <a:br>
              <a:rPr lang="en-US" sz="3700" dirty="0"/>
            </a:br>
            <a:r>
              <a:rPr lang="en-US" sz="2000" dirty="0"/>
              <a:t>Integrated into nursing assessment, conducted on engagement and reviewed regularly for patients with multiple admissions </a:t>
            </a:r>
            <a:endParaRPr lang="en-AU" sz="2000" dirty="0"/>
          </a:p>
        </p:txBody>
      </p:sp>
      <p:grpSp>
        <p:nvGrpSpPr>
          <p:cNvPr id="51" name="Group 50">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52"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7BDD48EC-1712-4076-81A6-216EDB4B5F41}"/>
              </a:ext>
            </a:extLst>
          </p:cNvPr>
          <p:cNvGraphicFramePr>
            <a:graphicFrameLocks noGrp="1"/>
          </p:cNvGraphicFramePr>
          <p:nvPr>
            <p:ph idx="1"/>
            <p:extLst>
              <p:ext uri="{D42A27DB-BD31-4B8C-83A1-F6EECF244321}">
                <p14:modId xmlns:p14="http://schemas.microsoft.com/office/powerpoint/2010/main" val="3870747936"/>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54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9CF7-0F49-46B4-B2F8-46E93C4CA483}"/>
              </a:ext>
            </a:extLst>
          </p:cNvPr>
          <p:cNvSpPr>
            <a:spLocks noGrp="1"/>
          </p:cNvSpPr>
          <p:nvPr>
            <p:ph type="title"/>
          </p:nvPr>
        </p:nvSpPr>
        <p:spPr/>
        <p:txBody>
          <a:bodyPr/>
          <a:lstStyle/>
          <a:p>
            <a:r>
              <a:rPr lang="en-US" dirty="0">
                <a:solidFill>
                  <a:schemeClr val="accent2">
                    <a:lumMod val="75000"/>
                  </a:schemeClr>
                </a:solidFill>
              </a:rPr>
              <a:t>Initial Screening Questions</a:t>
            </a:r>
            <a:endParaRPr lang="en-AU" dirty="0">
              <a:solidFill>
                <a:schemeClr val="accent2">
                  <a:lumMod val="75000"/>
                </a:schemeClr>
              </a:solidFill>
            </a:endParaRPr>
          </a:p>
        </p:txBody>
      </p:sp>
      <p:sp>
        <p:nvSpPr>
          <p:cNvPr id="3" name="Content Placeholder 2">
            <a:extLst>
              <a:ext uri="{FF2B5EF4-FFF2-40B4-BE49-F238E27FC236}">
                <a16:creationId xmlns:a16="http://schemas.microsoft.com/office/drawing/2014/main" id="{0F89E898-5E09-44BE-9A94-175451869AFE}"/>
              </a:ext>
            </a:extLst>
          </p:cNvPr>
          <p:cNvSpPr>
            <a:spLocks noGrp="1"/>
          </p:cNvSpPr>
          <p:nvPr>
            <p:ph idx="1"/>
          </p:nvPr>
        </p:nvSpPr>
        <p:spPr/>
        <p:txBody>
          <a:bodyPr>
            <a:normAutofit fontScale="77500" lnSpcReduction="20000"/>
          </a:bodyPr>
          <a:lstStyle/>
          <a:p>
            <a:pPr marL="0" indent="0">
              <a:buNone/>
            </a:pPr>
            <a:r>
              <a:rPr lang="en-AU" dirty="0">
                <a:solidFill>
                  <a:schemeClr val="tx1">
                    <a:lumMod val="75000"/>
                    <a:lumOff val="25000"/>
                  </a:schemeClr>
                </a:solidFill>
              </a:rPr>
              <a:t>This includes asking the patient the following questions:</a:t>
            </a:r>
          </a:p>
          <a:p>
            <a:pPr marL="0" indent="0">
              <a:buNone/>
            </a:pPr>
            <a:r>
              <a:rPr lang="en-AU" dirty="0">
                <a:solidFill>
                  <a:schemeClr val="tx1">
                    <a:lumMod val="75000"/>
                    <a:lumOff val="25000"/>
                  </a:schemeClr>
                </a:solidFill>
              </a:rPr>
              <a:t>In the last month have you: </a:t>
            </a:r>
          </a:p>
          <a:p>
            <a:pPr lvl="0"/>
            <a:r>
              <a:rPr lang="en-AU" dirty="0">
                <a:solidFill>
                  <a:schemeClr val="tx1">
                    <a:lumMod val="75000"/>
                    <a:lumOff val="25000"/>
                  </a:schemeClr>
                </a:solidFill>
              </a:rPr>
              <a:t>Smoked tobacco or vaped?</a:t>
            </a:r>
          </a:p>
          <a:p>
            <a:pPr lvl="0"/>
            <a:endParaRPr lang="en-AU" dirty="0">
              <a:solidFill>
                <a:schemeClr val="tx1">
                  <a:lumMod val="75000"/>
                  <a:lumOff val="25000"/>
                </a:schemeClr>
              </a:solidFill>
            </a:endParaRPr>
          </a:p>
          <a:p>
            <a:pPr lvl="0"/>
            <a:r>
              <a:rPr lang="en-AU" dirty="0">
                <a:solidFill>
                  <a:schemeClr val="tx1">
                    <a:lumMod val="75000"/>
                    <a:lumOff val="25000"/>
                  </a:schemeClr>
                </a:solidFill>
              </a:rPr>
              <a:t>Consumed alcohol on 4 days or more in a week or had 6 or more standard drinks on one occasion?</a:t>
            </a:r>
          </a:p>
          <a:p>
            <a:pPr lvl="0"/>
            <a:endParaRPr lang="en-AU" dirty="0">
              <a:solidFill>
                <a:schemeClr val="tx1">
                  <a:lumMod val="75000"/>
                  <a:lumOff val="25000"/>
                </a:schemeClr>
              </a:solidFill>
            </a:endParaRPr>
          </a:p>
          <a:p>
            <a:pPr lvl="0"/>
            <a:r>
              <a:rPr lang="en-AU" dirty="0">
                <a:solidFill>
                  <a:schemeClr val="tx1">
                    <a:lumMod val="75000"/>
                    <a:lumOff val="25000"/>
                  </a:schemeClr>
                </a:solidFill>
              </a:rPr>
              <a:t>Used any recreational drugs?</a:t>
            </a:r>
          </a:p>
          <a:p>
            <a:pPr lvl="0"/>
            <a:endParaRPr lang="en-AU" dirty="0">
              <a:solidFill>
                <a:schemeClr val="tx1">
                  <a:lumMod val="75000"/>
                  <a:lumOff val="25000"/>
                </a:schemeClr>
              </a:solidFill>
            </a:endParaRPr>
          </a:p>
          <a:p>
            <a:pPr lvl="0"/>
            <a:r>
              <a:rPr lang="en-AU" dirty="0">
                <a:solidFill>
                  <a:schemeClr val="tx1">
                    <a:lumMod val="75000"/>
                    <a:lumOff val="25000"/>
                  </a:schemeClr>
                </a:solidFill>
              </a:rPr>
              <a:t>Taken medication for pain, anxiety/stress or sleeping problems?</a:t>
            </a:r>
          </a:p>
          <a:p>
            <a:pPr lvl="0"/>
            <a:endParaRPr lang="en-AU" dirty="0">
              <a:solidFill>
                <a:schemeClr val="tx1">
                  <a:lumMod val="75000"/>
                  <a:lumOff val="25000"/>
                </a:schemeClr>
              </a:solidFill>
            </a:endParaRPr>
          </a:p>
          <a:p>
            <a:pPr lvl="0"/>
            <a:r>
              <a:rPr lang="en-AU" dirty="0">
                <a:solidFill>
                  <a:schemeClr val="tx1">
                    <a:lumMod val="75000"/>
                    <a:lumOff val="25000"/>
                  </a:schemeClr>
                </a:solidFill>
              </a:rPr>
              <a:t>Used any other substances?</a:t>
            </a:r>
          </a:p>
          <a:p>
            <a:endParaRPr lang="en-AU" dirty="0"/>
          </a:p>
        </p:txBody>
      </p:sp>
    </p:spTree>
    <p:extLst>
      <p:ext uri="{BB962C8B-B14F-4D97-AF65-F5344CB8AC3E}">
        <p14:creationId xmlns:p14="http://schemas.microsoft.com/office/powerpoint/2010/main" val="1051348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17296-0338-4AD7-AEEE-BC149F56ACA5}"/>
              </a:ext>
            </a:extLst>
          </p:cNvPr>
          <p:cNvSpPr>
            <a:spLocks noGrp="1"/>
          </p:cNvSpPr>
          <p:nvPr>
            <p:ph type="title"/>
          </p:nvPr>
        </p:nvSpPr>
        <p:spPr>
          <a:xfrm>
            <a:off x="6622293" y="638144"/>
            <a:ext cx="4953934" cy="1676603"/>
          </a:xfrm>
        </p:spPr>
        <p:txBody>
          <a:bodyPr>
            <a:normAutofit/>
          </a:bodyPr>
          <a:lstStyle/>
          <a:p>
            <a:r>
              <a:rPr lang="en-US" sz="4000" b="1" dirty="0">
                <a:solidFill>
                  <a:schemeClr val="accent6">
                    <a:lumMod val="75000"/>
                  </a:schemeClr>
                </a:solidFill>
              </a:rPr>
              <a:t>If YES - ASK</a:t>
            </a:r>
            <a:endParaRPr lang="en-AU" sz="4000" b="1" dirty="0">
              <a:solidFill>
                <a:schemeClr val="accent6">
                  <a:lumMod val="75000"/>
                </a:schemeClr>
              </a:solidFill>
            </a:endParaRPr>
          </a:p>
        </p:txBody>
      </p:sp>
      <p:sp>
        <p:nvSpPr>
          <p:cNvPr id="11" name="Rectangle 10">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D0267F9-0B37-4455-8870-94EA9C4CEE38}"/>
              </a:ext>
            </a:extLst>
          </p:cNvPr>
          <p:cNvPicPr>
            <a:picLocks noChangeAspect="1"/>
          </p:cNvPicPr>
          <p:nvPr/>
        </p:nvPicPr>
        <p:blipFill rotWithShape="1">
          <a:blip r:embed="rId2"/>
          <a:srcRect l="106" r="7730"/>
          <a:stretch/>
        </p:blipFill>
        <p:spPr>
          <a:xfrm>
            <a:off x="656844" y="722376"/>
            <a:ext cx="4782312" cy="5413248"/>
          </a:xfrm>
          <a:prstGeom prst="rect">
            <a:avLst/>
          </a:prstGeom>
          <a:noFill/>
          <a:effectLst/>
        </p:spPr>
      </p:pic>
      <p:sp>
        <p:nvSpPr>
          <p:cNvPr id="3" name="Content Placeholder 2">
            <a:extLst>
              <a:ext uri="{FF2B5EF4-FFF2-40B4-BE49-F238E27FC236}">
                <a16:creationId xmlns:a16="http://schemas.microsoft.com/office/drawing/2014/main" id="{B267C33A-F4FF-4F35-A82F-1465396FC7B5}"/>
              </a:ext>
            </a:extLst>
          </p:cNvPr>
          <p:cNvSpPr>
            <a:spLocks noGrp="1"/>
          </p:cNvSpPr>
          <p:nvPr>
            <p:ph idx="1"/>
          </p:nvPr>
        </p:nvSpPr>
        <p:spPr>
          <a:xfrm>
            <a:off x="6622295" y="1822269"/>
            <a:ext cx="4953932" cy="4395652"/>
          </a:xfrm>
        </p:spPr>
        <p:txBody>
          <a:bodyPr>
            <a:normAutofit fontScale="92500" lnSpcReduction="20000"/>
          </a:bodyPr>
          <a:lstStyle/>
          <a:p>
            <a:pPr lvl="0"/>
            <a:r>
              <a:rPr lang="en-AU" sz="1800" dirty="0"/>
              <a:t>How frequently have you used the substances you have identified?</a:t>
            </a:r>
          </a:p>
          <a:p>
            <a:pPr lvl="0"/>
            <a:endParaRPr lang="en-AU" sz="1800" dirty="0"/>
          </a:p>
          <a:p>
            <a:pPr lvl="0"/>
            <a:r>
              <a:rPr lang="en-AU" sz="1800" dirty="0"/>
              <a:t>When did you last use this drug, smoke tobacco/vape or drink alcohol?</a:t>
            </a:r>
          </a:p>
          <a:p>
            <a:pPr lvl="0"/>
            <a:endParaRPr lang="en-AU" sz="1800" dirty="0"/>
          </a:p>
          <a:p>
            <a:pPr lvl="0"/>
            <a:r>
              <a:rPr lang="en-AU" sz="1800" dirty="0"/>
              <a:t>How do you take the drug or alcohol? (e.g. drink, inject, snort, smoke, vape)</a:t>
            </a:r>
          </a:p>
          <a:p>
            <a:pPr lvl="0"/>
            <a:endParaRPr lang="en-AU" sz="1800" dirty="0"/>
          </a:p>
          <a:p>
            <a:pPr lvl="0"/>
            <a:r>
              <a:rPr lang="en-AU" sz="1800" dirty="0"/>
              <a:t>Have you ever overdosed or experienced withdrawal symptoms?</a:t>
            </a:r>
          </a:p>
          <a:p>
            <a:pPr lvl="0"/>
            <a:endParaRPr lang="en-AU" sz="1800" dirty="0"/>
          </a:p>
          <a:p>
            <a:pPr lvl="0"/>
            <a:r>
              <a:rPr lang="en-AU" sz="1800" dirty="0"/>
              <a:t>Have you ever attended a drug or alcohol service for treatment for your alcohol or drug use?</a:t>
            </a:r>
          </a:p>
          <a:p>
            <a:pPr lvl="0"/>
            <a:endParaRPr lang="en-AU" sz="1800" dirty="0"/>
          </a:p>
          <a:p>
            <a:pPr lvl="0"/>
            <a:r>
              <a:rPr lang="en-AU" sz="1800" b="1" dirty="0"/>
              <a:t>Screening is in the process of being built into EMR</a:t>
            </a:r>
          </a:p>
          <a:p>
            <a:endParaRPr lang="en-AU" sz="1300" dirty="0"/>
          </a:p>
        </p:txBody>
      </p:sp>
    </p:spTree>
    <p:extLst>
      <p:ext uri="{BB962C8B-B14F-4D97-AF65-F5344CB8AC3E}">
        <p14:creationId xmlns:p14="http://schemas.microsoft.com/office/powerpoint/2010/main" val="220399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E5AF-02DF-422B-AE9C-BC0D8A2A7CA2}"/>
              </a:ext>
            </a:extLst>
          </p:cNvPr>
          <p:cNvSpPr>
            <a:spLocks noGrp="1"/>
          </p:cNvSpPr>
          <p:nvPr>
            <p:ph type="title"/>
          </p:nvPr>
        </p:nvSpPr>
        <p:spPr/>
        <p:txBody>
          <a:bodyPr/>
          <a:lstStyle/>
          <a:p>
            <a:r>
              <a:rPr lang="en-US" b="1" dirty="0">
                <a:solidFill>
                  <a:schemeClr val="accent2">
                    <a:lumMod val="75000"/>
                  </a:schemeClr>
                </a:solidFill>
              </a:rPr>
              <a:t>Screening Tools – Refer to local Protocols</a:t>
            </a:r>
            <a:endParaRPr lang="en-AU" b="1" dirty="0">
              <a:solidFill>
                <a:schemeClr val="accent2">
                  <a:lumMod val="75000"/>
                </a:schemeClr>
              </a:solidFill>
            </a:endParaRPr>
          </a:p>
        </p:txBody>
      </p:sp>
      <p:sp>
        <p:nvSpPr>
          <p:cNvPr id="3" name="Content Placeholder 2">
            <a:extLst>
              <a:ext uri="{FF2B5EF4-FFF2-40B4-BE49-F238E27FC236}">
                <a16:creationId xmlns:a16="http://schemas.microsoft.com/office/drawing/2014/main" id="{2C94E447-0928-4F37-8A48-7FFC8FFCBA2F}"/>
              </a:ext>
            </a:extLst>
          </p:cNvPr>
          <p:cNvSpPr>
            <a:spLocks noGrp="1"/>
          </p:cNvSpPr>
          <p:nvPr>
            <p:ph idx="1"/>
          </p:nvPr>
        </p:nvSpPr>
        <p:spPr/>
        <p:txBody>
          <a:bodyPr>
            <a:normAutofit fontScale="62500" lnSpcReduction="20000"/>
          </a:bodyPr>
          <a:lstStyle/>
          <a:p>
            <a:r>
              <a:rPr lang="en-AU" dirty="0">
                <a:solidFill>
                  <a:schemeClr val="tx1">
                    <a:lumMod val="75000"/>
                    <a:lumOff val="25000"/>
                  </a:schemeClr>
                </a:solidFill>
              </a:rPr>
              <a:t>Alcohol Use Disorders Identification Test (AUDIT) (AUDIT-C)</a:t>
            </a:r>
          </a:p>
          <a:p>
            <a:r>
              <a:rPr lang="en-AU" dirty="0">
                <a:solidFill>
                  <a:schemeClr val="tx1">
                    <a:lumMod val="75000"/>
                    <a:lumOff val="25000"/>
                  </a:schemeClr>
                </a:solidFill>
              </a:rPr>
              <a:t>DASS 21 (Depression, Anxiety, Stress Scales)</a:t>
            </a:r>
          </a:p>
          <a:p>
            <a:r>
              <a:rPr lang="en-AU" dirty="0">
                <a:solidFill>
                  <a:schemeClr val="tx1">
                    <a:lumMod val="75000"/>
                    <a:lumOff val="25000"/>
                  </a:schemeClr>
                </a:solidFill>
              </a:rPr>
              <a:t>Kessler 10 (K-10)</a:t>
            </a:r>
          </a:p>
          <a:p>
            <a:r>
              <a:rPr lang="en-AU" dirty="0">
                <a:solidFill>
                  <a:schemeClr val="tx1">
                    <a:lumMod val="75000"/>
                    <a:lumOff val="25000"/>
                  </a:schemeClr>
                </a:solidFill>
              </a:rPr>
              <a:t>Severity of Dependence Scale</a:t>
            </a:r>
          </a:p>
          <a:p>
            <a:r>
              <a:rPr lang="en-AU" dirty="0">
                <a:solidFill>
                  <a:schemeClr val="tx1">
                    <a:lumMod val="75000"/>
                    <a:lumOff val="25000"/>
                  </a:schemeClr>
                </a:solidFill>
              </a:rPr>
              <a:t>Indigenous Risk Impact Screen (IRIS)</a:t>
            </a:r>
          </a:p>
          <a:p>
            <a:r>
              <a:rPr lang="en-AU" dirty="0">
                <a:solidFill>
                  <a:schemeClr val="tx1">
                    <a:lumMod val="75000"/>
                    <a:lumOff val="25000"/>
                  </a:schemeClr>
                </a:solidFill>
              </a:rPr>
              <a:t>Substance and Choices Scale (for ages 13-18)</a:t>
            </a:r>
          </a:p>
          <a:p>
            <a:r>
              <a:rPr lang="en-AU" dirty="0">
                <a:solidFill>
                  <a:schemeClr val="tx1">
                    <a:lumMod val="75000"/>
                    <a:lumOff val="25000"/>
                  </a:schemeClr>
                </a:solidFill>
              </a:rPr>
              <a:t>Mental State Examination</a:t>
            </a:r>
          </a:p>
          <a:p>
            <a:r>
              <a:rPr lang="en-AU" dirty="0">
                <a:solidFill>
                  <a:schemeClr val="tx1">
                    <a:lumMod val="75000"/>
                    <a:lumOff val="25000"/>
                  </a:schemeClr>
                </a:solidFill>
              </a:rPr>
              <a:t>Fagerstrom Nicotine Tolerance Questionnaire</a:t>
            </a:r>
          </a:p>
          <a:p>
            <a:r>
              <a:rPr lang="en-AU" dirty="0">
                <a:solidFill>
                  <a:schemeClr val="tx1">
                    <a:lumMod val="75000"/>
                    <a:lumOff val="25000"/>
                  </a:schemeClr>
                </a:solidFill>
              </a:rPr>
              <a:t>Edinburgh Depression Scale</a:t>
            </a:r>
          </a:p>
          <a:p>
            <a:r>
              <a:rPr lang="en-AU" dirty="0">
                <a:solidFill>
                  <a:schemeClr val="tx1">
                    <a:lumMod val="75000"/>
                    <a:lumOff val="25000"/>
                  </a:schemeClr>
                </a:solidFill>
              </a:rPr>
              <a:t>Alcohol, Smoking and Substance Involvement Screening Test (ASSIST) (Short</a:t>
            </a:r>
          </a:p>
          <a:p>
            <a:r>
              <a:rPr lang="en-AU" dirty="0">
                <a:solidFill>
                  <a:schemeClr val="tx1">
                    <a:lumMod val="75000"/>
                    <a:lumOff val="25000"/>
                  </a:schemeClr>
                </a:solidFill>
              </a:rPr>
              <a:t>and long version)</a:t>
            </a:r>
          </a:p>
          <a:p>
            <a:r>
              <a:rPr lang="en-AU" dirty="0">
                <a:solidFill>
                  <a:schemeClr val="tx1">
                    <a:lumMod val="75000"/>
                    <a:lumOff val="25000"/>
                  </a:schemeClr>
                </a:solidFill>
              </a:rPr>
              <a:t>The CAGE-AID is a four-item questionnaire which assesses alcohol and other</a:t>
            </a:r>
          </a:p>
          <a:p>
            <a:r>
              <a:rPr lang="en-AU" dirty="0">
                <a:solidFill>
                  <a:schemeClr val="tx1">
                    <a:lumMod val="75000"/>
                    <a:lumOff val="25000"/>
                  </a:schemeClr>
                </a:solidFill>
              </a:rPr>
              <a:t>drug use. It is easy to administer with good sensitivity and specificity.</a:t>
            </a:r>
          </a:p>
        </p:txBody>
      </p:sp>
      <p:sp>
        <p:nvSpPr>
          <p:cNvPr id="4" name="TextBox 3">
            <a:extLst>
              <a:ext uri="{FF2B5EF4-FFF2-40B4-BE49-F238E27FC236}">
                <a16:creationId xmlns:a16="http://schemas.microsoft.com/office/drawing/2014/main" id="{1C606C2C-D301-4E67-BB5F-BEC1C9758A7C}"/>
              </a:ext>
            </a:extLst>
          </p:cNvPr>
          <p:cNvSpPr txBox="1"/>
          <p:nvPr/>
        </p:nvSpPr>
        <p:spPr>
          <a:xfrm>
            <a:off x="8539843" y="2560320"/>
            <a:ext cx="3059974" cy="1077218"/>
          </a:xfrm>
          <a:prstGeom prst="rect">
            <a:avLst/>
          </a:prstGeom>
          <a:noFill/>
        </p:spPr>
        <p:txBody>
          <a:bodyPr wrap="square" rtlCol="0">
            <a:spAutoFit/>
          </a:bodyPr>
          <a:lstStyle/>
          <a:p>
            <a:r>
              <a:rPr lang="en-US" sz="3200" dirty="0">
                <a:solidFill>
                  <a:schemeClr val="accent2">
                    <a:lumMod val="75000"/>
                  </a:schemeClr>
                </a:solidFill>
              </a:rPr>
              <a:t>Some commonly used tools</a:t>
            </a:r>
            <a:endParaRPr lang="en-AU" sz="3200" dirty="0">
              <a:solidFill>
                <a:schemeClr val="accent2">
                  <a:lumMod val="75000"/>
                </a:schemeClr>
              </a:solidFill>
            </a:endParaRPr>
          </a:p>
        </p:txBody>
      </p:sp>
    </p:spTree>
    <p:extLst>
      <p:ext uri="{BB962C8B-B14F-4D97-AF65-F5344CB8AC3E}">
        <p14:creationId xmlns:p14="http://schemas.microsoft.com/office/powerpoint/2010/main" val="30002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57C3-018B-445B-BFF0-BD157BF05B2F}"/>
              </a:ext>
            </a:extLst>
          </p:cNvPr>
          <p:cNvSpPr>
            <a:spLocks noGrp="1"/>
          </p:cNvSpPr>
          <p:nvPr>
            <p:ph type="title"/>
          </p:nvPr>
        </p:nvSpPr>
        <p:spPr>
          <a:xfrm>
            <a:off x="838200" y="365125"/>
            <a:ext cx="10515600" cy="1325563"/>
          </a:xfrm>
        </p:spPr>
        <p:txBody>
          <a:bodyPr/>
          <a:lstStyle/>
          <a:p>
            <a:r>
              <a:rPr lang="en-US" b="1" dirty="0">
                <a:solidFill>
                  <a:srgbClr val="C00000"/>
                </a:solidFill>
              </a:rPr>
              <a:t>What Not to Ask</a:t>
            </a:r>
            <a:endParaRPr lang="en-AU" b="1" dirty="0">
              <a:solidFill>
                <a:srgbClr val="C00000"/>
              </a:solidFill>
            </a:endParaRPr>
          </a:p>
        </p:txBody>
      </p:sp>
      <p:graphicFrame>
        <p:nvGraphicFramePr>
          <p:cNvPr id="15" name="Content Placeholder 2">
            <a:extLst>
              <a:ext uri="{FF2B5EF4-FFF2-40B4-BE49-F238E27FC236}">
                <a16:creationId xmlns:a16="http://schemas.microsoft.com/office/drawing/2014/main" id="{0719AA51-AEBD-4793-92F6-34828179570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279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CB7C6-6756-47BE-A94D-7EBA9ED82E65}"/>
              </a:ext>
            </a:extLst>
          </p:cNvPr>
          <p:cNvSpPr>
            <a:spLocks noGrp="1"/>
          </p:cNvSpPr>
          <p:nvPr>
            <p:ph type="title"/>
          </p:nvPr>
        </p:nvSpPr>
        <p:spPr>
          <a:xfrm>
            <a:off x="379341" y="120684"/>
            <a:ext cx="5191968" cy="1662546"/>
          </a:xfrm>
        </p:spPr>
        <p:txBody>
          <a:bodyPr anchor="ctr">
            <a:noAutofit/>
          </a:bodyPr>
          <a:lstStyle/>
          <a:p>
            <a:br>
              <a:rPr lang="en-US" sz="3200" b="1" dirty="0">
                <a:solidFill>
                  <a:schemeClr val="accent2">
                    <a:lumMod val="75000"/>
                  </a:schemeClr>
                </a:solidFill>
              </a:rPr>
            </a:br>
            <a:r>
              <a:rPr lang="en-US" sz="3200" b="1" dirty="0">
                <a:solidFill>
                  <a:schemeClr val="accent2">
                    <a:lumMod val="75000"/>
                  </a:schemeClr>
                </a:solidFill>
              </a:rPr>
              <a:t>What if a patient refuses Assessment, Treatment or Referral</a:t>
            </a:r>
            <a:endParaRPr lang="en-AU" sz="3200" b="1" dirty="0">
              <a:solidFill>
                <a:schemeClr val="accent2">
                  <a:lumMod val="75000"/>
                </a:schemeClr>
              </a:solidFill>
            </a:endParaRPr>
          </a:p>
        </p:txBody>
      </p:sp>
      <p:grpSp>
        <p:nvGrpSpPr>
          <p:cNvPr id="50"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Content Placeholder 2">
            <a:extLst>
              <a:ext uri="{FF2B5EF4-FFF2-40B4-BE49-F238E27FC236}">
                <a16:creationId xmlns:a16="http://schemas.microsoft.com/office/drawing/2014/main" id="{9598E0B0-1DC9-4F35-80C2-CD81C320AC8F}"/>
              </a:ext>
            </a:extLst>
          </p:cNvPr>
          <p:cNvGraphicFramePr>
            <a:graphicFrameLocks noGrp="1"/>
          </p:cNvGraphicFramePr>
          <p:nvPr>
            <p:ph idx="1"/>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ooden, wood&#10;&#10;Description automatically generated">
            <a:extLst>
              <a:ext uri="{FF2B5EF4-FFF2-40B4-BE49-F238E27FC236}">
                <a16:creationId xmlns:a16="http://schemas.microsoft.com/office/drawing/2014/main" id="{6FED76C5-F541-4BC5-9227-4F389052D7F1}"/>
              </a:ext>
            </a:extLst>
          </p:cNvPr>
          <p:cNvPicPr/>
          <p:nvPr/>
        </p:nvPicPr>
        <p:blipFill rotWithShape="1">
          <a:blip r:embed="rId7" cstate="print">
            <a:extLst>
              <a:ext uri="{28A0092B-C50C-407E-A947-70E740481C1C}">
                <a14:useLocalDpi xmlns:a14="http://schemas.microsoft.com/office/drawing/2010/main" val="0"/>
              </a:ext>
            </a:extLst>
          </a:blip>
          <a:srcRect l="14636" r="-1" b="-1"/>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214927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7142-2EF9-4E2F-B4E7-B11A9B8160F5}"/>
              </a:ext>
            </a:extLst>
          </p:cNvPr>
          <p:cNvSpPr>
            <a:spLocks noGrp="1"/>
          </p:cNvSpPr>
          <p:nvPr>
            <p:ph type="title"/>
          </p:nvPr>
        </p:nvSpPr>
        <p:spPr/>
        <p:txBody>
          <a:bodyPr/>
          <a:lstStyle/>
          <a:p>
            <a:r>
              <a:rPr lang="en-US" b="1" dirty="0">
                <a:solidFill>
                  <a:schemeClr val="accent2">
                    <a:lumMod val="75000"/>
                  </a:schemeClr>
                </a:solidFill>
              </a:rPr>
              <a:t>What if a patient is on Opioid Treatment ?</a:t>
            </a:r>
            <a:endParaRPr lang="en-AU" b="1" dirty="0">
              <a:solidFill>
                <a:schemeClr val="accent2">
                  <a:lumMod val="75000"/>
                </a:schemeClr>
              </a:solidFill>
            </a:endParaRPr>
          </a:p>
        </p:txBody>
      </p:sp>
      <p:sp>
        <p:nvSpPr>
          <p:cNvPr id="3" name="Content Placeholder 2">
            <a:extLst>
              <a:ext uri="{FF2B5EF4-FFF2-40B4-BE49-F238E27FC236}">
                <a16:creationId xmlns:a16="http://schemas.microsoft.com/office/drawing/2014/main" id="{CE7D3116-2F9B-49BA-A792-738868D6E942}"/>
              </a:ext>
            </a:extLst>
          </p:cNvPr>
          <p:cNvSpPr>
            <a:spLocks noGrp="1"/>
          </p:cNvSpPr>
          <p:nvPr>
            <p:ph idx="1"/>
          </p:nvPr>
        </p:nvSpPr>
        <p:spPr/>
        <p:txBody>
          <a:bodyPr>
            <a:normAutofit/>
          </a:bodyPr>
          <a:lstStyle/>
          <a:p>
            <a:pPr marL="0" indent="0" algn="ctr">
              <a:buNone/>
            </a:pPr>
            <a:r>
              <a:rPr lang="en-AU" dirty="0">
                <a:solidFill>
                  <a:schemeClr val="accent2">
                    <a:lumMod val="75000"/>
                  </a:schemeClr>
                </a:solidFill>
              </a:rPr>
              <a:t>If the patient is on Methadone, Naltrexone or Buprenorphine it is critical that their treatment is maintained if there are no medical contraindications.</a:t>
            </a:r>
          </a:p>
          <a:p>
            <a:pPr marL="0" indent="0">
              <a:buNone/>
            </a:pPr>
            <a:r>
              <a:rPr lang="en-AU" dirty="0">
                <a:solidFill>
                  <a:schemeClr val="tx1">
                    <a:lumMod val="65000"/>
                    <a:lumOff val="35000"/>
                  </a:schemeClr>
                </a:solidFill>
              </a:rPr>
              <a:t>On admission it is important to:</a:t>
            </a:r>
          </a:p>
          <a:p>
            <a:r>
              <a:rPr lang="en-AU" dirty="0">
                <a:solidFill>
                  <a:schemeClr val="tx1">
                    <a:lumMod val="65000"/>
                    <a:lumOff val="35000"/>
                  </a:schemeClr>
                </a:solidFill>
              </a:rPr>
              <a:t>Verify the patient’s identity</a:t>
            </a:r>
          </a:p>
          <a:p>
            <a:r>
              <a:rPr lang="en-AU" dirty="0">
                <a:solidFill>
                  <a:schemeClr val="tx1">
                    <a:lumMod val="65000"/>
                    <a:lumOff val="35000"/>
                  </a:schemeClr>
                </a:solidFill>
              </a:rPr>
              <a:t>Contact the authorised prescriber and opioid treatment dosing point</a:t>
            </a:r>
          </a:p>
          <a:p>
            <a:r>
              <a:rPr lang="en-AU" dirty="0">
                <a:solidFill>
                  <a:schemeClr val="tx1">
                    <a:lumMod val="65000"/>
                    <a:lumOff val="35000"/>
                  </a:schemeClr>
                </a:solidFill>
              </a:rPr>
              <a:t>Confirm type of treatment, date and time of last dose, including any takeaway doses given</a:t>
            </a:r>
          </a:p>
        </p:txBody>
      </p:sp>
    </p:spTree>
    <p:extLst>
      <p:ext uri="{BB962C8B-B14F-4D97-AF65-F5344CB8AC3E}">
        <p14:creationId xmlns:p14="http://schemas.microsoft.com/office/powerpoint/2010/main" val="410691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21125CC-0165-4C06-AE02-67B0139A5FFF}"/>
              </a:ext>
            </a:extLst>
          </p:cNvPr>
          <p:cNvSpPr>
            <a:spLocks noGrp="1"/>
          </p:cNvSpPr>
          <p:nvPr>
            <p:ph type="ctrTitle"/>
          </p:nvPr>
        </p:nvSpPr>
        <p:spPr>
          <a:xfrm>
            <a:off x="4038600" y="1619794"/>
            <a:ext cx="7644627" cy="3070451"/>
          </a:xfrm>
        </p:spPr>
        <p:txBody>
          <a:bodyPr>
            <a:normAutofit fontScale="90000"/>
          </a:bodyPr>
          <a:lstStyle/>
          <a:p>
            <a:pPr algn="r"/>
            <a:r>
              <a:rPr lang="en-US" dirty="0"/>
              <a:t>Harm Reduction, </a:t>
            </a:r>
            <a:br>
              <a:rPr lang="en-US" dirty="0"/>
            </a:br>
            <a:r>
              <a:rPr lang="en-US" dirty="0"/>
              <a:t>Brief Intervention &amp; Comprehensive Assessment </a:t>
            </a:r>
            <a:endParaRPr lang="en-AU" dirty="0"/>
          </a:p>
        </p:txBody>
      </p:sp>
    </p:spTree>
    <p:extLst>
      <p:ext uri="{BB962C8B-B14F-4D97-AF65-F5344CB8AC3E}">
        <p14:creationId xmlns:p14="http://schemas.microsoft.com/office/powerpoint/2010/main" val="192110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BA35-572C-4C88-8A59-D7F1E05E9442}"/>
              </a:ext>
            </a:extLst>
          </p:cNvPr>
          <p:cNvSpPr>
            <a:spLocks noGrp="1"/>
          </p:cNvSpPr>
          <p:nvPr>
            <p:ph type="title"/>
          </p:nvPr>
        </p:nvSpPr>
        <p:spPr/>
        <p:txBody>
          <a:bodyPr/>
          <a:lstStyle/>
          <a:p>
            <a:r>
              <a:rPr lang="en-US" b="1" dirty="0">
                <a:solidFill>
                  <a:schemeClr val="accent2">
                    <a:lumMod val="75000"/>
                  </a:schemeClr>
                </a:solidFill>
              </a:rPr>
              <a:t>Harm Reduction</a:t>
            </a:r>
            <a:endParaRPr lang="en-AU" b="1" dirty="0">
              <a:solidFill>
                <a:schemeClr val="accent2">
                  <a:lumMod val="75000"/>
                </a:schemeClr>
              </a:solidFill>
            </a:endParaRPr>
          </a:p>
        </p:txBody>
      </p:sp>
      <p:sp>
        <p:nvSpPr>
          <p:cNvPr id="3" name="Content Placeholder 2">
            <a:extLst>
              <a:ext uri="{FF2B5EF4-FFF2-40B4-BE49-F238E27FC236}">
                <a16:creationId xmlns:a16="http://schemas.microsoft.com/office/drawing/2014/main" id="{273660E5-B200-4E01-B4E9-5B09B5BE8C94}"/>
              </a:ext>
            </a:extLst>
          </p:cNvPr>
          <p:cNvSpPr>
            <a:spLocks noGrp="1"/>
          </p:cNvSpPr>
          <p:nvPr>
            <p:ph idx="1"/>
          </p:nvPr>
        </p:nvSpPr>
        <p:spPr/>
        <p:txBody>
          <a:bodyPr/>
          <a:lstStyle/>
          <a:p>
            <a:pPr marL="0" indent="0" algn="ctr">
              <a:buNone/>
            </a:pPr>
            <a:r>
              <a:rPr lang="en-US" dirty="0">
                <a:solidFill>
                  <a:schemeClr val="tx1">
                    <a:lumMod val="65000"/>
                    <a:lumOff val="35000"/>
                  </a:schemeClr>
                </a:solidFill>
              </a:rPr>
              <a:t>Harm reduction is an approach which is based on the reduction of harm associated with substance use rather than on the prevention of substance use itself. </a:t>
            </a:r>
          </a:p>
          <a:p>
            <a:pPr algn="ctr"/>
            <a:endParaRPr lang="en-US" dirty="0">
              <a:solidFill>
                <a:schemeClr val="tx1">
                  <a:lumMod val="65000"/>
                  <a:lumOff val="35000"/>
                </a:schemeClr>
              </a:solidFill>
            </a:endParaRPr>
          </a:p>
          <a:p>
            <a:pPr marL="0" indent="0" algn="ctr">
              <a:buNone/>
            </a:pPr>
            <a:r>
              <a:rPr lang="en-US" dirty="0">
                <a:solidFill>
                  <a:schemeClr val="tx1">
                    <a:lumMod val="65000"/>
                    <a:lumOff val="35000"/>
                  </a:schemeClr>
                </a:solidFill>
              </a:rPr>
              <a:t>This approach does not accept or encourage unsafe substance use or in any way abandon the goal or importance of abstinence from drugs and alcohol. It simply means that abstinence is one of a range of strategies and not the only goal. </a:t>
            </a:r>
            <a:endParaRPr lang="en-AU" dirty="0">
              <a:solidFill>
                <a:schemeClr val="tx1">
                  <a:lumMod val="65000"/>
                  <a:lumOff val="35000"/>
                </a:schemeClr>
              </a:solidFill>
            </a:endParaRPr>
          </a:p>
          <a:p>
            <a:endParaRPr lang="en-AU" dirty="0"/>
          </a:p>
        </p:txBody>
      </p:sp>
    </p:spTree>
    <p:extLst>
      <p:ext uri="{BB962C8B-B14F-4D97-AF65-F5344CB8AC3E}">
        <p14:creationId xmlns:p14="http://schemas.microsoft.com/office/powerpoint/2010/main" val="268231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052C05-F424-4B89-9DB2-6DBEB6C9EBD8}"/>
              </a:ext>
            </a:extLst>
          </p:cNvPr>
          <p:cNvSpPr/>
          <p:nvPr/>
        </p:nvSpPr>
        <p:spPr>
          <a:xfrm>
            <a:off x="0" y="1686130"/>
            <a:ext cx="7976681" cy="2166639"/>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02F5A89-843F-4D81-B3F1-60C6807B3BC6}"/>
              </a:ext>
            </a:extLst>
          </p:cNvPr>
          <p:cNvSpPr txBox="1"/>
          <p:nvPr/>
        </p:nvSpPr>
        <p:spPr>
          <a:xfrm>
            <a:off x="727039" y="2062947"/>
            <a:ext cx="5905500" cy="1409700"/>
          </a:xfrm>
          <a:prstGeom prst="rect">
            <a:avLst/>
          </a:prstGeom>
          <a:noFill/>
        </p:spPr>
        <p:txBody>
          <a:bodyPr wrap="square" lIns="0" tIns="0" rIns="0" bIns="0" rtlCol="0">
            <a:noAutofit/>
          </a:bodyPr>
          <a:lstStyle/>
          <a:p>
            <a:pPr>
              <a:spcBef>
                <a:spcPts val="600"/>
              </a:spcBef>
            </a:pPr>
            <a:r>
              <a:rPr lang="en-AU" sz="1600" dirty="0">
                <a:solidFill>
                  <a:schemeClr val="bg1"/>
                </a:solidFill>
              </a:rPr>
              <a:t>This presentation was prepared by Tonina Harvey as part of the Nursing and Midwifery Community of Practice, it supports the implementation of the NSW Health Policy Directive Nursing and Midwifery Management of Drug and Alcohol Use in the Delivery of Health Care PD2020_032. </a:t>
            </a:r>
          </a:p>
        </p:txBody>
      </p:sp>
    </p:spTree>
    <p:extLst>
      <p:ext uri="{BB962C8B-B14F-4D97-AF65-F5344CB8AC3E}">
        <p14:creationId xmlns:p14="http://schemas.microsoft.com/office/powerpoint/2010/main" val="339348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8D28-BE46-445B-AEBF-720850A04F87}"/>
              </a:ext>
            </a:extLst>
          </p:cNvPr>
          <p:cNvSpPr>
            <a:spLocks noGrp="1"/>
          </p:cNvSpPr>
          <p:nvPr>
            <p:ph type="title"/>
          </p:nvPr>
        </p:nvSpPr>
        <p:spPr/>
        <p:txBody>
          <a:bodyPr/>
          <a:lstStyle/>
          <a:p>
            <a:r>
              <a:rPr lang="en-US" b="1" dirty="0">
                <a:solidFill>
                  <a:schemeClr val="accent2">
                    <a:lumMod val="75000"/>
                  </a:schemeClr>
                </a:solidFill>
              </a:rPr>
              <a:t>Common Harm Reduction Strategies</a:t>
            </a:r>
            <a:endParaRPr lang="en-AU" b="1" dirty="0">
              <a:solidFill>
                <a:schemeClr val="accent2">
                  <a:lumMod val="75000"/>
                </a:schemeClr>
              </a:solidFill>
            </a:endParaRPr>
          </a:p>
        </p:txBody>
      </p:sp>
      <p:sp>
        <p:nvSpPr>
          <p:cNvPr id="3" name="Content Placeholder 2">
            <a:extLst>
              <a:ext uri="{FF2B5EF4-FFF2-40B4-BE49-F238E27FC236}">
                <a16:creationId xmlns:a16="http://schemas.microsoft.com/office/drawing/2014/main" id="{84866E10-DC3E-42D3-A4BD-F274998C3962}"/>
              </a:ext>
            </a:extLst>
          </p:cNvPr>
          <p:cNvSpPr>
            <a:spLocks noGrp="1"/>
          </p:cNvSpPr>
          <p:nvPr>
            <p:ph idx="1"/>
          </p:nvPr>
        </p:nvSpPr>
        <p:spPr/>
        <p:txBody>
          <a:bodyPr>
            <a:normAutofit fontScale="85000" lnSpcReduction="20000"/>
          </a:bodyPr>
          <a:lstStyle/>
          <a:p>
            <a:r>
              <a:rPr lang="en-AU" dirty="0">
                <a:solidFill>
                  <a:schemeClr val="tx1">
                    <a:lumMod val="65000"/>
                    <a:lumOff val="35000"/>
                  </a:schemeClr>
                </a:solidFill>
              </a:rPr>
              <a:t>Health promotion campaigns – aimed at preventing young people from taking up smoking, risks of drink-spiking, promotion of light beer or specific Campaigns such as </a:t>
            </a:r>
            <a:r>
              <a:rPr lang="en-AU" i="1" dirty="0">
                <a:solidFill>
                  <a:schemeClr val="tx1">
                    <a:lumMod val="65000"/>
                    <a:lumOff val="35000"/>
                  </a:schemeClr>
                </a:solidFill>
              </a:rPr>
              <a:t>“Dry July”</a:t>
            </a:r>
          </a:p>
          <a:p>
            <a:pPr marL="0" lvl="0" indent="0">
              <a:buNone/>
            </a:pPr>
            <a:endParaRPr lang="en-AU" dirty="0">
              <a:solidFill>
                <a:schemeClr val="tx1">
                  <a:lumMod val="65000"/>
                  <a:lumOff val="35000"/>
                </a:schemeClr>
              </a:solidFill>
            </a:endParaRPr>
          </a:p>
          <a:p>
            <a:pPr lvl="0"/>
            <a:r>
              <a:rPr lang="en-AU" dirty="0">
                <a:solidFill>
                  <a:schemeClr val="tx1">
                    <a:lumMod val="65000"/>
                    <a:lumOff val="35000"/>
                  </a:schemeClr>
                </a:solidFill>
              </a:rPr>
              <a:t>Providing pharmacotherapy treatment – e.g. methadone/buprenorphine for opioid dependence</a:t>
            </a:r>
          </a:p>
          <a:p>
            <a:pPr lvl="0"/>
            <a:endParaRPr lang="en-AU" dirty="0">
              <a:solidFill>
                <a:schemeClr val="tx1">
                  <a:lumMod val="65000"/>
                  <a:lumOff val="35000"/>
                </a:schemeClr>
              </a:solidFill>
            </a:endParaRPr>
          </a:p>
          <a:p>
            <a:pPr lvl="0"/>
            <a:r>
              <a:rPr lang="en-AU" dirty="0">
                <a:solidFill>
                  <a:schemeClr val="tx1">
                    <a:lumMod val="65000"/>
                    <a:lumOff val="35000"/>
                  </a:schemeClr>
                </a:solidFill>
              </a:rPr>
              <a:t>Providing access sterile injecting equipment – disposal units, needles, syringes and swabs </a:t>
            </a:r>
          </a:p>
          <a:p>
            <a:pPr lvl="0"/>
            <a:endParaRPr lang="en-AU" dirty="0">
              <a:solidFill>
                <a:schemeClr val="tx1">
                  <a:lumMod val="65000"/>
                  <a:lumOff val="35000"/>
                </a:schemeClr>
              </a:solidFill>
            </a:endParaRPr>
          </a:p>
          <a:p>
            <a:r>
              <a:rPr lang="en-AU" dirty="0">
                <a:solidFill>
                  <a:schemeClr val="tx1">
                    <a:lumMod val="65000"/>
                    <a:lumOff val="35000"/>
                  </a:schemeClr>
                </a:solidFill>
              </a:rPr>
              <a:t>Assessing drug and alcohol use at the various points of contact across the health system – emergency departments, pre-admission clinics,  midwifery services and mental health services.</a:t>
            </a:r>
          </a:p>
          <a:p>
            <a:endParaRPr lang="en-AU" dirty="0"/>
          </a:p>
        </p:txBody>
      </p:sp>
    </p:spTree>
    <p:extLst>
      <p:ext uri="{BB962C8B-B14F-4D97-AF65-F5344CB8AC3E}">
        <p14:creationId xmlns:p14="http://schemas.microsoft.com/office/powerpoint/2010/main" val="715135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973D3-2392-41EB-BC70-2BE75D6021A1}"/>
              </a:ext>
            </a:extLst>
          </p:cNvPr>
          <p:cNvSpPr>
            <a:spLocks noGrp="1"/>
          </p:cNvSpPr>
          <p:nvPr>
            <p:ph type="title"/>
          </p:nvPr>
        </p:nvSpPr>
        <p:spPr>
          <a:xfrm>
            <a:off x="1155557" y="4551036"/>
            <a:ext cx="4284420" cy="1687143"/>
          </a:xfrm>
        </p:spPr>
        <p:txBody>
          <a:bodyPr anchor="t">
            <a:normAutofit/>
          </a:bodyPr>
          <a:lstStyle/>
          <a:p>
            <a:r>
              <a:rPr lang="en-US">
                <a:solidFill>
                  <a:schemeClr val="bg1"/>
                </a:solidFill>
              </a:rPr>
              <a:t>Brief Intervention</a:t>
            </a:r>
            <a:endParaRPr lang="en-AU">
              <a:solidFill>
                <a:schemeClr val="bg1"/>
              </a:solidFill>
            </a:endParaRPr>
          </a:p>
        </p:txBody>
      </p:sp>
      <p:sp>
        <p:nvSpPr>
          <p:cNvPr id="49" name="Rectangle 4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E0B25BBC-725C-4B04-85C1-687F7AD40773}"/>
              </a:ext>
            </a:extLst>
          </p:cNvPr>
          <p:cNvPicPr>
            <a:picLocks noChangeAspect="1"/>
          </p:cNvPicPr>
          <p:nvPr/>
        </p:nvPicPr>
        <p:blipFill rotWithShape="1">
          <a:blip r:embed="rId2">
            <a:extLst>
              <a:ext uri="{28A0092B-C50C-407E-A947-70E740481C1C}">
                <a14:useLocalDpi xmlns:a14="http://schemas.microsoft.com/office/drawing/2010/main" val="0"/>
              </a:ext>
            </a:extLst>
          </a:blip>
          <a:srcRect r="-2" b="158"/>
          <a:stretch/>
        </p:blipFill>
        <p:spPr>
          <a:xfrm>
            <a:off x="1155556" y="637762"/>
            <a:ext cx="9889765" cy="3579308"/>
          </a:xfrm>
          <a:prstGeom prst="rect">
            <a:avLst/>
          </a:prstGeom>
        </p:spPr>
      </p:pic>
      <p:sp>
        <p:nvSpPr>
          <p:cNvPr id="51" name="Rectangle 5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464D12-AEB9-4B66-A35D-02558B4866B4}"/>
              </a:ext>
            </a:extLst>
          </p:cNvPr>
          <p:cNvSpPr>
            <a:spLocks noGrp="1"/>
          </p:cNvSpPr>
          <p:nvPr>
            <p:ph idx="1"/>
          </p:nvPr>
        </p:nvSpPr>
        <p:spPr>
          <a:xfrm>
            <a:off x="6734648" y="4750698"/>
            <a:ext cx="5121815" cy="1904058"/>
          </a:xfrm>
        </p:spPr>
        <p:txBody>
          <a:bodyPr>
            <a:normAutofit lnSpcReduction="10000"/>
          </a:bodyPr>
          <a:lstStyle/>
          <a:p>
            <a:pPr marL="0" indent="0">
              <a:buNone/>
            </a:pPr>
            <a:endParaRPr lang="en-AU" sz="1600" dirty="0"/>
          </a:p>
          <a:p>
            <a:pPr marL="0" indent="0">
              <a:buNone/>
            </a:pPr>
            <a:r>
              <a:rPr lang="en-AU" sz="2400" dirty="0"/>
              <a:t>A brief intervention is the process of providing relevant, easy-to-understand information, such as self-help materials or handouts, which may lead a patient to seek further help</a:t>
            </a:r>
          </a:p>
          <a:p>
            <a:pPr marL="0" indent="0">
              <a:buNone/>
            </a:pPr>
            <a:endParaRPr lang="en-AU" sz="1600" dirty="0"/>
          </a:p>
        </p:txBody>
      </p:sp>
      <p:sp>
        <p:nvSpPr>
          <p:cNvPr id="37" name="TextBox 36">
            <a:extLst>
              <a:ext uri="{FF2B5EF4-FFF2-40B4-BE49-F238E27FC236}">
                <a16:creationId xmlns:a16="http://schemas.microsoft.com/office/drawing/2014/main" id="{A1A2E2E5-CB68-4461-995D-7EB0F3C6F06D}"/>
              </a:ext>
            </a:extLst>
          </p:cNvPr>
          <p:cNvSpPr txBox="1"/>
          <p:nvPr/>
        </p:nvSpPr>
        <p:spPr>
          <a:xfrm>
            <a:off x="422620" y="2726406"/>
            <a:ext cx="2725307" cy="1569660"/>
          </a:xfrm>
          <a:prstGeom prst="rect">
            <a:avLst/>
          </a:prstGeom>
          <a:noFill/>
        </p:spPr>
        <p:txBody>
          <a:bodyPr wrap="square" rtlCol="0">
            <a:spAutoFit/>
          </a:bodyPr>
          <a:lstStyle/>
          <a:p>
            <a:pPr algn="ctr"/>
            <a:r>
              <a:rPr lang="en-US" sz="3200" dirty="0"/>
              <a:t>ASK</a:t>
            </a:r>
          </a:p>
          <a:p>
            <a:pPr algn="ctr"/>
            <a:r>
              <a:rPr lang="en-US" sz="3200" dirty="0"/>
              <a:t>ADVISE</a:t>
            </a:r>
          </a:p>
          <a:p>
            <a:pPr algn="ctr"/>
            <a:r>
              <a:rPr lang="en-US" sz="3200" dirty="0"/>
              <a:t>REFER</a:t>
            </a:r>
            <a:endParaRPr lang="en-AU" sz="3200" dirty="0"/>
          </a:p>
        </p:txBody>
      </p:sp>
    </p:spTree>
    <p:extLst>
      <p:ext uri="{BB962C8B-B14F-4D97-AF65-F5344CB8AC3E}">
        <p14:creationId xmlns:p14="http://schemas.microsoft.com/office/powerpoint/2010/main" val="420657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17370-9151-4F10-9197-4B6F675FD2F2}"/>
              </a:ext>
            </a:extLst>
          </p:cNvPr>
          <p:cNvSpPr>
            <a:spLocks noGrp="1"/>
          </p:cNvSpPr>
          <p:nvPr>
            <p:ph type="title"/>
          </p:nvPr>
        </p:nvSpPr>
        <p:spPr>
          <a:xfrm>
            <a:off x="686834" y="1153572"/>
            <a:ext cx="3200400" cy="4461163"/>
          </a:xfrm>
        </p:spPr>
        <p:txBody>
          <a:bodyPr>
            <a:normAutofit/>
          </a:bodyPr>
          <a:lstStyle/>
          <a:p>
            <a:r>
              <a:rPr lang="en-US">
                <a:solidFill>
                  <a:srgbClr val="FFFFFF"/>
                </a:solidFill>
              </a:rPr>
              <a:t>Role of Nurses and Midwives</a:t>
            </a:r>
            <a:endParaRPr lang="en-AU">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84F23C-D1B4-410E-B1AB-A5C783ED50B9}"/>
              </a:ext>
            </a:extLst>
          </p:cNvPr>
          <p:cNvSpPr>
            <a:spLocks noGrp="1"/>
          </p:cNvSpPr>
          <p:nvPr>
            <p:ph idx="1"/>
          </p:nvPr>
        </p:nvSpPr>
        <p:spPr>
          <a:xfrm>
            <a:off x="4447308" y="591344"/>
            <a:ext cx="6906491" cy="5585619"/>
          </a:xfrm>
        </p:spPr>
        <p:txBody>
          <a:bodyPr anchor="ctr">
            <a:normAutofit/>
          </a:bodyPr>
          <a:lstStyle/>
          <a:p>
            <a:pPr marL="0" indent="0">
              <a:buNone/>
            </a:pPr>
            <a:endParaRPr lang="en-AU" sz="2200" dirty="0"/>
          </a:p>
          <a:p>
            <a:pPr marL="0" indent="0">
              <a:buNone/>
            </a:pPr>
            <a:r>
              <a:rPr lang="en-AU" sz="2200" dirty="0"/>
              <a:t>When delivering care, nurses and midwives are to provide information and non-judgmental advice to reduce the risk of harm associated with alcohol and other drug use.</a:t>
            </a:r>
          </a:p>
          <a:p>
            <a:pPr marL="0" indent="0">
              <a:buNone/>
            </a:pPr>
            <a:endParaRPr lang="en-AU" sz="2200" dirty="0"/>
          </a:p>
          <a:p>
            <a:pPr marL="0" indent="0">
              <a:buNone/>
            </a:pPr>
            <a:r>
              <a:rPr lang="en-AU" sz="2200" dirty="0"/>
              <a:t>Brief interventions can be done at any time during contact with the patient who is being assessed including, for nurses and midwives, during holistic health assessments and other care processes</a:t>
            </a:r>
          </a:p>
          <a:p>
            <a:pPr marL="0" indent="0">
              <a:buNone/>
            </a:pPr>
            <a:endParaRPr lang="en-AU" sz="2200" dirty="0"/>
          </a:p>
          <a:p>
            <a:pPr marL="0" indent="0">
              <a:buNone/>
            </a:pPr>
            <a:r>
              <a:rPr lang="en-AU" sz="2200" dirty="0"/>
              <a:t>Referral information and relevant contact details for AOD services are also to be provided when appropriate, particularly for treatment-seeking individuals with substance-related problems</a:t>
            </a:r>
          </a:p>
        </p:txBody>
      </p:sp>
    </p:spTree>
    <p:extLst>
      <p:ext uri="{BB962C8B-B14F-4D97-AF65-F5344CB8AC3E}">
        <p14:creationId xmlns:p14="http://schemas.microsoft.com/office/powerpoint/2010/main" val="62510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C0CC-1D8A-4D02-90EB-73EB8C3A8BB3}"/>
              </a:ext>
            </a:extLst>
          </p:cNvPr>
          <p:cNvSpPr>
            <a:spLocks noGrp="1"/>
          </p:cNvSpPr>
          <p:nvPr>
            <p:ph type="title"/>
          </p:nvPr>
        </p:nvSpPr>
        <p:spPr/>
        <p:txBody>
          <a:bodyPr/>
          <a:lstStyle/>
          <a:p>
            <a:r>
              <a:rPr lang="en-US" dirty="0">
                <a:solidFill>
                  <a:schemeClr val="accent2">
                    <a:lumMod val="75000"/>
                  </a:schemeClr>
                </a:solidFill>
              </a:rPr>
              <a:t>Comprehensive Assessment</a:t>
            </a:r>
            <a:endParaRPr lang="en-AU" dirty="0">
              <a:solidFill>
                <a:schemeClr val="accent2">
                  <a:lumMod val="75000"/>
                </a:schemeClr>
              </a:solidFill>
            </a:endParaRPr>
          </a:p>
        </p:txBody>
      </p:sp>
      <p:sp>
        <p:nvSpPr>
          <p:cNvPr id="3" name="Content Placeholder 2">
            <a:extLst>
              <a:ext uri="{FF2B5EF4-FFF2-40B4-BE49-F238E27FC236}">
                <a16:creationId xmlns:a16="http://schemas.microsoft.com/office/drawing/2014/main" id="{F4478CFE-5E7A-46F8-8B8E-A3B67C20C178}"/>
              </a:ext>
            </a:extLst>
          </p:cNvPr>
          <p:cNvSpPr>
            <a:spLocks noGrp="1"/>
          </p:cNvSpPr>
          <p:nvPr>
            <p:ph idx="1"/>
          </p:nvPr>
        </p:nvSpPr>
        <p:spPr/>
        <p:txBody>
          <a:bodyPr>
            <a:normAutofit fontScale="92500" lnSpcReduction="10000"/>
          </a:bodyPr>
          <a:lstStyle/>
          <a:p>
            <a:pPr marL="0" indent="0" algn="ctr">
              <a:buNone/>
            </a:pPr>
            <a:r>
              <a:rPr lang="en-AU" sz="3200" dirty="0">
                <a:solidFill>
                  <a:schemeClr val="tx1">
                    <a:lumMod val="65000"/>
                    <a:lumOff val="35000"/>
                  </a:schemeClr>
                </a:solidFill>
              </a:rPr>
              <a:t>Comprehensive assessment builds on initial assessment to further understand the impact of the patient’s alcohol and other drug use </a:t>
            </a:r>
          </a:p>
          <a:p>
            <a:pPr marL="0" indent="0" algn="ctr">
              <a:buNone/>
            </a:pPr>
            <a:endParaRPr lang="en-AU" sz="3200" dirty="0">
              <a:solidFill>
                <a:schemeClr val="tx1">
                  <a:lumMod val="65000"/>
                  <a:lumOff val="35000"/>
                </a:schemeClr>
              </a:solidFill>
            </a:endParaRPr>
          </a:p>
          <a:p>
            <a:pPr marL="0" indent="0">
              <a:buNone/>
            </a:pPr>
            <a:r>
              <a:rPr lang="en-AU" sz="3200" dirty="0">
                <a:solidFill>
                  <a:schemeClr val="tx1">
                    <a:lumMod val="65000"/>
                    <a:lumOff val="35000"/>
                  </a:schemeClr>
                </a:solidFill>
              </a:rPr>
              <a:t>Comprehensive assessments are to be performed by an alcohol and other drug (AOD) specialist. If there are no AOD specialist services available in your district, consult with: Drug and Alcohol Specialist Advice Service (DASAS) – available 24/7</a:t>
            </a:r>
          </a:p>
          <a:p>
            <a:pPr marL="0" indent="0">
              <a:buNone/>
            </a:pPr>
            <a:endParaRPr lang="en-AU" sz="3200" dirty="0"/>
          </a:p>
          <a:p>
            <a:pPr marL="0" indent="0" algn="ctr">
              <a:buNone/>
            </a:pPr>
            <a:r>
              <a:rPr lang="en-AU" sz="3200" dirty="0">
                <a:solidFill>
                  <a:schemeClr val="accent2">
                    <a:lumMod val="75000"/>
                  </a:schemeClr>
                </a:solidFill>
              </a:rPr>
              <a:t>It is essential that the outcomes of assessment, including risk monitoring, are integrated into the treatment and care plan</a:t>
            </a:r>
          </a:p>
        </p:txBody>
      </p:sp>
    </p:spTree>
    <p:extLst>
      <p:ext uri="{BB962C8B-B14F-4D97-AF65-F5344CB8AC3E}">
        <p14:creationId xmlns:p14="http://schemas.microsoft.com/office/powerpoint/2010/main" val="172791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FD97-03AA-4D53-B75F-2FB76785C18B}"/>
              </a:ext>
            </a:extLst>
          </p:cNvPr>
          <p:cNvSpPr>
            <a:spLocks noGrp="1"/>
          </p:cNvSpPr>
          <p:nvPr>
            <p:ph type="title"/>
          </p:nvPr>
        </p:nvSpPr>
        <p:spPr>
          <a:xfrm>
            <a:off x="5069940" y="365124"/>
            <a:ext cx="6172200" cy="1828800"/>
          </a:xfrm>
        </p:spPr>
        <p:txBody>
          <a:bodyPr>
            <a:normAutofit/>
          </a:bodyPr>
          <a:lstStyle/>
          <a:p>
            <a:r>
              <a:rPr lang="en-US"/>
              <a:t>Pregnant Women</a:t>
            </a:r>
            <a:endParaRPr lang="en-AU"/>
          </a:p>
        </p:txBody>
      </p:sp>
      <p:pic>
        <p:nvPicPr>
          <p:cNvPr id="4" name="Picture 3" descr="A picture containing text, clothing, underwear&#10;&#10;Description automatically generated">
            <a:extLst>
              <a:ext uri="{FF2B5EF4-FFF2-40B4-BE49-F238E27FC236}">
                <a16:creationId xmlns:a16="http://schemas.microsoft.com/office/drawing/2014/main" id="{2D068751-A226-4337-B6FF-238B07C0F348}"/>
              </a:ext>
            </a:extLst>
          </p:cNvPr>
          <p:cNvPicPr>
            <a:picLocks noChangeAspect="1"/>
          </p:cNvPicPr>
          <p:nvPr/>
        </p:nvPicPr>
        <p:blipFill rotWithShape="1">
          <a:blip r:embed="rId2"/>
          <a:srcRect l="3781" r="2248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1FD7AAF0-0FB4-43F5-9EA7-17E790AE38A7}"/>
              </a:ext>
            </a:extLst>
          </p:cNvPr>
          <p:cNvSpPr>
            <a:spLocks noGrp="1"/>
          </p:cNvSpPr>
          <p:nvPr>
            <p:ph idx="1"/>
          </p:nvPr>
        </p:nvSpPr>
        <p:spPr>
          <a:xfrm>
            <a:off x="5069940" y="2322576"/>
            <a:ext cx="6172200" cy="3858768"/>
          </a:xfrm>
        </p:spPr>
        <p:txBody>
          <a:bodyPr>
            <a:normAutofit/>
          </a:bodyPr>
          <a:lstStyle/>
          <a:p>
            <a:pPr marL="0" indent="0">
              <a:buNone/>
            </a:pPr>
            <a:r>
              <a:rPr lang="en-AU" sz="2200" dirty="0"/>
              <a:t>Supporting and engaging pregnant women who use substances is a key to providing opportunities to access treatment services and other supports</a:t>
            </a:r>
          </a:p>
          <a:p>
            <a:pPr marL="0" indent="0">
              <a:buNone/>
            </a:pPr>
            <a:endParaRPr lang="en-AU" sz="2200" dirty="0"/>
          </a:p>
          <a:p>
            <a:pPr marL="0" indent="0">
              <a:buNone/>
            </a:pPr>
            <a:r>
              <a:rPr lang="en-AU" sz="2200" dirty="0"/>
              <a:t>If the patient is pregnant and, as a result of the screening, has been identified as </a:t>
            </a:r>
            <a:r>
              <a:rPr lang="en-AU" sz="2200" b="1" dirty="0">
                <a:solidFill>
                  <a:schemeClr val="accent2">
                    <a:lumMod val="75000"/>
                  </a:schemeClr>
                </a:solidFill>
              </a:rPr>
              <a:t>using alcohol or drugs to any extent</a:t>
            </a:r>
            <a:r>
              <a:rPr lang="en-AU" sz="2200" dirty="0"/>
              <a:t>, they must also be referred for a comprehensive assessment to a Substance Use in Pregnancy and Parenting Service (SUPPS) or Specialist Alcohol and Other Drug Service</a:t>
            </a:r>
          </a:p>
          <a:p>
            <a:pPr marL="0" indent="0">
              <a:buNone/>
            </a:pPr>
            <a:endParaRPr lang="en-AU" sz="2200" dirty="0"/>
          </a:p>
        </p:txBody>
      </p:sp>
    </p:spTree>
    <p:extLst>
      <p:ext uri="{BB962C8B-B14F-4D97-AF65-F5344CB8AC3E}">
        <p14:creationId xmlns:p14="http://schemas.microsoft.com/office/powerpoint/2010/main" val="96407566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2A4EFF2-A8CA-4101-8A89-9BBB8245490B}"/>
              </a:ext>
            </a:extLst>
          </p:cNvPr>
          <p:cNvSpPr>
            <a:spLocks noGrp="1"/>
          </p:cNvSpPr>
          <p:nvPr>
            <p:ph type="ctrTitle"/>
          </p:nvPr>
        </p:nvSpPr>
        <p:spPr>
          <a:xfrm>
            <a:off x="7085532" y="640080"/>
            <a:ext cx="4196932" cy="3566160"/>
          </a:xfrm>
        </p:spPr>
        <p:txBody>
          <a:bodyPr anchor="b">
            <a:normAutofit/>
          </a:bodyPr>
          <a:lstStyle/>
          <a:p>
            <a:pPr algn="l"/>
            <a:r>
              <a:rPr lang="en-US" sz="5400"/>
              <a:t>Referral and Where to get assistance</a:t>
            </a:r>
            <a:endParaRPr lang="en-AU" sz="5400"/>
          </a:p>
        </p:txBody>
      </p:sp>
      <p:pic>
        <p:nvPicPr>
          <p:cNvPr id="6" name="Picture 5">
            <a:extLst>
              <a:ext uri="{FF2B5EF4-FFF2-40B4-BE49-F238E27FC236}">
                <a16:creationId xmlns:a16="http://schemas.microsoft.com/office/drawing/2014/main" id="{D5E22A9C-4079-4CC2-B536-550B534E78F2}"/>
              </a:ext>
            </a:extLst>
          </p:cNvPr>
          <p:cNvPicPr>
            <a:picLocks noChangeAspect="1"/>
          </p:cNvPicPr>
          <p:nvPr/>
        </p:nvPicPr>
        <p:blipFill rotWithShape="1">
          <a:blip r:embed="rId2"/>
          <a:srcRect t="4902" r="3" b="5094"/>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33"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64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0D56-FC35-4557-8F2F-1AF9B13534BC}"/>
              </a:ext>
            </a:extLst>
          </p:cNvPr>
          <p:cNvSpPr>
            <a:spLocks noGrp="1"/>
          </p:cNvSpPr>
          <p:nvPr>
            <p:ph type="title"/>
          </p:nvPr>
        </p:nvSpPr>
        <p:spPr/>
        <p:txBody>
          <a:bodyPr/>
          <a:lstStyle/>
          <a:p>
            <a:r>
              <a:rPr lang="en-US" dirty="0">
                <a:solidFill>
                  <a:schemeClr val="accent2">
                    <a:lumMod val="75000"/>
                  </a:schemeClr>
                </a:solidFill>
              </a:rPr>
              <a:t>Referral</a:t>
            </a:r>
            <a:r>
              <a:rPr lang="en-US" dirty="0"/>
              <a:t> </a:t>
            </a:r>
            <a:endParaRPr lang="en-AU" dirty="0"/>
          </a:p>
        </p:txBody>
      </p:sp>
      <p:sp>
        <p:nvSpPr>
          <p:cNvPr id="3" name="Content Placeholder 2">
            <a:extLst>
              <a:ext uri="{FF2B5EF4-FFF2-40B4-BE49-F238E27FC236}">
                <a16:creationId xmlns:a16="http://schemas.microsoft.com/office/drawing/2014/main" id="{5C203A1B-0A6D-429D-9999-8F50A6890197}"/>
              </a:ext>
            </a:extLst>
          </p:cNvPr>
          <p:cNvSpPr>
            <a:spLocks noGrp="1"/>
          </p:cNvSpPr>
          <p:nvPr>
            <p:ph idx="1"/>
          </p:nvPr>
        </p:nvSpPr>
        <p:spPr/>
        <p:txBody>
          <a:bodyPr>
            <a:normAutofit/>
          </a:bodyPr>
          <a:lstStyle/>
          <a:p>
            <a:pPr marL="0" indent="0" algn="ctr">
              <a:buNone/>
            </a:pPr>
            <a:r>
              <a:rPr lang="en-AU" dirty="0">
                <a:solidFill>
                  <a:schemeClr val="accent2">
                    <a:lumMod val="75000"/>
                  </a:schemeClr>
                </a:solidFill>
              </a:rPr>
              <a:t>Following the screening process, any patient identified as using at harmful levels is to be referred for a comprehensive assessment</a:t>
            </a:r>
          </a:p>
          <a:p>
            <a:pPr marL="0" indent="0" algn="ctr">
              <a:buNone/>
            </a:pPr>
            <a:endParaRPr lang="en-AU" dirty="0">
              <a:solidFill>
                <a:schemeClr val="accent2">
                  <a:lumMod val="75000"/>
                </a:schemeClr>
              </a:solidFill>
            </a:endParaRPr>
          </a:p>
          <a:p>
            <a:r>
              <a:rPr lang="en-AU" dirty="0">
                <a:solidFill>
                  <a:schemeClr val="tx1">
                    <a:lumMod val="65000"/>
                    <a:lumOff val="35000"/>
                  </a:schemeClr>
                </a:solidFill>
              </a:rPr>
              <a:t>Make yourself aware of the referral pathways in your LHD and ensure that all staff have access to this information</a:t>
            </a:r>
          </a:p>
          <a:p>
            <a:pPr marL="0" indent="0">
              <a:buNone/>
            </a:pPr>
            <a:endParaRPr lang="en-AU" dirty="0">
              <a:solidFill>
                <a:schemeClr val="tx1">
                  <a:lumMod val="65000"/>
                  <a:lumOff val="35000"/>
                </a:schemeClr>
              </a:solidFill>
            </a:endParaRPr>
          </a:p>
          <a:p>
            <a:r>
              <a:rPr lang="en-AU" dirty="0">
                <a:solidFill>
                  <a:schemeClr val="tx1">
                    <a:lumMod val="65000"/>
                    <a:lumOff val="35000"/>
                  </a:schemeClr>
                </a:solidFill>
              </a:rPr>
              <a:t>Understand your local procedures for referral and where to access assistance</a:t>
            </a:r>
          </a:p>
          <a:p>
            <a:endParaRPr lang="en-AU" dirty="0"/>
          </a:p>
          <a:p>
            <a:endParaRPr lang="en-AU" dirty="0"/>
          </a:p>
        </p:txBody>
      </p:sp>
    </p:spTree>
    <p:extLst>
      <p:ext uri="{BB962C8B-B14F-4D97-AF65-F5344CB8AC3E}">
        <p14:creationId xmlns:p14="http://schemas.microsoft.com/office/powerpoint/2010/main" val="104667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5BC4681-BCF9-4757-B632-82C3921BB820}"/>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Other  Referral Considerations</a:t>
            </a:r>
            <a:endParaRPr lang="en-AU" sz="5400">
              <a:solidFill>
                <a:srgbClr val="FFFFFF"/>
              </a:solidFill>
            </a:endParaRPr>
          </a:p>
        </p:txBody>
      </p:sp>
      <p:sp>
        <p:nvSpPr>
          <p:cNvPr id="3" name="Content Placeholder 2">
            <a:extLst>
              <a:ext uri="{FF2B5EF4-FFF2-40B4-BE49-F238E27FC236}">
                <a16:creationId xmlns:a16="http://schemas.microsoft.com/office/drawing/2014/main" id="{FC973C63-8DFF-44BB-9949-75C9918F4BC9}"/>
              </a:ext>
            </a:extLst>
          </p:cNvPr>
          <p:cNvSpPr>
            <a:spLocks noGrp="1"/>
          </p:cNvSpPr>
          <p:nvPr>
            <p:ph idx="1"/>
          </p:nvPr>
        </p:nvSpPr>
        <p:spPr>
          <a:xfrm>
            <a:off x="838200" y="2586789"/>
            <a:ext cx="10515600" cy="3590174"/>
          </a:xfrm>
        </p:spPr>
        <p:txBody>
          <a:bodyPr>
            <a:normAutofit/>
          </a:bodyPr>
          <a:lstStyle/>
          <a:p>
            <a:r>
              <a:rPr lang="en-AU" sz="2200" dirty="0">
                <a:solidFill>
                  <a:schemeClr val="tx1">
                    <a:lumMod val="65000"/>
                    <a:lumOff val="35000"/>
                  </a:schemeClr>
                </a:solidFill>
              </a:rPr>
              <a:t>Aboriginal Health Worker and/or Aboriginal Liaison Officer</a:t>
            </a:r>
          </a:p>
          <a:p>
            <a:endParaRPr lang="en-AU" sz="2200" dirty="0">
              <a:solidFill>
                <a:schemeClr val="tx1">
                  <a:lumMod val="65000"/>
                  <a:lumOff val="35000"/>
                </a:schemeClr>
              </a:solidFill>
            </a:endParaRPr>
          </a:p>
          <a:p>
            <a:r>
              <a:rPr lang="en-AU" sz="2200" dirty="0">
                <a:solidFill>
                  <a:schemeClr val="tx1">
                    <a:lumMod val="65000"/>
                    <a:lumOff val="35000"/>
                  </a:schemeClr>
                </a:solidFill>
              </a:rPr>
              <a:t>Health Language Services or Translation Services for Culturally and Linguistically Diverse patients</a:t>
            </a:r>
          </a:p>
          <a:p>
            <a:endParaRPr lang="en-AU" sz="2200" dirty="0">
              <a:solidFill>
                <a:schemeClr val="tx1">
                  <a:lumMod val="65000"/>
                  <a:lumOff val="35000"/>
                </a:schemeClr>
              </a:solidFill>
            </a:endParaRPr>
          </a:p>
          <a:p>
            <a:r>
              <a:rPr lang="en-AU" sz="2200" dirty="0">
                <a:solidFill>
                  <a:schemeClr val="tx1">
                    <a:lumMod val="65000"/>
                    <a:lumOff val="35000"/>
                  </a:schemeClr>
                </a:solidFill>
              </a:rPr>
              <a:t>Social worker, mental health or other allied health as appropriate</a:t>
            </a:r>
          </a:p>
          <a:p>
            <a:endParaRPr lang="en-AU" sz="2200" dirty="0">
              <a:solidFill>
                <a:schemeClr val="tx1">
                  <a:lumMod val="65000"/>
                  <a:lumOff val="35000"/>
                </a:schemeClr>
              </a:solidFill>
            </a:endParaRPr>
          </a:p>
          <a:p>
            <a:r>
              <a:rPr lang="en-AU" sz="2200" dirty="0">
                <a:solidFill>
                  <a:schemeClr val="tx1">
                    <a:lumMod val="65000"/>
                    <a:lumOff val="35000"/>
                  </a:schemeClr>
                </a:solidFill>
              </a:rPr>
              <a:t>Family Referral Service as per local protocols</a:t>
            </a:r>
          </a:p>
        </p:txBody>
      </p:sp>
    </p:spTree>
    <p:extLst>
      <p:ext uri="{BB962C8B-B14F-4D97-AF65-F5344CB8AC3E}">
        <p14:creationId xmlns:p14="http://schemas.microsoft.com/office/powerpoint/2010/main" val="359232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72EE2-9090-41C2-AB1D-0FDB0A04816F}"/>
              </a:ext>
            </a:extLst>
          </p:cNvPr>
          <p:cNvSpPr>
            <a:spLocks noGrp="1"/>
          </p:cNvSpPr>
          <p:nvPr>
            <p:ph type="title"/>
          </p:nvPr>
        </p:nvSpPr>
        <p:spPr>
          <a:xfrm>
            <a:off x="572493" y="238539"/>
            <a:ext cx="11018520" cy="1434415"/>
          </a:xfrm>
        </p:spPr>
        <p:txBody>
          <a:bodyPr anchor="b">
            <a:normAutofit/>
          </a:bodyPr>
          <a:lstStyle/>
          <a:p>
            <a:r>
              <a:rPr lang="en-US" sz="5400"/>
              <a:t>Where to get Assistance</a:t>
            </a:r>
            <a:endParaRPr lang="en-AU"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5E65D6-FF27-4836-9474-FF21E9E785A1}"/>
              </a:ext>
            </a:extLst>
          </p:cNvPr>
          <p:cNvSpPr>
            <a:spLocks noGrp="1"/>
          </p:cNvSpPr>
          <p:nvPr>
            <p:ph idx="1"/>
          </p:nvPr>
        </p:nvSpPr>
        <p:spPr>
          <a:xfrm>
            <a:off x="572493" y="2071316"/>
            <a:ext cx="6713552" cy="4119172"/>
          </a:xfrm>
        </p:spPr>
        <p:txBody>
          <a:bodyPr anchor="t">
            <a:normAutofit/>
          </a:bodyPr>
          <a:lstStyle/>
          <a:p>
            <a:r>
              <a:rPr lang="en-US" sz="1700" dirty="0">
                <a:solidFill>
                  <a:schemeClr val="tx1">
                    <a:lumMod val="65000"/>
                    <a:lumOff val="35000"/>
                  </a:schemeClr>
                </a:solidFill>
              </a:rPr>
              <a:t>First Point of Contact should be your </a:t>
            </a:r>
            <a:r>
              <a:rPr lang="en-US" sz="1700" b="1" dirty="0">
                <a:solidFill>
                  <a:schemeClr val="tx1">
                    <a:lumMod val="65000"/>
                    <a:lumOff val="35000"/>
                  </a:schemeClr>
                </a:solidFill>
              </a:rPr>
              <a:t>local Drug &amp; Alcohol Specialist Service</a:t>
            </a:r>
          </a:p>
          <a:p>
            <a:endParaRPr lang="en-US" sz="1700" b="1" dirty="0">
              <a:solidFill>
                <a:schemeClr val="tx1">
                  <a:lumMod val="65000"/>
                  <a:lumOff val="35000"/>
                </a:schemeClr>
              </a:solidFill>
            </a:endParaRPr>
          </a:p>
          <a:p>
            <a:r>
              <a:rPr lang="en-US" sz="1700" b="1" dirty="0">
                <a:solidFill>
                  <a:schemeClr val="tx1">
                    <a:lumMod val="65000"/>
                    <a:lumOff val="35000"/>
                  </a:schemeClr>
                </a:solidFill>
              </a:rPr>
              <a:t>If no service available contact the Drug and Alcohol Specialist Advisory Service</a:t>
            </a:r>
          </a:p>
          <a:p>
            <a:endParaRPr lang="en-US" sz="1700" b="1" dirty="0">
              <a:solidFill>
                <a:schemeClr val="tx1">
                  <a:lumMod val="65000"/>
                  <a:lumOff val="35000"/>
                </a:schemeClr>
              </a:solidFill>
            </a:endParaRPr>
          </a:p>
          <a:p>
            <a:r>
              <a:rPr lang="en-US" sz="1700" b="1" dirty="0">
                <a:solidFill>
                  <a:schemeClr val="tx1">
                    <a:lumMod val="65000"/>
                    <a:lumOff val="35000"/>
                  </a:schemeClr>
                </a:solidFill>
              </a:rPr>
              <a:t>Check local policies and protocols and referral pathways</a:t>
            </a:r>
          </a:p>
          <a:p>
            <a:r>
              <a:rPr lang="en-US" sz="1700" dirty="0">
                <a:solidFill>
                  <a:schemeClr val="tx1">
                    <a:lumMod val="65000"/>
                    <a:lumOff val="35000"/>
                  </a:schemeClr>
                </a:solidFill>
              </a:rPr>
              <a:t>NSW Health Website for Policy &amp; Clinical Guidelines</a:t>
            </a:r>
          </a:p>
          <a:p>
            <a:endParaRPr lang="en-US" sz="1700" dirty="0">
              <a:solidFill>
                <a:schemeClr val="tx1">
                  <a:lumMod val="65000"/>
                  <a:lumOff val="35000"/>
                </a:schemeClr>
              </a:solidFill>
            </a:endParaRPr>
          </a:p>
          <a:p>
            <a:r>
              <a:rPr lang="en-US" sz="1700" dirty="0">
                <a:solidFill>
                  <a:schemeClr val="tx1">
                    <a:lumMod val="65000"/>
                    <a:lumOff val="35000"/>
                  </a:schemeClr>
                </a:solidFill>
              </a:rPr>
              <a:t>If unclear what is available contact the </a:t>
            </a:r>
            <a:r>
              <a:rPr lang="en-US" sz="1700" b="1" dirty="0">
                <a:solidFill>
                  <a:schemeClr val="tx1">
                    <a:lumMod val="65000"/>
                    <a:lumOff val="35000"/>
                  </a:schemeClr>
                </a:solidFill>
              </a:rPr>
              <a:t>Alcohol and Drug Information Service</a:t>
            </a:r>
            <a:endParaRPr lang="en-US" sz="1700" dirty="0">
              <a:solidFill>
                <a:schemeClr val="tx1">
                  <a:lumMod val="65000"/>
                  <a:lumOff val="35000"/>
                </a:schemeClr>
              </a:solidFill>
            </a:endParaRPr>
          </a:p>
          <a:p>
            <a:r>
              <a:rPr lang="en-US" sz="1700" b="1" dirty="0">
                <a:solidFill>
                  <a:schemeClr val="tx1">
                    <a:lumMod val="65000"/>
                    <a:lumOff val="35000"/>
                  </a:schemeClr>
                </a:solidFill>
              </a:rPr>
              <a:t>Poisons Information Service</a:t>
            </a:r>
          </a:p>
          <a:p>
            <a:endParaRPr lang="en-US" sz="1700" b="1" dirty="0"/>
          </a:p>
          <a:p>
            <a:endParaRPr lang="en-AU" sz="1700" dirty="0"/>
          </a:p>
        </p:txBody>
      </p:sp>
      <p:pic>
        <p:nvPicPr>
          <p:cNvPr id="4" name="Picture 3">
            <a:extLst>
              <a:ext uri="{FF2B5EF4-FFF2-40B4-BE49-F238E27FC236}">
                <a16:creationId xmlns:a16="http://schemas.microsoft.com/office/drawing/2014/main" id="{325E0263-3AAD-4781-A4D9-60DD476A46C5}"/>
              </a:ext>
            </a:extLst>
          </p:cNvPr>
          <p:cNvPicPr>
            <a:picLocks noChangeAspect="1"/>
          </p:cNvPicPr>
          <p:nvPr/>
        </p:nvPicPr>
        <p:blipFill rotWithShape="1">
          <a:blip r:embed="rId2"/>
          <a:srcRect l="10007" r="12790" b="2"/>
          <a:stretch/>
        </p:blipFill>
        <p:spPr>
          <a:xfrm>
            <a:off x="7675658" y="2093976"/>
            <a:ext cx="3941064" cy="4096512"/>
          </a:xfrm>
          <a:prstGeom prst="rect">
            <a:avLst/>
          </a:prstGeom>
        </p:spPr>
      </p:pic>
    </p:spTree>
    <p:extLst>
      <p:ext uri="{BB962C8B-B14F-4D97-AF65-F5344CB8AC3E}">
        <p14:creationId xmlns:p14="http://schemas.microsoft.com/office/powerpoint/2010/main" val="358801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FD4B34-9B76-4FE5-B9D2-9C359A093A48}"/>
              </a:ext>
            </a:extLst>
          </p:cNvPr>
          <p:cNvSpPr>
            <a:spLocks noGrp="1"/>
          </p:cNvSpPr>
          <p:nvPr>
            <p:ph type="title"/>
          </p:nvPr>
        </p:nvSpPr>
        <p:spPr>
          <a:xfrm>
            <a:off x="4384039" y="365125"/>
            <a:ext cx="7164493" cy="1325563"/>
          </a:xfrm>
        </p:spPr>
        <p:txBody>
          <a:bodyPr>
            <a:normAutofit/>
          </a:bodyPr>
          <a:lstStyle/>
          <a:p>
            <a:r>
              <a:rPr lang="en-US"/>
              <a:t>Clinical Resources</a:t>
            </a:r>
            <a:endParaRPr lang="en-AU"/>
          </a:p>
        </p:txBody>
      </p:sp>
      <p:pic>
        <p:nvPicPr>
          <p:cNvPr id="4" name="Picture 3">
            <a:extLst>
              <a:ext uri="{FF2B5EF4-FFF2-40B4-BE49-F238E27FC236}">
                <a16:creationId xmlns:a16="http://schemas.microsoft.com/office/drawing/2014/main" id="{C4A96880-535F-4A46-97EE-A89F947691DE}"/>
              </a:ext>
            </a:extLst>
          </p:cNvPr>
          <p:cNvPicPr>
            <a:picLocks noChangeAspect="1"/>
          </p:cNvPicPr>
          <p:nvPr/>
        </p:nvPicPr>
        <p:blipFill rotWithShape="1">
          <a:blip r:embed="rId2"/>
          <a:srcRect r="4123"/>
          <a:stretch/>
        </p:blipFill>
        <p:spPr>
          <a:xfrm>
            <a:off x="480060" y="894515"/>
            <a:ext cx="3425957" cy="5068488"/>
          </a:xfrm>
          <a:prstGeom prst="rect">
            <a:avLst/>
          </a:prstGeom>
        </p:spPr>
      </p:pic>
      <p:sp>
        <p:nvSpPr>
          <p:cNvPr id="3" name="Content Placeholder 2">
            <a:extLst>
              <a:ext uri="{FF2B5EF4-FFF2-40B4-BE49-F238E27FC236}">
                <a16:creationId xmlns:a16="http://schemas.microsoft.com/office/drawing/2014/main" id="{03B088A8-74C4-413E-A50E-9260CD46AE0E}"/>
              </a:ext>
            </a:extLst>
          </p:cNvPr>
          <p:cNvSpPr>
            <a:spLocks noGrp="1"/>
          </p:cNvSpPr>
          <p:nvPr>
            <p:ph idx="1"/>
          </p:nvPr>
        </p:nvSpPr>
        <p:spPr>
          <a:xfrm>
            <a:off x="4387515" y="2022601"/>
            <a:ext cx="7161017" cy="4154361"/>
          </a:xfrm>
        </p:spPr>
        <p:txBody>
          <a:bodyPr>
            <a:normAutofit/>
          </a:bodyPr>
          <a:lstStyle/>
          <a:p>
            <a:endParaRPr lang="en-AU" sz="1700" dirty="0"/>
          </a:p>
          <a:p>
            <a:r>
              <a:rPr lang="en-AU" sz="1700" dirty="0"/>
              <a:t>NSW Clinical Guidelines: Treatment of Opioid Dependence (GL2018_018)</a:t>
            </a:r>
          </a:p>
          <a:p>
            <a:endParaRPr lang="en-AU" sz="1700" dirty="0"/>
          </a:p>
          <a:p>
            <a:r>
              <a:rPr lang="en-AU" sz="1700" dirty="0"/>
              <a:t>Opioid Dependent Persons Admitted to Hospitals in NSW – Management(PD2006_049) – recently reviewed</a:t>
            </a:r>
          </a:p>
          <a:p>
            <a:endParaRPr lang="en-AU" sz="1700" dirty="0"/>
          </a:p>
          <a:p>
            <a:r>
              <a:rPr lang="en-AU" sz="1700" dirty="0"/>
              <a:t>Guidelines for the Management of Substance Use during Pregnancy,   Birth and the Postnatal Period (GL2014_022) – under review</a:t>
            </a:r>
          </a:p>
          <a:p>
            <a:pPr marL="0" indent="0">
              <a:buNone/>
            </a:pPr>
            <a:endParaRPr lang="en-AU" sz="1700" dirty="0"/>
          </a:p>
          <a:p>
            <a:r>
              <a:rPr lang="en-AU" sz="1700" dirty="0"/>
              <a:t>Withdrawal Guidelines</a:t>
            </a:r>
          </a:p>
          <a:p>
            <a:endParaRPr lang="en-AU" sz="1700" dirty="0"/>
          </a:p>
          <a:p>
            <a:r>
              <a:rPr lang="en-AU" sz="1700" dirty="0"/>
              <a:t>FASD Guidelines</a:t>
            </a:r>
          </a:p>
        </p:txBody>
      </p:sp>
    </p:spTree>
    <p:extLst>
      <p:ext uri="{BB962C8B-B14F-4D97-AF65-F5344CB8AC3E}">
        <p14:creationId xmlns:p14="http://schemas.microsoft.com/office/powerpoint/2010/main" val="14953796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2E7A66-FB39-4C53-8D40-EF3498811988}"/>
              </a:ext>
            </a:extLst>
          </p:cNvPr>
          <p:cNvSpPr>
            <a:spLocks noGrp="1"/>
          </p:cNvSpPr>
          <p:nvPr>
            <p:ph type="title"/>
          </p:nvPr>
        </p:nvSpPr>
        <p:spPr/>
        <p:txBody>
          <a:bodyPr/>
          <a:lstStyle/>
          <a:p>
            <a:r>
              <a:rPr lang="en-US" b="1" dirty="0">
                <a:solidFill>
                  <a:schemeClr val="tx1">
                    <a:lumMod val="75000"/>
                    <a:lumOff val="25000"/>
                  </a:schemeClr>
                </a:solidFill>
              </a:rPr>
              <a:t>What we will cover</a:t>
            </a:r>
            <a:endParaRPr lang="en-AU" b="1" dirty="0">
              <a:solidFill>
                <a:schemeClr val="tx1">
                  <a:lumMod val="75000"/>
                  <a:lumOff val="25000"/>
                </a:schemeClr>
              </a:solidFill>
            </a:endParaRPr>
          </a:p>
        </p:txBody>
      </p:sp>
      <p:graphicFrame>
        <p:nvGraphicFramePr>
          <p:cNvPr id="7" name="Content Placeholder 6">
            <a:extLst>
              <a:ext uri="{FF2B5EF4-FFF2-40B4-BE49-F238E27FC236}">
                <a16:creationId xmlns:a16="http://schemas.microsoft.com/office/drawing/2014/main" id="{DFDE16A3-30F1-4CA2-81C1-1467195CE612}"/>
              </a:ext>
            </a:extLst>
          </p:cNvPr>
          <p:cNvGraphicFramePr>
            <a:graphicFrameLocks noGrp="1"/>
          </p:cNvGraphicFramePr>
          <p:nvPr>
            <p:ph idx="1"/>
            <p:extLst>
              <p:ext uri="{D42A27DB-BD31-4B8C-83A1-F6EECF244321}">
                <p14:modId xmlns:p14="http://schemas.microsoft.com/office/powerpoint/2010/main" val="595266558"/>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DADB32E-3AE0-40F9-BD61-04BB2F7056C4}"/>
              </a:ext>
            </a:extLst>
          </p:cNvPr>
          <p:cNvSpPr txBox="1"/>
          <p:nvPr/>
        </p:nvSpPr>
        <p:spPr>
          <a:xfrm>
            <a:off x="2759166" y="5364339"/>
            <a:ext cx="4738798" cy="400110"/>
          </a:xfrm>
          <a:prstGeom prst="rect">
            <a:avLst/>
          </a:prstGeom>
          <a:noFill/>
        </p:spPr>
        <p:txBody>
          <a:bodyPr wrap="none" rtlCol="0">
            <a:spAutoFit/>
          </a:bodyPr>
          <a:lstStyle/>
          <a:p>
            <a:pPr algn="ctr"/>
            <a:r>
              <a:rPr lang="en-US" sz="2000" dirty="0"/>
              <a:t>                                   </a:t>
            </a:r>
            <a:r>
              <a:rPr lang="en-US" sz="2000" dirty="0">
                <a:solidFill>
                  <a:schemeClr val="tx1">
                    <a:lumMod val="75000"/>
                    <a:lumOff val="25000"/>
                  </a:schemeClr>
                </a:solidFill>
              </a:rPr>
              <a:t>SCREENING &amp; REFERRAL</a:t>
            </a:r>
            <a:endParaRPr lang="en-AU" sz="2000" dirty="0">
              <a:solidFill>
                <a:schemeClr val="tx1">
                  <a:lumMod val="75000"/>
                  <a:lumOff val="25000"/>
                </a:schemeClr>
              </a:solidFill>
            </a:endParaRPr>
          </a:p>
        </p:txBody>
      </p:sp>
      <p:pic>
        <p:nvPicPr>
          <p:cNvPr id="3" name="Audio 2">
            <a:hlinkClick r:id="" action="ppaction://media"/>
            <a:extLst>
              <a:ext uri="{FF2B5EF4-FFF2-40B4-BE49-F238E27FC236}">
                <a16:creationId xmlns:a16="http://schemas.microsoft.com/office/drawing/2014/main" id="{21694C54-A23B-45ED-BFD4-9F997321C3C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964738" y="6154738"/>
            <a:ext cx="487362" cy="487362"/>
          </a:xfrm>
          <a:prstGeom prst="rect">
            <a:avLst/>
          </a:prstGeom>
        </p:spPr>
      </p:pic>
      <p:sp>
        <p:nvSpPr>
          <p:cNvPr id="2" name="TextBox 1">
            <a:extLst>
              <a:ext uri="{FF2B5EF4-FFF2-40B4-BE49-F238E27FC236}">
                <a16:creationId xmlns:a16="http://schemas.microsoft.com/office/drawing/2014/main" id="{CA29C03C-F433-4234-9668-B8B81CC03D01}"/>
              </a:ext>
            </a:extLst>
          </p:cNvPr>
          <p:cNvSpPr txBox="1"/>
          <p:nvPr/>
        </p:nvSpPr>
        <p:spPr>
          <a:xfrm>
            <a:off x="8750968" y="2229853"/>
            <a:ext cx="882316" cy="369332"/>
          </a:xfrm>
          <a:prstGeom prst="rect">
            <a:avLst/>
          </a:prstGeom>
          <a:noFill/>
        </p:spPr>
        <p:txBody>
          <a:bodyPr wrap="square" rtlCol="0">
            <a:spAutoFit/>
          </a:bodyPr>
          <a:lstStyle/>
          <a:p>
            <a:r>
              <a:rPr lang="en-US" b="1" dirty="0">
                <a:solidFill>
                  <a:schemeClr val="accent2">
                    <a:lumMod val="75000"/>
                  </a:schemeClr>
                </a:solidFill>
              </a:rPr>
              <a:t>HELP</a:t>
            </a:r>
            <a:endParaRPr lang="en-AU" b="1" dirty="0">
              <a:solidFill>
                <a:schemeClr val="accent2">
                  <a:lumMod val="75000"/>
                </a:schemeClr>
              </a:solidFill>
            </a:endParaRPr>
          </a:p>
        </p:txBody>
      </p:sp>
    </p:spTree>
    <p:extLst>
      <p:ext uri="{BB962C8B-B14F-4D97-AF65-F5344CB8AC3E}">
        <p14:creationId xmlns:p14="http://schemas.microsoft.com/office/powerpoint/2010/main" val="1116379658"/>
      </p:ext>
    </p:extLst>
  </p:cSld>
  <p:clrMapOvr>
    <a:masterClrMapping/>
  </p:clrMapOvr>
  <p:transition spd="slow" advTm="806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C9E1-C59A-4D0F-8E06-CB9458F35ECD}"/>
              </a:ext>
            </a:extLst>
          </p:cNvPr>
          <p:cNvSpPr>
            <a:spLocks noGrp="1"/>
          </p:cNvSpPr>
          <p:nvPr>
            <p:ph type="title"/>
          </p:nvPr>
        </p:nvSpPr>
        <p:spPr>
          <a:xfrm>
            <a:off x="4965430" y="629268"/>
            <a:ext cx="6586491" cy="1286160"/>
          </a:xfrm>
        </p:spPr>
        <p:txBody>
          <a:bodyPr anchor="b">
            <a:normAutofit/>
          </a:bodyPr>
          <a:lstStyle/>
          <a:p>
            <a:r>
              <a:rPr lang="en-US" dirty="0"/>
              <a:t>        </a:t>
            </a:r>
            <a:r>
              <a:rPr lang="en-US"/>
              <a:t>Reflection Questions</a:t>
            </a:r>
            <a:endParaRPr lang="en-AU"/>
          </a:p>
        </p:txBody>
      </p:sp>
      <p:sp>
        <p:nvSpPr>
          <p:cNvPr id="3" name="Content Placeholder 2">
            <a:extLst>
              <a:ext uri="{FF2B5EF4-FFF2-40B4-BE49-F238E27FC236}">
                <a16:creationId xmlns:a16="http://schemas.microsoft.com/office/drawing/2014/main" id="{FB18373F-DBD0-402E-B7DB-57D26CCBE122}"/>
              </a:ext>
            </a:extLst>
          </p:cNvPr>
          <p:cNvSpPr>
            <a:spLocks noGrp="1"/>
          </p:cNvSpPr>
          <p:nvPr>
            <p:ph idx="1"/>
          </p:nvPr>
        </p:nvSpPr>
        <p:spPr>
          <a:xfrm>
            <a:off x="4965431" y="2438400"/>
            <a:ext cx="6586489" cy="3785419"/>
          </a:xfrm>
        </p:spPr>
        <p:txBody>
          <a:bodyPr>
            <a:normAutofit/>
          </a:bodyPr>
          <a:lstStyle/>
          <a:p>
            <a:r>
              <a:rPr lang="en-US" sz="1900"/>
              <a:t>How can you reduce barriers to care for people experiencing harm from AOD use?</a:t>
            </a:r>
          </a:p>
          <a:p>
            <a:endParaRPr lang="en-US" sz="1900"/>
          </a:p>
          <a:p>
            <a:r>
              <a:rPr lang="en-US" sz="1900"/>
              <a:t>What are the important questions to ask when screening for substance use?</a:t>
            </a:r>
          </a:p>
          <a:p>
            <a:endParaRPr lang="en-US" sz="1900"/>
          </a:p>
          <a:p>
            <a:r>
              <a:rPr lang="en-US" sz="1900"/>
              <a:t>What do you do if you recognize a patient is using substances at harmful levels ?</a:t>
            </a:r>
          </a:p>
          <a:p>
            <a:endParaRPr lang="en-US" sz="1900"/>
          </a:p>
          <a:p>
            <a:r>
              <a:rPr lang="en-US" sz="1900"/>
              <a:t>Where will you find your local protocols and information for working with people experiencing harm from AOD use?</a:t>
            </a:r>
          </a:p>
          <a:p>
            <a:endParaRPr lang="en-AU" sz="1900"/>
          </a:p>
        </p:txBody>
      </p:sp>
      <p:pic>
        <p:nvPicPr>
          <p:cNvPr id="4" name="Content Placeholder 5">
            <a:extLst>
              <a:ext uri="{FF2B5EF4-FFF2-40B4-BE49-F238E27FC236}">
                <a16:creationId xmlns:a16="http://schemas.microsoft.com/office/drawing/2014/main" id="{B9AD07E7-BD45-4DCA-8F02-5A7CBE680D1A}"/>
              </a:ext>
            </a:extLst>
          </p:cNvPr>
          <p:cNvPicPr>
            <a:picLocks noChangeAspect="1"/>
          </p:cNvPicPr>
          <p:nvPr/>
        </p:nvPicPr>
        <p:blipFill rotWithShape="1">
          <a:blip r:embed="rId2"/>
          <a:srcRect l="16922" r="403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3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418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CD2A3-A8DD-4E05-BA96-6B5AACFA8EE6}"/>
              </a:ext>
            </a:extLst>
          </p:cNvPr>
          <p:cNvSpPr>
            <a:spLocks noGrp="1"/>
          </p:cNvSpPr>
          <p:nvPr>
            <p:ph type="title"/>
          </p:nvPr>
        </p:nvSpPr>
        <p:spPr>
          <a:xfrm>
            <a:off x="838200" y="365125"/>
            <a:ext cx="10515600" cy="1325563"/>
          </a:xfrm>
        </p:spPr>
        <p:txBody>
          <a:bodyPr>
            <a:normAutofit/>
          </a:bodyPr>
          <a:lstStyle/>
          <a:p>
            <a:r>
              <a:rPr lang="en-US" sz="5400"/>
              <a:t>References</a:t>
            </a:r>
            <a:endParaRPr lang="en-AU"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FDB850-0153-4938-9797-A942B8EF7679}"/>
              </a:ext>
            </a:extLst>
          </p:cNvPr>
          <p:cNvSpPr>
            <a:spLocks noGrp="1"/>
          </p:cNvSpPr>
          <p:nvPr>
            <p:ph idx="1"/>
          </p:nvPr>
        </p:nvSpPr>
        <p:spPr>
          <a:xfrm>
            <a:off x="838200" y="1929384"/>
            <a:ext cx="10515600" cy="4251960"/>
          </a:xfrm>
        </p:spPr>
        <p:txBody>
          <a:bodyPr>
            <a:normAutofit/>
          </a:bodyPr>
          <a:lstStyle/>
          <a:p>
            <a:r>
              <a:rPr lang="en-US" sz="1000"/>
              <a:t>World Health Organization, Management of substance abuse, Lexicon of alcohol and drug terms, retrieved 25</a:t>
            </a:r>
            <a:r>
              <a:rPr lang="en-US" sz="1000" baseline="30000"/>
              <a:t>th</a:t>
            </a:r>
            <a:r>
              <a:rPr lang="en-US" sz="1000"/>
              <a:t> July 2020, </a:t>
            </a:r>
            <a:r>
              <a:rPr lang="en-US" sz="1000">
                <a:hlinkClick r:id="rId2"/>
              </a:rPr>
              <a:t>https://www.who.int/substance_abuse/terminology</a:t>
            </a:r>
            <a:endParaRPr lang="en-US" sz="1000"/>
          </a:p>
          <a:p>
            <a:endParaRPr lang="en-AU" sz="1000"/>
          </a:p>
          <a:p>
            <a:r>
              <a:rPr lang="en-AU" sz="1000"/>
              <a:t>Australian Government, </a:t>
            </a:r>
            <a:r>
              <a:rPr lang="en-AU" sz="1000" i="1"/>
              <a:t>National Framework for Alcohol, Tobacco and Other Drug Treatment 2019–29, </a:t>
            </a:r>
            <a:r>
              <a:rPr lang="en-AU" sz="1000"/>
              <a:t>Department of Health,  retrieved 30 July 2020, </a:t>
            </a:r>
            <a:r>
              <a:rPr lang="en-AU" sz="1000">
                <a:hlinkClick r:id="rId3"/>
              </a:rPr>
              <a:t>https://www.health.gov.au/resources/publications</a:t>
            </a:r>
            <a:endParaRPr lang="en-AU" sz="1000"/>
          </a:p>
          <a:p>
            <a:endParaRPr lang="en-AU" sz="1000"/>
          </a:p>
          <a:p>
            <a:r>
              <a:rPr lang="en-AU" sz="1000"/>
              <a:t>NSW Health, </a:t>
            </a:r>
            <a:r>
              <a:rPr lang="en-AU" sz="1000" i="1"/>
              <a:t>Clinical Care Standards for Alcohol and Other Drug Treatment 2020, </a:t>
            </a:r>
            <a:r>
              <a:rPr lang="en-AU" sz="1000"/>
              <a:t>Centre for Alcohol and Other Drugs, retrieved 24</a:t>
            </a:r>
            <a:r>
              <a:rPr lang="en-AU" sz="1000" baseline="30000"/>
              <a:t>th </a:t>
            </a:r>
            <a:r>
              <a:rPr lang="en-AU" sz="1000"/>
              <a:t> July 2020 </a:t>
            </a:r>
            <a:r>
              <a:rPr lang="en-AU" sz="1000" i="1"/>
              <a:t> </a:t>
            </a:r>
            <a:r>
              <a:rPr lang="en-AU" sz="1000">
                <a:hlinkClick r:id="rId4"/>
              </a:rPr>
              <a:t>https://www.health.nsw.gov.au</a:t>
            </a:r>
            <a:endParaRPr lang="en-AU" sz="1000"/>
          </a:p>
          <a:p>
            <a:endParaRPr lang="en-AU" sz="1000"/>
          </a:p>
          <a:p>
            <a:r>
              <a:rPr lang="en-AU" sz="1000"/>
              <a:t>K Lancaster, K Seear, A Ritter, Drug Policy Modelling Program Monograph 26, </a:t>
            </a:r>
            <a:r>
              <a:rPr lang="en-AU" sz="1000" i="1"/>
              <a:t>Reducing Stigma And Discrimination For People Experiencing Problematic Alcohol And Other Drug Use, </a:t>
            </a:r>
            <a:r>
              <a:rPr lang="en-AU" sz="1000"/>
              <a:t>retrieved July 25</a:t>
            </a:r>
            <a:r>
              <a:rPr lang="en-AU" sz="1000" baseline="30000"/>
              <a:t>th</a:t>
            </a:r>
            <a:r>
              <a:rPr lang="en-AU" sz="1000"/>
              <a:t> 2020</a:t>
            </a:r>
          </a:p>
          <a:p>
            <a:endParaRPr lang="en-AU" sz="1000" i="1"/>
          </a:p>
          <a:p>
            <a:r>
              <a:rPr lang="en-US" sz="1000"/>
              <a:t>Commonwealth of Australia as represented by the Department of Health 2017</a:t>
            </a:r>
            <a:r>
              <a:rPr lang="en-AU" sz="1000"/>
              <a:t>: </a:t>
            </a:r>
            <a:r>
              <a:rPr lang="en-US" sz="1000" b="1"/>
              <a:t>National Drug Strategy 2017-2026</a:t>
            </a:r>
            <a:r>
              <a:rPr lang="en-AU" sz="1000" b="1"/>
              <a:t>: </a:t>
            </a:r>
            <a:r>
              <a:rPr lang="en-US" sz="1000"/>
              <a:t>Publications Number: 11814</a:t>
            </a:r>
          </a:p>
          <a:p>
            <a:endParaRPr lang="en-US" sz="1000"/>
          </a:p>
          <a:p>
            <a:endParaRPr lang="en-AU" sz="1000"/>
          </a:p>
          <a:p>
            <a:pPr marL="0" indent="0">
              <a:buNone/>
            </a:pPr>
            <a:r>
              <a:rPr lang="en-AU" sz="1000" b="1"/>
              <a:t>IMAGES</a:t>
            </a:r>
          </a:p>
          <a:p>
            <a:pPr marL="0" indent="0">
              <a:buNone/>
            </a:pPr>
            <a:r>
              <a:rPr lang="en-AU" sz="1000">
                <a:hlinkClick r:id="rId5"/>
              </a:rPr>
              <a:t>www.Gettyimages.com.au</a:t>
            </a:r>
            <a:endParaRPr lang="en-AU" sz="1000"/>
          </a:p>
          <a:p>
            <a:pPr marL="0" indent="0">
              <a:buNone/>
            </a:pPr>
            <a:r>
              <a:rPr lang="en-AU" sz="1000">
                <a:hlinkClick r:id="rId6"/>
              </a:rPr>
              <a:t>www.Pixabay.com</a:t>
            </a:r>
            <a:endParaRPr lang="en-AU" sz="1000"/>
          </a:p>
          <a:p>
            <a:pPr marL="0" indent="0">
              <a:buNone/>
            </a:pPr>
            <a:r>
              <a:rPr lang="en-AU" sz="1000">
                <a:hlinkClick r:id="rId7"/>
              </a:rPr>
              <a:t>www.shutterstock.com</a:t>
            </a:r>
            <a:endParaRPr lang="en-AU" sz="1000"/>
          </a:p>
          <a:p>
            <a:endParaRPr lang="en-AU" sz="1000"/>
          </a:p>
        </p:txBody>
      </p:sp>
    </p:spTree>
    <p:extLst>
      <p:ext uri="{BB962C8B-B14F-4D97-AF65-F5344CB8AC3E}">
        <p14:creationId xmlns:p14="http://schemas.microsoft.com/office/powerpoint/2010/main" val="167977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6AF243C-17B6-4777-8A06-0EBB06ADDD45}"/>
              </a:ext>
            </a:extLst>
          </p:cNvPr>
          <p:cNvPicPr>
            <a:picLocks noChangeAspect="1"/>
          </p:cNvPicPr>
          <p:nvPr/>
        </p:nvPicPr>
        <p:blipFill rotWithShape="1">
          <a:blip r:embed="rId2"/>
          <a:srcRect t="706" r="-2" b="571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Picture 5">
            <a:extLst>
              <a:ext uri="{FF2B5EF4-FFF2-40B4-BE49-F238E27FC236}">
                <a16:creationId xmlns:a16="http://schemas.microsoft.com/office/drawing/2014/main" id="{F1B9E892-2DED-40F8-95E1-26BC914586F4}"/>
              </a:ext>
            </a:extLst>
          </p:cNvPr>
          <p:cNvPicPr>
            <a:picLocks noChangeAspect="1"/>
          </p:cNvPicPr>
          <p:nvPr/>
        </p:nvPicPr>
        <p:blipFill rotWithShape="1">
          <a:blip r:embed="rId3"/>
          <a:srcRect t="7260" r="2" b="2"/>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7" name="Picture 6">
            <a:extLst>
              <a:ext uri="{FF2B5EF4-FFF2-40B4-BE49-F238E27FC236}">
                <a16:creationId xmlns:a16="http://schemas.microsoft.com/office/drawing/2014/main" id="{27B55678-AAAD-4496-8BC0-3FDD0C489501}"/>
              </a:ext>
            </a:extLst>
          </p:cNvPr>
          <p:cNvPicPr>
            <a:picLocks noChangeAspect="1"/>
          </p:cNvPicPr>
          <p:nvPr/>
        </p:nvPicPr>
        <p:blipFill rotWithShape="1">
          <a:blip r:embed="rId4"/>
          <a:srcRect l="2991" r="10494" b="3"/>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6" name="Freeform: Shape 15">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F0732A-0883-4151-BF1D-E985E4352FE0}"/>
              </a:ext>
            </a:extLst>
          </p:cNvPr>
          <p:cNvSpPr>
            <a:spLocks noGrp="1"/>
          </p:cNvSpPr>
          <p:nvPr>
            <p:ph type="title"/>
          </p:nvPr>
        </p:nvSpPr>
        <p:spPr>
          <a:xfrm>
            <a:off x="448056" y="685800"/>
            <a:ext cx="2807208" cy="1325563"/>
          </a:xfrm>
        </p:spPr>
        <p:txBody>
          <a:bodyPr>
            <a:normAutofit/>
          </a:bodyPr>
          <a:lstStyle/>
          <a:p>
            <a:r>
              <a:rPr lang="en-US" sz="3200" b="1" dirty="0">
                <a:solidFill>
                  <a:schemeClr val="accent2">
                    <a:lumMod val="75000"/>
                  </a:schemeClr>
                </a:solidFill>
              </a:rPr>
              <a:t>We all use substances </a:t>
            </a:r>
            <a:endParaRPr lang="en-AU" sz="3200" b="1" dirty="0">
              <a:solidFill>
                <a:schemeClr val="accent2">
                  <a:lumMod val="75000"/>
                </a:schemeClr>
              </a:solidFill>
            </a:endParaRPr>
          </a:p>
        </p:txBody>
      </p:sp>
      <p:sp>
        <p:nvSpPr>
          <p:cNvPr id="20" name="Rectangle 19">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06E9A56C-87BB-4EC1-9CF0-C84A4A7D004E}"/>
              </a:ext>
            </a:extLst>
          </p:cNvPr>
          <p:cNvSpPr>
            <a:spLocks noGrp="1"/>
          </p:cNvSpPr>
          <p:nvPr>
            <p:ph idx="1"/>
          </p:nvPr>
        </p:nvSpPr>
        <p:spPr>
          <a:xfrm>
            <a:off x="448056" y="2258568"/>
            <a:ext cx="2807208" cy="3922776"/>
          </a:xfrm>
        </p:spPr>
        <p:txBody>
          <a:bodyPr>
            <a:normAutofit/>
          </a:bodyPr>
          <a:lstStyle/>
          <a:p>
            <a:pPr marL="0" indent="0">
              <a:buNone/>
            </a:pPr>
            <a:r>
              <a:rPr lang="en-US" sz="2400" dirty="0">
                <a:solidFill>
                  <a:schemeClr val="tx1">
                    <a:lumMod val="75000"/>
                    <a:lumOff val="25000"/>
                  </a:schemeClr>
                </a:solidFill>
              </a:rPr>
              <a:t>It’s not what you use but:</a:t>
            </a:r>
          </a:p>
          <a:p>
            <a:r>
              <a:rPr lang="en-US" sz="2400" dirty="0">
                <a:solidFill>
                  <a:schemeClr val="tx1">
                    <a:lumMod val="75000"/>
                    <a:lumOff val="25000"/>
                  </a:schemeClr>
                </a:solidFill>
              </a:rPr>
              <a:t>How much</a:t>
            </a:r>
          </a:p>
          <a:p>
            <a:r>
              <a:rPr lang="en-US" sz="2400" dirty="0">
                <a:solidFill>
                  <a:schemeClr val="tx1">
                    <a:lumMod val="75000"/>
                    <a:lumOff val="25000"/>
                  </a:schemeClr>
                </a:solidFill>
              </a:rPr>
              <a:t>How often</a:t>
            </a:r>
          </a:p>
          <a:p>
            <a:r>
              <a:rPr lang="en-US" sz="2400" dirty="0">
                <a:solidFill>
                  <a:schemeClr val="tx1">
                    <a:lumMod val="75000"/>
                    <a:lumOff val="25000"/>
                  </a:schemeClr>
                </a:solidFill>
              </a:rPr>
              <a:t>The impact it has on your life and</a:t>
            </a:r>
          </a:p>
          <a:p>
            <a:r>
              <a:rPr lang="en-US" sz="2400" dirty="0">
                <a:solidFill>
                  <a:schemeClr val="tx1">
                    <a:lumMod val="75000"/>
                    <a:lumOff val="25000"/>
                  </a:schemeClr>
                </a:solidFill>
              </a:rPr>
              <a:t>Your response to that impact</a:t>
            </a:r>
          </a:p>
        </p:txBody>
      </p:sp>
      <p:pic>
        <p:nvPicPr>
          <p:cNvPr id="5" name="Picture 4" descr="A person with a sunset in the background&#10;&#10;Description automatically generated">
            <a:extLst>
              <a:ext uri="{FF2B5EF4-FFF2-40B4-BE49-F238E27FC236}">
                <a16:creationId xmlns:a16="http://schemas.microsoft.com/office/drawing/2014/main" id="{F5CE6430-82E1-4736-A8FB-6406C04BDEE7}"/>
              </a:ext>
            </a:extLst>
          </p:cNvPr>
          <p:cNvPicPr>
            <a:picLocks noChangeAspect="1"/>
          </p:cNvPicPr>
          <p:nvPr/>
        </p:nvPicPr>
        <p:blipFill rotWithShape="1">
          <a:blip r:embed="rId5">
            <a:extLst>
              <a:ext uri="{28A0092B-C50C-407E-A947-70E740481C1C}">
                <a14:useLocalDpi xmlns:a14="http://schemas.microsoft.com/office/drawing/2010/main" val="0"/>
              </a:ext>
            </a:extLst>
          </a:blip>
          <a:srcRect r="605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p:spPr>
      </p:pic>
    </p:spTree>
    <p:extLst>
      <p:ext uri="{BB962C8B-B14F-4D97-AF65-F5344CB8AC3E}">
        <p14:creationId xmlns:p14="http://schemas.microsoft.com/office/powerpoint/2010/main" val="358609201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0C00-B06C-4B8D-AAF7-6A3942BAA644}"/>
              </a:ext>
            </a:extLst>
          </p:cNvPr>
          <p:cNvSpPr>
            <a:spLocks noGrp="1"/>
          </p:cNvSpPr>
          <p:nvPr>
            <p:ph type="title"/>
          </p:nvPr>
        </p:nvSpPr>
        <p:spPr/>
        <p:txBody>
          <a:bodyPr>
            <a:normAutofit/>
          </a:bodyPr>
          <a:lstStyle/>
          <a:p>
            <a:pPr algn="ctr"/>
            <a:r>
              <a:rPr lang="en-AU" sz="3600" b="1" dirty="0">
                <a:solidFill>
                  <a:schemeClr val="accent2">
                    <a:lumMod val="75000"/>
                  </a:schemeClr>
                </a:solidFill>
              </a:rPr>
              <a:t>Everyone who uses substances does not become dependent</a:t>
            </a:r>
          </a:p>
        </p:txBody>
      </p:sp>
      <p:sp>
        <p:nvSpPr>
          <p:cNvPr id="3" name="Content Placeholder 2">
            <a:extLst>
              <a:ext uri="{FF2B5EF4-FFF2-40B4-BE49-F238E27FC236}">
                <a16:creationId xmlns:a16="http://schemas.microsoft.com/office/drawing/2014/main" id="{7498F957-C6C8-4FD0-A343-CADB3898DC15}"/>
              </a:ext>
            </a:extLst>
          </p:cNvPr>
          <p:cNvSpPr>
            <a:spLocks noGrp="1"/>
          </p:cNvSpPr>
          <p:nvPr>
            <p:ph idx="1"/>
          </p:nvPr>
        </p:nvSpPr>
        <p:spPr/>
        <p:txBody>
          <a:bodyPr>
            <a:normAutofit fontScale="92500" lnSpcReduction="10000"/>
          </a:bodyPr>
          <a:lstStyle/>
          <a:p>
            <a:r>
              <a:rPr lang="en-AU" dirty="0">
                <a:solidFill>
                  <a:schemeClr val="tx1">
                    <a:lumMod val="75000"/>
                    <a:lumOff val="25000"/>
                  </a:schemeClr>
                </a:solidFill>
              </a:rPr>
              <a:t>The World Health Organisation (WHO) lexicon of alcohol and drug terms identifies dependence syndrome as ‘</a:t>
            </a:r>
            <a:r>
              <a:rPr lang="en-AU" i="1" dirty="0">
                <a:solidFill>
                  <a:schemeClr val="tx1">
                    <a:lumMod val="75000"/>
                    <a:lumOff val="25000"/>
                  </a:schemeClr>
                </a:solidFill>
              </a:rPr>
              <a:t>a cluster of behavioural, cognitive, and physiological phenomena that may develop after repeated substance use</a:t>
            </a:r>
            <a:r>
              <a:rPr lang="en-AU" dirty="0">
                <a:solidFill>
                  <a:schemeClr val="tx1">
                    <a:lumMod val="75000"/>
                    <a:lumOff val="25000"/>
                  </a:schemeClr>
                </a:solidFill>
              </a:rPr>
              <a:t>’.1 These phenomena include:</a:t>
            </a:r>
          </a:p>
          <a:p>
            <a:r>
              <a:rPr lang="en-AU" dirty="0">
                <a:solidFill>
                  <a:schemeClr val="tx1">
                    <a:lumMod val="75000"/>
                    <a:lumOff val="25000"/>
                  </a:schemeClr>
                </a:solidFill>
              </a:rPr>
              <a:t>a strong desire to take the drug</a:t>
            </a:r>
          </a:p>
          <a:p>
            <a:r>
              <a:rPr lang="en-AU" dirty="0">
                <a:solidFill>
                  <a:schemeClr val="tx1">
                    <a:lumMod val="75000"/>
                    <a:lumOff val="25000"/>
                  </a:schemeClr>
                </a:solidFill>
              </a:rPr>
              <a:t>impaired control over its use</a:t>
            </a:r>
          </a:p>
          <a:p>
            <a:r>
              <a:rPr lang="en-AU" dirty="0">
                <a:solidFill>
                  <a:schemeClr val="tx1">
                    <a:lumMod val="75000"/>
                    <a:lumOff val="25000"/>
                  </a:schemeClr>
                </a:solidFill>
              </a:rPr>
              <a:t>persistent use despite harmful consequences</a:t>
            </a:r>
          </a:p>
          <a:p>
            <a:r>
              <a:rPr lang="en-AU" dirty="0">
                <a:solidFill>
                  <a:schemeClr val="tx1">
                    <a:lumMod val="75000"/>
                    <a:lumOff val="25000"/>
                  </a:schemeClr>
                </a:solidFill>
              </a:rPr>
              <a:t>a higher priority given to drug use than to other activities and obligations</a:t>
            </a:r>
          </a:p>
          <a:p>
            <a:r>
              <a:rPr lang="en-AU" dirty="0">
                <a:solidFill>
                  <a:schemeClr val="tx1">
                    <a:lumMod val="75000"/>
                    <a:lumOff val="25000"/>
                  </a:schemeClr>
                </a:solidFill>
              </a:rPr>
              <a:t>increased tolerance</a:t>
            </a:r>
          </a:p>
          <a:p>
            <a:r>
              <a:rPr lang="en-AU" dirty="0">
                <a:solidFill>
                  <a:schemeClr val="tx1">
                    <a:lumMod val="75000"/>
                    <a:lumOff val="25000"/>
                  </a:schemeClr>
                </a:solidFill>
              </a:rPr>
              <a:t>experience of physical withdrawal reaction when drug use is discontinued.</a:t>
            </a:r>
          </a:p>
        </p:txBody>
      </p:sp>
    </p:spTree>
    <p:extLst>
      <p:ext uri="{BB962C8B-B14F-4D97-AF65-F5344CB8AC3E}">
        <p14:creationId xmlns:p14="http://schemas.microsoft.com/office/powerpoint/2010/main" val="487155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CC582086-2C1F-473F-8107-9DF505D65CC1}"/>
              </a:ext>
            </a:extLst>
          </p:cNvPr>
          <p:cNvPicPr>
            <a:picLocks noChangeAspect="1"/>
          </p:cNvPicPr>
          <p:nvPr/>
        </p:nvPicPr>
        <p:blipFill rotWithShape="1">
          <a:blip r:embed="rId3"/>
          <a:srcRect l="166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A52B42-10D3-440C-B6C6-E088BEFF0728}"/>
              </a:ext>
            </a:extLst>
          </p:cNvPr>
          <p:cNvSpPr>
            <a:spLocks noGrp="1"/>
          </p:cNvSpPr>
          <p:nvPr>
            <p:ph type="title"/>
          </p:nvPr>
        </p:nvSpPr>
        <p:spPr>
          <a:xfrm>
            <a:off x="5827048" y="407987"/>
            <a:ext cx="5721484" cy="1325563"/>
          </a:xfrm>
        </p:spPr>
        <p:txBody>
          <a:bodyPr>
            <a:normAutofit/>
          </a:bodyPr>
          <a:lstStyle/>
          <a:p>
            <a:r>
              <a:rPr lang="en-US"/>
              <a:t>What the Policy says</a:t>
            </a:r>
            <a:endParaRPr lang="en-AU"/>
          </a:p>
        </p:txBody>
      </p:sp>
      <p:sp>
        <p:nvSpPr>
          <p:cNvPr id="3" name="Content Placeholder 2">
            <a:extLst>
              <a:ext uri="{FF2B5EF4-FFF2-40B4-BE49-F238E27FC236}">
                <a16:creationId xmlns:a16="http://schemas.microsoft.com/office/drawing/2014/main" id="{06451814-1973-4B18-82C3-E52DF388EF78}"/>
              </a:ext>
            </a:extLst>
          </p:cNvPr>
          <p:cNvSpPr>
            <a:spLocks noGrp="1"/>
          </p:cNvSpPr>
          <p:nvPr>
            <p:ph idx="1"/>
          </p:nvPr>
        </p:nvSpPr>
        <p:spPr>
          <a:xfrm>
            <a:off x="5827048" y="1868487"/>
            <a:ext cx="5721484" cy="4351338"/>
          </a:xfrm>
        </p:spPr>
        <p:txBody>
          <a:bodyPr>
            <a:normAutofit/>
          </a:bodyPr>
          <a:lstStyle/>
          <a:p>
            <a:r>
              <a:rPr lang="en-AU" sz="1500"/>
              <a:t>On admission to a health service all patients will undergo an initial screening to identify alcohol and/or drug use and risks as part of all nursing and midwifery care</a:t>
            </a:r>
          </a:p>
          <a:p>
            <a:endParaRPr lang="en-AU" sz="1500"/>
          </a:p>
          <a:p>
            <a:r>
              <a:rPr lang="en-AU" sz="1500"/>
              <a:t>The nurse or midwife is to screen for the presence of any substance use that may impact clinical care.</a:t>
            </a:r>
          </a:p>
          <a:p>
            <a:endParaRPr lang="en-AU" sz="1500"/>
          </a:p>
          <a:p>
            <a:r>
              <a:rPr lang="en-AU" sz="1500"/>
              <a:t>Identify and document details about the patient’s past or current alcohol and other drug use including tobacco use, prescribed medications, non-prescribed pharmaceuticals, and legal and illicit substances.</a:t>
            </a:r>
          </a:p>
          <a:p>
            <a:endParaRPr lang="en-AU" sz="1500"/>
          </a:p>
          <a:p>
            <a:r>
              <a:rPr lang="en-AU" sz="1500"/>
              <a:t>Patients with identified AOD related risks must be referred for a comprehensive assessment of their alcohol and/or drug use, as required</a:t>
            </a:r>
          </a:p>
          <a:p>
            <a:endParaRPr lang="en-AU" sz="1500"/>
          </a:p>
        </p:txBody>
      </p:sp>
    </p:spTree>
    <p:extLst>
      <p:ext uri="{BB962C8B-B14F-4D97-AF65-F5344CB8AC3E}">
        <p14:creationId xmlns:p14="http://schemas.microsoft.com/office/powerpoint/2010/main" val="69462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13903-10E1-4438-A991-9BCF943CF1F1}"/>
              </a:ext>
            </a:extLst>
          </p:cNvPr>
          <p:cNvSpPr>
            <a:spLocks noGrp="1"/>
          </p:cNvSpPr>
          <p:nvPr>
            <p:ph type="title"/>
          </p:nvPr>
        </p:nvSpPr>
        <p:spPr>
          <a:xfrm>
            <a:off x="841248" y="548640"/>
            <a:ext cx="3600860" cy="5431536"/>
          </a:xfrm>
        </p:spPr>
        <p:txBody>
          <a:bodyPr>
            <a:normAutofit/>
          </a:bodyPr>
          <a:lstStyle/>
          <a:p>
            <a:r>
              <a:rPr lang="en-US" sz="5400" b="1"/>
              <a:t>Why Screen</a:t>
            </a:r>
            <a:endParaRPr lang="en-AU" sz="5400" b="1"/>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EE8657-8EE5-429C-AAE2-C9D4C2246BA0}"/>
              </a:ext>
            </a:extLst>
          </p:cNvPr>
          <p:cNvSpPr>
            <a:spLocks noGrp="1"/>
          </p:cNvSpPr>
          <p:nvPr>
            <p:ph idx="1"/>
          </p:nvPr>
        </p:nvSpPr>
        <p:spPr>
          <a:xfrm>
            <a:off x="5126417" y="805010"/>
            <a:ext cx="6224335" cy="5431536"/>
          </a:xfrm>
        </p:spPr>
        <p:txBody>
          <a:bodyPr anchor="ctr">
            <a:normAutofit/>
          </a:bodyPr>
          <a:lstStyle/>
          <a:p>
            <a:r>
              <a:rPr lang="en-AU" sz="2400" dirty="0">
                <a:solidFill>
                  <a:schemeClr val="tx1">
                    <a:lumMod val="75000"/>
                    <a:lumOff val="25000"/>
                  </a:schemeClr>
                </a:solidFill>
              </a:rPr>
              <a:t>Understand the patient’s individual circumstances and concerns</a:t>
            </a:r>
          </a:p>
          <a:p>
            <a:pPr lvl="0"/>
            <a:endParaRPr lang="en-AU" sz="2400" dirty="0">
              <a:solidFill>
                <a:schemeClr val="tx1">
                  <a:lumMod val="75000"/>
                  <a:lumOff val="25000"/>
                </a:schemeClr>
              </a:solidFill>
            </a:endParaRPr>
          </a:p>
          <a:p>
            <a:pPr lvl="0"/>
            <a:r>
              <a:rPr lang="en-AU" sz="2400" dirty="0">
                <a:solidFill>
                  <a:schemeClr val="tx1">
                    <a:lumMod val="75000"/>
                    <a:lumOff val="25000"/>
                  </a:schemeClr>
                </a:solidFill>
              </a:rPr>
              <a:t>Understand risks in the provision of care</a:t>
            </a:r>
          </a:p>
          <a:p>
            <a:pPr lvl="0"/>
            <a:endParaRPr lang="en-AU" sz="2400" dirty="0">
              <a:solidFill>
                <a:schemeClr val="tx1">
                  <a:lumMod val="75000"/>
                  <a:lumOff val="25000"/>
                </a:schemeClr>
              </a:solidFill>
            </a:endParaRPr>
          </a:p>
          <a:p>
            <a:pPr lvl="0"/>
            <a:r>
              <a:rPr lang="en-AU" sz="2400" dirty="0">
                <a:solidFill>
                  <a:schemeClr val="tx1">
                    <a:lumMod val="75000"/>
                    <a:lumOff val="25000"/>
                  </a:schemeClr>
                </a:solidFill>
              </a:rPr>
              <a:t>Plan clinical care</a:t>
            </a:r>
          </a:p>
          <a:p>
            <a:pPr lvl="0"/>
            <a:endParaRPr lang="en-AU" sz="2400" dirty="0">
              <a:solidFill>
                <a:schemeClr val="tx1">
                  <a:lumMod val="75000"/>
                  <a:lumOff val="25000"/>
                </a:schemeClr>
              </a:solidFill>
            </a:endParaRPr>
          </a:p>
          <a:p>
            <a:pPr lvl="0"/>
            <a:r>
              <a:rPr lang="en-AU" sz="2400" dirty="0">
                <a:solidFill>
                  <a:schemeClr val="tx1">
                    <a:lumMod val="75000"/>
                    <a:lumOff val="25000"/>
                  </a:schemeClr>
                </a:solidFill>
              </a:rPr>
              <a:t>Facilitate access to drug and alcohol withdrawal services and rehabilitation services, as appropriate </a:t>
            </a:r>
          </a:p>
          <a:p>
            <a:pPr lvl="0"/>
            <a:endParaRPr lang="en-AU" sz="2400" dirty="0">
              <a:solidFill>
                <a:schemeClr val="tx1">
                  <a:lumMod val="75000"/>
                  <a:lumOff val="25000"/>
                </a:schemeClr>
              </a:solidFill>
            </a:endParaRPr>
          </a:p>
          <a:p>
            <a:pPr lvl="0"/>
            <a:r>
              <a:rPr lang="en-AU" sz="2400" dirty="0">
                <a:solidFill>
                  <a:schemeClr val="tx1">
                    <a:lumMod val="75000"/>
                    <a:lumOff val="25000"/>
                  </a:schemeClr>
                </a:solidFill>
              </a:rPr>
              <a:t>Facilitate  access to specialist drug and alcohol services </a:t>
            </a:r>
          </a:p>
          <a:p>
            <a:endParaRPr lang="en-AU" sz="2200" dirty="0"/>
          </a:p>
        </p:txBody>
      </p:sp>
    </p:spTree>
    <p:extLst>
      <p:ext uri="{BB962C8B-B14F-4D97-AF65-F5344CB8AC3E}">
        <p14:creationId xmlns:p14="http://schemas.microsoft.com/office/powerpoint/2010/main" val="39854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D3E4-5F1E-475D-AD7C-C349F6581A1B}"/>
              </a:ext>
            </a:extLst>
          </p:cNvPr>
          <p:cNvSpPr>
            <a:spLocks noGrp="1"/>
          </p:cNvSpPr>
          <p:nvPr>
            <p:ph type="title"/>
          </p:nvPr>
        </p:nvSpPr>
        <p:spPr>
          <a:xfrm>
            <a:off x="838200" y="365125"/>
            <a:ext cx="10515600" cy="1325563"/>
          </a:xfrm>
        </p:spPr>
        <p:txBody>
          <a:bodyPr/>
          <a:lstStyle/>
          <a:p>
            <a:r>
              <a:rPr lang="en-US">
                <a:solidFill>
                  <a:schemeClr val="accent2">
                    <a:lumMod val="75000"/>
                  </a:schemeClr>
                </a:solidFill>
              </a:rPr>
              <a:t>Initial Screening includes</a:t>
            </a:r>
            <a:endParaRPr lang="en-AU" dirty="0">
              <a:solidFill>
                <a:schemeClr val="accent2">
                  <a:lumMod val="75000"/>
                </a:schemeClr>
              </a:solidFill>
            </a:endParaRPr>
          </a:p>
        </p:txBody>
      </p:sp>
      <p:sp>
        <p:nvSpPr>
          <p:cNvPr id="3" name="Content Placeholder 2">
            <a:extLst>
              <a:ext uri="{FF2B5EF4-FFF2-40B4-BE49-F238E27FC236}">
                <a16:creationId xmlns:a16="http://schemas.microsoft.com/office/drawing/2014/main" id="{D010C7B3-7C3E-47F0-A283-6C3B1F67C7AC}"/>
              </a:ext>
            </a:extLst>
          </p:cNvPr>
          <p:cNvSpPr>
            <a:spLocks noGrp="1"/>
          </p:cNvSpPr>
          <p:nvPr>
            <p:ph idx="1"/>
          </p:nvPr>
        </p:nvSpPr>
        <p:spPr/>
        <p:txBody>
          <a:bodyPr>
            <a:normAutofit fontScale="77500" lnSpcReduction="20000"/>
          </a:bodyPr>
          <a:lstStyle/>
          <a:p>
            <a:r>
              <a:rPr lang="en-AU" dirty="0">
                <a:solidFill>
                  <a:schemeClr val="tx1">
                    <a:lumMod val="75000"/>
                    <a:lumOff val="25000"/>
                  </a:schemeClr>
                </a:solidFill>
              </a:rPr>
              <a:t>Past medical history</a:t>
            </a:r>
          </a:p>
          <a:p>
            <a:r>
              <a:rPr lang="en-AU" dirty="0">
                <a:solidFill>
                  <a:schemeClr val="tx1">
                    <a:lumMod val="75000"/>
                    <a:lumOff val="25000"/>
                  </a:schemeClr>
                </a:solidFill>
              </a:rPr>
              <a:t>Psychosocial issues</a:t>
            </a:r>
          </a:p>
          <a:p>
            <a:r>
              <a:rPr lang="en-AU" dirty="0">
                <a:solidFill>
                  <a:schemeClr val="tx1">
                    <a:lumMod val="75000"/>
                    <a:lumOff val="25000"/>
                  </a:schemeClr>
                </a:solidFill>
              </a:rPr>
              <a:t>Indicators of risk</a:t>
            </a:r>
          </a:p>
          <a:p>
            <a:r>
              <a:rPr lang="en-AU" dirty="0">
                <a:solidFill>
                  <a:schemeClr val="tx1">
                    <a:lumMod val="75000"/>
                    <a:lumOff val="25000"/>
                  </a:schemeClr>
                </a:solidFill>
              </a:rPr>
              <a:t>Physical signs and symptoms</a:t>
            </a:r>
          </a:p>
          <a:p>
            <a:r>
              <a:rPr lang="en-AU" dirty="0">
                <a:solidFill>
                  <a:schemeClr val="tx1">
                    <a:lumMod val="75000"/>
                    <a:lumOff val="25000"/>
                  </a:schemeClr>
                </a:solidFill>
              </a:rPr>
              <a:t>Current mental health status</a:t>
            </a:r>
          </a:p>
          <a:p>
            <a:r>
              <a:rPr lang="en-AU" dirty="0">
                <a:solidFill>
                  <a:schemeClr val="tx1">
                    <a:lumMod val="75000"/>
                    <a:lumOff val="25000"/>
                  </a:schemeClr>
                </a:solidFill>
              </a:rPr>
              <a:t>Pathology results.</a:t>
            </a:r>
          </a:p>
          <a:p>
            <a:pPr marL="0" indent="0" algn="ctr">
              <a:buNone/>
            </a:pPr>
            <a:r>
              <a:rPr lang="en-AU" b="1" dirty="0">
                <a:solidFill>
                  <a:schemeClr val="accent2">
                    <a:lumMod val="75000"/>
                  </a:schemeClr>
                </a:solidFill>
              </a:rPr>
              <a:t>It is important to note that no single sign, symptom or pathology test is conclusive</a:t>
            </a:r>
          </a:p>
          <a:p>
            <a:pPr marL="0" indent="0" algn="ctr">
              <a:buNone/>
            </a:pPr>
            <a:r>
              <a:rPr lang="en-AU" b="1" dirty="0">
                <a:solidFill>
                  <a:schemeClr val="accent2">
                    <a:lumMod val="75000"/>
                  </a:schemeClr>
                </a:solidFill>
              </a:rPr>
              <a:t>evidence of an alcohol or drug-related issue</a:t>
            </a:r>
          </a:p>
          <a:p>
            <a:pPr marL="0" indent="0">
              <a:buNone/>
            </a:pPr>
            <a:endParaRPr lang="en-AU" dirty="0"/>
          </a:p>
          <a:p>
            <a:pPr marL="0" indent="0">
              <a:buNone/>
            </a:pPr>
            <a:r>
              <a:rPr lang="en-AU" dirty="0">
                <a:solidFill>
                  <a:srgbClr val="0070C0"/>
                </a:solidFill>
              </a:rPr>
              <a:t>As part of the initial screening, all patients are also to undergo preliminary screening for</a:t>
            </a:r>
          </a:p>
          <a:p>
            <a:pPr marL="0" indent="0">
              <a:buNone/>
            </a:pPr>
            <a:r>
              <a:rPr lang="en-AU" dirty="0">
                <a:solidFill>
                  <a:srgbClr val="0070C0"/>
                </a:solidFill>
              </a:rPr>
              <a:t>suicide risk, as outlined in the NSW Health Policy </a:t>
            </a:r>
            <a:r>
              <a:rPr lang="en-AU" i="1" dirty="0">
                <a:solidFill>
                  <a:srgbClr val="0070C0"/>
                </a:solidFill>
              </a:rPr>
              <a:t>Clinical Care of People Who May Be</a:t>
            </a:r>
          </a:p>
          <a:p>
            <a:pPr marL="0" indent="0">
              <a:buNone/>
            </a:pPr>
            <a:r>
              <a:rPr lang="en-AU" i="1" dirty="0">
                <a:solidFill>
                  <a:srgbClr val="0070C0"/>
                </a:solidFill>
              </a:rPr>
              <a:t>Suicidal (</a:t>
            </a:r>
            <a:r>
              <a:rPr lang="en-AU" dirty="0">
                <a:solidFill>
                  <a:srgbClr val="0070C0"/>
                </a:solidFill>
              </a:rPr>
              <a:t>PD2016_007).</a:t>
            </a:r>
          </a:p>
        </p:txBody>
      </p:sp>
    </p:spTree>
    <p:extLst>
      <p:ext uri="{BB962C8B-B14F-4D97-AF65-F5344CB8AC3E}">
        <p14:creationId xmlns:p14="http://schemas.microsoft.com/office/powerpoint/2010/main" val="258294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3DBFD-0377-4A6B-AE9D-1562657B4732}"/>
              </a:ext>
            </a:extLst>
          </p:cNvPr>
          <p:cNvSpPr>
            <a:spLocks noGrp="1"/>
          </p:cNvSpPr>
          <p:nvPr>
            <p:ph type="title"/>
          </p:nvPr>
        </p:nvSpPr>
        <p:spPr>
          <a:xfrm>
            <a:off x="635000" y="640823"/>
            <a:ext cx="3418659" cy="5583148"/>
          </a:xfrm>
        </p:spPr>
        <p:txBody>
          <a:bodyPr anchor="ctr">
            <a:normAutofit/>
          </a:bodyPr>
          <a:lstStyle/>
          <a:p>
            <a:pPr algn="ctr"/>
            <a:r>
              <a:rPr lang="en-US" sz="5400" b="1" dirty="0">
                <a:solidFill>
                  <a:schemeClr val="accent2">
                    <a:lumMod val="75000"/>
                  </a:schemeClr>
                </a:solidFill>
              </a:rPr>
              <a:t>Barriers to getting </a:t>
            </a:r>
            <a:br>
              <a:rPr lang="en-US" sz="5400" b="1" dirty="0">
                <a:solidFill>
                  <a:schemeClr val="accent2">
                    <a:lumMod val="75000"/>
                  </a:schemeClr>
                </a:solidFill>
              </a:rPr>
            </a:br>
            <a:r>
              <a:rPr lang="en-US" sz="5400" b="1" dirty="0">
                <a:solidFill>
                  <a:schemeClr val="accent2">
                    <a:lumMod val="75000"/>
                  </a:schemeClr>
                </a:solidFill>
              </a:rPr>
              <a:t>and</a:t>
            </a:r>
            <a:br>
              <a:rPr lang="en-US" sz="5400" b="1" dirty="0">
                <a:solidFill>
                  <a:schemeClr val="accent2">
                    <a:lumMod val="75000"/>
                  </a:schemeClr>
                </a:solidFill>
              </a:rPr>
            </a:br>
            <a:r>
              <a:rPr lang="en-US" sz="5400" b="1" dirty="0">
                <a:solidFill>
                  <a:schemeClr val="accent2">
                    <a:lumMod val="75000"/>
                  </a:schemeClr>
                </a:solidFill>
              </a:rPr>
              <a:t>asking information</a:t>
            </a:r>
            <a:r>
              <a:rPr lang="en-US" sz="5400" b="1" dirty="0"/>
              <a:t> </a:t>
            </a:r>
            <a:endParaRPr lang="en-AU" sz="5400" b="1" dirty="0"/>
          </a:p>
        </p:txBody>
      </p:sp>
      <p:sp>
        <p:nvSpPr>
          <p:cNvPr id="8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92E9772F-6A5B-4FA2-B756-EF76FD695658}"/>
              </a:ext>
            </a:extLst>
          </p:cNvPr>
          <p:cNvGraphicFramePr>
            <a:graphicFrameLocks noGrp="1"/>
          </p:cNvGraphicFramePr>
          <p:nvPr>
            <p:ph idx="1"/>
            <p:extLst>
              <p:ext uri="{D42A27DB-BD31-4B8C-83A1-F6EECF244321}">
                <p14:modId xmlns:p14="http://schemas.microsoft.com/office/powerpoint/2010/main" val="230844522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0460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CN">
      <a:dk1>
        <a:srgbClr val="242527"/>
      </a:dk1>
      <a:lt1>
        <a:sysClr val="window" lastClr="FFFFFF"/>
      </a:lt1>
      <a:dk2>
        <a:srgbClr val="ADC32B"/>
      </a:dk2>
      <a:lt2>
        <a:srgbClr val="EEECE1"/>
      </a:lt2>
      <a:accent1>
        <a:srgbClr val="004E78"/>
      </a:accent1>
      <a:accent2>
        <a:srgbClr val="038373"/>
      </a:accent2>
      <a:accent3>
        <a:srgbClr val="CA496B"/>
      </a:accent3>
      <a:accent4>
        <a:srgbClr val="90AFAF"/>
      </a:accent4>
      <a:accent5>
        <a:srgbClr val="8CA88F"/>
      </a:accent5>
      <a:accent6>
        <a:srgbClr val="E2A0A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N Powerpoint Template_2018_Approved  -  Read-Only" id="{9F700BBD-C125-455A-9528-F95FF9AD8473}" vid="{5D091DE3-349A-4015-83D5-9AA7106A60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ABB278BF566E4489848AC47C70BC49" ma:contentTypeVersion="2" ma:contentTypeDescription="Create a new document." ma:contentTypeScope="" ma:versionID="c06b389321e73da4882ff29401bb73ec">
  <xsd:schema xmlns:xsd="http://www.w3.org/2001/XMLSchema" xmlns:xs="http://www.w3.org/2001/XMLSchema" xmlns:p="http://schemas.microsoft.com/office/2006/metadata/properties" xmlns:ns1="http://schemas.microsoft.com/sharepoint/v3" targetNamespace="http://schemas.microsoft.com/office/2006/metadata/properties" ma:root="true" ma:fieldsID="6a5abbfe4f4ab95422e0c5f813c3d62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25C162-0924-43CB-BD2A-605DF7A556C6}"/>
</file>

<file path=customXml/itemProps2.xml><?xml version="1.0" encoding="utf-8"?>
<ds:datastoreItem xmlns:ds="http://schemas.openxmlformats.org/officeDocument/2006/customXml" ds:itemID="{1561C31F-7231-4854-86F3-499B4EF076DC}"/>
</file>

<file path=customXml/itemProps3.xml><?xml version="1.0" encoding="utf-8"?>
<ds:datastoreItem xmlns:ds="http://schemas.openxmlformats.org/officeDocument/2006/customXml" ds:itemID="{803B6278-75CA-483B-8794-68834570C85D}"/>
</file>

<file path=docProps/app.xml><?xml version="1.0" encoding="utf-8"?>
<Properties xmlns="http://schemas.openxmlformats.org/officeDocument/2006/extended-properties" xmlns:vt="http://schemas.openxmlformats.org/officeDocument/2006/docPropsVTypes">
  <TotalTime>71</TotalTime>
  <Words>2195</Words>
  <Application>Microsoft Office PowerPoint</Application>
  <PresentationFormat>Widescreen</PresentationFormat>
  <Paragraphs>250</Paragraphs>
  <Slides>31</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Helvetica</vt:lpstr>
      <vt:lpstr>Office Theme</vt:lpstr>
      <vt:lpstr>1_Office Theme</vt:lpstr>
      <vt:lpstr>Screening for the Use of Alcohol and Other Drugs</vt:lpstr>
      <vt:lpstr>PowerPoint Presentation</vt:lpstr>
      <vt:lpstr>What we will cover</vt:lpstr>
      <vt:lpstr>We all use substances </vt:lpstr>
      <vt:lpstr>Everyone who uses substances does not become dependent</vt:lpstr>
      <vt:lpstr>What the Policy says</vt:lpstr>
      <vt:lpstr>Why Screen</vt:lpstr>
      <vt:lpstr>Initial Screening includes</vt:lpstr>
      <vt:lpstr>Barriers to getting  and asking information </vt:lpstr>
      <vt:lpstr>How this translates for patients</vt:lpstr>
      <vt:lpstr>SCREENING Integrated into nursing assessment, conducted on engagement and reviewed regularly for patients with multiple admissions </vt:lpstr>
      <vt:lpstr>Initial Screening Questions</vt:lpstr>
      <vt:lpstr>If YES - ASK</vt:lpstr>
      <vt:lpstr>Screening Tools – Refer to local Protocols</vt:lpstr>
      <vt:lpstr>What Not to Ask</vt:lpstr>
      <vt:lpstr> What if a patient refuses Assessment, Treatment or Referral</vt:lpstr>
      <vt:lpstr>What if a patient is on Opioid Treatment ?</vt:lpstr>
      <vt:lpstr>Harm Reduction,  Brief Intervention &amp; Comprehensive Assessment </vt:lpstr>
      <vt:lpstr>Harm Reduction</vt:lpstr>
      <vt:lpstr>Common Harm Reduction Strategies</vt:lpstr>
      <vt:lpstr>Brief Intervention</vt:lpstr>
      <vt:lpstr>Role of Nurses and Midwives</vt:lpstr>
      <vt:lpstr>Comprehensive Assessment</vt:lpstr>
      <vt:lpstr>Pregnant Women</vt:lpstr>
      <vt:lpstr>Referral and Where to get assistance</vt:lpstr>
      <vt:lpstr>Referral </vt:lpstr>
      <vt:lpstr>Other  Referral Considerations</vt:lpstr>
      <vt:lpstr>Where to get Assistance</vt:lpstr>
      <vt:lpstr>Clinical Resources</vt:lpstr>
      <vt:lpstr>        Reflection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the Use of Alcohol and Other Drugs</dc:title>
  <dc:creator>Tonina Harvey</dc:creator>
  <cp:lastModifiedBy>Luis Gonzalez Chaux</cp:lastModifiedBy>
  <cp:revision>5</cp:revision>
  <dcterms:created xsi:type="dcterms:W3CDTF">2021-04-22T01:27:25Z</dcterms:created>
  <dcterms:modified xsi:type="dcterms:W3CDTF">2021-08-31T04:40:02Z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0x01010077ABB278BF566E4489848AC47C70BC49</vt:lpwstr>
  </property>
</Properties>
</file>