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5"/>
  </p:notesMasterIdLst>
  <p:handoutMasterIdLst>
    <p:handoutMasterId r:id="rId6"/>
  </p:handoutMasterIdLst>
  <p:sldIdLst>
    <p:sldId id="375" r:id="rId2"/>
    <p:sldId id="377" r:id="rId3"/>
    <p:sldId id="378" r:id="rId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FF00"/>
    <a:srgbClr val="00FF99"/>
    <a:srgbClr val="66FF99"/>
    <a:srgbClr val="FFCCFF"/>
    <a:srgbClr val="FFFF99"/>
    <a:srgbClr val="CCFFFF"/>
    <a:srgbClr val="FFFFCC"/>
    <a:srgbClr val="CC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72443" autoAdjust="0"/>
  </p:normalViewPr>
  <p:slideViewPr>
    <p:cSldViewPr>
      <p:cViewPr>
        <p:scale>
          <a:sx n="90" d="100"/>
          <a:sy n="90" d="100"/>
        </p:scale>
        <p:origin x="-1939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26" y="-82"/>
      </p:cViewPr>
      <p:guideLst>
        <p:guide orient="horz" pos="3126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customXml" Target="../customXml/item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96663-5124-4CC8-A5ED-CD98BCE68295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A0A9E-56A3-4C97-9486-FDF1B115D0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239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3F3D85-5F67-44B1-B1CA-29122F7D5F4B}" type="datetimeFigureOut">
              <a:rPr lang="en-AU" smtClean="0"/>
              <a:pPr/>
              <a:t>2/11/2015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3C33D0-7CBA-4EF5-A201-ED7D42A6F8A5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851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buClr>
                <a:srgbClr val="FFC000"/>
              </a:buCl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1000"/>
              </a:spcAft>
              <a:buClr>
                <a:srgbClr val="FFC000"/>
              </a:buCl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1200"/>
              </a:spcAft>
              <a:buClr>
                <a:srgbClr val="FFC000"/>
              </a:buClr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>
                <a:solidFill>
                  <a:schemeClr val="bg1"/>
                </a:solidFill>
                <a:latin typeface="+mj-lt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76FB3D-5611-409A-9620-B47404C31650}" type="datetimeFigureOut">
              <a:rPr lang="en-AU" smtClean="0"/>
              <a:t>2/11/2015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8DE489-E856-4A27-BDD5-4B7BDD6615AA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4555"/>
            <a:ext cx="8229600" cy="1219200"/>
          </a:xfrm>
        </p:spPr>
        <p:txBody>
          <a:bodyPr tIns="0" rtlCol="0" anchor="ctr" anchorCtr="0"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5000"/>
            <a:duotone>
              <a:schemeClr val="bg2">
                <a:shade val="55000"/>
                <a:alpha val="20000"/>
              </a:schemeClr>
              <a:schemeClr val="bg2">
                <a:tint val="40000"/>
                <a:shade val="90000"/>
                <a:satMod val="60000"/>
                <a:alpha val="20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Cement/>
                    </a14:imgEffect>
                    <a14:imgEffect>
                      <a14:colorTemperature colorTemp="10700"/>
                    </a14:imgEffect>
                  </a14:imgLayer>
                </a14:imgProps>
              </a:ext>
            </a:extLst>
          </a:blip>
          <a:srcRect/>
          <a:tile tx="0" ty="0" sx="58000" sy="3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Canberra 29/3/2012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7" name="Picture 2" descr="C:\Program Files\LocalTexFiles\tex\latex\beamer\themes\theme\pictures\logo-part.gif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839075" y="6096000"/>
            <a:ext cx="1304925" cy="666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650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3.wdp"/><Relationship Id="rId5" Type="http://schemas.openxmlformats.org/officeDocument/2006/relationships/image" Target="../media/image7.jpeg"/><Relationship Id="rId4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18.jpeg"/><Relationship Id="rId18" Type="http://schemas.openxmlformats.org/officeDocument/2006/relationships/image" Target="../media/image23.jpeg"/><Relationship Id="rId3" Type="http://schemas.openxmlformats.org/officeDocument/2006/relationships/image" Target="../media/image9.jpeg"/><Relationship Id="rId7" Type="http://schemas.microsoft.com/office/2007/relationships/hdphoto" Target="../media/hdphoto4.wdp"/><Relationship Id="rId12" Type="http://schemas.openxmlformats.org/officeDocument/2006/relationships/image" Target="../media/image17.png"/><Relationship Id="rId17" Type="http://schemas.openxmlformats.org/officeDocument/2006/relationships/image" Target="../media/image22.jpeg"/><Relationship Id="rId2" Type="http://schemas.openxmlformats.org/officeDocument/2006/relationships/image" Target="../media/image8.png"/><Relationship Id="rId16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6.png"/><Relationship Id="rId5" Type="http://schemas.openxmlformats.org/officeDocument/2006/relationships/image" Target="../media/image11.jpeg"/><Relationship Id="rId15" Type="http://schemas.openxmlformats.org/officeDocument/2006/relationships/image" Target="../media/image20.jpeg"/><Relationship Id="rId10" Type="http://schemas.openxmlformats.org/officeDocument/2006/relationships/image" Target="../media/image15.jpeg"/><Relationship Id="rId19" Type="http://schemas.openxmlformats.org/officeDocument/2006/relationships/image" Target="../media/image24.jpeg"/><Relationship Id="rId4" Type="http://schemas.openxmlformats.org/officeDocument/2006/relationships/image" Target="../media/image10.jpg"/><Relationship Id="rId9" Type="http://schemas.openxmlformats.org/officeDocument/2006/relationships/image" Target="../media/image14.jpeg"/><Relationship Id="rId14" Type="http://schemas.openxmlformats.org/officeDocument/2006/relationships/image" Target="../media/image19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8533" y="44624"/>
            <a:ext cx="5835636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AU" sz="4400" b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  <a:ea typeface="Kozuka Mincho Pro H" pitchFamily="18" charset="-128"/>
              </a:rPr>
              <a:t>Health Analytics</a:t>
            </a:r>
          </a:p>
          <a:p>
            <a:pPr algn="ctr"/>
            <a:r>
              <a:rPr lang="en-AU" sz="4400" b="1" smtClean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  <a:ea typeface="Kozuka Mincho Pro H" pitchFamily="18" charset="-128"/>
              </a:rPr>
              <a:t> in practice</a:t>
            </a:r>
            <a:endParaRPr lang="en-AU" sz="4400" b="1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Kozuka Mincho Pro H" pitchFamily="18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1044116" cy="1019501"/>
          </a:xfrm>
          <a:prstGeom prst="ellipse">
            <a:avLst/>
          </a:prstGeom>
          <a:ln w="63500" cap="rnd"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2065171" y="3176972"/>
            <a:ext cx="5351145" cy="76944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AU" sz="4400" b="1" smtClean="0">
                <a:solidFill>
                  <a:srgbClr val="00FFCC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rajan Pro" pitchFamily="18" charset="0"/>
                <a:ea typeface="Kozuka Mincho Pro H" pitchFamily="18" charset="-128"/>
              </a:rPr>
              <a:t>Federico Girosi</a:t>
            </a:r>
            <a:endParaRPr lang="en-AU" sz="4400" b="1">
              <a:solidFill>
                <a:srgbClr val="00FFCC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rajan Pro" pitchFamily="18" charset="0"/>
              <a:ea typeface="Kozuka Mincho Pro H" pitchFamily="18" charset="-128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6062" y="5373368"/>
            <a:ext cx="4670434" cy="136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97052"/>
            <a:ext cx="379476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88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9401" y="3798675"/>
            <a:ext cx="3924436" cy="2726669"/>
            <a:chOff x="5220072" y="1808820"/>
            <a:chExt cx="3924436" cy="2726669"/>
          </a:xfrm>
        </p:grpSpPr>
        <p:sp>
          <p:nvSpPr>
            <p:cNvPr id="17" name="Rectangle 16"/>
            <p:cNvSpPr/>
            <p:nvPr/>
          </p:nvSpPr>
          <p:spPr>
            <a:xfrm>
              <a:off x="5302692" y="2036857"/>
              <a:ext cx="101123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CRC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083253" y="2061844"/>
              <a:ext cx="91723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PHI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114448" y="3333182"/>
              <a:ext cx="922048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Uni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5292080" y="3297178"/>
              <a:ext cx="1925655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patients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7344308" y="3717032"/>
              <a:ext cx="684076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6372200" y="2420888"/>
              <a:ext cx="1742248" cy="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 flipV="1">
              <a:off x="8568444" y="2696726"/>
              <a:ext cx="7028" cy="696270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5808311" y="2636912"/>
              <a:ext cx="2400093" cy="828273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20072" y="1808820"/>
              <a:ext cx="1118187" cy="327524"/>
            </a:xfrm>
            <a:prstGeom prst="rect">
              <a:avLst/>
            </a:prstGeom>
          </p:spPr>
        </p:pic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03212" y="3825044"/>
              <a:ext cx="1141296" cy="710445"/>
            </a:xfrm>
            <a:prstGeom prst="rect">
              <a:avLst/>
            </a:prstGeom>
          </p:spPr>
        </p:pic>
      </p:grpSp>
      <p:sp>
        <p:nvSpPr>
          <p:cNvPr id="46" name="Left Arrow 45"/>
          <p:cNvSpPr/>
          <p:nvPr/>
        </p:nvSpPr>
        <p:spPr>
          <a:xfrm flipH="1">
            <a:off x="3995936" y="4578549"/>
            <a:ext cx="1728192" cy="470631"/>
          </a:xfrm>
          <a:prstGeom prst="left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TextBox 53"/>
          <p:cNvSpPr txBox="1"/>
          <p:nvPr/>
        </p:nvSpPr>
        <p:spPr>
          <a:xfrm>
            <a:off x="6264188" y="-63388"/>
            <a:ext cx="2266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Stakeholders</a:t>
            </a:r>
            <a:endParaRPr lang="en-AU" b="1">
              <a:solidFill>
                <a:schemeClr val="accent5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107504" y="426744"/>
            <a:ext cx="3420380" cy="2282176"/>
            <a:chOff x="755576" y="30700"/>
            <a:chExt cx="3420380" cy="2282176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6956" y="800708"/>
              <a:ext cx="907114" cy="742568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67" name="Picture 8" descr="C:\Users\Federico\AppData\Local\Microsoft\Windows\Temporary Internet Files\Content.IE5\RMK9K8P3\lgi01a201404061700[1]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76454" y="1392685"/>
              <a:ext cx="637323" cy="765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Picture 67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115971"/>
                </a:clrFrom>
                <a:clrTo>
                  <a:srgbClr val="115971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596" y="1308160"/>
              <a:ext cx="1171161" cy="774768"/>
            </a:xfrm>
            <a:prstGeom prst="rect">
              <a:avLst/>
            </a:prstGeom>
          </p:spPr>
        </p:pic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9210" y="107656"/>
              <a:ext cx="1091134" cy="1089096"/>
            </a:xfrm>
            <a:prstGeom prst="rect">
              <a:avLst/>
            </a:prstGeom>
          </p:spPr>
        </p:pic>
        <p:sp>
          <p:nvSpPr>
            <p:cNvPr id="65" name="Rectangle 64"/>
            <p:cNvSpPr/>
            <p:nvPr/>
          </p:nvSpPr>
          <p:spPr>
            <a:xfrm>
              <a:off x="755576" y="30700"/>
              <a:ext cx="3420380" cy="2282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56" name="Picture 55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9" y="186870"/>
              <a:ext cx="697755" cy="863887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72" name="Group 71"/>
          <p:cNvGrpSpPr/>
          <p:nvPr/>
        </p:nvGrpSpPr>
        <p:grpSpPr>
          <a:xfrm flipH="1">
            <a:off x="5616116" y="426744"/>
            <a:ext cx="3420380" cy="2282176"/>
            <a:chOff x="755576" y="30700"/>
            <a:chExt cx="3420380" cy="228217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76956" y="800708"/>
              <a:ext cx="907114" cy="742568"/>
            </a:xfrm>
            <a:prstGeom prst="ellipse">
              <a:avLst/>
            </a:prstGeom>
            <a:ln w="63500" cap="rnd">
              <a:noFill/>
            </a:ln>
            <a:effectLst>
              <a:outerShdw blurRad="381000" dist="292100" dir="5400000" sx="-80000" sy="-18000" rotWithShape="0">
                <a:srgbClr val="000000">
                  <a:alpha val="22000"/>
                </a:srgbClr>
              </a:outerShdw>
            </a:effectLst>
            <a:scene3d>
              <a:camera prst="orthographicFront"/>
              <a:lightRig rig="contrasting" dir="t">
                <a:rot lat="0" lon="0" rev="3000000"/>
              </a:lightRig>
            </a:scene3d>
            <a:sp3d contourW="7620">
              <a:bevelT w="95250" h="31750"/>
              <a:contourClr>
                <a:srgbClr val="333333"/>
              </a:contourClr>
            </a:sp3d>
          </p:spPr>
        </p:pic>
        <p:pic>
          <p:nvPicPr>
            <p:cNvPr id="74" name="Picture 8" descr="C:\Users\Federico\AppData\Local\Microsoft\Windows\Temporary Internet Files\Content.IE5\RMK9K8P3\lgi01a201404061700[1]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76454" y="1392685"/>
              <a:ext cx="637323" cy="7650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115971"/>
                </a:clrFrom>
                <a:clrTo>
                  <a:srgbClr val="115971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colorTemperature colorTemp="7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5596" y="1308160"/>
              <a:ext cx="1171161" cy="774768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9210" y="107656"/>
              <a:ext cx="1091134" cy="1089096"/>
            </a:xfrm>
            <a:prstGeom prst="rect">
              <a:avLst/>
            </a:prstGeom>
          </p:spPr>
        </p:pic>
        <p:sp>
          <p:nvSpPr>
            <p:cNvPr id="77" name="Rectangle 76"/>
            <p:cNvSpPr/>
            <p:nvPr/>
          </p:nvSpPr>
          <p:spPr>
            <a:xfrm>
              <a:off x="755576" y="30700"/>
              <a:ext cx="3420380" cy="2282176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2739" y="186870"/>
              <a:ext cx="697755" cy="863887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79" name="TextBox 78"/>
          <p:cNvSpPr txBox="1"/>
          <p:nvPr/>
        </p:nvSpPr>
        <p:spPr>
          <a:xfrm>
            <a:off x="901614" y="-63388"/>
            <a:ext cx="2230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oper Black" panose="0208090404030B020404" pitchFamily="18" charset="0"/>
              </a:rPr>
              <a:t>Data Sources</a:t>
            </a:r>
            <a:endParaRPr lang="en-AU" b="1">
              <a:solidFill>
                <a:schemeClr val="accent5">
                  <a:lumMod val="60000"/>
                  <a:lumOff val="40000"/>
                </a:schemeClr>
              </a:solidFill>
              <a:latin typeface="Cooper Black" panose="0208090404030B020404" pitchFamily="18" charset="0"/>
            </a:endParaRPr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635" y="1268760"/>
            <a:ext cx="816417" cy="612313"/>
          </a:xfrm>
          <a:prstGeom prst="rect">
            <a:avLst/>
          </a:prstGeom>
        </p:spPr>
      </p:pic>
      <p:cxnSp>
        <p:nvCxnSpPr>
          <p:cNvPr id="81" name="Straight Arrow Connector 80"/>
          <p:cNvCxnSpPr/>
          <p:nvPr/>
        </p:nvCxnSpPr>
        <p:spPr>
          <a:xfrm>
            <a:off x="3605155" y="1592796"/>
            <a:ext cx="462789" cy="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5112060" y="1592796"/>
            <a:ext cx="462789" cy="0"/>
          </a:xfrm>
          <a:prstGeom prst="straightConnector1">
            <a:avLst/>
          </a:prstGeom>
          <a:ln w="63500">
            <a:solidFill>
              <a:schemeClr val="accent1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3594405" y="368660"/>
            <a:ext cx="19295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Health</a:t>
            </a:r>
          </a:p>
          <a:p>
            <a:pPr algn="ctr"/>
            <a:r>
              <a:rPr lang="en-AU" sz="2800" b="1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Analytics</a:t>
            </a:r>
            <a:endParaRPr lang="en-AU" sz="2000" b="1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72931" y="2780928"/>
            <a:ext cx="4707581" cy="4032448"/>
            <a:chOff x="4472931" y="2780928"/>
            <a:chExt cx="4707581" cy="4032448"/>
          </a:xfrm>
        </p:grpSpPr>
        <p:grpSp>
          <p:nvGrpSpPr>
            <p:cNvPr id="44" name="Group 43"/>
            <p:cNvGrpSpPr/>
            <p:nvPr/>
          </p:nvGrpSpPr>
          <p:grpSpPr>
            <a:xfrm>
              <a:off x="5904148" y="2844317"/>
              <a:ext cx="3276364" cy="3969059"/>
              <a:chOff x="-36512" y="1945542"/>
              <a:chExt cx="3276364" cy="3969059"/>
            </a:xfrm>
          </p:grpSpPr>
          <p:pic>
            <p:nvPicPr>
              <p:cNvPr id="1026" name="Picture 2" descr="C:\Users\Federico\AppData\Local\Microsoft\Windows\Temporary Internet Files\Content.IE5\HC0DYKX5\large-Abstract-person-66.6-10974[1].gif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79612" y="3287144"/>
                <a:ext cx="648072" cy="7539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27" name="Picture 3" descr="C:\Users\Federico\AppData\Local\Microsoft\Windows\Temporary Internet Files\Content.IE5\5FLVOS4R\Australia_location_map_recolored[1].png"/>
              <p:cNvPicPr>
                <a:picLocks noChangeAspect="1" noChangeArrowheads="1"/>
              </p:cNvPicPr>
              <p:nvPr/>
            </p:nvPicPr>
            <p:blipFill>
              <a:blip r:embed="rId12" cstate="print">
                <a:clrChange>
                  <a:clrFrom>
                    <a:srgbClr val="ECF5F6"/>
                  </a:clrFrom>
                  <a:clrTo>
                    <a:srgbClr val="ECF5F6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2" y="2209081"/>
                <a:ext cx="994128" cy="71586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2" name="Picture 4" descr="C:\Users\Federico\AppData\Local\Microsoft\Windows\Temporary Internet Files\Content.IE5\5FLVOS4R\hospital_2[1].jpg"/>
              <p:cNvPicPr>
                <a:picLocks noChangeAspect="1" noChangeArrowheads="1"/>
              </p:cNvPicPr>
              <p:nvPr/>
            </p:nvPicPr>
            <p:blipFill>
              <a:blip r:embed="rId13" cstate="print">
                <a:clrChange>
                  <a:clrFrom>
                    <a:srgbClr val="FEFEFE"/>
                  </a:clrFrom>
                  <a:clrTo>
                    <a:srgbClr val="FEFE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20516" y="2102118"/>
                <a:ext cx="775320" cy="75081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1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500" y="4293096"/>
                <a:ext cx="900100" cy="900100"/>
              </a:xfrm>
              <a:prstGeom prst="rect">
                <a:avLst/>
              </a:prstGeom>
            </p:spPr>
          </p:pic>
          <p:pic>
            <p:nvPicPr>
              <p:cNvPr id="6" name="Picture 5" descr="C:\Users\Federico\AppData\Local\Microsoft\Windows\Temporary Internet Files\Content.IE5\HC0DYKX5\internet_search[1].jpg"/>
              <p:cNvPicPr>
                <a:picLocks noChangeAspect="1" noChangeArrowheads="1"/>
              </p:cNvPicPr>
              <p:nvPr/>
            </p:nvPicPr>
            <p:blipFill>
              <a:blip r:embed="rId1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75756" y="4293096"/>
                <a:ext cx="864096" cy="8640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30" name="Picture 6" descr="C:\Users\Federico\AppData\Local\Microsoft\Windows\Temporary Internet Files\Content.IE5\RMK9K8P3\iphone_app[1].jpg"/>
              <p:cNvPicPr>
                <a:picLocks noChangeAspect="1" noChangeArrowheads="1"/>
              </p:cNvPicPr>
              <p:nvPr/>
            </p:nvPicPr>
            <p:blipFill>
              <a:blip r:embed="rId1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1660" y="3212976"/>
                <a:ext cx="562854" cy="5572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9" name="Straight Arrow Connector 8"/>
              <p:cNvCxnSpPr/>
              <p:nvPr/>
            </p:nvCxnSpPr>
            <p:spPr>
              <a:xfrm>
                <a:off x="827584" y="2924944"/>
                <a:ext cx="324036" cy="362200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899592" y="4079232"/>
                <a:ext cx="324036" cy="465892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Arrow Connector 25"/>
              <p:cNvCxnSpPr/>
              <p:nvPr/>
            </p:nvCxnSpPr>
            <p:spPr>
              <a:xfrm flipH="1">
                <a:off x="1818928" y="2636912"/>
                <a:ext cx="376808" cy="504056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 flipH="1" flipV="1">
                <a:off x="1655676" y="4041068"/>
                <a:ext cx="720080" cy="681916"/>
              </a:xfrm>
              <a:prstGeom prst="straightConnector1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31" name="Picture 7" descr="C:\Users\Federico\AppData\Local\Microsoft\Windows\Temporary Internet Files\Content.IE5\5FLVOS4R\6034295189_7500f703a7[1].jpg"/>
              <p:cNvPicPr>
                <a:picLocks noChangeAspect="1" noChangeArrowheads="1"/>
              </p:cNvPicPr>
              <p:nvPr/>
            </p:nvPicPr>
            <p:blipFill>
              <a:blip r:embed="rId1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7376" y="3942928"/>
                <a:ext cx="422176" cy="42217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18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74514" y="1945542"/>
                <a:ext cx="445258" cy="445258"/>
              </a:xfrm>
              <a:prstGeom prst="rect">
                <a:avLst/>
              </a:prstGeom>
            </p:spPr>
          </p:pic>
          <p:pic>
            <p:nvPicPr>
              <p:cNvPr id="1032" name="Picture 8" descr="C:\Users\Federico\AppData\Local\Microsoft\Windows\Temporary Internet Files\Content.IE5\RMK9K8P3\lgi01a201404061700[1].jpg"/>
              <p:cNvPicPr>
                <a:picLocks noChangeAspect="1" noChangeArrowheads="1"/>
              </p:cNvPicPr>
              <p:nvPr/>
            </p:nvPicPr>
            <p:blipFill>
              <a:blip r:embed="rId1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162759" y="4933874"/>
                <a:ext cx="816953" cy="9807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" name="TextBox 3"/>
            <p:cNvSpPr txBox="1"/>
            <p:nvPr/>
          </p:nvSpPr>
          <p:spPr>
            <a:xfrm>
              <a:off x="4472931" y="2780928"/>
              <a:ext cx="2007281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AU" sz="2400" b="1" smtClean="0">
                  <a:solidFill>
                    <a:schemeClr val="accent1">
                      <a:lumMod val="75000"/>
                    </a:schemeClr>
                  </a:solidFill>
                  <a:latin typeface="Britannic Bold" panose="020B0903060703020204" pitchFamily="34" charset="0"/>
                  <a:cs typeface="Courier New" panose="02070309020205020404" pitchFamily="49" charset="0"/>
                </a:rPr>
                <a:t>personalized </a:t>
              </a:r>
            </a:p>
            <a:p>
              <a:r>
                <a:rPr lang="en-AU" sz="2400" b="1" smtClean="0">
                  <a:solidFill>
                    <a:schemeClr val="accent1">
                      <a:lumMod val="75000"/>
                    </a:schemeClr>
                  </a:solidFill>
                  <a:latin typeface="Britannic Bold" panose="020B0903060703020204" pitchFamily="34" charset="0"/>
                  <a:cs typeface="Courier New" panose="02070309020205020404" pitchFamily="49" charset="0"/>
                </a:rPr>
                <a:t>info app</a:t>
              </a:r>
              <a:endParaRPr lang="en-AU" sz="2400" b="1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43508" y="2852936"/>
            <a:ext cx="2039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smtClean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Courier New" panose="02070309020205020404" pitchFamily="49" charset="0"/>
              </a:rPr>
              <a:t>collaboration</a:t>
            </a:r>
          </a:p>
          <a:p>
            <a:r>
              <a:rPr lang="en-AU" sz="2400" b="1" smtClean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  <a:cs typeface="Courier New" panose="02070309020205020404" pitchFamily="49" charset="0"/>
              </a:rPr>
              <a:t>model</a:t>
            </a:r>
            <a:endParaRPr lang="en-AU" sz="2400" b="1"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28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Box 83"/>
          <p:cNvSpPr txBox="1"/>
          <p:nvPr/>
        </p:nvSpPr>
        <p:spPr>
          <a:xfrm>
            <a:off x="1047505" y="8620"/>
            <a:ext cx="74129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the RAND model: </a:t>
            </a:r>
          </a:p>
          <a:p>
            <a:pPr algn="ctr"/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Comprehensive </a:t>
            </a:r>
            <a:r>
              <a:rPr lang="en-US" sz="2400" b="1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Assessment of Reform Efforts </a:t>
            </a:r>
            <a:endParaRPr lang="en-US" sz="2400" b="1" smtClean="0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  <a:p>
            <a:pPr algn="ctr"/>
            <a:r>
              <a:rPr lang="en-US" sz="2400" b="1" smtClean="0">
                <a:solidFill>
                  <a:schemeClr val="accent1">
                    <a:lumMod val="75000"/>
                  </a:schemeClr>
                </a:solidFill>
                <a:latin typeface="Cooper Black" panose="0208090404030B020404" pitchFamily="18" charset="0"/>
              </a:rPr>
              <a:t>(COMPARE) </a:t>
            </a:r>
            <a:endParaRPr lang="en-AU" b="1">
              <a:solidFill>
                <a:schemeClr val="accent1">
                  <a:lumMod val="75000"/>
                </a:schemeClr>
              </a:solidFill>
              <a:latin typeface="Cooper Black" panose="0208090404030B0204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07504" y="3176972"/>
            <a:ext cx="4068452" cy="3312368"/>
            <a:chOff x="467544" y="2492896"/>
            <a:chExt cx="4068452" cy="3312368"/>
          </a:xfrm>
        </p:grpSpPr>
        <p:sp>
          <p:nvSpPr>
            <p:cNvPr id="17" name="Rectangle 16"/>
            <p:cNvSpPr/>
            <p:nvPr/>
          </p:nvSpPr>
          <p:spPr>
            <a:xfrm>
              <a:off x="988360" y="3140968"/>
              <a:ext cx="3119829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Infrastructure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83568" y="2492896"/>
              <a:ext cx="3744416" cy="144016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prstTxWarp prst="textArchUp">
                <a:avLst/>
              </a:prstTxWarp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RAND Corporation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457542" y="4905164"/>
              <a:ext cx="210634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Research</a:t>
              </a:r>
              <a:endParaRPr lang="en-US" sz="4000" b="1" cap="none" spc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2510227" y="3784797"/>
              <a:ext cx="0" cy="1258286"/>
            </a:xfrm>
            <a:prstGeom prst="straightConnector1">
              <a:avLst/>
            </a:prstGeom>
            <a:ln w="38100">
              <a:solidFill>
                <a:schemeClr val="accent1">
                  <a:lumMod val="75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467544" y="2744924"/>
              <a:ext cx="4068452" cy="306034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375158"/>
            <a:ext cx="3528392" cy="2019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5" name="Straight Arrow Connector 54"/>
          <p:cNvCxnSpPr/>
          <p:nvPr/>
        </p:nvCxnSpPr>
        <p:spPr>
          <a:xfrm flipV="1">
            <a:off x="4319972" y="4384558"/>
            <a:ext cx="1116124" cy="73663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08104" y="3969060"/>
            <a:ext cx="1503938" cy="830997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COMPARE</a:t>
            </a:r>
          </a:p>
          <a:p>
            <a:pPr algn="ctr"/>
            <a:r>
              <a:rPr lang="en-AU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Board</a:t>
            </a:r>
            <a:endParaRPr lang="en-AU" sz="2400" b="1">
              <a:solidFill>
                <a:schemeClr val="accent6">
                  <a:lumMod val="60000"/>
                  <a:lumOff val="40000"/>
                </a:schemeClr>
              </a:solidFill>
              <a:latin typeface="Britannic Bold" panose="020B0903060703020204" pitchFamily="34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7092280" y="4384558"/>
            <a:ext cx="889851" cy="1420706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014558" y="5881627"/>
            <a:ext cx="1935146" cy="830997"/>
          </a:xfrm>
          <a:prstGeom prst="rect">
            <a:avLst/>
          </a:prstGeom>
          <a:noFill/>
          <a:ln w="22225"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AU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funders/</a:t>
            </a:r>
          </a:p>
          <a:p>
            <a:pPr algn="ctr"/>
            <a:r>
              <a:rPr lang="en-AU" sz="24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stakeholders</a:t>
            </a:r>
            <a:endParaRPr lang="en-AU" sz="2400" b="1">
              <a:solidFill>
                <a:schemeClr val="accent6">
                  <a:lumMod val="60000"/>
                  <a:lumOff val="40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08" y="1628800"/>
            <a:ext cx="53655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2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COMPARE was very successful in guiding</a:t>
            </a:r>
          </a:p>
          <a:p>
            <a:r>
              <a:rPr lang="en-AU" sz="22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the </a:t>
            </a:r>
            <a:r>
              <a:rPr lang="en-AU" sz="2200" b="1" u="sng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implementation</a:t>
            </a:r>
            <a:r>
              <a:rPr lang="en-AU" sz="22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ritannic Bold" panose="020B0903060703020204" pitchFamily="34" charset="0"/>
              </a:rPr>
              <a:t> of health care reform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633335" y="4941168"/>
            <a:ext cx="2169184" cy="954107"/>
          </a:xfrm>
          <a:prstGeom prst="rect">
            <a:avLst/>
          </a:prstGeom>
          <a:noFill/>
          <a:ln w="22225"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AU" sz="2800" b="1" smtClean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alignment</a:t>
            </a:r>
          </a:p>
          <a:p>
            <a:pPr algn="ctr"/>
            <a:r>
              <a:rPr lang="en-AU" sz="2800" b="1" smtClean="0">
                <a:solidFill>
                  <a:schemeClr val="accent1">
                    <a:lumMod val="75000"/>
                  </a:schemeClr>
                </a:solidFill>
                <a:latin typeface="Britannic Bold" panose="020B0903060703020204" pitchFamily="34" charset="0"/>
              </a:rPr>
              <a:t>of objectives</a:t>
            </a:r>
            <a:endParaRPr lang="en-AU" sz="2800" b="1">
              <a:solidFill>
                <a:schemeClr val="accent1">
                  <a:lumMod val="75000"/>
                </a:schemeClr>
              </a:solidFill>
              <a:latin typeface="Britannic Bold" panose="020B0903060703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7824" y="4365104"/>
            <a:ext cx="765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smtClean="0">
                <a:solidFill>
                  <a:srgbClr val="33CC33"/>
                </a:solidFill>
              </a:rPr>
              <a:t>CRC</a:t>
            </a:r>
            <a:endParaRPr lang="en-AU" sz="2800" b="1">
              <a:solidFill>
                <a:srgbClr val="33CC33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987824" y="5426060"/>
            <a:ext cx="699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smtClean="0">
                <a:solidFill>
                  <a:srgbClr val="33CC33"/>
                </a:solidFill>
              </a:rPr>
              <a:t>Uni</a:t>
            </a:r>
            <a:endParaRPr lang="en-AU" sz="2800" b="1">
              <a:solidFill>
                <a:srgbClr val="33CC33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535986" y="5970772"/>
            <a:ext cx="1448282" cy="770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600"/>
              </a:lnSpc>
            </a:pPr>
            <a:r>
              <a:rPr lang="en-AU" sz="2800" b="1" smtClean="0">
                <a:solidFill>
                  <a:srgbClr val="33CC33"/>
                </a:solidFill>
              </a:rPr>
              <a:t>industry</a:t>
            </a:r>
          </a:p>
          <a:p>
            <a:pPr>
              <a:lnSpc>
                <a:spcPts val="2600"/>
              </a:lnSpc>
            </a:pPr>
            <a:r>
              <a:rPr lang="en-AU" sz="2800" b="1" smtClean="0">
                <a:solidFill>
                  <a:srgbClr val="33CC33"/>
                </a:solidFill>
              </a:rPr>
              <a:t>partners</a:t>
            </a:r>
            <a:endParaRPr lang="en-AU" sz="2800" b="1">
              <a:solidFill>
                <a:srgbClr val="33CC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  <p:bldP spid="62" grpId="0"/>
      <p:bldP spid="18" grpId="0"/>
      <p:bldP spid="64" grpId="0"/>
      <p:bldP spid="7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A656443FE5F438AE8BC913CCF758C" ma:contentTypeVersion="2" ma:contentTypeDescription="Create a new document." ma:contentTypeScope="" ma:versionID="cd7e1bce223782c803dfa3ab76b854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88167287484f3f9171d0e55a37e960c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E7EC955-4EC5-419D-B24A-E1333810AA8D}"/>
</file>

<file path=customXml/itemProps2.xml><?xml version="1.0" encoding="utf-8"?>
<ds:datastoreItem xmlns:ds="http://schemas.openxmlformats.org/officeDocument/2006/customXml" ds:itemID="{648E09BA-3D47-4FDC-AE6B-3CBACF0BD4A0}"/>
</file>

<file path=customXml/itemProps3.xml><?xml version="1.0" encoding="utf-8"?>
<ds:datastoreItem xmlns:ds="http://schemas.openxmlformats.org/officeDocument/2006/customXml" ds:itemID="{ABB69B28-3F2A-4111-AFA9-2E959433DBB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5141</TotalTime>
  <Words>61</Words>
  <Application>Microsoft Office PowerPoint</Application>
  <PresentationFormat>On-screen Show (4:3)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Paper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Analytics in practice - Federico Girosi</dc:title>
  <dc:creator>Federico Girosi</dc:creator>
  <cp:lastModifiedBy>Federico</cp:lastModifiedBy>
  <cp:revision>1019</cp:revision>
  <cp:lastPrinted>2012-05-16T07:16:55Z</cp:lastPrinted>
  <dcterms:created xsi:type="dcterms:W3CDTF">2006-08-16T00:00:00Z</dcterms:created>
  <dcterms:modified xsi:type="dcterms:W3CDTF">2015-11-01T13:11:09Z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0x01010000DA656443FE5F438AE8BC913CCF758C</vt:lpwstr>
  </property>
</Properties>
</file>