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00"/>
    <a:srgbClr val="DBFADF"/>
    <a:srgbClr val="E3E7EB"/>
    <a:srgbClr val="002664"/>
    <a:srgbClr val="D7153A"/>
    <a:srgbClr val="C3E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70" autoAdjust="0"/>
    <p:restoredTop sz="94660"/>
  </p:normalViewPr>
  <p:slideViewPr>
    <p:cSldViewPr snapToGrid="0">
      <p:cViewPr varScale="1">
        <p:scale>
          <a:sx n="45" d="100"/>
          <a:sy n="45" d="100"/>
        </p:scale>
        <p:origin x="25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CFE4-DC3E-4CC8-9332-45CD29690676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69CA-4330-49C4-BD97-F1D41A1C75A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24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1CFE4-DC3E-4CC8-9332-45CD29690676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169CA-4330-49C4-BD97-F1D41A1C75A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210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3C776C3-9F27-4ADE-B3D5-80B3148CD62B}"/>
              </a:ext>
            </a:extLst>
          </p:cNvPr>
          <p:cNvSpPr/>
          <p:nvPr userDrawn="1"/>
        </p:nvSpPr>
        <p:spPr>
          <a:xfrm>
            <a:off x="0" y="0"/>
            <a:ext cx="6858000" cy="3104147"/>
          </a:xfrm>
          <a:prstGeom prst="rect">
            <a:avLst/>
          </a:prstGeom>
          <a:solidFill>
            <a:srgbClr val="DBFA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1CFE4-DC3E-4CC8-9332-45CD29690676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169CA-4330-49C4-BD97-F1D41A1C75AB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Graphic 7">
            <a:extLst>
              <a:ext uri="{FF2B5EF4-FFF2-40B4-BE49-F238E27FC236}">
                <a16:creationId xmlns:a16="http://schemas.microsoft.com/office/drawing/2014/main" id="{44C7B770-CDAD-416A-B239-1B683AF58D1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62378" y="491671"/>
            <a:ext cx="588144" cy="639381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D3D7F36-36DE-482B-9CF5-F56F683E6DA0}"/>
              </a:ext>
            </a:extLst>
          </p:cNvPr>
          <p:cNvCxnSpPr>
            <a:cxnSpLocks/>
          </p:cNvCxnSpPr>
          <p:nvPr userDrawn="1"/>
        </p:nvCxnSpPr>
        <p:spPr>
          <a:xfrm>
            <a:off x="270344" y="333955"/>
            <a:ext cx="6324442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2C70742-2C6C-4028-A41A-FA46F946E54F}"/>
              </a:ext>
            </a:extLst>
          </p:cNvPr>
          <p:cNvSpPr txBox="1"/>
          <p:nvPr userDrawn="1"/>
        </p:nvSpPr>
        <p:spPr>
          <a:xfrm>
            <a:off x="167799" y="364150"/>
            <a:ext cx="349857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spc="0" dirty="0">
                <a:effectLst/>
                <a:latin typeface="Public Sans Medium" pitchFamily="2" charset="0"/>
                <a:ea typeface="Calibri" panose="020F0502020204030204" pitchFamily="34" charset="0"/>
              </a:rPr>
              <a:t>NSW Health </a:t>
            </a:r>
            <a:endParaRPr lang="en-AU" sz="1400" spc="0" dirty="0">
              <a:latin typeface="Public Sans Medium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A384FF-63E0-4F07-A995-B70B27EC905B}"/>
              </a:ext>
            </a:extLst>
          </p:cNvPr>
          <p:cNvSpPr/>
          <p:nvPr userDrawn="1"/>
        </p:nvSpPr>
        <p:spPr>
          <a:xfrm>
            <a:off x="0" y="9023684"/>
            <a:ext cx="6858000" cy="882316"/>
          </a:xfrm>
          <a:prstGeom prst="rect">
            <a:avLst/>
          </a:prstGeom>
          <a:solidFill>
            <a:srgbClr val="004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3790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99F5DDB-5AEA-4977-9586-D36A0634906E}"/>
              </a:ext>
            </a:extLst>
          </p:cNvPr>
          <p:cNvSpPr txBox="1"/>
          <p:nvPr/>
        </p:nvSpPr>
        <p:spPr>
          <a:xfrm>
            <a:off x="160446" y="9256880"/>
            <a:ext cx="6579567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900" dirty="0">
                <a:solidFill>
                  <a:schemeClr val="bg1"/>
                </a:solidFill>
                <a:effectLst/>
                <a:latin typeface="Public Sans" pitchFamily="2" charset="0"/>
                <a:ea typeface="Calibri" panose="020F0502020204030204" pitchFamily="34" charset="0"/>
              </a:rPr>
              <a:t>Visit </a:t>
            </a:r>
            <a:r>
              <a:rPr lang="en-AU" sz="1900" dirty="0">
                <a:solidFill>
                  <a:schemeClr val="bg1"/>
                </a:solidFill>
                <a:effectLst/>
                <a:latin typeface="Public Sans Bold" pitchFamily="2" charset="0"/>
                <a:ea typeface="Calibri" panose="020F0502020204030204" pitchFamily="34" charset="0"/>
              </a:rPr>
              <a:t>health.nsw.gov.au/</a:t>
            </a:r>
            <a:r>
              <a:rPr lang="en-AU" sz="1900" dirty="0" err="1">
                <a:solidFill>
                  <a:schemeClr val="bg1"/>
                </a:solidFill>
                <a:effectLst/>
                <a:latin typeface="Public Sans Bold" pitchFamily="2" charset="0"/>
                <a:ea typeface="Calibri" panose="020F0502020204030204" pitchFamily="34" charset="0"/>
              </a:rPr>
              <a:t>jevaccine</a:t>
            </a:r>
            <a:r>
              <a:rPr lang="en-AU" sz="1900" dirty="0">
                <a:solidFill>
                  <a:schemeClr val="bg1"/>
                </a:solidFill>
                <a:effectLst/>
                <a:latin typeface="Public Sans Bold" pitchFamily="2" charset="0"/>
                <a:ea typeface="Calibri" panose="020F0502020204030204" pitchFamily="34" charset="0"/>
              </a:rPr>
              <a:t> </a:t>
            </a:r>
            <a:r>
              <a:rPr lang="en-AU" sz="1900" dirty="0">
                <a:solidFill>
                  <a:schemeClr val="bg1"/>
                </a:solidFill>
                <a:effectLst/>
                <a:latin typeface="Public Sans" pitchFamily="2" charset="0"/>
                <a:ea typeface="Calibri" panose="020F0502020204030204" pitchFamily="34" charset="0"/>
              </a:rPr>
              <a:t>for more information.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25FD79-7467-4B5E-B7DB-A312ECC1FD71}"/>
              </a:ext>
            </a:extLst>
          </p:cNvPr>
          <p:cNvSpPr txBox="1"/>
          <p:nvPr/>
        </p:nvSpPr>
        <p:spPr>
          <a:xfrm>
            <a:off x="193305" y="3339924"/>
            <a:ext cx="62770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00" dirty="0">
                <a:solidFill>
                  <a:srgbClr val="004000"/>
                </a:solidFill>
                <a:effectLst/>
                <a:latin typeface="Public Sans Bold" pitchFamily="2" charset="0"/>
                <a:ea typeface="Calibri" panose="020F0502020204030204" pitchFamily="34" charset="0"/>
              </a:rPr>
              <a:t>Protect yourself in time for summer by getting vaccinated today!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73B8B7-9E1A-4572-A309-2A87A3DFFF0D}"/>
              </a:ext>
            </a:extLst>
          </p:cNvPr>
          <p:cNvSpPr txBox="1"/>
          <p:nvPr/>
        </p:nvSpPr>
        <p:spPr>
          <a:xfrm>
            <a:off x="193305" y="4649798"/>
            <a:ext cx="469151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800" dirty="0">
                <a:solidFill>
                  <a:srgbClr val="004000"/>
                </a:solidFill>
                <a:effectLst/>
                <a:latin typeface="Public Sans Bold" pitchFamily="2" charset="0"/>
                <a:ea typeface="Calibri" panose="020F0502020204030204" pitchFamily="34" charset="0"/>
              </a:rPr>
              <a:t>Free vaccination clinic </a:t>
            </a:r>
            <a:endParaRPr lang="en-AU" sz="2800" dirty="0">
              <a:solidFill>
                <a:srgbClr val="004000"/>
              </a:solidFill>
              <a:effectLst/>
              <a:latin typeface="Public Sans Light" pitchFamily="2" charset="0"/>
              <a:ea typeface="Calibri" panose="020F0502020204030204" pitchFamily="34" charset="0"/>
            </a:endParaRPr>
          </a:p>
          <a:p>
            <a:r>
              <a:rPr lang="en-AU" sz="2800" dirty="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  <a:t>[insert address here]</a:t>
            </a:r>
          </a:p>
          <a:p>
            <a:r>
              <a:rPr lang="en-AU" sz="2800" dirty="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  <a:t>[insert time here] </a:t>
            </a:r>
          </a:p>
          <a:p>
            <a:br>
              <a:rPr lang="en-AU" sz="2800" dirty="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</a:br>
            <a:r>
              <a:rPr lang="en-AU" sz="2800" dirty="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  <a:t>No booking required. Please bring identification and your Medicare card (if you have </a:t>
            </a:r>
            <a:r>
              <a:rPr lang="en-AU" sz="280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  <a:t>one)</a:t>
            </a:r>
            <a:endParaRPr lang="en-AU" sz="2800" dirty="0">
              <a:solidFill>
                <a:srgbClr val="004000"/>
              </a:solidFill>
              <a:effectLst/>
              <a:latin typeface="Public Sans Light" pitchFamily="2" charset="0"/>
              <a:ea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B88FA4-828F-43CF-9755-9E6B967CCB36}"/>
              </a:ext>
            </a:extLst>
          </p:cNvPr>
          <p:cNvSpPr txBox="1"/>
          <p:nvPr/>
        </p:nvSpPr>
        <p:spPr>
          <a:xfrm>
            <a:off x="160446" y="1254738"/>
            <a:ext cx="6404544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6300"/>
              </a:lnSpc>
            </a:pPr>
            <a:r>
              <a:rPr lang="en-AU" sz="6000" dirty="0">
                <a:solidFill>
                  <a:srgbClr val="004000"/>
                </a:solidFill>
                <a:effectLst/>
                <a:latin typeface="Public Sans Light" pitchFamily="2" charset="0"/>
                <a:ea typeface="Calibri" panose="020F0502020204030204" pitchFamily="34" charset="0"/>
              </a:rPr>
              <a:t>Japanese encephalitis virus 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2E3A2714-5466-4A3D-972A-8E3E859A2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338086">
            <a:off x="5159054" y="7009826"/>
            <a:ext cx="1711170" cy="1823686"/>
          </a:xfrm>
          <a:prstGeom prst="rect">
            <a:avLst/>
          </a:prstGeom>
        </p:spPr>
      </p:pic>
      <p:sp>
        <p:nvSpPr>
          <p:cNvPr id="18" name="Text Box 253">
            <a:extLst>
              <a:ext uri="{FF2B5EF4-FFF2-40B4-BE49-F238E27FC236}">
                <a16:creationId xmlns:a16="http://schemas.microsoft.com/office/drawing/2014/main" id="{B05AEED3-F1B0-42B3-9378-84324255A811}"/>
              </a:ext>
            </a:extLst>
          </p:cNvPr>
          <p:cNvSpPr txBox="1"/>
          <p:nvPr/>
        </p:nvSpPr>
        <p:spPr>
          <a:xfrm>
            <a:off x="4216864" y="9683647"/>
            <a:ext cx="2444594" cy="21342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10000"/>
              </a:lnSpc>
              <a:spcAft>
                <a:spcPts val="600"/>
              </a:spcAft>
            </a:pPr>
            <a:r>
              <a:rPr lang="en-AU" sz="600" spc="10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©</a:t>
            </a:r>
            <a:r>
              <a:rPr lang="en-AU" sz="600" spc="10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NSW Ministry of Health 2022</a:t>
            </a:r>
          </a:p>
        </p:txBody>
      </p:sp>
    </p:spTree>
    <p:extLst>
      <p:ext uri="{BB962C8B-B14F-4D97-AF65-F5344CB8AC3E}">
        <p14:creationId xmlns:p14="http://schemas.microsoft.com/office/powerpoint/2010/main" val="197351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28E590-CB30-4A08-B85C-B4AA8ACB8006}"/>
              </a:ext>
            </a:extLst>
          </p:cNvPr>
          <p:cNvSpPr txBox="1"/>
          <p:nvPr/>
        </p:nvSpPr>
        <p:spPr>
          <a:xfrm>
            <a:off x="308263" y="7236695"/>
            <a:ext cx="49545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b="1" dirty="0">
                <a:solidFill>
                  <a:srgbClr val="002664"/>
                </a:solidFill>
                <a:latin typeface="Public Sans" pitchFamily="2" charset="0"/>
              </a:rPr>
              <a:t>Font used: Public sans</a:t>
            </a:r>
          </a:p>
          <a:p>
            <a:r>
              <a:rPr lang="en-AU" sz="1400" dirty="0">
                <a:latin typeface="Public Sans" pitchFamily="2" charset="0"/>
              </a:rPr>
              <a:t>Download url: digitalnsw.github.io/public-sans/download/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FF15A4-F571-4786-BAE2-0C057BB6B22A}"/>
              </a:ext>
            </a:extLst>
          </p:cNvPr>
          <p:cNvSpPr txBox="1"/>
          <p:nvPr/>
        </p:nvSpPr>
        <p:spPr>
          <a:xfrm>
            <a:off x="308263" y="6440243"/>
            <a:ext cx="51987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latin typeface="Public Sans" pitchFamily="2" charset="0"/>
              </a:rPr>
              <a:t>Note: use Eyedropper on the coloured boxes for change of colour. First two rolls of colour can have white texts.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1336D1-CCB7-4B60-84C3-1542332242C9}"/>
              </a:ext>
            </a:extLst>
          </p:cNvPr>
          <p:cNvSpPr txBox="1"/>
          <p:nvPr/>
        </p:nvSpPr>
        <p:spPr>
          <a:xfrm>
            <a:off x="308263" y="8033559"/>
            <a:ext cx="532450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>
                <a:latin typeface="Public Sans" pitchFamily="2" charset="0"/>
              </a:rPr>
              <a:t>For more information please go to NSW Government brand guidelines: www.nsw.gov.au/sites/default/files/2022-01/Quick_Reference_Guide_Masterbrand.pdf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1782D0-5AAF-41E0-AC46-4803039C3291}"/>
              </a:ext>
            </a:extLst>
          </p:cNvPr>
          <p:cNvSpPr txBox="1"/>
          <p:nvPr/>
        </p:nvSpPr>
        <p:spPr>
          <a:xfrm>
            <a:off x="195778" y="1957726"/>
            <a:ext cx="5067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7200" baseline="30000" dirty="0">
                <a:solidFill>
                  <a:srgbClr val="004000"/>
                </a:solidFill>
                <a:latin typeface="Public Sans" pitchFamily="50" charset="0"/>
              </a:rPr>
              <a:t>Colours &amp; Font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E044A2D-C25C-4930-9707-C8485C4F9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3183" y="4907303"/>
            <a:ext cx="1282532" cy="121919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5B666F0-F8D3-4E03-A56D-13A2182D2E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3923" y="4907303"/>
            <a:ext cx="3435918" cy="121919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41215A3-E1DB-41CE-A087-5A3A5F8A8994}"/>
              </a:ext>
            </a:extLst>
          </p:cNvPr>
          <p:cNvSpPr txBox="1"/>
          <p:nvPr/>
        </p:nvSpPr>
        <p:spPr>
          <a:xfrm>
            <a:off x="295660" y="3384526"/>
            <a:ext cx="16095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Public Sans" pitchFamily="2" charset="0"/>
              </a:rPr>
              <a:t>1. Corporate</a:t>
            </a:r>
          </a:p>
          <a:p>
            <a:r>
              <a:rPr lang="en-US" sz="1400" dirty="0">
                <a:latin typeface="Public Sans" pitchFamily="2" charset="0"/>
              </a:rPr>
              <a:t>Ministry and whole of branch communications.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C066DC-073F-408C-8289-4FEDA32F00B8}"/>
              </a:ext>
            </a:extLst>
          </p:cNvPr>
          <p:cNvSpPr txBox="1"/>
          <p:nvPr/>
        </p:nvSpPr>
        <p:spPr>
          <a:xfrm>
            <a:off x="2820560" y="3340837"/>
            <a:ext cx="306841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Public Sans" pitchFamily="2" charset="0"/>
              </a:rPr>
              <a:t>2. Non-Corporate</a:t>
            </a:r>
          </a:p>
          <a:p>
            <a:r>
              <a:rPr lang="en-US" sz="1400" dirty="0">
                <a:latin typeface="Public Sans" pitchFamily="2" charset="0"/>
              </a:rPr>
              <a:t>Programs | Events | Campaigns | Initiatives</a:t>
            </a:r>
          </a:p>
          <a:p>
            <a:r>
              <a:rPr lang="en-US" sz="1400" dirty="0">
                <a:latin typeface="Public Sans" pitchFamily="2" charset="0"/>
              </a:rPr>
              <a:t>A greater emphasis on illustration and photography will ensure individuality.</a:t>
            </a:r>
            <a:endParaRPr lang="en-AU" sz="1400" dirty="0">
              <a:latin typeface="Public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69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7E003F05FEB54698CF974E319BC20C" ma:contentTypeVersion="2" ma:contentTypeDescription="Create a new document." ma:contentTypeScope="" ma:versionID="29a9a1cabab7ff94e60d846755955c7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924966780aa180215539500ef3ce372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733FFB-59CC-4FC3-9399-FE4C04AF600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C5D3F626-30FA-4DF2-A9CB-A526576053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0FE5EC-0556-4E5B-AA0A-4810970125F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176</Words>
  <Application>Microsoft Office PowerPoint</Application>
  <PresentationFormat>A4 Paper (210x297 mm)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Public Sans</vt:lpstr>
      <vt:lpstr>Public Sans Bold</vt:lpstr>
      <vt:lpstr>Public Sans Light</vt:lpstr>
      <vt:lpstr>Public Sans 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JEV vaccination clinic poster - editable</dc:title>
  <dc:creator>Danni Li (Ministry of Health)</dc:creator>
  <cp:lastModifiedBy>Jolanda Waskito (Ministry of Health)</cp:lastModifiedBy>
  <cp:revision>18</cp:revision>
  <dcterms:created xsi:type="dcterms:W3CDTF">2021-12-09T23:22:45Z</dcterms:created>
  <dcterms:modified xsi:type="dcterms:W3CDTF">2025-11-19T04:24:02Z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0x010100207E003F05FEB54698CF974E319BC20C</vt:lpwstr>
  </property>
  <property fmtid="{D5CDD505-2E9C-101B-9397-08002B2CF9AE}" pid="3" name="MSIP_Label_76a44f01-6907-4156-9b79-a71e6c56ad93_Enabled">
    <vt:lpwstr>true</vt:lpwstr>
  </property>
  <property fmtid="{D5CDD505-2E9C-101B-9397-08002B2CF9AE}" pid="4" name="MSIP_Label_76a44f01-6907-4156-9b79-a71e6c56ad93_SetDate">
    <vt:lpwstr>2025-11-19T04:22:27Z</vt:lpwstr>
  </property>
  <property fmtid="{D5CDD505-2E9C-101B-9397-08002B2CF9AE}" pid="5" name="MSIP_Label_76a44f01-6907-4156-9b79-a71e6c56ad93_Method">
    <vt:lpwstr>Privileged</vt:lpwstr>
  </property>
  <property fmtid="{D5CDD505-2E9C-101B-9397-08002B2CF9AE}" pid="6" name="MSIP_Label_76a44f01-6907-4156-9b79-a71e6c56ad93_Name">
    <vt:lpwstr>OFFICIAL</vt:lpwstr>
  </property>
  <property fmtid="{D5CDD505-2E9C-101B-9397-08002B2CF9AE}" pid="7" name="MSIP_Label_76a44f01-6907-4156-9b79-a71e6c56ad93_SiteId">
    <vt:lpwstr>a687a7bf-02db-43df-bcbb-e7a8bda611a2</vt:lpwstr>
  </property>
  <property fmtid="{D5CDD505-2E9C-101B-9397-08002B2CF9AE}" pid="8" name="MSIP_Label_76a44f01-6907-4156-9b79-a71e6c56ad93_ActionId">
    <vt:lpwstr>a8cb9e1f-4c30-45e7-b2f7-f8ceffa1baca</vt:lpwstr>
  </property>
  <property fmtid="{D5CDD505-2E9C-101B-9397-08002B2CF9AE}" pid="9" name="MSIP_Label_76a44f01-6907-4156-9b79-a71e6c56ad93_ContentBits">
    <vt:lpwstr>0</vt:lpwstr>
  </property>
  <property fmtid="{D5CDD505-2E9C-101B-9397-08002B2CF9AE}" pid="10" name="MSIP_Label_76a44f01-6907-4156-9b79-a71e6c56ad93_Tag">
    <vt:lpwstr>10, 0, 1, 1</vt:lpwstr>
  </property>
</Properties>
</file>