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8" r:id="rId5"/>
    <p:sldId id="258" r:id="rId6"/>
  </p:sldIdLst>
  <p:sldSz cx="8572500" cy="85725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1170"/>
    <a:srgbClr val="E6E1FD"/>
    <a:srgbClr val="CBEDFD"/>
    <a:srgbClr val="002664"/>
    <a:srgbClr val="FDEDDF"/>
    <a:srgbClr val="FAAF05"/>
    <a:srgbClr val="C7ECE7"/>
    <a:srgbClr val="0BAAE2"/>
    <a:srgbClr val="F5A945"/>
    <a:srgbClr val="FF7F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3" d="100"/>
          <a:sy n="53" d="100"/>
        </p:scale>
        <p:origin x="1740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E9DF17E-3004-44B4-8DDD-F2BB609F03AF}"/>
              </a:ext>
            </a:extLst>
          </p:cNvPr>
          <p:cNvSpPr/>
          <p:nvPr userDrawn="1"/>
        </p:nvSpPr>
        <p:spPr>
          <a:xfrm>
            <a:off x="0" y="0"/>
            <a:ext cx="8603673" cy="857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7BE251-0EF3-49B4-BDB9-9C9F68809D61}"/>
              </a:ext>
            </a:extLst>
          </p:cNvPr>
          <p:cNvSpPr/>
          <p:nvPr userDrawn="1"/>
        </p:nvSpPr>
        <p:spPr>
          <a:xfrm>
            <a:off x="1" y="6806045"/>
            <a:ext cx="8603672" cy="1766455"/>
          </a:xfrm>
          <a:prstGeom prst="rect">
            <a:avLst/>
          </a:prstGeom>
          <a:solidFill>
            <a:srgbClr val="E6E1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n>
                <a:noFill/>
              </a:ln>
              <a:solidFill>
                <a:srgbClr val="002664"/>
              </a:solidFill>
            </a:endParaRP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E9F4FB4-78AE-4900-A6CE-C68622C946AD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0" y="0"/>
            <a:ext cx="8604250" cy="6805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AU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73D9A0A-6B31-4EFF-9171-D5A3A0E5ED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76534" y="7297723"/>
            <a:ext cx="818093" cy="78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344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2503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44EF168-F930-4633-9C1B-E337FC12401D}"/>
              </a:ext>
            </a:extLst>
          </p:cNvPr>
          <p:cNvSpPr/>
          <p:nvPr userDrawn="1"/>
        </p:nvSpPr>
        <p:spPr>
          <a:xfrm>
            <a:off x="0" y="0"/>
            <a:ext cx="8603673" cy="857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E6FDB8-6087-465D-AB72-CF891C5E75B9}"/>
              </a:ext>
            </a:extLst>
          </p:cNvPr>
          <p:cNvSpPr/>
          <p:nvPr userDrawn="1"/>
        </p:nvSpPr>
        <p:spPr>
          <a:xfrm>
            <a:off x="0" y="0"/>
            <a:ext cx="8603673" cy="8572068"/>
          </a:xfrm>
          <a:prstGeom prst="rect">
            <a:avLst/>
          </a:prstGeom>
          <a:solidFill>
            <a:srgbClr val="CBE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n>
                <a:noFill/>
              </a:ln>
              <a:solidFill>
                <a:srgbClr val="002664"/>
              </a:solidFill>
            </a:endParaRPr>
          </a:p>
        </p:txBody>
      </p:sp>
      <p:pic>
        <p:nvPicPr>
          <p:cNvPr id="12" name="Graphic 7">
            <a:extLst>
              <a:ext uri="{FF2B5EF4-FFF2-40B4-BE49-F238E27FC236}">
                <a16:creationId xmlns:a16="http://schemas.microsoft.com/office/drawing/2014/main" id="{140B31A4-84D4-49DC-B6DD-6C70D99418C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87213" y="7470854"/>
            <a:ext cx="818093" cy="78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98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2" r:id="rId2"/>
  </p:sldLayoutIdLst>
  <p:txStyles>
    <p:titleStyle>
      <a:lvl1pPr algn="l" defTabSz="857229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08" indent="-214308" algn="l" defTabSz="857229" rtl="0" eaLnBrk="1" latinLnBrk="0" hangingPunct="1">
        <a:lnSpc>
          <a:spcPct val="90000"/>
        </a:lnSpc>
        <a:spcBef>
          <a:spcPts val="939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23" indent="-214308" algn="l" defTabSz="857229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1" kern="1200">
          <a:solidFill>
            <a:schemeClr val="tx1"/>
          </a:solidFill>
          <a:latin typeface="+mn-lt"/>
          <a:ea typeface="+mn-ea"/>
          <a:cs typeface="+mn-cs"/>
        </a:defRPr>
      </a:lvl2pPr>
      <a:lvl3pPr marL="1071536" indent="-214308" algn="l" defTabSz="857229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50" indent="-214308" algn="l" defTabSz="857229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765" indent="-214308" algn="l" defTabSz="857229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380" indent="-214308" algn="l" defTabSz="857229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5993" indent="-214308" algn="l" defTabSz="857229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08" indent="-214308" algn="l" defTabSz="857229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222" indent="-214308" algn="l" defTabSz="857229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29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15" algn="l" defTabSz="857229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algn="l" defTabSz="857229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43" algn="l" defTabSz="857229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457" algn="l" defTabSz="857229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072" algn="l" defTabSz="857229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686" algn="l" defTabSz="857229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00" algn="l" defTabSz="857229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8914" algn="l" defTabSz="857229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38E422A-85D2-4B71-B120-63B52F8BFD40}"/>
              </a:ext>
            </a:extLst>
          </p:cNvPr>
          <p:cNvSpPr txBox="1"/>
          <p:nvPr/>
        </p:nvSpPr>
        <p:spPr>
          <a:xfrm>
            <a:off x="281531" y="7122974"/>
            <a:ext cx="6365757" cy="1118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sz="5400" b="1" baseline="30000" dirty="0">
                <a:solidFill>
                  <a:srgbClr val="441170"/>
                </a:solidFill>
                <a:latin typeface="Public Sans" pitchFamily="2" charset="0"/>
              </a:rPr>
              <a:t>[insert virus name] has been detected in [area]</a:t>
            </a:r>
            <a:endParaRPr lang="en-AU" sz="5400" b="1" i="0" u="none" strike="noStrike" baseline="30000" dirty="0">
              <a:solidFill>
                <a:srgbClr val="441170"/>
              </a:solidFill>
              <a:latin typeface="Public Sans" pitchFamily="2" charset="0"/>
            </a:endParaRPr>
          </a:p>
        </p:txBody>
      </p:sp>
      <p:pic>
        <p:nvPicPr>
          <p:cNvPr id="7" name="Picture Placeholder 6" descr="A road with a rainbow over it&#10;&#10;Description automatically generated with low confidence">
            <a:extLst>
              <a:ext uri="{FF2B5EF4-FFF2-40B4-BE49-F238E27FC236}">
                <a16:creationId xmlns:a16="http://schemas.microsoft.com/office/drawing/2014/main" id="{0F6AE485-DA9D-409A-B91F-EC3FC7867D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" t="13917" r="-74" b="6811"/>
          <a:stretch/>
        </p:blipFill>
        <p:spPr>
          <a:xfrm>
            <a:off x="-12700" y="0"/>
            <a:ext cx="8604250" cy="680561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AA9B9C-2435-468E-A2F2-DA5AC24BAE7B}"/>
              </a:ext>
            </a:extLst>
          </p:cNvPr>
          <p:cNvSpPr txBox="1"/>
          <p:nvPr/>
        </p:nvSpPr>
        <p:spPr>
          <a:xfrm>
            <a:off x="281531" y="7996941"/>
            <a:ext cx="59860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baseline="30000" dirty="0">
                <a:solidFill>
                  <a:srgbClr val="441170"/>
                </a:solidFill>
                <a:latin typeface="Public Sans" pitchFamily="2" charset="0"/>
              </a:rPr>
              <a:t>SPRAY UP  </a:t>
            </a:r>
            <a:r>
              <a:rPr lang="en-AU" sz="3200" b="1" baseline="30000" dirty="0">
                <a:solidFill>
                  <a:srgbClr val="44117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</a:t>
            </a:r>
            <a:r>
              <a:rPr lang="en-AU" sz="3200" b="1" baseline="30000" dirty="0">
                <a:solidFill>
                  <a:srgbClr val="441170"/>
                </a:solidFill>
                <a:latin typeface="Public Sans" pitchFamily="2" charset="0"/>
              </a:rPr>
              <a:t>  COVER UP  </a:t>
            </a:r>
            <a:r>
              <a:rPr lang="en-AU" sz="3200" b="1" baseline="30000" dirty="0">
                <a:solidFill>
                  <a:srgbClr val="44117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</a:t>
            </a:r>
            <a:r>
              <a:rPr lang="en-AU" sz="3200" b="1" baseline="30000" dirty="0">
                <a:solidFill>
                  <a:srgbClr val="441170"/>
                </a:solidFill>
                <a:latin typeface="Public Sans" pitchFamily="2" charset="0"/>
              </a:rPr>
              <a:t>  SCREEN UP</a:t>
            </a:r>
            <a:endParaRPr lang="en-AU" sz="3200" b="1" dirty="0">
              <a:solidFill>
                <a:srgbClr val="441170"/>
              </a:solidFill>
              <a:latin typeface="Public Sans" pitchFamily="2" charset="0"/>
            </a:endParaRPr>
          </a:p>
          <a:p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4251466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>
            <a:extLst>
              <a:ext uri="{FF2B5EF4-FFF2-40B4-BE49-F238E27FC236}">
                <a16:creationId xmlns:a16="http://schemas.microsoft.com/office/drawing/2014/main" id="{1F0029D3-876E-47D0-9EC0-FBC1AB5EED4D}"/>
              </a:ext>
            </a:extLst>
          </p:cNvPr>
          <p:cNvSpPr txBox="1"/>
          <p:nvPr/>
        </p:nvSpPr>
        <p:spPr>
          <a:xfrm>
            <a:off x="344427" y="5082700"/>
            <a:ext cx="73656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b="1" dirty="0">
                <a:solidFill>
                  <a:srgbClr val="002664"/>
                </a:solidFill>
                <a:latin typeface="Public Sans" pitchFamily="2" charset="0"/>
              </a:rPr>
              <a:t>Font used: Public sans</a:t>
            </a:r>
          </a:p>
          <a:p>
            <a:r>
              <a:rPr lang="en-AU" sz="1400" dirty="0">
                <a:latin typeface="Public Sans" pitchFamily="2" charset="0"/>
              </a:rPr>
              <a:t>Download url: digitalnsw.github.io/public-sans/download/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FC414AD6-B3A4-492F-99D2-8EDA8762808F}"/>
              </a:ext>
            </a:extLst>
          </p:cNvPr>
          <p:cNvSpPr txBox="1"/>
          <p:nvPr/>
        </p:nvSpPr>
        <p:spPr>
          <a:xfrm>
            <a:off x="344427" y="4286250"/>
            <a:ext cx="77287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400" dirty="0">
                <a:latin typeface="Public Sans" pitchFamily="2" charset="0"/>
              </a:rPr>
              <a:t>Note: use Eyedropper on the coloured boxes for change of colour. First two rolls of colour can have white texts. 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1460C14-04BF-4D94-BA8D-043CD1A096C0}"/>
              </a:ext>
            </a:extLst>
          </p:cNvPr>
          <p:cNvSpPr txBox="1"/>
          <p:nvPr/>
        </p:nvSpPr>
        <p:spPr>
          <a:xfrm>
            <a:off x="344427" y="5879566"/>
            <a:ext cx="79155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400" dirty="0">
                <a:latin typeface="Public Sans" pitchFamily="2" charset="0"/>
              </a:rPr>
              <a:t>For more information please go to NSW Government brand guidelines: www.nsw.gov.au/sites/default/files/2022-01/Quick_Reference_Guide_Masterbrand.pdf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62D6546-0D69-4406-A3E0-18ED193AFCF7}"/>
              </a:ext>
            </a:extLst>
          </p:cNvPr>
          <p:cNvSpPr txBox="1"/>
          <p:nvPr/>
        </p:nvSpPr>
        <p:spPr>
          <a:xfrm>
            <a:off x="328766" y="464679"/>
            <a:ext cx="6311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/>
            <a:r>
              <a:rPr lang="en-AU" sz="5400" baseline="30000" dirty="0">
                <a:solidFill>
                  <a:srgbClr val="002664"/>
                </a:solidFill>
                <a:latin typeface="Public Sans" pitchFamily="50" charset="0"/>
              </a:rPr>
              <a:t>Colours &amp; Font</a:t>
            </a:r>
          </a:p>
        </p:txBody>
      </p:sp>
      <p:pic>
        <p:nvPicPr>
          <p:cNvPr id="53" name="Graphic 52">
            <a:extLst>
              <a:ext uri="{FF2B5EF4-FFF2-40B4-BE49-F238E27FC236}">
                <a16:creationId xmlns:a16="http://schemas.microsoft.com/office/drawing/2014/main" id="{86B3BB2B-5398-4293-8C93-951DFA39B5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1950" y="2221161"/>
            <a:ext cx="1981079" cy="1883248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CA91792F-836B-4AFA-ADD4-328539FF2C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52690" y="2221161"/>
            <a:ext cx="5307335" cy="1883248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5D3952D3-2318-4BE7-84F9-D74158D8FF8C}"/>
              </a:ext>
            </a:extLst>
          </p:cNvPr>
          <p:cNvSpPr txBox="1"/>
          <p:nvPr/>
        </p:nvSpPr>
        <p:spPr>
          <a:xfrm>
            <a:off x="344427" y="1292482"/>
            <a:ext cx="239278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Public Sans" pitchFamily="2" charset="0"/>
              </a:rPr>
              <a:t>1. Corporate</a:t>
            </a:r>
          </a:p>
          <a:p>
            <a:r>
              <a:rPr lang="en-US" sz="1400" dirty="0">
                <a:latin typeface="Public Sans" pitchFamily="2" charset="0"/>
              </a:rPr>
              <a:t>Ministry and whole of branch communications.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4CC2383-D8AE-4D9F-A053-F1D4951C592E}"/>
              </a:ext>
            </a:extLst>
          </p:cNvPr>
          <p:cNvSpPr txBox="1"/>
          <p:nvPr/>
        </p:nvSpPr>
        <p:spPr>
          <a:xfrm>
            <a:off x="2869328" y="1248793"/>
            <a:ext cx="456160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Public Sans" pitchFamily="2" charset="0"/>
              </a:rPr>
              <a:t>2. Non-Corporate</a:t>
            </a:r>
          </a:p>
          <a:p>
            <a:r>
              <a:rPr lang="en-US" sz="1400" dirty="0">
                <a:latin typeface="Public Sans" pitchFamily="2" charset="0"/>
              </a:rPr>
              <a:t>Programs | Events | Campaigns | Initiatives</a:t>
            </a:r>
          </a:p>
          <a:p>
            <a:r>
              <a:rPr lang="en-US" sz="1400" dirty="0">
                <a:latin typeface="Public Sans" pitchFamily="2" charset="0"/>
              </a:rPr>
              <a:t>A greater emphasis on illustration and photography will ensure individuality.</a:t>
            </a:r>
            <a:endParaRPr lang="en-AU" sz="1400" dirty="0">
              <a:latin typeface="Public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586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4E285D0F207F47A882EAF5A4C5D08A" ma:contentTypeVersion="2" ma:contentTypeDescription="Create a new document." ma:contentTypeScope="" ma:versionID="a86760c0ed7e99387d8d4b79e934e11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8844647e0082dfb5803ed410a30d882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09A707-9E9B-4C07-A3E5-1FE1DB7890D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6C8E54-4F4F-468C-B2EA-FD5F1297578D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580ecb30-1e63-4a27-b953-00ae555d1f95"/>
    <ds:schemaRef ds:uri="5306f6fa-7a12-4fd0-8d63-8eb7a1e3e04d"/>
  </ds:schemaRefs>
</ds:datastoreItem>
</file>

<file path=customXml/itemProps3.xml><?xml version="1.0" encoding="utf-8"?>
<ds:datastoreItem xmlns:ds="http://schemas.openxmlformats.org/officeDocument/2006/customXml" ds:itemID="{6A18F2E8-87C8-4269-8A31-A019ED37BE06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2435</TotalTime>
  <Words>131</Words>
  <Application>Microsoft Office PowerPoint</Application>
  <PresentationFormat>Custom</PresentationFormat>
  <Paragraphs>12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Danni Li (Ministry of Health)</dc:creator>
  <cp:lastModifiedBy>Priyanka Mukherjee (Ministry of Health)</cp:lastModifiedBy>
  <cp:revision>72</cp:revision>
  <dcterms:created xsi:type="dcterms:W3CDTF">2020-09-23T05:34:38Z</dcterms:created>
  <dcterms:modified xsi:type="dcterms:W3CDTF">2024-02-19T00:29:09Z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0x0101007C4E285D0F207F47A882EAF5A4C5D08A</vt:lpwstr>
  </property>
</Properties>
</file>