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  <p:sldId id="263" r:id="rId3"/>
  </p:sldIdLst>
  <p:sldSz cx="8572500" cy="8572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000"/>
    <a:srgbClr val="DBFADF"/>
    <a:srgbClr val="CAEEE9"/>
    <a:srgbClr val="EBEBEB"/>
    <a:srgbClr val="146CFD"/>
    <a:srgbClr val="FDEDDF"/>
    <a:srgbClr val="002664"/>
    <a:srgbClr val="FAAF05"/>
    <a:srgbClr val="CBEDFD"/>
    <a:srgbClr val="C7EC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44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216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3667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60196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svg"/><Relationship Id="rId3" Type="http://schemas.openxmlformats.org/officeDocument/2006/relationships/theme" Target="../theme/them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extLst>
              <a:ext uri="{FF2B5EF4-FFF2-40B4-BE49-F238E27FC236}">
                <a16:creationId xmlns:a16="http://schemas.microsoft.com/office/drawing/2014/main" id="{88337584-4138-430D-958B-57A03413B5A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0" y="0"/>
            <a:ext cx="8572500" cy="8572499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CACC8692-E22A-41FE-9B28-31C11394A6F2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213119" y="383387"/>
            <a:ext cx="928742" cy="889014"/>
          </a:xfrm>
          <a:prstGeom prst="rect">
            <a:avLst/>
          </a:prstGeom>
        </p:spPr>
      </p:pic>
      <p:pic>
        <p:nvPicPr>
          <p:cNvPr id="3" name="Graphic 2">
            <a:extLst>
              <a:ext uri="{FF2B5EF4-FFF2-40B4-BE49-F238E27FC236}">
                <a16:creationId xmlns:a16="http://schemas.microsoft.com/office/drawing/2014/main" id="{53776347-3818-4117-8D4B-B30082B1C4D4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20338086">
            <a:off x="6755993" y="6343034"/>
            <a:ext cx="1842994" cy="1964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998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8" r:id="rId2"/>
  </p:sldLayoutIdLst>
  <p:txStyles>
    <p:titleStyle>
      <a:lvl1pPr algn="l" defTabSz="857229" rtl="0" eaLnBrk="1" latinLnBrk="0" hangingPunct="1">
        <a:lnSpc>
          <a:spcPct val="90000"/>
        </a:lnSpc>
        <a:spcBef>
          <a:spcPct val="0"/>
        </a:spcBef>
        <a:buNone/>
        <a:defRPr sz="412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4308" indent="-214308" algn="l" defTabSz="857229" rtl="0" eaLnBrk="1" latinLnBrk="0" hangingPunct="1">
        <a:lnSpc>
          <a:spcPct val="90000"/>
        </a:lnSpc>
        <a:spcBef>
          <a:spcPts val="939"/>
        </a:spcBef>
        <a:buFont typeface="Arial" panose="020B0604020202020204" pitchFamily="34" charset="0"/>
        <a:buChar char="•"/>
        <a:defRPr sz="2625" kern="1200">
          <a:solidFill>
            <a:schemeClr val="tx1"/>
          </a:solidFill>
          <a:latin typeface="+mn-lt"/>
          <a:ea typeface="+mn-ea"/>
          <a:cs typeface="+mn-cs"/>
        </a:defRPr>
      </a:lvl1pPr>
      <a:lvl2pPr marL="642923" indent="-214308" algn="l" defTabSz="857229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2251" kern="1200">
          <a:solidFill>
            <a:schemeClr val="tx1"/>
          </a:solidFill>
          <a:latin typeface="+mn-lt"/>
          <a:ea typeface="+mn-ea"/>
          <a:cs typeface="+mn-cs"/>
        </a:defRPr>
      </a:lvl2pPr>
      <a:lvl3pPr marL="1071536" indent="-214308" algn="l" defTabSz="857229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875" kern="1200">
          <a:solidFill>
            <a:schemeClr val="tx1"/>
          </a:solidFill>
          <a:latin typeface="+mn-lt"/>
          <a:ea typeface="+mn-ea"/>
          <a:cs typeface="+mn-cs"/>
        </a:defRPr>
      </a:lvl3pPr>
      <a:lvl4pPr marL="1500150" indent="-214308" algn="l" defTabSz="857229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4pPr>
      <a:lvl5pPr marL="1928765" indent="-214308" algn="l" defTabSz="857229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5pPr>
      <a:lvl6pPr marL="2357380" indent="-214308" algn="l" defTabSz="857229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6pPr>
      <a:lvl7pPr marL="2785993" indent="-214308" algn="l" defTabSz="857229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7pPr>
      <a:lvl8pPr marL="3214608" indent="-214308" algn="l" defTabSz="857229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8pPr>
      <a:lvl9pPr marL="3643222" indent="-214308" algn="l" defTabSz="857229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57229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1pPr>
      <a:lvl2pPr marL="428615" algn="l" defTabSz="857229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2pPr>
      <a:lvl3pPr marL="857229" algn="l" defTabSz="857229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3pPr>
      <a:lvl4pPr marL="1285843" algn="l" defTabSz="857229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4pPr>
      <a:lvl5pPr marL="1714457" algn="l" defTabSz="857229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5pPr>
      <a:lvl6pPr marL="2143072" algn="l" defTabSz="857229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6pPr>
      <a:lvl7pPr marL="2571686" algn="l" defTabSz="857229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7pPr>
      <a:lvl8pPr marL="3000300" algn="l" defTabSz="857229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8pPr>
      <a:lvl9pPr marL="3428914" algn="l" defTabSz="857229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54D3310B-CA65-4622-8785-502A374BE27D}"/>
              </a:ext>
            </a:extLst>
          </p:cNvPr>
          <p:cNvSpPr txBox="1"/>
          <p:nvPr/>
        </p:nvSpPr>
        <p:spPr>
          <a:xfrm>
            <a:off x="349547" y="2184329"/>
            <a:ext cx="6277048" cy="954107"/>
          </a:xfrm>
          <a:prstGeom prst="rect">
            <a:avLst/>
          </a:prstGeom>
          <a:solidFill>
            <a:srgbClr val="004000"/>
          </a:solidFill>
        </p:spPr>
        <p:txBody>
          <a:bodyPr wrap="square">
            <a:spAutoFit/>
          </a:bodyPr>
          <a:lstStyle/>
          <a:p>
            <a:r>
              <a:rPr lang="en-AU" sz="2800" dirty="0">
                <a:solidFill>
                  <a:schemeClr val="bg1"/>
                </a:solidFill>
                <a:effectLst/>
                <a:latin typeface="Public Sans Bold" pitchFamily="2" charset="0"/>
                <a:ea typeface="Calibri" panose="020F0502020204030204" pitchFamily="34" charset="0"/>
              </a:rPr>
              <a:t>Protect yourself in time for summer by getting vaccinated today!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3B5423A-8154-47FD-8B75-1B7C54A9575B}"/>
              </a:ext>
            </a:extLst>
          </p:cNvPr>
          <p:cNvSpPr txBox="1"/>
          <p:nvPr/>
        </p:nvSpPr>
        <p:spPr>
          <a:xfrm>
            <a:off x="266419" y="3629963"/>
            <a:ext cx="6518843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sz="2800" dirty="0">
                <a:solidFill>
                  <a:srgbClr val="004000"/>
                </a:solidFill>
                <a:effectLst/>
                <a:latin typeface="Public Sans Bold" pitchFamily="2" charset="0"/>
                <a:ea typeface="Calibri" panose="020F0502020204030204" pitchFamily="34" charset="0"/>
              </a:rPr>
              <a:t>Free vaccination clinic </a:t>
            </a:r>
            <a:endParaRPr lang="en-AU" sz="2800" dirty="0">
              <a:solidFill>
                <a:srgbClr val="004000"/>
              </a:solidFill>
              <a:effectLst/>
              <a:latin typeface="Public Sans Light" pitchFamily="2" charset="0"/>
              <a:ea typeface="Calibri" panose="020F0502020204030204" pitchFamily="34" charset="0"/>
            </a:endParaRPr>
          </a:p>
          <a:p>
            <a:r>
              <a:rPr lang="en-AU" sz="2800" dirty="0">
                <a:solidFill>
                  <a:srgbClr val="004000"/>
                </a:solidFill>
                <a:effectLst/>
                <a:latin typeface="Public Sans Light" pitchFamily="2" charset="0"/>
                <a:ea typeface="Calibri" panose="020F0502020204030204" pitchFamily="34" charset="0"/>
              </a:rPr>
              <a:t>[insert address here]</a:t>
            </a:r>
          </a:p>
          <a:p>
            <a:r>
              <a:rPr lang="en-AU" sz="2800" dirty="0">
                <a:solidFill>
                  <a:srgbClr val="004000"/>
                </a:solidFill>
                <a:effectLst/>
                <a:latin typeface="Public Sans Light" pitchFamily="2" charset="0"/>
                <a:ea typeface="Calibri" panose="020F0502020204030204" pitchFamily="34" charset="0"/>
              </a:rPr>
              <a:t>[insert time here] </a:t>
            </a:r>
          </a:p>
          <a:p>
            <a:br>
              <a:rPr lang="en-AU" sz="2800" dirty="0">
                <a:solidFill>
                  <a:srgbClr val="004000"/>
                </a:solidFill>
                <a:effectLst/>
                <a:latin typeface="Public Sans Light" pitchFamily="2" charset="0"/>
                <a:ea typeface="Calibri" panose="020F0502020204030204" pitchFamily="34" charset="0"/>
              </a:rPr>
            </a:br>
            <a:r>
              <a:rPr lang="en-AU" sz="2800" dirty="0">
                <a:solidFill>
                  <a:srgbClr val="004000"/>
                </a:solidFill>
                <a:effectLst/>
                <a:latin typeface="Public Sans Light" pitchFamily="2" charset="0"/>
                <a:ea typeface="Calibri" panose="020F0502020204030204" pitchFamily="34" charset="0"/>
              </a:rPr>
              <a:t>No booking required. Please bring identification and your Medicare card (if you have one)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F1C643D-5167-44E7-AB23-916B5B745697}"/>
              </a:ext>
            </a:extLst>
          </p:cNvPr>
          <p:cNvSpPr txBox="1"/>
          <p:nvPr/>
        </p:nvSpPr>
        <p:spPr>
          <a:xfrm>
            <a:off x="266419" y="456308"/>
            <a:ext cx="6404544" cy="17081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6300"/>
              </a:lnSpc>
            </a:pPr>
            <a:r>
              <a:rPr lang="en-AU" sz="6000" dirty="0">
                <a:solidFill>
                  <a:srgbClr val="004000"/>
                </a:solidFill>
                <a:effectLst/>
                <a:latin typeface="Public Sans Light" pitchFamily="2" charset="0"/>
                <a:ea typeface="Calibri" panose="020F0502020204030204" pitchFamily="34" charset="0"/>
              </a:rPr>
              <a:t>Japanese encephalitis virus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C5B2162-5A26-4DC6-9D00-034DDCBB07D7}"/>
              </a:ext>
            </a:extLst>
          </p:cNvPr>
          <p:cNvSpPr txBox="1"/>
          <p:nvPr/>
        </p:nvSpPr>
        <p:spPr>
          <a:xfrm>
            <a:off x="297592" y="7220312"/>
            <a:ext cx="532389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sz="2400" dirty="0">
                <a:solidFill>
                  <a:srgbClr val="004000"/>
                </a:solidFill>
                <a:effectLst/>
                <a:latin typeface="Public Sans Light" pitchFamily="2" charset="0"/>
                <a:ea typeface="Calibri" panose="020F0502020204030204" pitchFamily="34" charset="0"/>
              </a:rPr>
              <a:t>Visit </a:t>
            </a:r>
            <a:r>
              <a:rPr lang="en-AU" sz="2400" dirty="0">
                <a:solidFill>
                  <a:srgbClr val="004000"/>
                </a:solidFill>
                <a:effectLst/>
                <a:latin typeface="Public Sans Bold" pitchFamily="2" charset="0"/>
                <a:ea typeface="Calibri" panose="020F0502020204030204" pitchFamily="34" charset="0"/>
              </a:rPr>
              <a:t>health.nsw.gov.au/</a:t>
            </a:r>
            <a:r>
              <a:rPr lang="en-AU" sz="2400" dirty="0" err="1">
                <a:solidFill>
                  <a:srgbClr val="004000"/>
                </a:solidFill>
                <a:effectLst/>
                <a:latin typeface="Public Sans Bold" pitchFamily="2" charset="0"/>
                <a:ea typeface="Calibri" panose="020F0502020204030204" pitchFamily="34" charset="0"/>
              </a:rPr>
              <a:t>jevaccine</a:t>
            </a:r>
            <a:r>
              <a:rPr lang="en-AU" sz="2400" dirty="0">
                <a:solidFill>
                  <a:srgbClr val="004000"/>
                </a:solidFill>
                <a:effectLst/>
                <a:latin typeface="Public Sans Bold" pitchFamily="2" charset="0"/>
                <a:ea typeface="Calibri" panose="020F0502020204030204" pitchFamily="34" charset="0"/>
              </a:rPr>
              <a:t> </a:t>
            </a:r>
            <a:r>
              <a:rPr lang="en-AU" sz="2400" dirty="0">
                <a:solidFill>
                  <a:srgbClr val="004000"/>
                </a:solidFill>
                <a:effectLst/>
                <a:latin typeface="Public Sans Light" pitchFamily="2" charset="0"/>
                <a:ea typeface="Calibri" panose="020F0502020204030204" pitchFamily="34" charset="0"/>
              </a:rPr>
              <a:t>for more information. </a:t>
            </a:r>
          </a:p>
        </p:txBody>
      </p:sp>
    </p:spTree>
    <p:extLst>
      <p:ext uri="{BB962C8B-B14F-4D97-AF65-F5344CB8AC3E}">
        <p14:creationId xmlns:p14="http://schemas.microsoft.com/office/powerpoint/2010/main" val="1410070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Box 47">
            <a:extLst>
              <a:ext uri="{FF2B5EF4-FFF2-40B4-BE49-F238E27FC236}">
                <a16:creationId xmlns:a16="http://schemas.microsoft.com/office/drawing/2014/main" id="{1F0029D3-876E-47D0-9EC0-FBC1AB5EED4D}"/>
              </a:ext>
            </a:extLst>
          </p:cNvPr>
          <p:cNvSpPr txBox="1"/>
          <p:nvPr/>
        </p:nvSpPr>
        <p:spPr>
          <a:xfrm>
            <a:off x="344427" y="4937226"/>
            <a:ext cx="736562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b="1" dirty="0">
                <a:solidFill>
                  <a:srgbClr val="004000"/>
                </a:solidFill>
                <a:latin typeface="Public Sans" pitchFamily="2" charset="0"/>
              </a:rPr>
              <a:t>Font used: Public sans</a:t>
            </a:r>
          </a:p>
          <a:p>
            <a:r>
              <a:rPr lang="en-AU" sz="1400" dirty="0">
                <a:latin typeface="Public Sans" pitchFamily="2" charset="0"/>
              </a:rPr>
              <a:t>Download url: digitalnsw.github.io/public-sans/download/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FC414AD6-B3A4-492F-99D2-8EDA8762808F}"/>
              </a:ext>
            </a:extLst>
          </p:cNvPr>
          <p:cNvSpPr txBox="1"/>
          <p:nvPr/>
        </p:nvSpPr>
        <p:spPr>
          <a:xfrm>
            <a:off x="344427" y="4286250"/>
            <a:ext cx="772870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sz="1400" dirty="0">
                <a:latin typeface="Public Sans" pitchFamily="2" charset="0"/>
              </a:rPr>
              <a:t>Note: use Eyedropper on the coloured boxes for change of colour. First two rolls of colour can have white texts. 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D1460C14-04BF-4D94-BA8D-043CD1A096C0}"/>
              </a:ext>
            </a:extLst>
          </p:cNvPr>
          <p:cNvSpPr txBox="1"/>
          <p:nvPr/>
        </p:nvSpPr>
        <p:spPr>
          <a:xfrm>
            <a:off x="344427" y="5734092"/>
            <a:ext cx="791559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sz="1400" dirty="0">
                <a:latin typeface="Public Sans" pitchFamily="2" charset="0"/>
              </a:rPr>
              <a:t>For more information please go to NSW Government brand guidelines: www.nsw.gov.au/sites/default/files/2022-01/Quick_Reference_Guide_Masterbrand.pdf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C62D6546-0D69-4406-A3E0-18ED193AFCF7}"/>
              </a:ext>
            </a:extLst>
          </p:cNvPr>
          <p:cNvSpPr txBox="1"/>
          <p:nvPr/>
        </p:nvSpPr>
        <p:spPr>
          <a:xfrm>
            <a:off x="328766" y="464679"/>
            <a:ext cx="63110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l" rtl="0"/>
            <a:r>
              <a:rPr lang="en-AU" sz="5400" baseline="30000" dirty="0">
                <a:solidFill>
                  <a:srgbClr val="004000"/>
                </a:solidFill>
                <a:latin typeface="Public Sans" pitchFamily="50" charset="0"/>
              </a:rPr>
              <a:t>Colours &amp; Font</a:t>
            </a:r>
          </a:p>
        </p:txBody>
      </p:sp>
      <p:pic>
        <p:nvPicPr>
          <p:cNvPr id="53" name="Graphic 52">
            <a:extLst>
              <a:ext uri="{FF2B5EF4-FFF2-40B4-BE49-F238E27FC236}">
                <a16:creationId xmlns:a16="http://schemas.microsoft.com/office/drawing/2014/main" id="{86B3BB2B-5398-4293-8C93-951DFA39B5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1950" y="2221161"/>
            <a:ext cx="1981079" cy="1883248"/>
          </a:xfrm>
          <a:prstGeom prst="rect">
            <a:avLst/>
          </a:prstGeom>
        </p:spPr>
      </p:pic>
      <p:pic>
        <p:nvPicPr>
          <p:cNvPr id="55" name="Graphic 54">
            <a:extLst>
              <a:ext uri="{FF2B5EF4-FFF2-40B4-BE49-F238E27FC236}">
                <a16:creationId xmlns:a16="http://schemas.microsoft.com/office/drawing/2014/main" id="{CA91792F-836B-4AFA-ADD4-328539FF2CB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952690" y="2221161"/>
            <a:ext cx="5307335" cy="1883248"/>
          </a:xfrm>
          <a:prstGeom prst="rect">
            <a:avLst/>
          </a:prstGeom>
        </p:spPr>
      </p:pic>
      <p:sp>
        <p:nvSpPr>
          <p:cNvPr id="59" name="TextBox 58">
            <a:extLst>
              <a:ext uri="{FF2B5EF4-FFF2-40B4-BE49-F238E27FC236}">
                <a16:creationId xmlns:a16="http://schemas.microsoft.com/office/drawing/2014/main" id="{5D3952D3-2318-4BE7-84F9-D74158D8FF8C}"/>
              </a:ext>
            </a:extLst>
          </p:cNvPr>
          <p:cNvSpPr txBox="1"/>
          <p:nvPr/>
        </p:nvSpPr>
        <p:spPr>
          <a:xfrm>
            <a:off x="344427" y="1292482"/>
            <a:ext cx="2392785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dirty="0">
                <a:latin typeface="Public Sans" pitchFamily="2" charset="0"/>
              </a:rPr>
              <a:t>1. Corporate</a:t>
            </a:r>
          </a:p>
          <a:p>
            <a:r>
              <a:rPr lang="en-US" sz="1400" dirty="0">
                <a:latin typeface="Public Sans" pitchFamily="2" charset="0"/>
              </a:rPr>
              <a:t>Ministry and whole of branch communications.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74CC2383-D8AE-4D9F-A053-F1D4951C592E}"/>
              </a:ext>
            </a:extLst>
          </p:cNvPr>
          <p:cNvSpPr txBox="1"/>
          <p:nvPr/>
        </p:nvSpPr>
        <p:spPr>
          <a:xfrm>
            <a:off x="2869328" y="1248793"/>
            <a:ext cx="456160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dirty="0">
                <a:latin typeface="Public Sans" pitchFamily="2" charset="0"/>
              </a:rPr>
              <a:t>2. Non-Corporate</a:t>
            </a:r>
          </a:p>
          <a:p>
            <a:r>
              <a:rPr lang="en-US" sz="1400" dirty="0">
                <a:latin typeface="Public Sans" pitchFamily="2" charset="0"/>
              </a:rPr>
              <a:t>Programs | Events | Campaigns | Initiatives</a:t>
            </a:r>
          </a:p>
          <a:p>
            <a:r>
              <a:rPr lang="en-US" sz="1400" dirty="0">
                <a:latin typeface="Public Sans" pitchFamily="2" charset="0"/>
              </a:rPr>
              <a:t>A greater emphasis on illustration and photography will ensure individuality.</a:t>
            </a:r>
            <a:endParaRPr lang="en-AU" sz="1400" dirty="0">
              <a:latin typeface="Public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64319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4E285D0F207F47A882EAF5A4C5D08A" ma:contentTypeVersion="2" ma:contentTypeDescription="Create a new document." ma:contentTypeScope="" ma:versionID="a86760c0ed7e99387d8d4b79e934e11f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68844647e0082dfb5803ed410a30d882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6AA6E5B-8666-4EA9-BCE1-CD6AA22D940F}"/>
</file>

<file path=customXml/itemProps2.xml><?xml version="1.0" encoding="utf-8"?>
<ds:datastoreItem xmlns:ds="http://schemas.openxmlformats.org/officeDocument/2006/customXml" ds:itemID="{E1981033-AB72-44A0-867E-0D6305CAC9A6}"/>
</file>

<file path=customXml/itemProps3.xml><?xml version="1.0" encoding="utf-8"?>
<ds:datastoreItem xmlns:ds="http://schemas.openxmlformats.org/officeDocument/2006/customXml" ds:itemID="{6A9AA782-EB92-4B41-A77C-2343FA6E27F0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2383</TotalTime>
  <Words>170</Words>
  <Application>Microsoft Office PowerPoint</Application>
  <PresentationFormat>Custom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Public Sans</vt:lpstr>
      <vt:lpstr>Public Sans Bold</vt:lpstr>
      <vt:lpstr>Public Sans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Danni Li (Ministry of Health)</dc:creator>
  <cp:lastModifiedBy>Ashley Langton (Ministry of Health)</cp:lastModifiedBy>
  <cp:revision>69</cp:revision>
  <dcterms:created xsi:type="dcterms:W3CDTF">2020-09-23T05:34:38Z</dcterms:created>
  <dcterms:modified xsi:type="dcterms:W3CDTF">2022-11-11T01:30:26Z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0x0101007C4E285D0F207F47A882EAF5A4C5D08A</vt:lpwstr>
  </property>
</Properties>
</file>