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67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377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29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97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56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71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6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61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90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88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255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7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530B-6C8E-4E00-AFB1-DE0B97F5DC15}" type="datetimeFigureOut">
              <a:rPr lang="en-AU" smtClean="0"/>
              <a:t>21/04/2015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555D-0B2F-4C22-86BE-B40E27D7D0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88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2466" y="260648"/>
            <a:ext cx="2808312" cy="11389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500" b="1" dirty="0" smtClean="0">
                <a:solidFill>
                  <a:srgbClr val="FFFFFF"/>
                </a:solidFill>
              </a:rPr>
              <a:t>Inbound </a:t>
            </a:r>
            <a:r>
              <a:rPr lang="en-AU" sz="1500" b="1" dirty="0" smtClean="0">
                <a:solidFill>
                  <a:srgbClr val="FFFFFF"/>
                </a:solidFill>
              </a:rPr>
              <a:t>Referral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chemeClr val="tx2"/>
                </a:solidFill>
              </a:rPr>
              <a:t>My </a:t>
            </a:r>
            <a:r>
              <a:rPr lang="en-AU" sz="1600" b="1" dirty="0" smtClean="0">
                <a:solidFill>
                  <a:schemeClr val="tx2"/>
                </a:solidFill>
              </a:rPr>
              <a:t>Aged Care Contact </a:t>
            </a:r>
            <a:r>
              <a:rPr lang="en-AU" sz="1600" b="1" dirty="0" smtClean="0">
                <a:solidFill>
                  <a:schemeClr val="tx2"/>
                </a:solidFill>
              </a:rPr>
              <a:t>Centre</a:t>
            </a:r>
            <a:endParaRPr lang="en-AU" sz="1600" b="1" dirty="0" smtClean="0">
              <a:solidFill>
                <a:schemeClr val="tx2"/>
              </a:solidFill>
            </a:endParaRP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AU" sz="1400" dirty="0" smtClean="0">
                <a:solidFill>
                  <a:srgbClr val="FFFFFF"/>
                </a:solidFill>
              </a:rPr>
              <a:t>Registration</a:t>
            </a:r>
            <a:endParaRPr lang="en-AU" sz="1400" dirty="0" smtClean="0">
              <a:solidFill>
                <a:srgbClr val="FFFFFF"/>
              </a:solidFill>
            </a:endParaRP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AU" sz="1400" dirty="0" smtClean="0">
                <a:solidFill>
                  <a:srgbClr val="FFFFFF"/>
                </a:solidFill>
              </a:rPr>
              <a:t>Screening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AU" sz="1100" dirty="0" smtClean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2075064" y="1902683"/>
            <a:ext cx="4478698" cy="329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5400000">
            <a:off x="3628404" y="408942"/>
            <a:ext cx="1584175" cy="6192687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72000" tIns="36000" rIns="72000" bIns="36000" rtlCol="0"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chemeClr val="tx2"/>
                </a:solidFill>
              </a:rPr>
              <a:t>ASSESSMENT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4889" y="2832921"/>
            <a:ext cx="1280219" cy="12585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400" b="1" dirty="0" smtClean="0">
                <a:solidFill>
                  <a:schemeClr val="tx2"/>
                </a:solidFill>
              </a:rPr>
              <a:t>Regional Assessment </a:t>
            </a:r>
            <a:r>
              <a:rPr lang="en-AU" sz="1400" b="1" dirty="0" smtClean="0">
                <a:solidFill>
                  <a:schemeClr val="tx2"/>
                </a:solidFill>
              </a:rPr>
              <a:t>Service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400" dirty="0" smtClean="0">
                <a:solidFill>
                  <a:schemeClr val="tx2"/>
                </a:solidFill>
              </a:rPr>
              <a:t>Home support assessment</a:t>
            </a:r>
            <a:endParaRPr lang="en-AU" sz="1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1297" y="2858585"/>
            <a:ext cx="1702854" cy="1293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36000" rIns="72000" bIns="36000" rtlCol="0"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400" b="1" dirty="0" smtClean="0">
                <a:solidFill>
                  <a:schemeClr val="tx2"/>
                </a:solidFill>
              </a:rPr>
              <a:t>Aged Care Assessment Team (ACAT</a:t>
            </a:r>
            <a:r>
              <a:rPr lang="en-AU" sz="1400" b="1" dirty="0" smtClean="0">
                <a:solidFill>
                  <a:schemeClr val="tx2"/>
                </a:solidFill>
              </a:rPr>
              <a:t>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400" dirty="0" smtClean="0">
                <a:solidFill>
                  <a:schemeClr val="tx2"/>
                </a:solidFill>
              </a:rPr>
              <a:t>Comprehensive assessment</a:t>
            </a:r>
            <a:endParaRPr lang="en-AU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5064" y="1996372"/>
            <a:ext cx="2405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Complex multiple care needs</a:t>
            </a:r>
            <a:endParaRPr lang="en-AU" sz="1400" b="1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2087273" y="1952038"/>
            <a:ext cx="7300" cy="70422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>
            <a:off x="4372060" y="1482247"/>
            <a:ext cx="1" cy="405626"/>
          </a:xfrm>
          <a:prstGeom prst="straightConnector1">
            <a:avLst/>
          </a:prstGeom>
          <a:ln>
            <a:headEnd type="none" w="med" len="med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>
            <a:off x="6530416" y="1958539"/>
            <a:ext cx="0" cy="7861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21508" y="1996372"/>
            <a:ext cx="1696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Entry-level support</a:t>
            </a:r>
            <a:endParaRPr lang="en-AU" sz="1400" b="1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4191451" y="1573751"/>
            <a:ext cx="483864" cy="6192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72000" tIns="36000" rIns="72000" bIns="36000" rtlCol="0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 smtClean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600" b="1" dirty="0">
              <a:solidFill>
                <a:srgbClr val="333399"/>
              </a:solidFill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2479234" y="4544958"/>
            <a:ext cx="4024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>
                <a:solidFill>
                  <a:schemeClr val="tx2"/>
                </a:solidFill>
              </a:rPr>
              <a:t>Referral to Services*</a:t>
            </a:r>
            <a:endParaRPr lang="en-AU" sz="1600" b="1" dirty="0">
              <a:solidFill>
                <a:schemeClr val="tx2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2094573" y="4151984"/>
            <a:ext cx="0" cy="126663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>
            <a:off x="6512598" y="4082669"/>
            <a:ext cx="20582" cy="125771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5400000">
            <a:off x="4295723" y="4431339"/>
            <a:ext cx="792090" cy="2050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200" dirty="0">
              <a:solidFill>
                <a:schemeClr val="tx2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200" dirty="0">
              <a:solidFill>
                <a:srgbClr val="FFFFFF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5859176" y="5342338"/>
            <a:ext cx="653422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V="1">
            <a:off x="2094573" y="5392281"/>
            <a:ext cx="1389648" cy="263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45" name="TextBox 1044"/>
          <p:cNvSpPr txBox="1"/>
          <p:nvPr/>
        </p:nvSpPr>
        <p:spPr>
          <a:xfrm>
            <a:off x="3680402" y="5154307"/>
            <a:ext cx="2050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chemeClr val="tx2"/>
                </a:solidFill>
              </a:rPr>
              <a:t>Service Planning and Delivery</a:t>
            </a:r>
            <a:endParaRPr lang="en-AU" sz="1600" b="1" dirty="0">
              <a:solidFill>
                <a:schemeClr val="tx2"/>
              </a:solidFill>
            </a:endParaRPr>
          </a:p>
        </p:txBody>
      </p:sp>
      <p:sp>
        <p:nvSpPr>
          <p:cNvPr id="1046" name="TextBox 1045"/>
          <p:cNvSpPr txBox="1"/>
          <p:nvPr/>
        </p:nvSpPr>
        <p:spPr>
          <a:xfrm>
            <a:off x="179887" y="5928941"/>
            <a:ext cx="6973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Services Referred to by :  RAS    → Commonwealth Home Support Program (CHSP)</a:t>
            </a:r>
          </a:p>
          <a:p>
            <a:r>
              <a:rPr lang="en-AU" sz="1200" dirty="0" smtClean="0"/>
              <a:t>	                    ACAT </a:t>
            </a:r>
            <a:r>
              <a:rPr lang="en-AU" sz="1200" dirty="0" smtClean="0"/>
              <a:t>→ Residential Aged Care</a:t>
            </a:r>
          </a:p>
          <a:p>
            <a:r>
              <a:rPr lang="en-AU" sz="1200" dirty="0" smtClean="0"/>
              <a:t>		</a:t>
            </a:r>
            <a:r>
              <a:rPr lang="en-AU" sz="1200" dirty="0" smtClean="0"/>
              <a:t>    → Home Care Package (Complex) Levels 1 &amp; 2, 3 &amp; 4</a:t>
            </a:r>
          </a:p>
          <a:p>
            <a:r>
              <a:rPr lang="en-AU" sz="1200" dirty="0"/>
              <a:t>	</a:t>
            </a:r>
            <a:r>
              <a:rPr lang="en-AU" sz="1200" dirty="0" smtClean="0"/>
              <a:t>	   </a:t>
            </a:r>
            <a:r>
              <a:rPr lang="en-AU" sz="1200" dirty="0" smtClean="0"/>
              <a:t> →  Transitional Aged Care</a:t>
            </a:r>
            <a:r>
              <a:rPr lang="en-AU" sz="1200" dirty="0" smtClean="0"/>
              <a:t>		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40099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8D5DBCE6418941B7228AF56D2185E4" ma:contentTypeVersion="2" ma:contentTypeDescription="Create a new document." ma:contentTypeScope="" ma:versionID="4ff9027e3d108c57be3215d8848597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53c96b95b567c7d52ba89c9937d9d8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352A4-8660-4214-BD9E-82FB20866F9A}"/>
</file>

<file path=customXml/itemProps2.xml><?xml version="1.0" encoding="utf-8"?>
<ds:datastoreItem xmlns:ds="http://schemas.openxmlformats.org/officeDocument/2006/customXml" ds:itemID="{04624415-8741-4ABC-9663-4313BBA8335D}"/>
</file>

<file path=customXml/itemProps3.xml><?xml version="1.0" encoding="utf-8"?>
<ds:datastoreItem xmlns:ds="http://schemas.openxmlformats.org/officeDocument/2006/customXml" ds:itemID="{E479146B-529E-4021-BFFC-CE38C106C4BF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53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 Ministry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 and ACAT Referral Pathway Diagram</dc:title>
  <dc:creator>FROST, Kim</dc:creator>
  <cp:lastModifiedBy>FROST, Kim</cp:lastModifiedBy>
  <cp:revision>9</cp:revision>
  <dcterms:created xsi:type="dcterms:W3CDTF">2015-04-21T01:43:49Z</dcterms:created>
  <dcterms:modified xsi:type="dcterms:W3CDTF">2015-04-21T03:59:07Z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0x0101002E8D5DBCE6418941B7228AF56D2185E4</vt:lpwstr>
  </property>
</Properties>
</file>