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41.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20.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60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37229-49C8-42B2-98E2-599B17B0E5E6}" type="datetimeFigureOut">
              <a:rPr lang="en-AU" smtClean="0"/>
              <a:t>06/08/2015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8EAFE-1828-49BE-BFDB-C528CAF8F5B2}" type="slidenum">
              <a:rPr lang="en-AU" smtClean="0"/>
              <a:t>‹#›</a:t>
            </a:fld>
            <a:endParaRPr lang="en-AU"/>
          </a:p>
        </p:txBody>
      </p:sp>
    </p:spTree>
    <p:extLst>
      <p:ext uri="{BB962C8B-B14F-4D97-AF65-F5344CB8AC3E}">
        <p14:creationId xmlns:p14="http://schemas.microsoft.com/office/powerpoint/2010/main" val="3230543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3588" cy="3429000"/>
          </a:xfrm>
        </p:spPr>
      </p:sp>
      <p:sp>
        <p:nvSpPr>
          <p:cNvPr id="3" name="Notes Placeholder 2"/>
          <p:cNvSpPr>
            <a:spLocks noGrp="1"/>
          </p:cNvSpPr>
          <p:nvPr>
            <p:ph type="body" idx="1"/>
          </p:nvPr>
        </p:nvSpPr>
        <p:spPr/>
        <p:txBody>
          <a:bodyPr/>
          <a:lstStyle/>
          <a:p>
            <a:r>
              <a:rPr lang="en-AU" sz="1200" dirty="0" smtClean="0"/>
              <a:t>The timeline illustrates</a:t>
            </a:r>
            <a:r>
              <a:rPr lang="en-AU" sz="1200" baseline="0" dirty="0" smtClean="0"/>
              <a:t> the key milestones that have occurred since the 1 July 2012 when HACC was split into two separate programs under the National Health Reform Agreement with the Commonwealth having policy and funding responsibility for &gt;65s and the state having the corresponding responsibilities for those under 65. </a:t>
            </a:r>
          </a:p>
          <a:p>
            <a:endParaRPr lang="en-AU" sz="1200" baseline="0" dirty="0" smtClean="0"/>
          </a:p>
          <a:p>
            <a:r>
              <a:rPr lang="en-AU" sz="1200" baseline="0" dirty="0" smtClean="0"/>
              <a:t>You will note that key milestones relating to Commonwealth HACC and service provision to those over the age of 65 are represented above the timeline, while service provision and transition to NDIS for those under the age of 65 are displayed under the timeline.  </a:t>
            </a:r>
          </a:p>
          <a:p>
            <a:endParaRPr lang="en-AU" sz="1200" baseline="0" dirty="0" smtClean="0"/>
          </a:p>
          <a:p>
            <a:r>
              <a:rPr lang="en-AU" sz="1200" baseline="0" dirty="0" smtClean="0"/>
              <a:t>There are two parallel reform processes affecting HACC/CHSP programs in the LHDs: the Commonwealth aged care reforms and the NDIS.</a:t>
            </a:r>
          </a:p>
          <a:p>
            <a:r>
              <a:rPr lang="en-AU" sz="1200" baseline="0" dirty="0" smtClean="0"/>
              <a:t>Clients under 65 will gradually be transitioned to the NDIS, with care continuing under HACC grandfathering arrangements until full implementation on 1 July 2018. </a:t>
            </a:r>
          </a:p>
          <a:p>
            <a:endParaRPr lang="en-AU" sz="1200" baseline="0" dirty="0" smtClean="0"/>
          </a:p>
          <a:p>
            <a:r>
              <a:rPr lang="en-AU" sz="1200" baseline="0" dirty="0" smtClean="0"/>
              <a:t>The focus today will be on changes occurring under the CHSP with the introduction of My Aged Care. </a:t>
            </a:r>
            <a:endParaRPr lang="en-AU" sz="1200" dirty="0" smtClean="0"/>
          </a:p>
          <a:p>
            <a:endParaRPr lang="en-AU" sz="1200" dirty="0" smtClean="0"/>
          </a:p>
          <a:p>
            <a:endParaRPr lang="en-AU" sz="1200" dirty="0" smtClean="0"/>
          </a:p>
          <a:p>
            <a:endParaRPr lang="en-AU" sz="1200" baseline="0" dirty="0" smtClean="0"/>
          </a:p>
          <a:p>
            <a:endParaRPr lang="en-AU" sz="1200" baseline="0" dirty="0" smtClean="0"/>
          </a:p>
          <a:p>
            <a:endParaRPr lang="en-AU" sz="1200" baseline="0" dirty="0" smtClean="0"/>
          </a:p>
          <a:p>
            <a:endParaRPr lang="en-AU" sz="1200" dirty="0" smtClean="0"/>
          </a:p>
          <a:p>
            <a:endParaRPr lang="en-AU" dirty="0"/>
          </a:p>
        </p:txBody>
      </p:sp>
      <p:sp>
        <p:nvSpPr>
          <p:cNvPr id="4" name="Slide Number Placeholder 3"/>
          <p:cNvSpPr>
            <a:spLocks noGrp="1"/>
          </p:cNvSpPr>
          <p:nvPr>
            <p:ph type="sldNum" sz="quarter" idx="10"/>
          </p:nvPr>
        </p:nvSpPr>
        <p:spPr/>
        <p:txBody>
          <a:bodyPr/>
          <a:lstStyle/>
          <a:p>
            <a:pPr>
              <a:defRPr/>
            </a:pPr>
            <a:fld id="{B579F08E-381E-42BB-844B-051B3901D7E7}" type="slidenum">
              <a:rPr lang="en-AU" smtClean="0">
                <a:solidFill>
                  <a:prstClr val="black"/>
                </a:solidFill>
              </a:rPr>
              <a:pPr>
                <a:defRPr/>
              </a:pPr>
              <a:t>1</a:t>
            </a:fld>
            <a:endParaRPr lang="en-AU">
              <a:solidFill>
                <a:prstClr val="black"/>
              </a:solidFill>
            </a:endParaRPr>
          </a:p>
        </p:txBody>
      </p:sp>
    </p:spTree>
    <p:extLst>
      <p:ext uri="{BB962C8B-B14F-4D97-AF65-F5344CB8AC3E}">
        <p14:creationId xmlns:p14="http://schemas.microsoft.com/office/powerpoint/2010/main" val="2801087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BCD14A5-36B1-466F-86D6-332DF152AAE0}" type="datetimeFigureOut">
              <a:rPr lang="en-AU" smtClean="0"/>
              <a:t>06/08/2015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146057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CD14A5-36B1-466F-86D6-332DF152AAE0}" type="datetimeFigureOut">
              <a:rPr lang="en-AU" smtClean="0"/>
              <a:t>06/08/2015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283808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CD14A5-36B1-466F-86D6-332DF152AAE0}" type="datetimeFigureOut">
              <a:rPr lang="en-AU" smtClean="0"/>
              <a:t>06/08/2015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19968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BCD14A5-36B1-466F-86D6-332DF152AAE0}" type="datetimeFigureOut">
              <a:rPr lang="en-AU" smtClean="0"/>
              <a:t>06/08/2015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40399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D14A5-36B1-466F-86D6-332DF152AAE0}" type="datetimeFigureOut">
              <a:rPr lang="en-AU" smtClean="0"/>
              <a:t>06/08/2015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342681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BCD14A5-36B1-466F-86D6-332DF152AAE0}" type="datetimeFigureOut">
              <a:rPr lang="en-AU" smtClean="0"/>
              <a:t>06/08/2015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421839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BCD14A5-36B1-466F-86D6-332DF152AAE0}" type="datetimeFigureOut">
              <a:rPr lang="en-AU" smtClean="0"/>
              <a:t>06/08/2015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219446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BCD14A5-36B1-466F-86D6-332DF152AAE0}" type="datetimeFigureOut">
              <a:rPr lang="en-AU" smtClean="0"/>
              <a:t>06/08/2015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39794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D14A5-36B1-466F-86D6-332DF152AAE0}" type="datetimeFigureOut">
              <a:rPr lang="en-AU" smtClean="0"/>
              <a:t>06/08/2015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378109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D14A5-36B1-466F-86D6-332DF152AAE0}" type="datetimeFigureOut">
              <a:rPr lang="en-AU" smtClean="0"/>
              <a:t>06/08/2015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1389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D14A5-36B1-466F-86D6-332DF152AAE0}" type="datetimeFigureOut">
              <a:rPr lang="en-AU" smtClean="0"/>
              <a:t>06/08/2015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D9934B-5903-49ED-B9E7-CF2C6C4FDBE9}" type="slidenum">
              <a:rPr lang="en-AU" smtClean="0"/>
              <a:t>‹#›</a:t>
            </a:fld>
            <a:endParaRPr lang="en-AU"/>
          </a:p>
        </p:txBody>
      </p:sp>
    </p:spTree>
    <p:extLst>
      <p:ext uri="{BB962C8B-B14F-4D97-AF65-F5344CB8AC3E}">
        <p14:creationId xmlns:p14="http://schemas.microsoft.com/office/powerpoint/2010/main" val="33210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D14A5-36B1-466F-86D6-332DF152AAE0}" type="datetimeFigureOut">
              <a:rPr lang="en-AU" smtClean="0"/>
              <a:t>06/08/2015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9934B-5903-49ED-B9E7-CF2C6C4FDBE9}" type="slidenum">
              <a:rPr lang="en-AU" smtClean="0"/>
              <a:t>‹#›</a:t>
            </a:fld>
            <a:endParaRPr lang="en-AU"/>
          </a:p>
        </p:txBody>
      </p:sp>
    </p:spTree>
    <p:extLst>
      <p:ext uri="{BB962C8B-B14F-4D97-AF65-F5344CB8AC3E}">
        <p14:creationId xmlns:p14="http://schemas.microsoft.com/office/powerpoint/2010/main" val="271441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slideLayout" Target="../slideLayouts/slideLayout6.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6052" y="1267976"/>
            <a:ext cx="8750346" cy="5401384"/>
            <a:chOff x="179512" y="1024859"/>
            <a:chExt cx="8750346" cy="5401384"/>
          </a:xfrm>
        </p:grpSpPr>
        <p:sp>
          <p:nvSpPr>
            <p:cNvPr id="71" name="OTLSHAPE_TB_00000000000000000000000000000000_ScaleContainer"/>
            <p:cNvSpPr/>
            <p:nvPr>
              <p:custDataLst>
                <p:tags r:id="rId17"/>
              </p:custDataLst>
            </p:nvPr>
          </p:nvSpPr>
          <p:spPr>
            <a:xfrm>
              <a:off x="439428" y="3252172"/>
              <a:ext cx="8154868" cy="384867"/>
            </a:xfrm>
            <a:prstGeom prst="round2DiagRect">
              <a:avLst>
                <a:gd name="adj1" fmla="val 100000"/>
                <a:gd name="adj2" fmla="val 0"/>
              </a:avLst>
            </a:prstGeom>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15"/>
              <a:endParaRPr lang="en-US">
                <a:solidFill>
                  <a:prstClr val="white"/>
                </a:solidFill>
              </a:endParaRPr>
            </a:p>
          </p:txBody>
        </p:sp>
        <p:sp>
          <p:nvSpPr>
            <p:cNvPr id="72" name="OTLSHAPE_TB_00000000000000000000000000000000_TimescaleInterval1"/>
            <p:cNvSpPr txBox="1"/>
            <p:nvPr>
              <p:custDataLst>
                <p:tags r:id="rId18"/>
              </p:custDataLst>
            </p:nvPr>
          </p:nvSpPr>
          <p:spPr>
            <a:xfrm>
              <a:off x="1004619" y="3342656"/>
              <a:ext cx="411644" cy="170084"/>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2012</a:t>
              </a:r>
            </a:p>
          </p:txBody>
        </p:sp>
        <p:cxnSp>
          <p:nvCxnSpPr>
            <p:cNvPr id="73" name="OTLSHAPE_TB_00000000000000000000000000000000_Separator1"/>
            <p:cNvCxnSpPr/>
            <p:nvPr>
              <p:custDataLst>
                <p:tags r:id="rId19"/>
              </p:custDataLst>
            </p:nvPr>
          </p:nvCxnSpPr>
          <p:spPr>
            <a:xfrm>
              <a:off x="1702565" y="3283907"/>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OTLSHAPE_TB_00000000000000000000000000000000_Separator2"/>
            <p:cNvCxnSpPr/>
            <p:nvPr>
              <p:custDataLst>
                <p:tags r:id="rId20"/>
              </p:custDataLst>
            </p:nvPr>
          </p:nvCxnSpPr>
          <p:spPr>
            <a:xfrm>
              <a:off x="2816132" y="3299800"/>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OTLSHAPE_TB_00000000000000000000000000000000_TimescaleInterval3"/>
            <p:cNvSpPr txBox="1"/>
            <p:nvPr>
              <p:custDataLst>
                <p:tags r:id="rId21"/>
              </p:custDataLst>
            </p:nvPr>
          </p:nvSpPr>
          <p:spPr>
            <a:xfrm>
              <a:off x="2125893" y="3336311"/>
              <a:ext cx="362798" cy="176429"/>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2013</a:t>
              </a:r>
            </a:p>
          </p:txBody>
        </p:sp>
        <p:sp>
          <p:nvSpPr>
            <p:cNvPr id="76" name="OTLSHAPE_TB_00000000000000000000000000000000_TimescaleInterval5"/>
            <p:cNvSpPr txBox="1"/>
            <p:nvPr>
              <p:custDataLst>
                <p:tags r:id="rId22"/>
              </p:custDataLst>
            </p:nvPr>
          </p:nvSpPr>
          <p:spPr>
            <a:xfrm>
              <a:off x="3244088" y="3326647"/>
              <a:ext cx="498316" cy="186093"/>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2014</a:t>
              </a:r>
            </a:p>
          </p:txBody>
        </p:sp>
        <p:cxnSp>
          <p:nvCxnSpPr>
            <p:cNvPr id="77" name="OTLSHAPE_TB_00000000000000000000000000000000_Separator5"/>
            <p:cNvCxnSpPr/>
            <p:nvPr>
              <p:custDataLst>
                <p:tags r:id="rId23"/>
              </p:custDataLst>
            </p:nvPr>
          </p:nvCxnSpPr>
          <p:spPr>
            <a:xfrm>
              <a:off x="3951877" y="3293746"/>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OTLSHAPE_TB_00000000000000000000000000000000_Separator6"/>
            <p:cNvCxnSpPr/>
            <p:nvPr>
              <p:custDataLst>
                <p:tags r:id="rId24"/>
              </p:custDataLst>
            </p:nvPr>
          </p:nvCxnSpPr>
          <p:spPr>
            <a:xfrm>
              <a:off x="5039711" y="3310470"/>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TB_00000000000000000000000000000000_TimescaleInterval7"/>
            <p:cNvSpPr txBox="1"/>
            <p:nvPr>
              <p:custDataLst>
                <p:tags r:id="rId25"/>
              </p:custDataLst>
            </p:nvPr>
          </p:nvSpPr>
          <p:spPr>
            <a:xfrm>
              <a:off x="4366363" y="3340632"/>
              <a:ext cx="402773" cy="172107"/>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2015</a:t>
              </a:r>
            </a:p>
          </p:txBody>
        </p:sp>
        <p:cxnSp>
          <p:nvCxnSpPr>
            <p:cNvPr id="80" name="OTLSHAPE_TB_00000000000000000000000000000000_Separator7"/>
            <p:cNvCxnSpPr/>
            <p:nvPr>
              <p:custDataLst>
                <p:tags r:id="rId26"/>
              </p:custDataLst>
            </p:nvPr>
          </p:nvCxnSpPr>
          <p:spPr>
            <a:xfrm>
              <a:off x="6172096" y="3316316"/>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OTLSHAPE_TB_00000000000000000000000000000000_TimescaleInterval8"/>
            <p:cNvSpPr txBox="1"/>
            <p:nvPr>
              <p:custDataLst>
                <p:tags r:id="rId27"/>
              </p:custDataLst>
            </p:nvPr>
          </p:nvSpPr>
          <p:spPr>
            <a:xfrm>
              <a:off x="5520164" y="3334119"/>
              <a:ext cx="342267" cy="178622"/>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2016</a:t>
              </a:r>
            </a:p>
          </p:txBody>
        </p:sp>
        <p:sp>
          <p:nvSpPr>
            <p:cNvPr id="82" name="OTLSHAPE_TB_00000000000000000000000000000000_TimescaleInterval9"/>
            <p:cNvSpPr txBox="1"/>
            <p:nvPr>
              <p:custDataLst>
                <p:tags r:id="rId28"/>
              </p:custDataLst>
            </p:nvPr>
          </p:nvSpPr>
          <p:spPr>
            <a:xfrm>
              <a:off x="6629521" y="3342657"/>
              <a:ext cx="425251" cy="170084"/>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2017</a:t>
              </a:r>
            </a:p>
          </p:txBody>
        </p:sp>
        <p:cxnSp>
          <p:nvCxnSpPr>
            <p:cNvPr id="83" name="OTLSHAPE_TB_00000000000000000000000000000000_Separator9"/>
            <p:cNvCxnSpPr/>
            <p:nvPr>
              <p:custDataLst>
                <p:tags r:id="rId29"/>
              </p:custDataLst>
            </p:nvPr>
          </p:nvCxnSpPr>
          <p:spPr>
            <a:xfrm>
              <a:off x="7311227" y="3308338"/>
              <a:ext cx="0" cy="256578"/>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TLSHAPE_TB_00000000000000000000000000000000_TimescaleInterval10"/>
            <p:cNvSpPr txBox="1"/>
            <p:nvPr>
              <p:custDataLst>
                <p:tags r:id="rId30"/>
              </p:custDataLst>
            </p:nvPr>
          </p:nvSpPr>
          <p:spPr>
            <a:xfrm>
              <a:off x="7813233" y="3342657"/>
              <a:ext cx="441264" cy="170084"/>
            </a:xfrm>
            <a:prstGeom prst="rect">
              <a:avLst/>
            </a:prstGeom>
            <a:noFill/>
          </p:spPr>
          <p:txBody>
            <a:bodyPr vert="horz" wrap="square" lIns="0" tIns="0" rIns="0" bIns="0" rtlCol="0" anchor="ctr" anchorCtr="0">
              <a:noAutofit/>
            </a:bodyPr>
            <a:lstStyle/>
            <a:p>
              <a:pPr defTabSz="914015"/>
              <a:r>
                <a:rPr lang="en-US" sz="1300" b="1" spc="-21" dirty="0">
                  <a:solidFill>
                    <a:prstClr val="white"/>
                  </a:solidFill>
                </a:rPr>
                <a:t>2018</a:t>
              </a:r>
            </a:p>
          </p:txBody>
        </p:sp>
        <p:sp>
          <p:nvSpPr>
            <p:cNvPr id="98" name="OTLSHAPE_M_040648a26ff84468a24e7480ad91620e_Title"/>
            <p:cNvSpPr txBox="1"/>
            <p:nvPr>
              <p:custDataLst>
                <p:tags r:id="rId31"/>
              </p:custDataLst>
            </p:nvPr>
          </p:nvSpPr>
          <p:spPr>
            <a:xfrm>
              <a:off x="7479613" y="1812771"/>
              <a:ext cx="1450245" cy="369332"/>
            </a:xfrm>
            <a:prstGeom prst="rect">
              <a:avLst/>
            </a:prstGeom>
            <a:noFill/>
          </p:spPr>
          <p:txBody>
            <a:bodyPr vert="horz" wrap="square" lIns="0" tIns="0" rIns="0" bIns="0" rtlCol="0" anchor="ctr" anchorCtr="0">
              <a:spAutoFit/>
            </a:bodyPr>
            <a:lstStyle/>
            <a:p>
              <a:pPr defTabSz="914015"/>
              <a:r>
                <a:rPr lang="en-US" sz="1200" spc="-4" dirty="0" smtClean="0">
                  <a:solidFill>
                    <a:srgbClr val="0070C0"/>
                  </a:solidFill>
                  <a:latin typeface="Arial" panose="020B0604020202020204" pitchFamily="34" charset="0"/>
                </a:rPr>
                <a:t>CHSP contracts end</a:t>
              </a:r>
            </a:p>
            <a:p>
              <a:pPr defTabSz="914015"/>
              <a:r>
                <a:rPr lang="en-US" sz="1200" spc="-4" dirty="0" smtClean="0">
                  <a:solidFill>
                    <a:srgbClr val="0070C0"/>
                  </a:solidFill>
                  <a:latin typeface="Arial" panose="020B0604020202020204" pitchFamily="34" charset="0"/>
                </a:rPr>
                <a:t>RAS contracts end</a:t>
              </a:r>
              <a:endParaRPr lang="en-US" sz="1300" spc="-4" dirty="0">
                <a:solidFill>
                  <a:srgbClr val="0070C0"/>
                </a:solidFill>
                <a:latin typeface="Arial" panose="020B0604020202020204" pitchFamily="34" charset="0"/>
              </a:endParaRPr>
            </a:p>
          </p:txBody>
        </p:sp>
        <p:sp>
          <p:nvSpPr>
            <p:cNvPr id="100" name="OTLSHAPE_M_3bdee929928a47ec82ab115ac7f7e690_Title"/>
            <p:cNvSpPr txBox="1"/>
            <p:nvPr>
              <p:custDataLst>
                <p:tags r:id="rId32"/>
              </p:custDataLst>
            </p:nvPr>
          </p:nvSpPr>
          <p:spPr>
            <a:xfrm>
              <a:off x="3016014" y="1024859"/>
              <a:ext cx="2108155" cy="1107996"/>
            </a:xfrm>
            <a:prstGeom prst="rect">
              <a:avLst/>
            </a:prstGeom>
            <a:noFill/>
          </p:spPr>
          <p:txBody>
            <a:bodyPr vert="horz" wrap="square" lIns="0" tIns="0" rIns="0" bIns="0" rtlCol="0" anchor="ctr" anchorCtr="0">
              <a:spAutoFit/>
            </a:bodyPr>
            <a:lstStyle/>
            <a:p>
              <a:pPr marL="171450" indent="-171450" defTabSz="914015">
                <a:buFont typeface="Arial" panose="020B0604020202020204" pitchFamily="34" charset="0"/>
                <a:buChar char="•"/>
              </a:pPr>
              <a:r>
                <a:rPr lang="en-US" sz="1200" spc="-4" dirty="0" smtClean="0">
                  <a:solidFill>
                    <a:srgbClr val="0070C0"/>
                  </a:solidFill>
                  <a:latin typeface="Arial" panose="020B0604020202020204" pitchFamily="34" charset="0"/>
                </a:rPr>
                <a:t>RAS commences</a:t>
              </a:r>
            </a:p>
            <a:p>
              <a:pPr marL="181378" indent="-181378" defTabSz="914015">
                <a:buFont typeface="Arial" panose="020B0604020202020204" pitchFamily="34" charset="0"/>
                <a:buChar char="•"/>
              </a:pPr>
              <a:r>
                <a:rPr lang="en-US" sz="1200" spc="-4" dirty="0" smtClean="0">
                  <a:solidFill>
                    <a:srgbClr val="0070C0"/>
                  </a:solidFill>
                  <a:latin typeface="Arial" panose="020B0604020202020204" pitchFamily="34" charset="0"/>
                </a:rPr>
                <a:t>Transition </a:t>
              </a:r>
              <a:r>
                <a:rPr lang="en-US" sz="1200" spc="-4" dirty="0">
                  <a:solidFill>
                    <a:srgbClr val="0070C0"/>
                  </a:solidFill>
                  <a:latin typeface="Arial" panose="020B0604020202020204" pitchFamily="34" charset="0"/>
                </a:rPr>
                <a:t>of Commonwealth HACC Program to CHSP</a:t>
              </a:r>
            </a:p>
            <a:p>
              <a:pPr marL="181378" indent="-181378" defTabSz="914015">
                <a:buFont typeface="Arial" panose="020B0604020202020204" pitchFamily="34" charset="0"/>
                <a:buChar char="•"/>
              </a:pPr>
              <a:r>
                <a:rPr lang="en-US" sz="1200" spc="-4" dirty="0">
                  <a:solidFill>
                    <a:srgbClr val="0070C0"/>
                  </a:solidFill>
                  <a:latin typeface="Arial" panose="020B0604020202020204" pitchFamily="34" charset="0"/>
                </a:rPr>
                <a:t>Full functionality rollout of My Aged Care Gateway</a:t>
              </a:r>
            </a:p>
            <a:p>
              <a:pPr marL="181378" indent="-181378" algn="ctr" defTabSz="914015">
                <a:buFont typeface="Arial" panose="020B0604020202020204" pitchFamily="34" charset="0"/>
                <a:buChar char="•"/>
              </a:pPr>
              <a:endParaRPr lang="en-US" sz="1200" spc="-4" dirty="0">
                <a:solidFill>
                  <a:srgbClr val="1F497D"/>
                </a:solidFill>
                <a:latin typeface="Arial" panose="020B0604020202020204" pitchFamily="34" charset="0"/>
              </a:endParaRPr>
            </a:p>
          </p:txBody>
        </p:sp>
        <p:sp>
          <p:nvSpPr>
            <p:cNvPr id="101" name="OTLSHAPE_M_3bdee929928a47ec82ab115ac7f7e690_Date"/>
            <p:cNvSpPr txBox="1"/>
            <p:nvPr>
              <p:custDataLst>
                <p:tags r:id="rId33"/>
              </p:custDataLst>
            </p:nvPr>
          </p:nvSpPr>
          <p:spPr>
            <a:xfrm>
              <a:off x="3628165" y="2323619"/>
              <a:ext cx="871826" cy="169277"/>
            </a:xfrm>
            <a:prstGeom prst="rect">
              <a:avLst/>
            </a:prstGeom>
            <a:noFill/>
          </p:spPr>
          <p:txBody>
            <a:bodyPr vert="horz" wrap="square" lIns="0" tIns="0" rIns="0" bIns="0" rtlCol="0" anchor="ctr" anchorCtr="0">
              <a:spAutoFit/>
            </a:bodyPr>
            <a:lstStyle/>
            <a:p>
              <a:pPr algn="ctr" defTabSz="914015"/>
              <a:r>
                <a:rPr lang="en-US" sz="1100" dirty="0">
                  <a:solidFill>
                    <a:prstClr val="black"/>
                  </a:solidFill>
                  <a:latin typeface="Arial Narrow" panose="020B0606020202030204" pitchFamily="34" charset="0"/>
                </a:rPr>
                <a:t>1 </a:t>
              </a:r>
              <a:r>
                <a:rPr lang="en-US" sz="1100" dirty="0" smtClean="0">
                  <a:solidFill>
                    <a:prstClr val="black"/>
                  </a:solidFill>
                  <a:latin typeface="Arial Narrow" panose="020B0606020202030204" pitchFamily="34" charset="0"/>
                </a:rPr>
                <a:t>Jul </a:t>
              </a:r>
              <a:r>
                <a:rPr lang="en-US" sz="1100" dirty="0">
                  <a:solidFill>
                    <a:prstClr val="black"/>
                  </a:solidFill>
                  <a:latin typeface="Arial Narrow" panose="020B0606020202030204" pitchFamily="34" charset="0"/>
                </a:rPr>
                <a:t>2015</a:t>
              </a:r>
            </a:p>
          </p:txBody>
        </p:sp>
        <p:sp>
          <p:nvSpPr>
            <p:cNvPr id="114" name="OTLSHAPE_M_780b5cc5ec854e32ac6a67a30b714185_Date"/>
            <p:cNvSpPr txBox="1"/>
            <p:nvPr>
              <p:custDataLst>
                <p:tags r:id="rId34"/>
              </p:custDataLst>
            </p:nvPr>
          </p:nvSpPr>
          <p:spPr>
            <a:xfrm>
              <a:off x="8067530" y="2364226"/>
              <a:ext cx="862328" cy="169277"/>
            </a:xfrm>
            <a:prstGeom prst="rect">
              <a:avLst/>
            </a:prstGeom>
            <a:noFill/>
          </p:spPr>
          <p:txBody>
            <a:bodyPr vert="horz" wrap="square" lIns="0" tIns="0" rIns="0" bIns="0" rtlCol="0" anchor="ctr" anchorCtr="0">
              <a:spAutoFit/>
            </a:bodyPr>
            <a:lstStyle/>
            <a:p>
              <a:pPr algn="ctr" defTabSz="914015"/>
              <a:r>
                <a:rPr lang="en-US" sz="1100" dirty="0">
                  <a:solidFill>
                    <a:prstClr val="black"/>
                  </a:solidFill>
                  <a:latin typeface="Arial Narrow" panose="020B0606020202030204" pitchFamily="34" charset="0"/>
                </a:rPr>
                <a:t>30 </a:t>
              </a:r>
              <a:r>
                <a:rPr lang="en-US" sz="1100" dirty="0" smtClean="0">
                  <a:solidFill>
                    <a:prstClr val="black"/>
                  </a:solidFill>
                  <a:latin typeface="Arial Narrow" panose="020B0606020202030204" pitchFamily="34" charset="0"/>
                </a:rPr>
                <a:t>Jun 2018</a:t>
              </a:r>
              <a:endParaRPr lang="en-US" sz="1100" dirty="0">
                <a:solidFill>
                  <a:prstClr val="black"/>
                </a:solidFill>
                <a:latin typeface="Arial Narrow" panose="020B0606020202030204" pitchFamily="34" charset="0"/>
              </a:endParaRPr>
            </a:p>
          </p:txBody>
        </p:sp>
        <p:sp>
          <p:nvSpPr>
            <p:cNvPr id="116" name="OTLSHAPE_M_22ba966897a34657afc169ade639a7fb_Title"/>
            <p:cNvSpPr txBox="1"/>
            <p:nvPr>
              <p:custDataLst>
                <p:tags r:id="rId35"/>
              </p:custDataLst>
            </p:nvPr>
          </p:nvSpPr>
          <p:spPr>
            <a:xfrm>
              <a:off x="2041498" y="6256966"/>
              <a:ext cx="1594137" cy="169277"/>
            </a:xfrm>
            <a:prstGeom prst="rect">
              <a:avLst/>
            </a:prstGeom>
            <a:noFill/>
          </p:spPr>
          <p:txBody>
            <a:bodyPr vert="horz" wrap="square" lIns="0" tIns="0" rIns="0" bIns="0" rtlCol="0" anchor="ctr" anchorCtr="0">
              <a:spAutoFit/>
            </a:bodyPr>
            <a:lstStyle/>
            <a:p>
              <a:pPr defTabSz="914015"/>
              <a:endParaRPr lang="en-US" sz="1100" b="1" spc="-4" dirty="0">
                <a:solidFill>
                  <a:srgbClr val="7030A0"/>
                </a:solidFill>
                <a:latin typeface="Arial" panose="020B0604020202020204" pitchFamily="34" charset="0"/>
              </a:endParaRPr>
            </a:p>
          </p:txBody>
        </p:sp>
        <p:sp>
          <p:nvSpPr>
            <p:cNvPr id="121" name="OTLSHAPE_M_22ba966897a34657afc169ade639a7fb_Title"/>
            <p:cNvSpPr txBox="1"/>
            <p:nvPr>
              <p:custDataLst>
                <p:tags r:id="rId36"/>
              </p:custDataLst>
            </p:nvPr>
          </p:nvSpPr>
          <p:spPr>
            <a:xfrm>
              <a:off x="179512" y="1209525"/>
              <a:ext cx="1476333" cy="923330"/>
            </a:xfrm>
            <a:prstGeom prst="rect">
              <a:avLst/>
            </a:prstGeom>
            <a:noFill/>
          </p:spPr>
          <p:txBody>
            <a:bodyPr vert="horz" wrap="square" lIns="0" tIns="0" rIns="0" bIns="0" rtlCol="0" anchor="ctr" anchorCtr="0">
              <a:spAutoFit/>
            </a:bodyPr>
            <a:lstStyle/>
            <a:p>
              <a:pPr marL="181378" indent="-181378" defTabSz="914015">
                <a:buFont typeface="Arial" panose="020B0604020202020204" pitchFamily="34" charset="0"/>
                <a:buChar char="•"/>
              </a:pPr>
              <a:r>
                <a:rPr lang="en-US" sz="1200" spc="-4" dirty="0">
                  <a:solidFill>
                    <a:srgbClr val="0070C0"/>
                  </a:solidFill>
                  <a:latin typeface="Arial" panose="020B0604020202020204" pitchFamily="34" charset="0"/>
                </a:rPr>
                <a:t>HACC program </a:t>
              </a:r>
              <a:r>
                <a:rPr lang="en-US" sz="1200" spc="-4" dirty="0" smtClean="0">
                  <a:solidFill>
                    <a:srgbClr val="0070C0"/>
                  </a:solidFill>
                  <a:latin typeface="Arial" panose="020B0604020202020204" pitchFamily="34" charset="0"/>
                </a:rPr>
                <a:t>ceased</a:t>
              </a:r>
              <a:endParaRPr lang="en-US" sz="1200" spc="-4" dirty="0">
                <a:solidFill>
                  <a:srgbClr val="0070C0"/>
                </a:solidFill>
                <a:latin typeface="Arial" panose="020B0604020202020204" pitchFamily="34" charset="0"/>
              </a:endParaRPr>
            </a:p>
            <a:p>
              <a:pPr marL="181378" indent="-181378" defTabSz="914015">
                <a:buFont typeface="Arial" panose="020B0604020202020204" pitchFamily="34" charset="0"/>
                <a:buChar char="•"/>
              </a:pPr>
              <a:r>
                <a:rPr lang="en-US" sz="1200" spc="-4" dirty="0">
                  <a:solidFill>
                    <a:srgbClr val="0070C0"/>
                  </a:solidFill>
                  <a:latin typeface="Arial" panose="020B0604020202020204" pitchFamily="34" charset="0"/>
                </a:rPr>
                <a:t>Commonwealth HACC Program 65+ </a:t>
              </a:r>
              <a:r>
                <a:rPr lang="en-US" sz="1200" spc="-4" dirty="0" smtClean="0">
                  <a:solidFill>
                    <a:srgbClr val="0070C0"/>
                  </a:solidFill>
                  <a:latin typeface="Arial" panose="020B0604020202020204" pitchFamily="34" charset="0"/>
                </a:rPr>
                <a:t>commenced </a:t>
              </a:r>
              <a:endParaRPr lang="en-US" sz="1200" spc="-4" dirty="0">
                <a:solidFill>
                  <a:srgbClr val="0070C0"/>
                </a:solidFill>
                <a:latin typeface="Arial" panose="020B0604020202020204" pitchFamily="34" charset="0"/>
              </a:endParaRPr>
            </a:p>
          </p:txBody>
        </p:sp>
        <p:sp>
          <p:nvSpPr>
            <p:cNvPr id="122" name="OTLSHAPE_M_22ba966897a34657afc169ade639a7fb_Date"/>
            <p:cNvSpPr txBox="1"/>
            <p:nvPr>
              <p:custDataLst>
                <p:tags r:id="rId37"/>
              </p:custDataLst>
            </p:nvPr>
          </p:nvSpPr>
          <p:spPr>
            <a:xfrm>
              <a:off x="539552" y="2636912"/>
              <a:ext cx="748196" cy="169277"/>
            </a:xfrm>
            <a:prstGeom prst="rect">
              <a:avLst/>
            </a:prstGeom>
            <a:noFill/>
          </p:spPr>
          <p:txBody>
            <a:bodyPr vert="horz" wrap="square" lIns="0" tIns="0" rIns="0" bIns="0" rtlCol="0" anchor="ctr" anchorCtr="0">
              <a:spAutoFit/>
            </a:bodyPr>
            <a:lstStyle/>
            <a:p>
              <a:pPr defTabSz="914015"/>
              <a:r>
                <a:rPr lang="en-US" sz="1100" dirty="0">
                  <a:solidFill>
                    <a:prstClr val="black"/>
                  </a:solidFill>
                  <a:latin typeface="Arial Narrow" panose="020B0606020202030204" pitchFamily="34" charset="0"/>
                </a:rPr>
                <a:t>1 </a:t>
              </a:r>
              <a:r>
                <a:rPr lang="en-US" sz="1100" dirty="0" smtClean="0">
                  <a:solidFill>
                    <a:prstClr val="black"/>
                  </a:solidFill>
                  <a:latin typeface="Arial Narrow" panose="020B0606020202030204" pitchFamily="34" charset="0"/>
                </a:rPr>
                <a:t>Jul </a:t>
              </a:r>
              <a:r>
                <a:rPr lang="en-US" sz="1100" dirty="0">
                  <a:solidFill>
                    <a:prstClr val="black"/>
                  </a:solidFill>
                  <a:latin typeface="Arial Narrow" panose="020B0606020202030204" pitchFamily="34" charset="0"/>
                </a:rPr>
                <a:t>2012</a:t>
              </a:r>
            </a:p>
          </p:txBody>
        </p:sp>
        <p:cxnSp>
          <p:nvCxnSpPr>
            <p:cNvPr id="57" name="OTLSHAPE_M_3bdee929928a47ec82ab115ac7f7e690_Connector1"/>
            <p:cNvCxnSpPr>
              <a:stCxn id="58" idx="0"/>
            </p:cNvCxnSpPr>
            <p:nvPr>
              <p:custDataLst>
                <p:tags r:id="rId38"/>
              </p:custDataLst>
            </p:nvPr>
          </p:nvCxnSpPr>
          <p:spPr>
            <a:xfrm>
              <a:off x="1187624" y="2265492"/>
              <a:ext cx="1" cy="965184"/>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58" name="OTLSHAPE_M_22ba966897a34657afc169ade639a7fb_Shape"/>
            <p:cNvSpPr/>
            <p:nvPr>
              <p:custDataLst>
                <p:tags r:id="rId39"/>
              </p:custDataLst>
            </p:nvPr>
          </p:nvSpPr>
          <p:spPr>
            <a:xfrm rot="16200000" flipV="1">
              <a:off x="1015468" y="2176724"/>
              <a:ext cx="166776" cy="177535"/>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015"/>
              <a:endParaRPr lang="en-US">
                <a:solidFill>
                  <a:prstClr val="white"/>
                </a:solidFill>
              </a:endParaRPr>
            </a:p>
          </p:txBody>
        </p:sp>
        <p:sp>
          <p:nvSpPr>
            <p:cNvPr id="60" name="OTLSHAPE_M_22ba966897a34657afc169ade639a7fb_Title"/>
            <p:cNvSpPr txBox="1"/>
            <p:nvPr>
              <p:custDataLst>
                <p:tags r:id="rId40"/>
              </p:custDataLst>
            </p:nvPr>
          </p:nvSpPr>
          <p:spPr>
            <a:xfrm>
              <a:off x="1640734" y="1616869"/>
              <a:ext cx="1637608" cy="553998"/>
            </a:xfrm>
            <a:prstGeom prst="rect">
              <a:avLst/>
            </a:prstGeom>
            <a:noFill/>
          </p:spPr>
          <p:txBody>
            <a:bodyPr vert="horz" wrap="square" lIns="0" tIns="0" rIns="0" bIns="0" rtlCol="0" anchor="ctr" anchorCtr="0">
              <a:spAutoFit/>
            </a:bodyPr>
            <a:lstStyle/>
            <a:p>
              <a:pPr defTabSz="914015"/>
              <a:r>
                <a:rPr lang="en-US" sz="1200" spc="-4" dirty="0">
                  <a:solidFill>
                    <a:srgbClr val="0070C0"/>
                  </a:solidFill>
                  <a:latin typeface="Arial" panose="020B0604020202020204" pitchFamily="34" charset="0"/>
                </a:rPr>
                <a:t>Contracts for Commonwealth HACC devolved to </a:t>
              </a:r>
              <a:r>
                <a:rPr lang="en-US" sz="1200" spc="-4" dirty="0" smtClean="0">
                  <a:solidFill>
                    <a:srgbClr val="0070C0"/>
                  </a:solidFill>
                  <a:latin typeface="Arial" panose="020B0604020202020204" pitchFamily="34" charset="0"/>
                </a:rPr>
                <a:t>LHDs</a:t>
              </a:r>
              <a:endParaRPr lang="en-US" sz="1200" spc="-4" dirty="0">
                <a:solidFill>
                  <a:srgbClr val="0070C0"/>
                </a:solidFill>
                <a:latin typeface="Arial" panose="020B0604020202020204" pitchFamily="34" charset="0"/>
              </a:endParaRPr>
            </a:p>
          </p:txBody>
        </p:sp>
        <p:sp>
          <p:nvSpPr>
            <p:cNvPr id="213" name="OTLSHAPE_M_22ba966897a34657afc169ade639a7fb_Date"/>
            <p:cNvSpPr txBox="1"/>
            <p:nvPr>
              <p:custDataLst>
                <p:tags r:id="rId41"/>
              </p:custDataLst>
            </p:nvPr>
          </p:nvSpPr>
          <p:spPr>
            <a:xfrm>
              <a:off x="1663564" y="2708920"/>
              <a:ext cx="748196" cy="169277"/>
            </a:xfrm>
            <a:prstGeom prst="rect">
              <a:avLst/>
            </a:prstGeom>
            <a:noFill/>
          </p:spPr>
          <p:txBody>
            <a:bodyPr vert="horz" wrap="square" lIns="0" tIns="0" rIns="0" bIns="0" rtlCol="0" anchor="ctr" anchorCtr="0">
              <a:spAutoFit/>
            </a:bodyPr>
            <a:lstStyle/>
            <a:p>
              <a:pPr defTabSz="914015"/>
              <a:r>
                <a:rPr lang="en-US" sz="1100" dirty="0">
                  <a:solidFill>
                    <a:prstClr val="black"/>
                  </a:solidFill>
                  <a:latin typeface="Arial Narrow" panose="020B0606020202030204" pitchFamily="34" charset="0"/>
                </a:rPr>
                <a:t>1 </a:t>
              </a:r>
              <a:r>
                <a:rPr lang="en-US" sz="1100" dirty="0" smtClean="0">
                  <a:solidFill>
                    <a:prstClr val="black"/>
                  </a:solidFill>
                  <a:latin typeface="Arial Narrow" panose="020B0606020202030204" pitchFamily="34" charset="0"/>
                </a:rPr>
                <a:t>Jul </a:t>
              </a:r>
              <a:r>
                <a:rPr lang="en-US" sz="1100" dirty="0">
                  <a:solidFill>
                    <a:prstClr val="black"/>
                  </a:solidFill>
                  <a:latin typeface="Arial Narrow" panose="020B0606020202030204" pitchFamily="34" charset="0"/>
                </a:rPr>
                <a:t>2013</a:t>
              </a:r>
            </a:p>
          </p:txBody>
        </p:sp>
      </p:grpSp>
      <p:sp>
        <p:nvSpPr>
          <p:cNvPr id="124" name="Title 123"/>
          <p:cNvSpPr>
            <a:spLocks noGrp="1"/>
          </p:cNvSpPr>
          <p:nvPr>
            <p:ph type="title"/>
          </p:nvPr>
        </p:nvSpPr>
        <p:spPr>
          <a:xfrm>
            <a:off x="510035" y="44624"/>
            <a:ext cx="8229600" cy="1086405"/>
          </a:xfrm>
        </p:spPr>
        <p:txBody>
          <a:bodyPr>
            <a:normAutofit/>
          </a:bodyPr>
          <a:lstStyle/>
          <a:p>
            <a:r>
              <a:rPr lang="en-AU" sz="3200" b="1" dirty="0" smtClean="0">
                <a:solidFill>
                  <a:schemeClr val="tx2"/>
                </a:solidFill>
                <a:latin typeface="Arial" panose="020B0604020202020204" pitchFamily="34" charset="0"/>
                <a:cs typeface="Arial" panose="020B0604020202020204" pitchFamily="34" charset="0"/>
              </a:rPr>
              <a:t>Reform timeline</a:t>
            </a:r>
            <a:endParaRPr lang="en-AU" sz="3200" b="1" dirty="0">
              <a:solidFill>
                <a:schemeClr val="tx2"/>
              </a:solidFill>
              <a:latin typeface="Arial" panose="020B0604020202020204" pitchFamily="34" charset="0"/>
              <a:cs typeface="Arial" panose="020B0604020202020204" pitchFamily="34" charset="0"/>
            </a:endParaRPr>
          </a:p>
        </p:txBody>
      </p:sp>
      <p:sp>
        <p:nvSpPr>
          <p:cNvPr id="63" name="Rectangle 62"/>
          <p:cNvSpPr/>
          <p:nvPr/>
        </p:nvSpPr>
        <p:spPr>
          <a:xfrm>
            <a:off x="84044" y="719789"/>
            <a:ext cx="1117856"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16" tIns="45708" rIns="91416" bIns="45708" rtlCol="0" anchor="ctr"/>
          <a:lstStyle/>
          <a:p>
            <a:pPr algn="ctr" defTabSz="914015"/>
            <a:r>
              <a:rPr lang="en-AU" sz="1600" b="1" dirty="0">
                <a:solidFill>
                  <a:prstClr val="black"/>
                </a:solidFill>
              </a:rPr>
              <a:t>&gt; 65years</a:t>
            </a:r>
          </a:p>
        </p:txBody>
      </p:sp>
      <p:cxnSp>
        <p:nvCxnSpPr>
          <p:cNvPr id="53" name="OTLSHAPE_M_3bdee929928a47ec82ab115ac7f7e690_Connector1"/>
          <p:cNvCxnSpPr/>
          <p:nvPr>
            <p:custDataLst>
              <p:tags r:id="rId1"/>
            </p:custDataLst>
          </p:nvPr>
        </p:nvCxnSpPr>
        <p:spPr>
          <a:xfrm>
            <a:off x="4837328" y="2686940"/>
            <a:ext cx="1166" cy="786853"/>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54" name="OTLSHAPE_M_22ba966897a34657afc169ade639a7fb_Shape"/>
          <p:cNvSpPr/>
          <p:nvPr>
            <p:custDataLst>
              <p:tags r:id="rId2"/>
            </p:custDataLst>
          </p:nvPr>
        </p:nvSpPr>
        <p:spPr>
          <a:xfrm rot="16200000">
            <a:off x="4818498" y="2594098"/>
            <a:ext cx="166777" cy="140107"/>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sp>
        <p:nvSpPr>
          <p:cNvPr id="2" name="Rectangle 1"/>
          <p:cNvSpPr/>
          <p:nvPr/>
        </p:nvSpPr>
        <p:spPr>
          <a:xfrm>
            <a:off x="4836572" y="2562396"/>
            <a:ext cx="1236523" cy="461649"/>
          </a:xfrm>
          <a:prstGeom prst="rect">
            <a:avLst/>
          </a:prstGeom>
        </p:spPr>
        <p:txBody>
          <a:bodyPr wrap="square" lIns="91416" tIns="45708" rIns="91416" bIns="45708">
            <a:spAutoFit/>
          </a:bodyPr>
          <a:lstStyle/>
          <a:p>
            <a:pPr algn="ctr" defTabSz="914015"/>
            <a:r>
              <a:rPr lang="en-US" sz="1200" spc="-4" dirty="0">
                <a:solidFill>
                  <a:srgbClr val="0070C0"/>
                </a:solidFill>
                <a:latin typeface="Arial" panose="020B0604020202020204" pitchFamily="34" charset="0"/>
              </a:rPr>
              <a:t>New CHSP </a:t>
            </a:r>
          </a:p>
          <a:p>
            <a:pPr algn="ctr" defTabSz="914015"/>
            <a:r>
              <a:rPr lang="en-US" sz="1200" spc="-4" dirty="0">
                <a:solidFill>
                  <a:srgbClr val="0070C0"/>
                </a:solidFill>
                <a:latin typeface="Arial" panose="020B0604020202020204" pitchFamily="34" charset="0"/>
              </a:rPr>
              <a:t>Contracts </a:t>
            </a:r>
          </a:p>
        </p:txBody>
      </p:sp>
      <p:sp>
        <p:nvSpPr>
          <p:cNvPr id="3" name="Rectangle 2"/>
          <p:cNvSpPr/>
          <p:nvPr/>
        </p:nvSpPr>
        <p:spPr>
          <a:xfrm>
            <a:off x="4950713" y="3024045"/>
            <a:ext cx="774523" cy="261586"/>
          </a:xfrm>
          <a:prstGeom prst="rect">
            <a:avLst/>
          </a:prstGeom>
        </p:spPr>
        <p:txBody>
          <a:bodyPr wrap="none" lIns="91416" tIns="45708" rIns="91416" bIns="45708">
            <a:spAutoFit/>
          </a:bodyPr>
          <a:lstStyle/>
          <a:p>
            <a:pPr algn="ctr" defTabSz="914015"/>
            <a:r>
              <a:rPr lang="en-US" sz="1100" dirty="0">
                <a:solidFill>
                  <a:prstClr val="black"/>
                </a:solidFill>
                <a:latin typeface="Arial Narrow" panose="020B0606020202030204" pitchFamily="34" charset="0"/>
              </a:rPr>
              <a:t>1 </a:t>
            </a:r>
            <a:r>
              <a:rPr lang="en-US" sz="1100" dirty="0" smtClean="0">
                <a:solidFill>
                  <a:prstClr val="black"/>
                </a:solidFill>
                <a:latin typeface="Arial Narrow" panose="020B0606020202030204" pitchFamily="34" charset="0"/>
              </a:rPr>
              <a:t>Nov </a:t>
            </a:r>
            <a:r>
              <a:rPr lang="en-US" sz="1100" dirty="0">
                <a:solidFill>
                  <a:prstClr val="black"/>
                </a:solidFill>
                <a:latin typeface="Arial Narrow" panose="020B0606020202030204" pitchFamily="34" charset="0"/>
              </a:rPr>
              <a:t>2015</a:t>
            </a:r>
          </a:p>
        </p:txBody>
      </p:sp>
      <p:cxnSp>
        <p:nvCxnSpPr>
          <p:cNvPr id="203" name="OTLSHAPE_M_3bdee929928a47ec82ab115ac7f7e690_Connector1"/>
          <p:cNvCxnSpPr/>
          <p:nvPr>
            <p:custDataLst>
              <p:tags r:id="rId3"/>
            </p:custDataLst>
          </p:nvPr>
        </p:nvCxnSpPr>
        <p:spPr>
          <a:xfrm>
            <a:off x="7891797" y="2508608"/>
            <a:ext cx="0" cy="954549"/>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204" name="OTLSHAPE_M_22ba966897a34657afc169ade639a7fb_Shape"/>
          <p:cNvSpPr/>
          <p:nvPr>
            <p:custDataLst>
              <p:tags r:id="rId4"/>
            </p:custDataLst>
          </p:nvPr>
        </p:nvSpPr>
        <p:spPr>
          <a:xfrm rot="16200000">
            <a:off x="7878464" y="2498587"/>
            <a:ext cx="166775" cy="140109"/>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cxnSp>
        <p:nvCxnSpPr>
          <p:cNvPr id="215" name="OTLSHAPE_M_3bdee929928a47ec82ab115ac7f7e690_Connector1"/>
          <p:cNvCxnSpPr/>
          <p:nvPr>
            <p:custDataLst>
              <p:tags r:id="rId5"/>
            </p:custDataLst>
          </p:nvPr>
        </p:nvCxnSpPr>
        <p:spPr>
          <a:xfrm>
            <a:off x="7890631" y="3926655"/>
            <a:ext cx="1166" cy="1036848"/>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216" name="OTLSHAPE_M_22ba966897a34657afc169ade639a7fb_Shape"/>
          <p:cNvSpPr/>
          <p:nvPr>
            <p:custDataLst>
              <p:tags r:id="rId6"/>
            </p:custDataLst>
          </p:nvPr>
        </p:nvSpPr>
        <p:spPr>
          <a:xfrm rot="16200000">
            <a:off x="7911841" y="4893448"/>
            <a:ext cx="166775" cy="140109"/>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cxnSp>
        <p:nvCxnSpPr>
          <p:cNvPr id="85" name="OTLSHAPE_M_3bdee929928a47ec82ab115ac7f7e690_Connector1"/>
          <p:cNvCxnSpPr/>
          <p:nvPr>
            <p:custDataLst>
              <p:tags r:id="rId7"/>
            </p:custDataLst>
          </p:nvPr>
        </p:nvCxnSpPr>
        <p:spPr>
          <a:xfrm>
            <a:off x="2206749" y="2863301"/>
            <a:ext cx="0" cy="620608"/>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86" name="OTLSHAPE_M_22ba966897a34657afc169ade639a7fb_Shape"/>
          <p:cNvSpPr/>
          <p:nvPr>
            <p:custDataLst>
              <p:tags r:id="rId8"/>
            </p:custDataLst>
          </p:nvPr>
        </p:nvSpPr>
        <p:spPr>
          <a:xfrm rot="16200000" flipV="1">
            <a:off x="2034593" y="2730633"/>
            <a:ext cx="166776" cy="177535"/>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015"/>
            <a:endParaRPr lang="en-US">
              <a:solidFill>
                <a:prstClr val="white"/>
              </a:solidFill>
            </a:endParaRPr>
          </a:p>
        </p:txBody>
      </p:sp>
      <p:cxnSp>
        <p:nvCxnSpPr>
          <p:cNvPr id="87" name="OTLSHAPE_M_3bdee929928a47ec82ab115ac7f7e690_Connector1"/>
          <p:cNvCxnSpPr/>
          <p:nvPr>
            <p:custDataLst>
              <p:tags r:id="rId9"/>
            </p:custDataLst>
          </p:nvPr>
        </p:nvCxnSpPr>
        <p:spPr>
          <a:xfrm flipH="1">
            <a:off x="4416146" y="2527053"/>
            <a:ext cx="1" cy="936104"/>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90" name="OTLSHAPE_M_22ba966897a34657afc169ade639a7fb_Shape"/>
          <p:cNvSpPr/>
          <p:nvPr>
            <p:custDataLst>
              <p:tags r:id="rId10"/>
            </p:custDataLst>
          </p:nvPr>
        </p:nvSpPr>
        <p:spPr>
          <a:xfrm rot="16200000" flipV="1">
            <a:off x="4281559" y="2479185"/>
            <a:ext cx="122687" cy="133629"/>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sp>
        <p:nvSpPr>
          <p:cNvPr id="64" name="TextBox 63"/>
          <p:cNvSpPr txBox="1"/>
          <p:nvPr/>
        </p:nvSpPr>
        <p:spPr>
          <a:xfrm>
            <a:off x="108350" y="4040624"/>
            <a:ext cx="1524035" cy="651679"/>
          </a:xfrm>
          <a:prstGeom prst="rect">
            <a:avLst/>
          </a:prstGeom>
          <a:noFill/>
        </p:spPr>
        <p:txBody>
          <a:bodyPr wrap="square" lIns="96736" tIns="48368" rIns="96736" bIns="48368" rtlCol="0">
            <a:spAutoFit/>
          </a:bodyPr>
          <a:lstStyle/>
          <a:p>
            <a:pPr algn="ctr" fontAlgn="base">
              <a:spcBef>
                <a:spcPct val="0"/>
              </a:spcBef>
              <a:spcAft>
                <a:spcPct val="0"/>
              </a:spcAft>
            </a:pPr>
            <a:r>
              <a:rPr lang="en-AU" altLang="en-US" sz="1200" b="1" dirty="0">
                <a:solidFill>
                  <a:srgbClr val="0070C0"/>
                </a:solidFill>
                <a:latin typeface="Arial" panose="020B0604020202020204" pitchFamily="34" charset="0"/>
                <a:cs typeface="Arial" panose="020B0604020202020204" pitchFamily="34" charset="0"/>
              </a:rPr>
              <a:t>2012</a:t>
            </a:r>
          </a:p>
          <a:p>
            <a:pPr algn="ctr" fontAlgn="base">
              <a:spcBef>
                <a:spcPct val="0"/>
              </a:spcBef>
              <a:spcAft>
                <a:spcPct val="0"/>
              </a:spcAft>
            </a:pPr>
            <a:r>
              <a:rPr lang="en-AU" altLang="en-US" sz="1200" dirty="0">
                <a:solidFill>
                  <a:srgbClr val="0070C0"/>
                </a:solidFill>
                <a:latin typeface="Arial" panose="020B0604020202020204" pitchFamily="34" charset="0"/>
                <a:cs typeface="Arial" panose="020B0604020202020204" pitchFamily="34" charset="0"/>
              </a:rPr>
              <a:t>Aged care reforms announced</a:t>
            </a:r>
            <a:endParaRPr lang="en-AU" sz="1200" dirty="0">
              <a:solidFill>
                <a:srgbClr val="0070C0"/>
              </a:solidFill>
              <a:latin typeface="Arial" panose="020B0604020202020204" pitchFamily="34" charset="0"/>
              <a:cs typeface="Arial" panose="020B0604020202020204" pitchFamily="34" charset="0"/>
            </a:endParaRPr>
          </a:p>
        </p:txBody>
      </p:sp>
      <p:cxnSp>
        <p:nvCxnSpPr>
          <p:cNvPr id="65" name="OTLSHAPE_M_22ba966897a34657afc169ade639a7fb_Connector1"/>
          <p:cNvCxnSpPr/>
          <p:nvPr>
            <p:custDataLst>
              <p:tags r:id="rId11"/>
            </p:custDataLst>
          </p:nvPr>
        </p:nvCxnSpPr>
        <p:spPr>
          <a:xfrm>
            <a:off x="2269466" y="3926655"/>
            <a:ext cx="5241" cy="787067"/>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66" name="OTLSHAPE_M_22ba966897a34657afc169ade639a7fb_Shape"/>
          <p:cNvSpPr/>
          <p:nvPr>
            <p:custDataLst>
              <p:tags r:id="rId12"/>
            </p:custDataLst>
          </p:nvPr>
        </p:nvSpPr>
        <p:spPr>
          <a:xfrm rot="16200000">
            <a:off x="2269502" y="4560280"/>
            <a:ext cx="166777" cy="140107"/>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grpSp>
        <p:nvGrpSpPr>
          <p:cNvPr id="96" name="Group 95"/>
          <p:cNvGrpSpPr/>
          <p:nvPr/>
        </p:nvGrpSpPr>
        <p:grpSpPr>
          <a:xfrm>
            <a:off x="1164165" y="4708931"/>
            <a:ext cx="1617479" cy="1065890"/>
            <a:chOff x="92677" y="-864210"/>
            <a:chExt cx="2877568" cy="4654428"/>
          </a:xfrm>
        </p:grpSpPr>
        <p:sp>
          <p:nvSpPr>
            <p:cNvPr id="97" name="Rectangle 96"/>
            <p:cNvSpPr/>
            <p:nvPr/>
          </p:nvSpPr>
          <p:spPr>
            <a:xfrm>
              <a:off x="92677" y="2126518"/>
              <a:ext cx="2768476" cy="1663700"/>
            </a:xfrm>
            <a:prstGeom prst="rect">
              <a:avLst/>
            </a:prstGeom>
            <a:noFill/>
            <a:ln>
              <a:noFill/>
            </a:ln>
            <a:effectLst/>
          </p:spPr>
        </p:sp>
        <p:sp>
          <p:nvSpPr>
            <p:cNvPr id="99" name="Rectangle 98"/>
            <p:cNvSpPr/>
            <p:nvPr/>
          </p:nvSpPr>
          <p:spPr>
            <a:xfrm>
              <a:off x="201768" y="-864210"/>
              <a:ext cx="2768477" cy="1400831"/>
            </a:xfrm>
            <a:prstGeom prst="rect">
              <a:avLst/>
            </a:prstGeom>
            <a:noFill/>
            <a:ln>
              <a:noFill/>
            </a:ln>
            <a:effectLst/>
          </p:spPr>
          <p:txBody>
            <a:bodyPr spcFirstLastPara="0" vert="horz" wrap="square" lIns="128016" tIns="128016" rIns="128016" bIns="128016" numCol="1" spcCol="1270" anchor="t"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r>
                <a:rPr kumimoji="0" lang="en-AU" sz="1200" b="1" i="0" u="none" strike="noStrike" kern="1200" cap="none" spc="0" normalizeH="0" baseline="0" noProof="0" dirty="0" smtClean="0">
                  <a:ln>
                    <a:noFill/>
                  </a:ln>
                  <a:solidFill>
                    <a:srgbClr val="0070C0"/>
                  </a:solidFill>
                  <a:effectLst/>
                  <a:uLnTx/>
                  <a:uFillTx/>
                  <a:latin typeface="Arial"/>
                </a:rPr>
                <a:t>1 August 2013</a:t>
              </a:r>
            </a:p>
            <a:p>
              <a:pPr marL="0" marR="0" lvl="0" indent="0" algn="ctr" defTabSz="800100" eaLnBrk="1" fontAlgn="auto" latinLnBrk="0" hangingPunct="1">
                <a:lnSpc>
                  <a:spcPct val="90000"/>
                </a:lnSpc>
                <a:spcBef>
                  <a:spcPct val="0"/>
                </a:spcBef>
                <a:spcAft>
                  <a:spcPct val="35000"/>
                </a:spcAft>
                <a:buClrTx/>
                <a:buSzTx/>
                <a:buFontTx/>
                <a:buNone/>
                <a:tabLst/>
                <a:defRPr/>
              </a:pPr>
              <a:r>
                <a:rPr kumimoji="0" lang="en-AU" sz="1200" b="0" i="0" u="none" strike="noStrike" kern="1200" cap="none" spc="0" normalizeH="0" baseline="0" noProof="0" dirty="0" smtClean="0">
                  <a:ln>
                    <a:noFill/>
                  </a:ln>
                  <a:solidFill>
                    <a:srgbClr val="0070C0"/>
                  </a:solidFill>
                  <a:effectLst/>
                  <a:uLnTx/>
                  <a:uFillTx/>
                  <a:latin typeface="Arial"/>
                </a:rPr>
                <a:t>Introduction of Home Care Packages Program</a:t>
              </a:r>
            </a:p>
            <a:p>
              <a:pPr marL="0" marR="0" lvl="0" indent="0" algn="ctr" defTabSz="800100" eaLnBrk="1" fontAlgn="auto" latinLnBrk="0" hangingPunct="1">
                <a:lnSpc>
                  <a:spcPct val="90000"/>
                </a:lnSpc>
                <a:spcBef>
                  <a:spcPct val="0"/>
                </a:spcBef>
                <a:spcAft>
                  <a:spcPct val="35000"/>
                </a:spcAft>
                <a:buClrTx/>
                <a:buSzTx/>
                <a:buFontTx/>
                <a:buNone/>
                <a:tabLst/>
                <a:defRPr/>
              </a:pPr>
              <a:endParaRPr kumimoji="0" lang="en-AU" sz="1800" b="0" i="0" u="none" strike="noStrike" kern="1200" cap="none" spc="0" normalizeH="0" baseline="0" noProof="0" dirty="0">
                <a:ln>
                  <a:noFill/>
                </a:ln>
                <a:solidFill>
                  <a:srgbClr val="0099CC">
                    <a:lumMod val="75000"/>
                  </a:srgbClr>
                </a:solidFill>
                <a:effectLst/>
                <a:uLnTx/>
                <a:uFillTx/>
                <a:latin typeface="Arial"/>
              </a:endParaRPr>
            </a:p>
          </p:txBody>
        </p:sp>
      </p:grpSp>
      <p:cxnSp>
        <p:nvCxnSpPr>
          <p:cNvPr id="102" name="OTLSHAPE_M_22ba966897a34657afc169ade639a7fb_Connector1"/>
          <p:cNvCxnSpPr/>
          <p:nvPr>
            <p:custDataLst>
              <p:tags r:id="rId13"/>
            </p:custDataLst>
          </p:nvPr>
        </p:nvCxnSpPr>
        <p:spPr>
          <a:xfrm>
            <a:off x="3464545" y="3885003"/>
            <a:ext cx="5241" cy="787067"/>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03" name="OTLSHAPE_M_22ba966897a34657afc169ade639a7fb_Shape"/>
          <p:cNvSpPr/>
          <p:nvPr>
            <p:custDataLst>
              <p:tags r:id="rId14"/>
            </p:custDataLst>
          </p:nvPr>
        </p:nvSpPr>
        <p:spPr>
          <a:xfrm rot="16200000">
            <a:off x="3458733" y="4571548"/>
            <a:ext cx="166777" cy="140107"/>
          </a:xfrm>
          <a:prstGeom prst="flowChartMerge">
            <a:avLst/>
          </a:prstGeom>
          <a:ln/>
          <a:extLst>
            <a:ext uri="{53640926-AAD7-44D8-BBD7-CCE9431645EC}">
              <a14:shadowObscured xmlns:a14="http://schemas.microsoft.com/office/drawing/2010/main" val="1"/>
            </a:ext>
          </a:extLst>
        </p:spPr>
        <p:style>
          <a:lnRef idx="2">
            <a:schemeClr val="accent6">
              <a:shade val="50000"/>
            </a:schemeClr>
          </a:lnRef>
          <a:fillRef idx="1">
            <a:schemeClr val="accent6"/>
          </a:fillRef>
          <a:effectRef idx="0">
            <a:schemeClr val="accent6"/>
          </a:effectRef>
          <a:fontRef idx="minor">
            <a:schemeClr val="lt1"/>
          </a:fontRef>
        </p:style>
        <p:txBody>
          <a:bodyPr lIns="91416" tIns="45708" rIns="91416" bIns="45708" rtlCol="0" anchor="ctr"/>
          <a:lstStyle/>
          <a:p>
            <a:pPr algn="ctr" defTabSz="914015"/>
            <a:endParaRPr lang="en-US">
              <a:solidFill>
                <a:prstClr val="white"/>
              </a:solidFill>
            </a:endParaRPr>
          </a:p>
        </p:txBody>
      </p:sp>
      <p:sp>
        <p:nvSpPr>
          <p:cNvPr id="104" name="TextBox 103"/>
          <p:cNvSpPr txBox="1"/>
          <p:nvPr/>
        </p:nvSpPr>
        <p:spPr>
          <a:xfrm>
            <a:off x="2797798" y="4755325"/>
            <a:ext cx="2160319" cy="1390342"/>
          </a:xfrm>
          <a:prstGeom prst="rect">
            <a:avLst/>
          </a:prstGeom>
          <a:noFill/>
        </p:spPr>
        <p:txBody>
          <a:bodyPr wrap="square" lIns="96736" tIns="48368" rIns="96736" bIns="48368" rtlCol="0">
            <a:spAutoFit/>
          </a:bodyPr>
          <a:lstStyle/>
          <a:p>
            <a:pPr algn="ctr" fontAlgn="base">
              <a:spcBef>
                <a:spcPct val="0"/>
              </a:spcBef>
              <a:spcAft>
                <a:spcPct val="0"/>
              </a:spcAft>
            </a:pPr>
            <a:r>
              <a:rPr lang="en-AU" sz="1200" b="1" dirty="0">
                <a:solidFill>
                  <a:srgbClr val="0070C0"/>
                </a:solidFill>
                <a:latin typeface="Arial" panose="020B0604020202020204" pitchFamily="34" charset="0"/>
                <a:cs typeface="Arial" panose="020B0604020202020204" pitchFamily="34" charset="0"/>
              </a:rPr>
              <a:t>1 July 2014</a:t>
            </a:r>
          </a:p>
          <a:p>
            <a:pPr algn="ctr" fontAlgn="base">
              <a:spcBef>
                <a:spcPct val="0"/>
              </a:spcBef>
              <a:spcAft>
                <a:spcPct val="0"/>
              </a:spcAft>
            </a:pPr>
            <a:endParaRPr lang="en-AU" sz="1200" dirty="0">
              <a:solidFill>
                <a:srgbClr val="0070C0"/>
              </a:solidFill>
              <a:latin typeface="Arial" panose="020B0604020202020204" pitchFamily="34" charset="0"/>
              <a:cs typeface="Arial" panose="020B0604020202020204" pitchFamily="34" charset="0"/>
            </a:endParaRPr>
          </a:p>
          <a:p>
            <a:pPr algn="ctr" fontAlgn="base">
              <a:spcBef>
                <a:spcPct val="0"/>
              </a:spcBef>
              <a:spcAft>
                <a:spcPct val="0"/>
              </a:spcAft>
            </a:pPr>
            <a:r>
              <a:rPr lang="en-AU" sz="1200" dirty="0">
                <a:solidFill>
                  <a:srgbClr val="0070C0"/>
                </a:solidFill>
                <a:latin typeface="Arial" panose="020B0604020202020204" pitchFamily="34" charset="0"/>
                <a:cs typeface="Arial" panose="020B0604020202020204" pitchFamily="34" charset="0"/>
              </a:rPr>
              <a:t>Removal of high/low distinction for </a:t>
            </a:r>
            <a:r>
              <a:rPr lang="en-AU" sz="1200" dirty="0" err="1">
                <a:solidFill>
                  <a:srgbClr val="0070C0"/>
                </a:solidFill>
                <a:latin typeface="Arial" panose="020B0604020202020204" pitchFamily="34" charset="0"/>
                <a:cs typeface="Arial" panose="020B0604020202020204" pitchFamily="34" charset="0"/>
              </a:rPr>
              <a:t>RACFs</a:t>
            </a:r>
            <a:endParaRPr lang="en-AU" sz="1200" dirty="0">
              <a:solidFill>
                <a:srgbClr val="0070C0"/>
              </a:solidFill>
              <a:latin typeface="Arial" panose="020B0604020202020204" pitchFamily="34" charset="0"/>
              <a:cs typeface="Arial" panose="020B0604020202020204" pitchFamily="34" charset="0"/>
            </a:endParaRPr>
          </a:p>
          <a:p>
            <a:pPr algn="ctr" fontAlgn="base">
              <a:spcBef>
                <a:spcPct val="0"/>
              </a:spcBef>
              <a:spcAft>
                <a:spcPct val="0"/>
              </a:spcAft>
            </a:pPr>
            <a:endParaRPr lang="en-AU" sz="1200" dirty="0" smtClean="0">
              <a:solidFill>
                <a:srgbClr val="0070C0"/>
              </a:solidFill>
              <a:latin typeface="Arial" panose="020B0604020202020204" pitchFamily="34" charset="0"/>
              <a:cs typeface="Arial" panose="020B0604020202020204" pitchFamily="34" charset="0"/>
            </a:endParaRPr>
          </a:p>
          <a:p>
            <a:pPr algn="ctr" fontAlgn="base">
              <a:spcBef>
                <a:spcPct val="0"/>
              </a:spcBef>
              <a:spcAft>
                <a:spcPct val="0"/>
              </a:spcAft>
            </a:pPr>
            <a:r>
              <a:rPr lang="en-AU" sz="1200" dirty="0" smtClean="0">
                <a:solidFill>
                  <a:srgbClr val="0070C0"/>
                </a:solidFill>
                <a:latin typeface="Arial" panose="020B0604020202020204" pitchFamily="34" charset="0"/>
                <a:cs typeface="Arial" panose="020B0604020202020204" pitchFamily="34" charset="0"/>
              </a:rPr>
              <a:t>New </a:t>
            </a:r>
            <a:r>
              <a:rPr lang="en-AU" sz="1200" dirty="0">
                <a:solidFill>
                  <a:srgbClr val="0070C0"/>
                </a:solidFill>
                <a:latin typeface="Arial" panose="020B0604020202020204" pitchFamily="34" charset="0"/>
                <a:cs typeface="Arial" panose="020B0604020202020204" pitchFamily="34" charset="0"/>
              </a:rPr>
              <a:t>fee structure for Home Care </a:t>
            </a:r>
            <a:r>
              <a:rPr lang="en-AU" sz="1200" dirty="0" smtClean="0">
                <a:solidFill>
                  <a:srgbClr val="0070C0"/>
                </a:solidFill>
                <a:latin typeface="Arial" panose="020B0604020202020204" pitchFamily="34" charset="0"/>
                <a:cs typeface="Arial" panose="020B0604020202020204" pitchFamily="34" charset="0"/>
              </a:rPr>
              <a:t>&amp; RACF Packages</a:t>
            </a:r>
            <a:endParaRPr lang="en-AU" sz="1200" dirty="0">
              <a:solidFill>
                <a:srgbClr val="0070C0"/>
              </a:solidFill>
              <a:latin typeface="Arial" panose="020B0604020202020204" pitchFamily="34" charset="0"/>
              <a:cs typeface="Arial" panose="020B0604020202020204" pitchFamily="34" charset="0"/>
            </a:endParaRPr>
          </a:p>
        </p:txBody>
      </p:sp>
      <p:cxnSp>
        <p:nvCxnSpPr>
          <p:cNvPr id="108" name="Straight Connector 107"/>
          <p:cNvCxnSpPr/>
          <p:nvPr/>
        </p:nvCxnSpPr>
        <p:spPr>
          <a:xfrm>
            <a:off x="4893242" y="2148139"/>
            <a:ext cx="8192" cy="1290161"/>
          </a:xfrm>
          <a:prstGeom prst="line">
            <a:avLst/>
          </a:prstGeom>
        </p:spPr>
        <p:style>
          <a:lnRef idx="2">
            <a:schemeClr val="accent3"/>
          </a:lnRef>
          <a:fillRef idx="0">
            <a:schemeClr val="accent3"/>
          </a:fillRef>
          <a:effectRef idx="1">
            <a:schemeClr val="accent3"/>
          </a:effectRef>
          <a:fontRef idx="minor">
            <a:schemeClr val="tx1"/>
          </a:fontRef>
        </p:style>
      </p:cxnSp>
      <p:sp>
        <p:nvSpPr>
          <p:cNvPr id="109" name="OTLSHAPE_M_22ba966897a34657afc169ade639a7fb_Shape"/>
          <p:cNvSpPr/>
          <p:nvPr>
            <p:custDataLst>
              <p:tags r:id="rId15"/>
            </p:custDataLst>
          </p:nvPr>
        </p:nvSpPr>
        <p:spPr>
          <a:xfrm rot="5400000" flipV="1">
            <a:off x="4867456" y="2143056"/>
            <a:ext cx="208969" cy="183176"/>
          </a:xfrm>
          <a:prstGeom prst="flowChartMerge">
            <a:avLst/>
          </a:prstGeom>
          <a:ln/>
          <a:extLst>
            <a:ext uri="{53640926-AAD7-44D8-BBD7-CCE9431645EC}">
              <a14:shadowObscured xmlns:a14="http://schemas.microsoft.com/office/drawing/2010/main" val="1"/>
            </a:ext>
          </a:ex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015"/>
            <a:endParaRPr lang="en-US">
              <a:solidFill>
                <a:prstClr val="white"/>
              </a:solidFill>
            </a:endParaRPr>
          </a:p>
        </p:txBody>
      </p:sp>
      <p:sp>
        <p:nvSpPr>
          <p:cNvPr id="110" name="TextBox 109"/>
          <p:cNvSpPr txBox="1"/>
          <p:nvPr/>
        </p:nvSpPr>
        <p:spPr>
          <a:xfrm>
            <a:off x="6926253" y="5158455"/>
            <a:ext cx="1928756" cy="851733"/>
          </a:xfrm>
          <a:prstGeom prst="rect">
            <a:avLst/>
          </a:prstGeom>
          <a:noFill/>
        </p:spPr>
        <p:txBody>
          <a:bodyPr wrap="square" lIns="96736" tIns="48368" rIns="96736" bIns="48368" rtlCol="0">
            <a:spAutoFit/>
          </a:bodyPr>
          <a:lstStyle/>
          <a:p>
            <a:pPr algn="ctr" fontAlgn="base">
              <a:spcBef>
                <a:spcPct val="0"/>
              </a:spcBef>
              <a:spcAft>
                <a:spcPct val="0"/>
              </a:spcAft>
            </a:pPr>
            <a:r>
              <a:rPr lang="en-AU" sz="1200" b="1" dirty="0">
                <a:solidFill>
                  <a:srgbClr val="0070C0"/>
                </a:solidFill>
                <a:latin typeface="Arial" panose="020B0604020202020204" pitchFamily="34" charset="0"/>
                <a:cs typeface="Arial" panose="020B0604020202020204" pitchFamily="34" charset="0"/>
              </a:rPr>
              <a:t>30 June </a:t>
            </a:r>
            <a:r>
              <a:rPr lang="en-AU" sz="1200" b="1" dirty="0" smtClean="0">
                <a:solidFill>
                  <a:srgbClr val="0070C0"/>
                </a:solidFill>
                <a:latin typeface="Arial" panose="020B0604020202020204" pitchFamily="34" charset="0"/>
                <a:cs typeface="Arial" panose="020B0604020202020204" pitchFamily="34" charset="0"/>
              </a:rPr>
              <a:t>2018</a:t>
            </a:r>
            <a:endParaRPr lang="en-AU" sz="1200" b="1" dirty="0">
              <a:solidFill>
                <a:srgbClr val="0070C0"/>
              </a:solidFill>
              <a:latin typeface="Arial" panose="020B0604020202020204" pitchFamily="34" charset="0"/>
              <a:cs typeface="Arial" panose="020B0604020202020204" pitchFamily="34" charset="0"/>
            </a:endParaRPr>
          </a:p>
          <a:p>
            <a:pPr algn="ctr" fontAlgn="base">
              <a:spcBef>
                <a:spcPct val="0"/>
              </a:spcBef>
              <a:spcAft>
                <a:spcPct val="0"/>
              </a:spcAft>
            </a:pPr>
            <a:r>
              <a:rPr lang="en-AU" sz="1200" dirty="0">
                <a:solidFill>
                  <a:srgbClr val="0070C0"/>
                </a:solidFill>
                <a:latin typeface="Arial" panose="020B0604020202020204" pitchFamily="34" charset="0"/>
                <a:cs typeface="Arial" panose="020B0604020202020204" pitchFamily="34" charset="0"/>
              </a:rPr>
              <a:t>ACAT Agreements expire</a:t>
            </a:r>
          </a:p>
          <a:p>
            <a:pPr fontAlgn="base">
              <a:spcBef>
                <a:spcPct val="0"/>
              </a:spcBef>
              <a:spcAft>
                <a:spcPct val="0"/>
              </a:spcAft>
            </a:pPr>
            <a:endParaRPr lang="en-AU" sz="2500" dirty="0">
              <a:solidFill>
                <a:srgbClr val="FFFFFF"/>
              </a:solidFill>
              <a:latin typeface="Times New Roman" pitchFamily="18" charset="0"/>
            </a:endParaRPr>
          </a:p>
        </p:txBody>
      </p:sp>
      <p:sp>
        <p:nvSpPr>
          <p:cNvPr id="111" name="OTLSHAPE_M_780b5cc5ec854e32ac6a67a30b714185_Title"/>
          <p:cNvSpPr txBox="1"/>
          <p:nvPr>
            <p:custDataLst>
              <p:tags r:id="rId16"/>
            </p:custDataLst>
          </p:nvPr>
        </p:nvSpPr>
        <p:spPr>
          <a:xfrm>
            <a:off x="5068169" y="2046944"/>
            <a:ext cx="1356978" cy="461665"/>
          </a:xfrm>
          <a:prstGeom prst="rect">
            <a:avLst/>
          </a:prstGeom>
          <a:noFill/>
        </p:spPr>
        <p:txBody>
          <a:bodyPr vert="horz" wrap="square" lIns="0" tIns="0" rIns="0" bIns="0" rtlCol="0" anchor="ctr" anchorCtr="0">
            <a:spAutoFit/>
          </a:bodyPr>
          <a:lstStyle/>
          <a:p>
            <a:pPr defTabSz="914015"/>
            <a:r>
              <a:rPr lang="en-US" sz="1000" spc="-4" dirty="0" smtClean="0">
                <a:solidFill>
                  <a:schemeClr val="accent3">
                    <a:lumMod val="75000"/>
                  </a:schemeClr>
                </a:solidFill>
                <a:latin typeface="Arial" panose="020B0604020202020204" pitchFamily="34" charset="0"/>
              </a:rPr>
              <a:t>NSW ACATs use full functionality of My Aged Care </a:t>
            </a:r>
            <a:endParaRPr lang="en-US" sz="1000" spc="-4" dirty="0">
              <a:solidFill>
                <a:schemeClr val="accent3"/>
              </a:solidFill>
              <a:latin typeface="Arial" panose="020B0604020202020204" pitchFamily="34" charset="0"/>
            </a:endParaRPr>
          </a:p>
        </p:txBody>
      </p:sp>
    </p:spTree>
    <p:extLst>
      <p:ext uri="{BB962C8B-B14F-4D97-AF65-F5344CB8AC3E}">
        <p14:creationId xmlns:p14="http://schemas.microsoft.com/office/powerpoint/2010/main" val="3437745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8D5DBCE6418941B7228AF56D2185E4" ma:contentTypeVersion="2" ma:contentTypeDescription="Create a new document." ma:contentTypeScope="" ma:versionID="4ff9027e3d108c57be3215d884859793">
  <xsd:schema xmlns:xsd="http://www.w3.org/2001/XMLSchema" xmlns:xs="http://www.w3.org/2001/XMLSchema" xmlns:p="http://schemas.microsoft.com/office/2006/metadata/properties" xmlns:ns1="http://schemas.microsoft.com/sharepoint/v3" targetNamespace="http://schemas.microsoft.com/office/2006/metadata/properties" ma:root="true" ma:fieldsID="853c96b95b567c7d52ba89c9937d9d8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1AE698-4A3A-458F-9224-3CD1EA71C97D}"/>
</file>

<file path=customXml/itemProps2.xml><?xml version="1.0" encoding="utf-8"?>
<ds:datastoreItem xmlns:ds="http://schemas.openxmlformats.org/officeDocument/2006/customXml" ds:itemID="{9BF360FB-A418-4052-B616-F451D16CC78A}"/>
</file>

<file path=customXml/itemProps3.xml><?xml version="1.0" encoding="utf-8"?>
<ds:datastoreItem xmlns:ds="http://schemas.openxmlformats.org/officeDocument/2006/customXml" ds:itemID="{E05C2EF0-154A-4063-BAEC-14F21B978EF5}"/>
</file>

<file path=docProps/app.xml><?xml version="1.0" encoding="utf-8"?>
<Properties xmlns="http://schemas.openxmlformats.org/officeDocument/2006/extended-properties" xmlns:vt="http://schemas.openxmlformats.org/officeDocument/2006/docPropsVTypes">
  <TotalTime>107</TotalTime>
  <Words>280</Words>
  <Application>Microsoft Office PowerPoint</Application>
  <PresentationFormat>On-screen Show (4:3)</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Reform timeline</vt:lpstr>
    </vt:vector>
  </TitlesOfParts>
  <Company>NSW Ministry of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timeline</dc:title>
  <dc:creator>FROST, Kim</dc:creator>
  <cp:lastModifiedBy>FROST, Kim</cp:lastModifiedBy>
  <cp:revision>6</cp:revision>
  <dcterms:created xsi:type="dcterms:W3CDTF">2015-07-16T05:28:20Z</dcterms:created>
  <dcterms:modified xsi:type="dcterms:W3CDTF">2015-08-05T23:19:52Z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0x0101002E8D5DBCE6418941B7228AF56D2185E4</vt:lpwstr>
  </property>
</Properties>
</file>