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62" r:id="rId4"/>
    <p:sldId id="268" r:id="rId5"/>
    <p:sldId id="278" r:id="rId6"/>
    <p:sldId id="257" r:id="rId7"/>
    <p:sldId id="264" r:id="rId8"/>
    <p:sldId id="270" r:id="rId9"/>
    <p:sldId id="279" r:id="rId10"/>
    <p:sldId id="274" r:id="rId11"/>
    <p:sldId id="26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5217D-3DF0-4B95-B746-8F6B897B520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758DBD56-BADE-4429-B117-5449C3C2B9AD}">
      <dgm:prSet phldrT="[Text]"/>
      <dgm:spPr>
        <a:xfrm rot="5400000">
          <a:off x="-284732" y="287671"/>
          <a:ext cx="1898217" cy="1328752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60A68CD1-BFD0-4326-B7C3-BD3D3029C026}" type="parTrans" cxnId="{E885B66B-4903-44A4-A762-6071320FB4F8}">
      <dgm:prSet/>
      <dgm:spPr/>
      <dgm:t>
        <a:bodyPr/>
        <a:lstStyle/>
        <a:p>
          <a:endParaRPr lang="en-AU"/>
        </a:p>
      </dgm:t>
    </dgm:pt>
    <dgm:pt modelId="{EFA17D4C-B896-4A6D-BEDE-AC76B6F93AE1}" type="sibTrans" cxnId="{E885B66B-4903-44A4-A762-6071320FB4F8}">
      <dgm:prSet/>
      <dgm:spPr/>
      <dgm:t>
        <a:bodyPr/>
        <a:lstStyle/>
        <a:p>
          <a:endParaRPr lang="en-AU"/>
        </a:p>
      </dgm:t>
    </dgm:pt>
    <dgm:pt modelId="{8AEFA98E-12CF-4858-A3AA-D61F22B5ED82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Patient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(carer) presents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to the hospital </a:t>
          </a:r>
        </a:p>
      </dgm:t>
    </dgm:pt>
    <dgm:pt modelId="{53288E1F-4C9B-482B-AC06-EB2181975BFF}" type="parTrans" cxnId="{F8D7711C-7B48-4910-8C6C-0C559C0A56A9}">
      <dgm:prSet/>
      <dgm:spPr/>
      <dgm:t>
        <a:bodyPr/>
        <a:lstStyle/>
        <a:p>
          <a:endParaRPr lang="en-AU"/>
        </a:p>
      </dgm:t>
    </dgm:pt>
    <dgm:pt modelId="{0891C41A-D1DE-474B-8C5E-7D5CD1FCF9D7}" type="sibTrans" cxnId="{F8D7711C-7B48-4910-8C6C-0C559C0A56A9}">
      <dgm:prSet/>
      <dgm:spPr/>
      <dgm:t>
        <a:bodyPr/>
        <a:lstStyle/>
        <a:p>
          <a:endParaRPr lang="en-AU"/>
        </a:p>
      </dgm:t>
    </dgm:pt>
    <dgm:pt modelId="{4BA8557B-8A05-42ED-BDF6-26D22E20C6CD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Screening, assessment and interventions (include carer),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3A7B212-42F4-4C52-9FD8-87FA724548CE}" type="parTrans" cxnId="{890CA8DE-03CB-4BDE-B952-C86D7B94257A}">
      <dgm:prSet/>
      <dgm:spPr/>
      <dgm:t>
        <a:bodyPr/>
        <a:lstStyle/>
        <a:p>
          <a:endParaRPr lang="en-AU"/>
        </a:p>
      </dgm:t>
    </dgm:pt>
    <dgm:pt modelId="{FE2E1984-20CA-4283-B29A-D96EB653A2B1}" type="sibTrans" cxnId="{890CA8DE-03CB-4BDE-B952-C86D7B94257A}">
      <dgm:prSet/>
      <dgm:spPr/>
      <dgm:t>
        <a:bodyPr/>
        <a:lstStyle/>
        <a:p>
          <a:endParaRPr lang="en-AU"/>
        </a:p>
      </dgm:t>
    </dgm:pt>
    <dgm:pt modelId="{5E729106-3FF4-4604-924B-8891FDD0761A}">
      <dgm:prSet phldrT="[Text]"/>
      <dgm:spPr>
        <a:xfrm rot="5400000">
          <a:off x="-284732" y="1994686"/>
          <a:ext cx="1898217" cy="1328752"/>
        </a:xfr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0A76C532-4B29-4E78-92DE-4A6C2B4FEC0B}" type="parTrans" cxnId="{E3279342-8C93-4CA8-A0FE-99E78E813C69}">
      <dgm:prSet/>
      <dgm:spPr/>
      <dgm:t>
        <a:bodyPr/>
        <a:lstStyle/>
        <a:p>
          <a:endParaRPr lang="en-AU"/>
        </a:p>
      </dgm:t>
    </dgm:pt>
    <dgm:pt modelId="{BDC6C38D-EF3A-45F5-A8DE-DD0742FA2A0F}" type="sibTrans" cxnId="{E3279342-8C93-4CA8-A0FE-99E78E813C69}">
      <dgm:prSet/>
      <dgm:spPr/>
      <dgm:t>
        <a:bodyPr/>
        <a:lstStyle/>
        <a:p>
          <a:endParaRPr lang="en-AU"/>
        </a:p>
      </dgm:t>
    </dgm:pt>
    <dgm:pt modelId="{9201CF16-8652-497D-8A54-A6DE27B1BA1A}">
      <dgm:prSet phldrT="[Text]"/>
      <dgm:spPr>
        <a:xfrm rot="5400000">
          <a:off x="-284732" y="3701701"/>
          <a:ext cx="1898217" cy="1328752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gm:t>
    </dgm:pt>
    <dgm:pt modelId="{964482A7-BB73-4A10-AFB5-CAEA2EBDB9A5}" type="parTrans" cxnId="{E84D0E31-8D9C-495E-8A16-0817A3CB90DD}">
      <dgm:prSet/>
      <dgm:spPr/>
      <dgm:t>
        <a:bodyPr/>
        <a:lstStyle/>
        <a:p>
          <a:endParaRPr lang="en-AU"/>
        </a:p>
      </dgm:t>
    </dgm:pt>
    <dgm:pt modelId="{9BED1152-110F-410E-8155-EFCB866BE574}" type="sibTrans" cxnId="{E84D0E31-8D9C-495E-8A16-0817A3CB90DD}">
      <dgm:prSet/>
      <dgm:spPr/>
      <dgm:t>
        <a:bodyPr/>
        <a:lstStyle/>
        <a:p>
          <a:endParaRPr lang="en-AU"/>
        </a:p>
      </dgm:t>
    </dgm:pt>
    <dgm:pt modelId="{15E66807-D214-4BBB-A604-8697EDD92571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Internal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escalation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(NUM/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Medical, Line Managers, CL Teams)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 external (DASAS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)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B87816F-1D33-4507-94D4-962ED74DE05A}" type="parTrans" cxnId="{2273A1BF-E63B-4744-B5D9-292F66AC08FE}">
      <dgm:prSet/>
      <dgm:spPr/>
      <dgm:t>
        <a:bodyPr/>
        <a:lstStyle/>
        <a:p>
          <a:endParaRPr lang="en-AU"/>
        </a:p>
      </dgm:t>
    </dgm:pt>
    <dgm:pt modelId="{429ED6E9-8FEE-4D39-8119-797C504091E1}" type="sibTrans" cxnId="{2273A1BF-E63B-4744-B5D9-292F66AC08FE}">
      <dgm:prSet/>
      <dgm:spPr/>
      <dgm:t>
        <a:bodyPr/>
        <a:lstStyle/>
        <a:p>
          <a:endParaRPr lang="en-AU"/>
        </a:p>
      </dgm:t>
    </dgm:pt>
    <dgm:pt modelId="{C3501A92-0724-4DC6-80A5-4B725265BD7B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Multi-disciplinary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team intervention (medication administration) and planning,</a:t>
          </a:r>
        </a:p>
      </dgm:t>
    </dgm:pt>
    <dgm:pt modelId="{F3CAFF7D-487E-4ACB-9DF8-27D042C4F083}" type="parTrans" cxnId="{4420E80A-8974-4333-91D9-48A836F99F46}">
      <dgm:prSet/>
      <dgm:spPr/>
      <dgm:t>
        <a:bodyPr/>
        <a:lstStyle/>
        <a:p>
          <a:endParaRPr lang="en-AU"/>
        </a:p>
      </dgm:t>
    </dgm:pt>
    <dgm:pt modelId="{4918FF2E-5D83-43A5-BFA9-0190C289B3FD}" type="sibTrans" cxnId="{4420E80A-8974-4333-91D9-48A836F99F46}">
      <dgm:prSet/>
      <dgm:spPr/>
      <dgm:t>
        <a:bodyPr/>
        <a:lstStyle/>
        <a:p>
          <a:endParaRPr lang="en-AU"/>
        </a:p>
      </dgm:t>
    </dgm:pt>
    <dgm:pt modelId="{54E2B2F6-D5BB-4ECA-870D-A7A44448A145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presenting problem and other critical care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risks (delirium, psychosis, seizures)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930E048-CE5E-4A7D-B840-F7BCB032974A}" type="parTrans" cxnId="{036E5773-AA5B-4A84-9AEC-0D9E4B268F78}">
      <dgm:prSet/>
      <dgm:spPr/>
      <dgm:t>
        <a:bodyPr/>
        <a:lstStyle/>
        <a:p>
          <a:endParaRPr lang="en-AU"/>
        </a:p>
      </dgm:t>
    </dgm:pt>
    <dgm:pt modelId="{BD58AB18-8BEA-4623-8AE2-958DA78F9CA2}" type="sibTrans" cxnId="{036E5773-AA5B-4A84-9AEC-0D9E4B268F78}">
      <dgm:prSet/>
      <dgm:spPr/>
      <dgm:t>
        <a:bodyPr/>
        <a:lstStyle/>
        <a:p>
          <a:endParaRPr lang="en-AU"/>
        </a:p>
      </dgm:t>
    </dgm:pt>
    <dgm:pt modelId="{5B9C6FFE-A3D7-425C-844E-8B9CDD712511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other risks (self harm,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suicidal, pregnancy, child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and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family,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domestic violence,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sexual health – BBV, Hep B&amp;C &amp; HIV)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77B73F6-1D31-49B2-88AB-768BBF27E0E3}" type="parTrans" cxnId="{63FD40DD-503F-4BD5-814C-3CACA604A7FB}">
      <dgm:prSet/>
      <dgm:spPr/>
      <dgm:t>
        <a:bodyPr/>
        <a:lstStyle/>
        <a:p>
          <a:endParaRPr lang="en-AU"/>
        </a:p>
      </dgm:t>
    </dgm:pt>
    <dgm:pt modelId="{541BE310-3334-4C84-BA10-CA293A52BC1C}" type="sibTrans" cxnId="{63FD40DD-503F-4BD5-814C-3CACA604A7FB}">
      <dgm:prSet/>
      <dgm:spPr/>
      <dgm:t>
        <a:bodyPr/>
        <a:lstStyle/>
        <a:p>
          <a:endParaRPr lang="en-AU"/>
        </a:p>
      </dgm:t>
    </dgm:pt>
    <dgm:pt modelId="{6F7B237A-2699-4DF2-B71A-9F40CCEDC014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Referrals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(consumer consent) Planning 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Transfer of care and discharge </a:t>
          </a:r>
        </a:p>
      </dgm:t>
    </dgm:pt>
    <dgm:pt modelId="{FD02A6DC-B7CD-4ECA-8605-8641C437A440}" type="parTrans" cxnId="{D3177CE5-B633-41DF-8191-C82963BBABA0}">
      <dgm:prSet/>
      <dgm:spPr/>
      <dgm:t>
        <a:bodyPr/>
        <a:lstStyle/>
        <a:p>
          <a:endParaRPr lang="en-AU"/>
        </a:p>
      </dgm:t>
    </dgm:pt>
    <dgm:pt modelId="{4C94F4C2-76E6-4DB5-85DA-9A6C997561A2}" type="sibTrans" cxnId="{D3177CE5-B633-41DF-8191-C82963BBABA0}">
      <dgm:prSet/>
      <dgm:spPr/>
      <dgm:t>
        <a:bodyPr/>
        <a:lstStyle/>
        <a:p>
          <a:endParaRPr lang="en-AU"/>
        </a:p>
      </dgm:t>
    </dgm:pt>
    <dgm:pt modelId="{AF043418-EC56-47C7-B755-D99CF19ADC2E}">
      <dgm:prSet phldrT="[Text]" custT="1"/>
      <dgm:spPr>
        <a:xfrm rot="5400000">
          <a:off x="5380661" y="-2341955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Orientation to the hospital environment 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(Aboriginal Health Liaison Officers)  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85D617D-0470-4678-93EC-62B0884A4D25}" type="parTrans" cxnId="{BBA7551A-72D2-4BCC-AAD0-7FD8D7BFAA29}">
      <dgm:prSet/>
      <dgm:spPr/>
      <dgm:t>
        <a:bodyPr/>
        <a:lstStyle/>
        <a:p>
          <a:endParaRPr lang="en-AU"/>
        </a:p>
      </dgm:t>
    </dgm:pt>
    <dgm:pt modelId="{11FCFD09-7956-4986-AC58-6AFA30BB3214}" type="sibTrans" cxnId="{BBA7551A-72D2-4BCC-AAD0-7FD8D7BFAA29}">
      <dgm:prSet/>
      <dgm:spPr/>
      <dgm:t>
        <a:bodyPr/>
        <a:lstStyle/>
        <a:p>
          <a:endParaRPr lang="en-AU"/>
        </a:p>
      </dgm:t>
    </dgm:pt>
    <dgm:pt modelId="{7A56E297-F77A-4B2C-B793-7423C32CCAC6}">
      <dgm:prSet phldrT="[Text]" custT="1"/>
      <dgm:spPr>
        <a:xfrm rot="5400000">
          <a:off x="5380661" y="-634940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Admission or discharge</a:t>
          </a:r>
        </a:p>
      </dgm:t>
    </dgm:pt>
    <dgm:pt modelId="{461FC7E3-4B94-4412-82AC-8368985B1215}" type="parTrans" cxnId="{675BE638-601C-4D2B-95E7-F90C887235CE}">
      <dgm:prSet/>
      <dgm:spPr/>
      <dgm:t>
        <a:bodyPr/>
        <a:lstStyle/>
        <a:p>
          <a:endParaRPr lang="en-AU"/>
        </a:p>
      </dgm:t>
    </dgm:pt>
    <dgm:pt modelId="{6D1B50AF-DC60-4868-AED2-F1CE9CD7C61C}" type="sibTrans" cxnId="{675BE638-601C-4D2B-95E7-F90C887235CE}">
      <dgm:prSet/>
      <dgm:spPr/>
      <dgm:t>
        <a:bodyPr/>
        <a:lstStyle/>
        <a:p>
          <a:endParaRPr lang="en-AU"/>
        </a:p>
      </dgm:t>
    </dgm:pt>
    <dgm:pt modelId="{9B4CC93F-D3F7-4D73-8300-802A6D7367EE}">
      <dgm:prSet phldrT="[Text]" custT="1"/>
      <dgm:spPr>
        <a:xfrm rot="5400000">
          <a:off x="5335561" y="-4050328"/>
          <a:ext cx="1233841" cy="933766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If person says something you don understand ‘Ask’</a:t>
          </a:r>
          <a:endParaRPr lang="en-A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39A165F1-5826-40B6-B6D5-193CAE18855D}" type="parTrans" cxnId="{F2FFEC0A-062F-4AE7-830B-D62ACE9D2EAB}">
      <dgm:prSet/>
      <dgm:spPr/>
    </dgm:pt>
    <dgm:pt modelId="{3DC170DC-0D3A-4E83-84EB-F6FB03A68ECE}" type="sibTrans" cxnId="{F2FFEC0A-062F-4AE7-830B-D62ACE9D2EAB}">
      <dgm:prSet/>
      <dgm:spPr/>
    </dgm:pt>
    <dgm:pt modelId="{4FBB9180-67A7-4102-9017-F5B22730AD1D}" type="pres">
      <dgm:prSet presAssocID="{F205217D-3DF0-4B95-B746-8F6B897B52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B4CEE41-0C49-40B8-99CE-77D1F42CC7A4}" type="pres">
      <dgm:prSet presAssocID="{758DBD56-BADE-4429-B117-5449C3C2B9AD}" presName="composite" presStyleCnt="0"/>
      <dgm:spPr/>
    </dgm:pt>
    <dgm:pt modelId="{EB3C5968-D80B-4E12-87EA-5FC2125AC8D8}" type="pres">
      <dgm:prSet presAssocID="{758DBD56-BADE-4429-B117-5449C3C2B9A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79B63662-9608-4B5C-AD3F-BC9213AB8FE4}" type="pres">
      <dgm:prSet presAssocID="{758DBD56-BADE-4429-B117-5449C3C2B9AD}" presName="descendantText" presStyleLbl="alignAcc1" presStyleIdx="0" presStyleCnt="3" custScaleY="130764" custLinFactNeighborX="-5" custLinFactNeighborY="-80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  <dgm:pt modelId="{8FADD48A-71FA-42C8-89BA-879201F0AF76}" type="pres">
      <dgm:prSet presAssocID="{EFA17D4C-B896-4A6D-BEDE-AC76B6F93AE1}" presName="sp" presStyleCnt="0"/>
      <dgm:spPr/>
    </dgm:pt>
    <dgm:pt modelId="{B1B39EE8-9977-4ECD-9D8F-57B381D356A6}" type="pres">
      <dgm:prSet presAssocID="{5E729106-3FF4-4604-924B-8891FDD0761A}" presName="composite" presStyleCnt="0"/>
      <dgm:spPr/>
    </dgm:pt>
    <dgm:pt modelId="{C38829DD-9341-4380-8D80-388DF444A9DB}" type="pres">
      <dgm:prSet presAssocID="{5E729106-3FF4-4604-924B-8891FDD0761A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8A64E96F-B5EA-48BF-9E45-8E5A831A811A}" type="pres">
      <dgm:prSet presAssocID="{5E729106-3FF4-4604-924B-8891FDD0761A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  <dgm:pt modelId="{F7885D84-0D83-4E52-A69C-B0D14D6393ED}" type="pres">
      <dgm:prSet presAssocID="{BDC6C38D-EF3A-45F5-A8DE-DD0742FA2A0F}" presName="sp" presStyleCnt="0"/>
      <dgm:spPr/>
    </dgm:pt>
    <dgm:pt modelId="{3B15184B-ECAB-4D26-9D27-7754B73DCF8B}" type="pres">
      <dgm:prSet presAssocID="{9201CF16-8652-497D-8A54-A6DE27B1BA1A}" presName="composite" presStyleCnt="0"/>
      <dgm:spPr/>
    </dgm:pt>
    <dgm:pt modelId="{5007EC34-E94E-4084-A437-7760CED17F10}" type="pres">
      <dgm:prSet presAssocID="{9201CF16-8652-497D-8A54-A6DE27B1BA1A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AU"/>
        </a:p>
      </dgm:t>
    </dgm:pt>
    <dgm:pt modelId="{1C47628E-8B2C-4A2D-B89A-183694A8AEA6}" type="pres">
      <dgm:prSet presAssocID="{9201CF16-8652-497D-8A54-A6DE27B1BA1A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AU"/>
        </a:p>
      </dgm:t>
    </dgm:pt>
  </dgm:ptLst>
  <dgm:cxnLst>
    <dgm:cxn modelId="{D3637212-4259-49F6-9A1D-23089FE359B5}" type="presOf" srcId="{7A56E297-F77A-4B2C-B793-7423C32CCAC6}" destId="{1C47628E-8B2C-4A2D-B89A-183694A8AEA6}" srcOrd="0" destOrd="1" presId="urn:microsoft.com/office/officeart/2005/8/layout/chevron2"/>
    <dgm:cxn modelId="{E3279342-8C93-4CA8-A0FE-99E78E813C69}" srcId="{F205217D-3DF0-4B95-B746-8F6B897B5200}" destId="{5E729106-3FF4-4604-924B-8891FDD0761A}" srcOrd="1" destOrd="0" parTransId="{0A76C532-4B29-4E78-92DE-4A6C2B4FEC0B}" sibTransId="{BDC6C38D-EF3A-45F5-A8DE-DD0742FA2A0F}"/>
    <dgm:cxn modelId="{B7E76565-DF6E-4D31-808C-507C9B562FB0}" type="presOf" srcId="{5E729106-3FF4-4604-924B-8891FDD0761A}" destId="{C38829DD-9341-4380-8D80-388DF444A9DB}" srcOrd="0" destOrd="0" presId="urn:microsoft.com/office/officeart/2005/8/layout/chevron2"/>
    <dgm:cxn modelId="{4147B1A4-7DF5-4D81-BFB1-2914A2A12BBE}" type="presOf" srcId="{4BA8557B-8A05-42ED-BDF6-26D22E20C6CD}" destId="{79B63662-9608-4B5C-AD3F-BC9213AB8FE4}" srcOrd="0" destOrd="1" presId="urn:microsoft.com/office/officeart/2005/8/layout/chevron2"/>
    <dgm:cxn modelId="{DBA23D1B-FED0-40C7-BB43-7BF85975FAE5}" type="presOf" srcId="{8AEFA98E-12CF-4858-A3AA-D61F22B5ED82}" destId="{79B63662-9608-4B5C-AD3F-BC9213AB8FE4}" srcOrd="0" destOrd="0" presId="urn:microsoft.com/office/officeart/2005/8/layout/chevron2"/>
    <dgm:cxn modelId="{6EABE96E-64F2-42A3-B286-8CA31484387F}" type="presOf" srcId="{54E2B2F6-D5BB-4ECA-870D-A7A44448A145}" destId="{79B63662-9608-4B5C-AD3F-BC9213AB8FE4}" srcOrd="0" destOrd="2" presId="urn:microsoft.com/office/officeart/2005/8/layout/chevron2"/>
    <dgm:cxn modelId="{E885B66B-4903-44A4-A762-6071320FB4F8}" srcId="{F205217D-3DF0-4B95-B746-8F6B897B5200}" destId="{758DBD56-BADE-4429-B117-5449C3C2B9AD}" srcOrd="0" destOrd="0" parTransId="{60A68CD1-BFD0-4326-B7C3-BD3D3029C026}" sibTransId="{EFA17D4C-B896-4A6D-BEDE-AC76B6F93AE1}"/>
    <dgm:cxn modelId="{F8D7711C-7B48-4910-8C6C-0C559C0A56A9}" srcId="{758DBD56-BADE-4429-B117-5449C3C2B9AD}" destId="{8AEFA98E-12CF-4858-A3AA-D61F22B5ED82}" srcOrd="0" destOrd="0" parTransId="{53288E1F-4C9B-482B-AC06-EB2181975BFF}" sibTransId="{0891C41A-D1DE-474B-8C5E-7D5CD1FCF9D7}"/>
    <dgm:cxn modelId="{57191382-BFF3-4373-A558-551C21CCC1E0}" type="presOf" srcId="{15E66807-D214-4BBB-A604-8697EDD92571}" destId="{1C47628E-8B2C-4A2D-B89A-183694A8AEA6}" srcOrd="0" destOrd="0" presId="urn:microsoft.com/office/officeart/2005/8/layout/chevron2"/>
    <dgm:cxn modelId="{63FD40DD-503F-4BD5-814C-3CACA604A7FB}" srcId="{5E729106-3FF4-4604-924B-8891FDD0761A}" destId="{5B9C6FFE-A3D7-425C-844E-8B9CDD712511}" srcOrd="2" destOrd="0" parTransId="{E77B73F6-1D31-49B2-88AB-768BBF27E0E3}" sibTransId="{541BE310-3334-4C84-BA10-CA293A52BC1C}"/>
    <dgm:cxn modelId="{A21E2794-2495-4DEA-8F17-4B2EC32A6EC8}" type="presOf" srcId="{758DBD56-BADE-4429-B117-5449C3C2B9AD}" destId="{EB3C5968-D80B-4E12-87EA-5FC2125AC8D8}" srcOrd="0" destOrd="0" presId="urn:microsoft.com/office/officeart/2005/8/layout/chevron2"/>
    <dgm:cxn modelId="{036E5773-AA5B-4A84-9AEC-0D9E4B268F78}" srcId="{758DBD56-BADE-4429-B117-5449C3C2B9AD}" destId="{54E2B2F6-D5BB-4ECA-870D-A7A44448A145}" srcOrd="2" destOrd="0" parTransId="{8930E048-CE5E-4A7D-B840-F7BCB032974A}" sibTransId="{BD58AB18-8BEA-4623-8AE2-958DA78F9CA2}"/>
    <dgm:cxn modelId="{2273A1BF-E63B-4744-B5D9-292F66AC08FE}" srcId="{9201CF16-8652-497D-8A54-A6DE27B1BA1A}" destId="{15E66807-D214-4BBB-A604-8697EDD92571}" srcOrd="0" destOrd="0" parTransId="{8B87816F-1D33-4507-94D4-962ED74DE05A}" sibTransId="{429ED6E9-8FEE-4D39-8119-797C504091E1}"/>
    <dgm:cxn modelId="{BBA7551A-72D2-4BCC-AAD0-7FD8D7BFAA29}" srcId="{5E729106-3FF4-4604-924B-8891FDD0761A}" destId="{AF043418-EC56-47C7-B755-D99CF19ADC2E}" srcOrd="1" destOrd="0" parTransId="{D85D617D-0470-4678-93EC-62B0884A4D25}" sibTransId="{11FCFD09-7956-4986-AC58-6AFA30BB3214}"/>
    <dgm:cxn modelId="{D3177CE5-B633-41DF-8191-C82963BBABA0}" srcId="{9201CF16-8652-497D-8A54-A6DE27B1BA1A}" destId="{6F7B237A-2699-4DF2-B71A-9F40CCEDC014}" srcOrd="2" destOrd="0" parTransId="{FD02A6DC-B7CD-4ECA-8605-8641C437A440}" sibTransId="{4C94F4C2-76E6-4DB5-85DA-9A6C997561A2}"/>
    <dgm:cxn modelId="{E84D0E31-8D9C-495E-8A16-0817A3CB90DD}" srcId="{F205217D-3DF0-4B95-B746-8F6B897B5200}" destId="{9201CF16-8652-497D-8A54-A6DE27B1BA1A}" srcOrd="2" destOrd="0" parTransId="{964482A7-BB73-4A10-AFB5-CAEA2EBDB9A5}" sibTransId="{9BED1152-110F-410E-8155-EFCB866BE574}"/>
    <dgm:cxn modelId="{D2B1BB7C-C868-4E2C-A0A3-16FB54B67643}" type="presOf" srcId="{9B4CC93F-D3F7-4D73-8300-802A6D7367EE}" destId="{79B63662-9608-4B5C-AD3F-BC9213AB8FE4}" srcOrd="0" destOrd="3" presId="urn:microsoft.com/office/officeart/2005/8/layout/chevron2"/>
    <dgm:cxn modelId="{372C67EF-7A37-46FC-819E-3CB15BB866C3}" type="presOf" srcId="{9201CF16-8652-497D-8A54-A6DE27B1BA1A}" destId="{5007EC34-E94E-4084-A437-7760CED17F10}" srcOrd="0" destOrd="0" presId="urn:microsoft.com/office/officeart/2005/8/layout/chevron2"/>
    <dgm:cxn modelId="{F087B0D4-AA54-4664-BA18-69965627B08F}" type="presOf" srcId="{C3501A92-0724-4DC6-80A5-4B725265BD7B}" destId="{8A64E96F-B5EA-48BF-9E45-8E5A831A811A}" srcOrd="0" destOrd="0" presId="urn:microsoft.com/office/officeart/2005/8/layout/chevron2"/>
    <dgm:cxn modelId="{3A603AB6-4414-42E0-9665-69766EC1F9FC}" type="presOf" srcId="{F205217D-3DF0-4B95-B746-8F6B897B5200}" destId="{4FBB9180-67A7-4102-9017-F5B22730AD1D}" srcOrd="0" destOrd="0" presId="urn:microsoft.com/office/officeart/2005/8/layout/chevron2"/>
    <dgm:cxn modelId="{4420E80A-8974-4333-91D9-48A836F99F46}" srcId="{5E729106-3FF4-4604-924B-8891FDD0761A}" destId="{C3501A92-0724-4DC6-80A5-4B725265BD7B}" srcOrd="0" destOrd="0" parTransId="{F3CAFF7D-487E-4ACB-9DF8-27D042C4F083}" sibTransId="{4918FF2E-5D83-43A5-BFA9-0190C289B3FD}"/>
    <dgm:cxn modelId="{D0358A54-1DEE-4BED-A62C-0CC9FB2EA8F8}" type="presOf" srcId="{5B9C6FFE-A3D7-425C-844E-8B9CDD712511}" destId="{8A64E96F-B5EA-48BF-9E45-8E5A831A811A}" srcOrd="0" destOrd="2" presId="urn:microsoft.com/office/officeart/2005/8/layout/chevron2"/>
    <dgm:cxn modelId="{FE995046-2D8A-42E0-B4B2-FCA9918116AE}" type="presOf" srcId="{AF043418-EC56-47C7-B755-D99CF19ADC2E}" destId="{8A64E96F-B5EA-48BF-9E45-8E5A831A811A}" srcOrd="0" destOrd="1" presId="urn:microsoft.com/office/officeart/2005/8/layout/chevron2"/>
    <dgm:cxn modelId="{675BE638-601C-4D2B-95E7-F90C887235CE}" srcId="{9201CF16-8652-497D-8A54-A6DE27B1BA1A}" destId="{7A56E297-F77A-4B2C-B793-7423C32CCAC6}" srcOrd="1" destOrd="0" parTransId="{461FC7E3-4B94-4412-82AC-8368985B1215}" sibTransId="{6D1B50AF-DC60-4868-AED2-F1CE9CD7C61C}"/>
    <dgm:cxn modelId="{F2FFEC0A-062F-4AE7-830B-D62ACE9D2EAB}" srcId="{758DBD56-BADE-4429-B117-5449C3C2B9AD}" destId="{9B4CC93F-D3F7-4D73-8300-802A6D7367EE}" srcOrd="3" destOrd="0" parTransId="{39A165F1-5826-40B6-B6D5-193CAE18855D}" sibTransId="{3DC170DC-0D3A-4E83-84EB-F6FB03A68ECE}"/>
    <dgm:cxn modelId="{17FAB945-BE21-4C8F-8F24-C47361749A86}" type="presOf" srcId="{6F7B237A-2699-4DF2-B71A-9F40CCEDC014}" destId="{1C47628E-8B2C-4A2D-B89A-183694A8AEA6}" srcOrd="0" destOrd="2" presId="urn:microsoft.com/office/officeart/2005/8/layout/chevron2"/>
    <dgm:cxn modelId="{890CA8DE-03CB-4BDE-B952-C86D7B94257A}" srcId="{758DBD56-BADE-4429-B117-5449C3C2B9AD}" destId="{4BA8557B-8A05-42ED-BDF6-26D22E20C6CD}" srcOrd="1" destOrd="0" parTransId="{93A7B212-42F4-4C52-9FD8-87FA724548CE}" sibTransId="{FE2E1984-20CA-4283-B29A-D96EB653A2B1}"/>
    <dgm:cxn modelId="{C5343F9E-DA1F-41F4-BB27-A43EA680F2D5}" type="presParOf" srcId="{4FBB9180-67A7-4102-9017-F5B22730AD1D}" destId="{AB4CEE41-0C49-40B8-99CE-77D1F42CC7A4}" srcOrd="0" destOrd="0" presId="urn:microsoft.com/office/officeart/2005/8/layout/chevron2"/>
    <dgm:cxn modelId="{88147851-0F5D-4F10-828B-2E8CBEE11E48}" type="presParOf" srcId="{AB4CEE41-0C49-40B8-99CE-77D1F42CC7A4}" destId="{EB3C5968-D80B-4E12-87EA-5FC2125AC8D8}" srcOrd="0" destOrd="0" presId="urn:microsoft.com/office/officeart/2005/8/layout/chevron2"/>
    <dgm:cxn modelId="{7339EB6E-4084-43F8-BB46-8898C35C479B}" type="presParOf" srcId="{AB4CEE41-0C49-40B8-99CE-77D1F42CC7A4}" destId="{79B63662-9608-4B5C-AD3F-BC9213AB8FE4}" srcOrd="1" destOrd="0" presId="urn:microsoft.com/office/officeart/2005/8/layout/chevron2"/>
    <dgm:cxn modelId="{2594B663-3CD3-4F1D-AC28-1883EAC9256C}" type="presParOf" srcId="{4FBB9180-67A7-4102-9017-F5B22730AD1D}" destId="{8FADD48A-71FA-42C8-89BA-879201F0AF76}" srcOrd="1" destOrd="0" presId="urn:microsoft.com/office/officeart/2005/8/layout/chevron2"/>
    <dgm:cxn modelId="{89173F5C-E012-4918-866C-E5454C75CD3E}" type="presParOf" srcId="{4FBB9180-67A7-4102-9017-F5B22730AD1D}" destId="{B1B39EE8-9977-4ECD-9D8F-57B381D356A6}" srcOrd="2" destOrd="0" presId="urn:microsoft.com/office/officeart/2005/8/layout/chevron2"/>
    <dgm:cxn modelId="{1D53B282-3F7D-4376-BAE8-D8DE4F7BD84F}" type="presParOf" srcId="{B1B39EE8-9977-4ECD-9D8F-57B381D356A6}" destId="{C38829DD-9341-4380-8D80-388DF444A9DB}" srcOrd="0" destOrd="0" presId="urn:microsoft.com/office/officeart/2005/8/layout/chevron2"/>
    <dgm:cxn modelId="{6091653E-7BAA-4941-AECB-4A9FD0C7ABC4}" type="presParOf" srcId="{B1B39EE8-9977-4ECD-9D8F-57B381D356A6}" destId="{8A64E96F-B5EA-48BF-9E45-8E5A831A811A}" srcOrd="1" destOrd="0" presId="urn:microsoft.com/office/officeart/2005/8/layout/chevron2"/>
    <dgm:cxn modelId="{73ACA1CB-A7F2-464B-BD71-5ADDF5BBEF05}" type="presParOf" srcId="{4FBB9180-67A7-4102-9017-F5B22730AD1D}" destId="{F7885D84-0D83-4E52-A69C-B0D14D6393ED}" srcOrd="3" destOrd="0" presId="urn:microsoft.com/office/officeart/2005/8/layout/chevron2"/>
    <dgm:cxn modelId="{EA627234-C019-4B3F-A8AD-483B759AC794}" type="presParOf" srcId="{4FBB9180-67A7-4102-9017-F5B22730AD1D}" destId="{3B15184B-ECAB-4D26-9D27-7754B73DCF8B}" srcOrd="4" destOrd="0" presId="urn:microsoft.com/office/officeart/2005/8/layout/chevron2"/>
    <dgm:cxn modelId="{A37A2DA1-C06F-4A90-B0D1-6ACD11B4D57C}" type="presParOf" srcId="{3B15184B-ECAB-4D26-9D27-7754B73DCF8B}" destId="{5007EC34-E94E-4084-A437-7760CED17F10}" srcOrd="0" destOrd="0" presId="urn:microsoft.com/office/officeart/2005/8/layout/chevron2"/>
    <dgm:cxn modelId="{29019F48-CFA1-4F1D-A34B-CDA9E795E2E6}" type="presParOf" srcId="{3B15184B-ECAB-4D26-9D27-7754B73DCF8B}" destId="{1C47628E-8B2C-4A2D-B89A-183694A8AE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C5968-D80B-4E12-87EA-5FC2125AC8D8}">
      <dsp:nvSpPr>
        <dsp:cNvPr id="0" name=""/>
        <dsp:cNvSpPr/>
      </dsp:nvSpPr>
      <dsp:spPr>
        <a:xfrm rot="5400000">
          <a:off x="-274726" y="462568"/>
          <a:ext cx="1831508" cy="1282056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 rot="-5400000">
        <a:off x="0" y="828870"/>
        <a:ext cx="1282056" cy="549452"/>
      </dsp:txXfrm>
    </dsp:sp>
    <dsp:sp modelId="{79B63662-9608-4B5C-AD3F-BC9213AB8FE4}">
      <dsp:nvSpPr>
        <dsp:cNvPr id="0" name=""/>
        <dsp:cNvSpPr/>
      </dsp:nvSpPr>
      <dsp:spPr>
        <a:xfrm rot="5400000">
          <a:off x="5195405" y="-3913818"/>
          <a:ext cx="155672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Patient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(carer) presents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to the hospital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Screening, assessment and interventions (include carer),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presenting problem and other critical care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risks (delirium, psychosis, seizures)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If person says something you don understand ‘Ask’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1281588" y="75992"/>
        <a:ext cx="9308363" cy="1404734"/>
      </dsp:txXfrm>
    </dsp:sp>
    <dsp:sp modelId="{C38829DD-9341-4380-8D80-388DF444A9DB}">
      <dsp:nvSpPr>
        <dsp:cNvPr id="0" name=""/>
        <dsp:cNvSpPr/>
      </dsp:nvSpPr>
      <dsp:spPr>
        <a:xfrm rot="5400000">
          <a:off x="-274726" y="2109594"/>
          <a:ext cx="1831508" cy="1282056"/>
        </a:xfrm>
        <a:prstGeom prst="chevron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 rot="-5400000">
        <a:off x="0" y="2475896"/>
        <a:ext cx="1282056" cy="549452"/>
      </dsp:txXfrm>
    </dsp:sp>
    <dsp:sp modelId="{8A64E96F-B5EA-48BF-9E45-8E5A831A811A}">
      <dsp:nvSpPr>
        <dsp:cNvPr id="0" name=""/>
        <dsp:cNvSpPr/>
      </dsp:nvSpPr>
      <dsp:spPr>
        <a:xfrm rot="5400000">
          <a:off x="5378994" y="-2262070"/>
          <a:ext cx="119048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Multi-disciplinary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team intervention (medication administration) and planning,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Orientation to the hospital environment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(Aboriginal Health Liaison Officers) 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Identifying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other risks (self harm,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suicidal, pregnancy, child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and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family,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domestic violence,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sexual health – BBV, Hep B&amp;C &amp; HIV) 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 rot="-5400000">
        <a:off x="1282056" y="1892982"/>
        <a:ext cx="9326242" cy="1074252"/>
      </dsp:txXfrm>
    </dsp:sp>
    <dsp:sp modelId="{5007EC34-E94E-4084-A437-7760CED17F10}">
      <dsp:nvSpPr>
        <dsp:cNvPr id="0" name=""/>
        <dsp:cNvSpPr/>
      </dsp:nvSpPr>
      <dsp:spPr>
        <a:xfrm rot="5400000">
          <a:off x="-274726" y="3756620"/>
          <a:ext cx="1831508" cy="1282056"/>
        </a:xfrm>
        <a:prstGeom prst="chevron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</dsp:txBody>
      <dsp:txXfrm rot="-5400000">
        <a:off x="0" y="4122922"/>
        <a:ext cx="1282056" cy="549452"/>
      </dsp:txXfrm>
    </dsp:sp>
    <dsp:sp modelId="{1C47628E-8B2C-4A2D-B89A-183694A8AEA6}">
      <dsp:nvSpPr>
        <dsp:cNvPr id="0" name=""/>
        <dsp:cNvSpPr/>
      </dsp:nvSpPr>
      <dsp:spPr>
        <a:xfrm rot="5400000">
          <a:off x="5378994" y="-615044"/>
          <a:ext cx="1190480" cy="9384356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Internal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escalation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(NUM/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Medical, Line Managers, CL Teams)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or external (DASAS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)</a:t>
          </a:r>
          <a:endParaRPr lang="en-AU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Admission or discharge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Referrals 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(consumer consent) Planning 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Transfer of care and discharge </a:t>
          </a:r>
        </a:p>
      </dsp:txBody>
      <dsp:txXfrm rot="-5400000">
        <a:off x="1282056" y="3540008"/>
        <a:ext cx="9326242" cy="1074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70047" y="886637"/>
            <a:ext cx="9595908" cy="1779990"/>
          </a:xfrm>
        </p:spPr>
        <p:txBody>
          <a:bodyPr lIns="0" tIns="0" rIns="0" bIns="0"/>
          <a:lstStyle>
            <a:lvl1pPr algn="r">
              <a:defRPr sz="4020"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0047" y="2972248"/>
            <a:ext cx="9595908" cy="3556622"/>
          </a:xfrm>
        </p:spPr>
        <p:txBody>
          <a:bodyPr/>
          <a:lstStyle>
            <a:lvl1pPr>
              <a:buClr>
                <a:srgbClr val="133880"/>
              </a:buClr>
              <a:defRPr>
                <a:solidFill>
                  <a:srgbClr val="133880"/>
                </a:solidFill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48211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96382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4170" y="495375"/>
            <a:ext cx="2665530" cy="60586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859" y="495375"/>
            <a:ext cx="7788276" cy="6058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8631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65880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75" y="4406316"/>
            <a:ext cx="10364208" cy="1361861"/>
          </a:xfrm>
        </p:spPr>
        <p:txBody>
          <a:bodyPr anchor="t"/>
          <a:lstStyle>
            <a:lvl1pPr algn="l">
              <a:defRPr sz="4231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75" y="2906759"/>
            <a:ext cx="10364208" cy="1499557"/>
          </a:xfrm>
        </p:spPr>
        <p:txBody>
          <a:bodyPr anchor="b"/>
          <a:lstStyle>
            <a:lvl1pPr marL="0" indent="0">
              <a:buNone/>
              <a:defRPr sz="2116"/>
            </a:lvl1pPr>
            <a:lvl2pPr marL="483626" indent="0">
              <a:buNone/>
              <a:defRPr sz="1904"/>
            </a:lvl2pPr>
            <a:lvl3pPr marL="967252" indent="0">
              <a:buNone/>
              <a:defRPr sz="1692"/>
            </a:lvl3pPr>
            <a:lvl4pPr marL="1450878" indent="0">
              <a:buNone/>
              <a:defRPr sz="1481"/>
            </a:lvl4pPr>
            <a:lvl5pPr marL="1934505" indent="0">
              <a:buNone/>
              <a:defRPr sz="1481"/>
            </a:lvl5pPr>
            <a:lvl6pPr marL="2418131" indent="0">
              <a:buNone/>
              <a:defRPr sz="1481"/>
            </a:lvl6pPr>
            <a:lvl7pPr marL="2901757" indent="0">
              <a:buNone/>
              <a:defRPr sz="1481"/>
            </a:lvl7pPr>
            <a:lvl8pPr marL="3385383" indent="0">
              <a:buNone/>
              <a:defRPr sz="1481"/>
            </a:lvl8pPr>
            <a:lvl9pPr marL="3869009" indent="0">
              <a:buNone/>
              <a:defRPr sz="14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60023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100" y="2362686"/>
            <a:ext cx="5225782" cy="419137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3916" y="2362686"/>
            <a:ext cx="5225783" cy="4191373"/>
          </a:xfrm>
        </p:spPr>
        <p:txBody>
          <a:bodyPr/>
          <a:lstStyle>
            <a:lvl1pPr>
              <a:defRPr sz="2962"/>
            </a:lvl1pPr>
            <a:lvl2pPr>
              <a:defRPr sz="2539"/>
            </a:lvl2pPr>
            <a:lvl3pPr>
              <a:defRPr sz="2116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42451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5394"/>
            <a:ext cx="10973472" cy="114188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64" y="1534822"/>
            <a:ext cx="5387059" cy="63978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64" y="2174612"/>
            <a:ext cx="5387059" cy="3951242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9" y="1534822"/>
            <a:ext cx="5389298" cy="639789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626" indent="0">
              <a:buNone/>
              <a:defRPr sz="2116" b="1"/>
            </a:lvl2pPr>
            <a:lvl3pPr marL="967252" indent="0">
              <a:buNone/>
              <a:defRPr sz="1904" b="1"/>
            </a:lvl3pPr>
            <a:lvl4pPr marL="1450878" indent="0">
              <a:buNone/>
              <a:defRPr sz="1692" b="1"/>
            </a:lvl4pPr>
            <a:lvl5pPr marL="1934505" indent="0">
              <a:buNone/>
              <a:defRPr sz="1692" b="1"/>
            </a:lvl5pPr>
            <a:lvl6pPr marL="2418131" indent="0">
              <a:buNone/>
              <a:defRPr sz="1692" b="1"/>
            </a:lvl6pPr>
            <a:lvl7pPr marL="2901757" indent="0">
              <a:buNone/>
              <a:defRPr sz="1692" b="1"/>
            </a:lvl7pPr>
            <a:lvl8pPr marL="3385383" indent="0">
              <a:buNone/>
              <a:defRPr sz="1692" b="1"/>
            </a:lvl8pPr>
            <a:lvl9pPr marL="3869009" indent="0">
              <a:buNone/>
              <a:defRPr sz="169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9" y="2174612"/>
            <a:ext cx="5389298" cy="3951242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4"/>
            </a:lvl3pPr>
            <a:lvl4pPr>
              <a:defRPr sz="1692"/>
            </a:lvl4pPr>
            <a:lvl5pPr>
              <a:defRPr sz="1692"/>
            </a:lvl5pPr>
            <a:lvl6pPr>
              <a:defRPr sz="1692"/>
            </a:lvl6pPr>
            <a:lvl7pPr>
              <a:defRPr sz="1692"/>
            </a:lvl7pPr>
            <a:lvl8pPr>
              <a:defRPr sz="1692"/>
            </a:lvl8pPr>
            <a:lvl9pPr>
              <a:defRPr sz="169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96075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73868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47895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3716"/>
            <a:ext cx="4011735" cy="1162031"/>
          </a:xfrm>
        </p:spPr>
        <p:txBody>
          <a:bodyPr/>
          <a:lstStyle>
            <a:lvl1pPr algn="l">
              <a:defRPr sz="211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596" y="273717"/>
            <a:ext cx="6816141" cy="5852137"/>
          </a:xfrm>
        </p:spPr>
        <p:txBody>
          <a:bodyPr/>
          <a:lstStyle>
            <a:lvl1pPr>
              <a:defRPr sz="3385"/>
            </a:lvl1pPr>
            <a:lvl2pPr>
              <a:defRPr sz="2962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265" y="1435748"/>
            <a:ext cx="4011735" cy="4690106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138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18" y="4800937"/>
            <a:ext cx="7315648" cy="565902"/>
          </a:xfrm>
        </p:spPr>
        <p:txBody>
          <a:bodyPr/>
          <a:lstStyle>
            <a:lvl1pPr algn="l">
              <a:defRPr sz="2116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18" y="612922"/>
            <a:ext cx="7315648" cy="4114128"/>
          </a:xfrm>
        </p:spPr>
        <p:txBody>
          <a:bodyPr/>
          <a:lstStyle>
            <a:lvl1pPr marL="0" indent="0">
              <a:buNone/>
              <a:defRPr sz="3385"/>
            </a:lvl1pPr>
            <a:lvl2pPr marL="483626" indent="0">
              <a:buNone/>
              <a:defRPr sz="2962"/>
            </a:lvl2pPr>
            <a:lvl3pPr marL="967252" indent="0">
              <a:buNone/>
              <a:defRPr sz="2539"/>
            </a:lvl3pPr>
            <a:lvl4pPr marL="1450878" indent="0">
              <a:buNone/>
              <a:defRPr sz="2116"/>
            </a:lvl4pPr>
            <a:lvl5pPr marL="1934505" indent="0">
              <a:buNone/>
              <a:defRPr sz="2116"/>
            </a:lvl5pPr>
            <a:lvl6pPr marL="2418131" indent="0">
              <a:buNone/>
              <a:defRPr sz="2116"/>
            </a:lvl6pPr>
            <a:lvl7pPr marL="2901757" indent="0">
              <a:buNone/>
              <a:defRPr sz="2116"/>
            </a:lvl7pPr>
            <a:lvl8pPr marL="3385383" indent="0">
              <a:buNone/>
              <a:defRPr sz="2116"/>
            </a:lvl8pPr>
            <a:lvl9pPr marL="3869009" indent="0">
              <a:buNone/>
              <a:defRPr sz="2116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18" y="5366839"/>
            <a:ext cx="7315648" cy="806033"/>
          </a:xfrm>
        </p:spPr>
        <p:txBody>
          <a:bodyPr/>
          <a:lstStyle>
            <a:lvl1pPr marL="0" indent="0">
              <a:buNone/>
              <a:defRPr sz="1481"/>
            </a:lvl1pPr>
            <a:lvl2pPr marL="483626" indent="0">
              <a:buNone/>
              <a:defRPr sz="1269"/>
            </a:lvl2pPr>
            <a:lvl3pPr marL="967252" indent="0">
              <a:buNone/>
              <a:defRPr sz="1058"/>
            </a:lvl3pPr>
            <a:lvl4pPr marL="1450878" indent="0">
              <a:buNone/>
              <a:defRPr sz="952"/>
            </a:lvl4pPr>
            <a:lvl5pPr marL="1934505" indent="0">
              <a:buNone/>
              <a:defRPr sz="952"/>
            </a:lvl5pPr>
            <a:lvl6pPr marL="2418131" indent="0">
              <a:buNone/>
              <a:defRPr sz="952"/>
            </a:lvl6pPr>
            <a:lvl7pPr marL="2901757" indent="0">
              <a:buNone/>
              <a:defRPr sz="952"/>
            </a:lvl7pPr>
            <a:lvl8pPr marL="3385383" indent="0">
              <a:buNone/>
              <a:defRPr sz="952"/>
            </a:lvl8pPr>
            <a:lvl9pPr marL="3869009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744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10859" y="92359"/>
            <a:ext cx="10668840" cy="12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100" y="1842123"/>
            <a:ext cx="10666599" cy="41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059" tIns="43511" rIns="85059" bIns="43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3100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hf hdr="0" dt="0"/>
  <p:txStyles>
    <p:titleStyle>
      <a:lvl1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+mj-lt"/>
          <a:ea typeface="+mj-ea"/>
          <a:cs typeface="+mj-cs"/>
        </a:defRPr>
      </a:lvl1pPr>
      <a:lvl2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2pPr>
      <a:lvl3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3pPr>
      <a:lvl4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4pPr>
      <a:lvl5pPr algn="l" defTabSz="913516" rtl="0" eaLnBrk="0" fontAlgn="base" hangingPunct="0">
        <a:spcBef>
          <a:spcPct val="0"/>
        </a:spcBef>
        <a:spcAft>
          <a:spcPct val="0"/>
        </a:spcAft>
        <a:defRPr sz="3173">
          <a:solidFill>
            <a:srgbClr val="133880"/>
          </a:solidFill>
          <a:latin typeface="Arial" charset="0"/>
        </a:defRPr>
      </a:lvl5pPr>
      <a:lvl6pPr marL="483626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6pPr>
      <a:lvl7pPr marL="967252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7pPr>
      <a:lvl8pPr marL="1450878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8pPr>
      <a:lvl9pPr marL="1934505" algn="l" defTabSz="913516" rtl="0" fontAlgn="base">
        <a:spcBef>
          <a:spcPct val="0"/>
        </a:spcBef>
        <a:spcAft>
          <a:spcPct val="0"/>
        </a:spcAft>
        <a:defRPr sz="3173">
          <a:solidFill>
            <a:schemeClr val="tx2"/>
          </a:solidFill>
          <a:latin typeface="Arial" charset="0"/>
        </a:defRPr>
      </a:lvl9pPr>
    </p:titleStyle>
    <p:bodyStyle>
      <a:lvl1pPr marL="381192" indent="-381192" algn="l" defTabSz="913516" rtl="0" eaLnBrk="0" fontAlgn="base" hangingPunct="0">
        <a:spcBef>
          <a:spcPct val="80000"/>
        </a:spcBef>
        <a:spcAft>
          <a:spcPct val="0"/>
        </a:spcAft>
        <a:buClr>
          <a:srgbClr val="133880"/>
        </a:buClr>
        <a:buFont typeface="Wingdings" panose="05000000000000000000" pitchFamily="2" charset="2"/>
        <a:buChar char="l"/>
        <a:defRPr sz="2221">
          <a:solidFill>
            <a:srgbClr val="133880"/>
          </a:solidFill>
          <a:latin typeface="+mn-lt"/>
          <a:ea typeface="+mn-ea"/>
          <a:cs typeface="+mn-cs"/>
        </a:defRPr>
      </a:lvl1pPr>
      <a:lvl2pPr marL="666666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2pPr>
      <a:lvl3pPr marL="952140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3pPr>
      <a:lvl4pPr marL="1237613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4pPr>
      <a:lvl5pPr marL="1523087" indent="-283795" algn="l" defTabSz="913516" rtl="0" eaLnBrk="0" fontAlgn="base" hangingPunct="0">
        <a:spcBef>
          <a:spcPct val="40000"/>
        </a:spcBef>
        <a:spcAft>
          <a:spcPct val="0"/>
        </a:spcAft>
        <a:buClr>
          <a:srgbClr val="133880"/>
        </a:buClr>
        <a:buChar char="–"/>
        <a:defRPr sz="2221">
          <a:solidFill>
            <a:srgbClr val="133880"/>
          </a:solidFill>
          <a:latin typeface="+mn-lt"/>
        </a:defRPr>
      </a:lvl5pPr>
      <a:lvl6pPr marL="2006713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6pPr>
      <a:lvl7pPr marL="2490339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7pPr>
      <a:lvl8pPr marL="2973966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8pPr>
      <a:lvl9pPr marL="3457592" indent="-283795" algn="l" defTabSz="913516" rtl="0" fontAlgn="base">
        <a:spcBef>
          <a:spcPct val="40000"/>
        </a:spcBef>
        <a:spcAft>
          <a:spcPct val="0"/>
        </a:spcAft>
        <a:buClr>
          <a:schemeClr val="tx2"/>
        </a:buClr>
        <a:buChar char="–"/>
        <a:defRPr sz="222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967252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provingphc.org/comprehensivene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1" y="686519"/>
            <a:ext cx="10387878" cy="838710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Acknowledgement Of The 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00" y="1889186"/>
            <a:ext cx="10666599" cy="4575134"/>
          </a:xfrm>
        </p:spPr>
        <p:txBody>
          <a:bodyPr/>
          <a:lstStyle/>
          <a:p>
            <a:pPr marL="0" indent="0" algn="ctr">
              <a:buNone/>
            </a:pPr>
            <a:endParaRPr lang="en-AU" sz="24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AU" sz="2800" dirty="0"/>
              <a:t>I would like to acknowledge the traditional owners of the land, the </a:t>
            </a:r>
            <a:r>
              <a:rPr lang="en-AU" sz="2800" dirty="0" smtClean="0"/>
              <a:t>Wiradjuri and </a:t>
            </a:r>
            <a:r>
              <a:rPr lang="en-AU" sz="2800" dirty="0" err="1" smtClean="0"/>
              <a:t>Dharawal</a:t>
            </a:r>
            <a:r>
              <a:rPr lang="en-AU" sz="2800" dirty="0" smtClean="0"/>
              <a:t> </a:t>
            </a:r>
            <a:r>
              <a:rPr lang="en-AU" sz="2800" dirty="0"/>
              <a:t>people and pay my respects to Elders past, present and emerging leaders and Aboriginal people here today.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525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8388" y="189781"/>
            <a:ext cx="10668840" cy="976982"/>
          </a:xfrm>
        </p:spPr>
        <p:txBody>
          <a:bodyPr/>
          <a:lstStyle/>
          <a:p>
            <a:r>
              <a:rPr lang="en-AU" sz="2400" b="1" dirty="0" smtClean="0"/>
              <a:t>The Drug and Alcohol Specialist Advisory Service (DASAS):</a:t>
            </a:r>
            <a:br>
              <a:rPr lang="en-AU" sz="2400" b="1" dirty="0" smtClean="0"/>
            </a:br>
            <a:endParaRPr lang="en-AU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981" t="6647" b="2447"/>
          <a:stretch/>
        </p:blipFill>
        <p:spPr>
          <a:xfrm>
            <a:off x="8104803" y="1700257"/>
            <a:ext cx="3398831" cy="3299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99" t="1596" b="1530"/>
          <a:stretch/>
        </p:blipFill>
        <p:spPr>
          <a:xfrm>
            <a:off x="1037968" y="1754659"/>
            <a:ext cx="5283470" cy="3303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12633" y="1641471"/>
            <a:ext cx="600975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44C1A3">
                    <a:lumMod val="50000"/>
                  </a:srgbClr>
                </a:solidFill>
              </a:rPr>
              <a:t>I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FF0000"/>
                </a:solidFill>
              </a:rPr>
              <a:t>S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7030A0"/>
                </a:solidFill>
              </a:rPr>
              <a:t>B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44C1A3"/>
                </a:solidFill>
              </a:rPr>
              <a:t>A</a:t>
            </a:r>
          </a:p>
          <a:p>
            <a:pPr lvl="0" defTabSz="913516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33880"/>
              </a:buClr>
            </a:pPr>
            <a:r>
              <a:rPr lang="en-AU" sz="2800" b="1" kern="0" dirty="0">
                <a:solidFill>
                  <a:srgbClr val="FF0000"/>
                </a:solidFill>
              </a:rPr>
              <a:t>R</a:t>
            </a:r>
            <a:endParaRPr lang="en-AU" sz="28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89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65" y="273717"/>
            <a:ext cx="4011735" cy="839092"/>
          </a:xfrm>
        </p:spPr>
        <p:txBody>
          <a:bodyPr/>
          <a:lstStyle/>
          <a:p>
            <a:r>
              <a:rPr lang="en-AU" sz="2400" dirty="0" smtClean="0"/>
              <a:t>Transfer of Care / Discharge </a:t>
            </a:r>
            <a:endParaRPr lang="en-AU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 smtClean="0"/>
              <a:t>Discharge planning occurs on admission with consumer and carer, </a:t>
            </a:r>
          </a:p>
          <a:p>
            <a:pPr marL="0" indent="0">
              <a:buNone/>
            </a:pPr>
            <a:r>
              <a:rPr lang="en-AU" sz="1800" dirty="0" smtClean="0"/>
              <a:t>Best practice send GP, referring agency discharge letter </a:t>
            </a:r>
          </a:p>
          <a:p>
            <a:pPr marL="0" indent="0">
              <a:buNone/>
            </a:pPr>
            <a:r>
              <a:rPr lang="en-AU" sz="1800" dirty="0" smtClean="0"/>
              <a:t>Referral to </a:t>
            </a:r>
            <a:r>
              <a:rPr lang="en-AU" sz="1800" dirty="0" smtClean="0"/>
              <a:t>community </a:t>
            </a:r>
            <a:r>
              <a:rPr lang="en-AU" sz="1800" dirty="0" smtClean="0"/>
              <a:t>Drug and Alcohol, Mental </a:t>
            </a:r>
            <a:r>
              <a:rPr lang="en-AU" sz="1800" dirty="0" smtClean="0"/>
              <a:t>Health </a:t>
            </a:r>
            <a:r>
              <a:rPr lang="en-AU" sz="1800" dirty="0" smtClean="0"/>
              <a:t>services, or other services, if possible wait </a:t>
            </a:r>
            <a:r>
              <a:rPr lang="en-AU" sz="1800" dirty="0" smtClean="0"/>
              <a:t>until the </a:t>
            </a:r>
            <a:r>
              <a:rPr lang="en-AU" sz="1800" dirty="0" smtClean="0"/>
              <a:t>consumer has been accepted </a:t>
            </a:r>
            <a:r>
              <a:rPr lang="en-AU" sz="1800" dirty="0" smtClean="0"/>
              <a:t>before formally discharging. </a:t>
            </a:r>
          </a:p>
          <a:p>
            <a:pPr marL="0" indent="0">
              <a:buNone/>
            </a:pPr>
            <a:r>
              <a:rPr lang="en-AU" sz="1800" dirty="0" smtClean="0"/>
              <a:t>Provide AOD factsheets and local service information for referral back to service (Alcohol Drug Information Service </a:t>
            </a:r>
            <a:r>
              <a:rPr lang="en-AU" sz="1800" dirty="0" smtClean="0"/>
              <a:t>ADIS </a:t>
            </a:r>
            <a:r>
              <a:rPr lang="en-AU" sz="1800" dirty="0" err="1" smtClean="0"/>
              <a:t>Accessline</a:t>
            </a:r>
            <a:r>
              <a:rPr lang="en-AU" sz="1800" dirty="0" smtClean="0"/>
              <a:t>) </a:t>
            </a:r>
          </a:p>
          <a:p>
            <a:pPr marL="0" indent="0">
              <a:buNone/>
            </a:pPr>
            <a:r>
              <a:rPr lang="en-AU" sz="1800" dirty="0" smtClean="0"/>
              <a:t>When </a:t>
            </a:r>
            <a:r>
              <a:rPr lang="en-AU" sz="1800" dirty="0"/>
              <a:t>unplanned discharge occurs (AOD withdrawal, intoxication, medication sedation) </a:t>
            </a:r>
            <a:r>
              <a:rPr lang="en-AU" sz="1800" dirty="0" smtClean="0"/>
              <a:t>provide </a:t>
            </a:r>
            <a:r>
              <a:rPr lang="en-AU" sz="1800" dirty="0"/>
              <a:t>brief health promotion interventions ensuring consumer safety, (including BBV, Hep B &amp; </a:t>
            </a:r>
            <a:r>
              <a:rPr lang="en-AU" sz="1800" dirty="0" smtClean="0"/>
              <a:t>C, needle </a:t>
            </a:r>
            <a:r>
              <a:rPr lang="en-AU" sz="1800" dirty="0"/>
              <a:t>syringe </a:t>
            </a:r>
            <a:r>
              <a:rPr lang="en-AU" sz="1800" dirty="0" smtClean="0"/>
              <a:t>locations and overdose prevention including THN) </a:t>
            </a:r>
          </a:p>
          <a:p>
            <a:pPr marL="0" indent="0">
              <a:buNone/>
            </a:pPr>
            <a:r>
              <a:rPr lang="en-AU" sz="1800" b="1" dirty="0" smtClean="0"/>
              <a:t>Safety</a:t>
            </a:r>
            <a:r>
              <a:rPr lang="en-AU" sz="1800" dirty="0" smtClean="0"/>
              <a:t> – </a:t>
            </a:r>
            <a:r>
              <a:rPr lang="en-AU" sz="1800" dirty="0" smtClean="0"/>
              <a:t>Consumers </a:t>
            </a:r>
            <a:r>
              <a:rPr lang="en-AU" sz="1800" dirty="0" smtClean="0"/>
              <a:t>can be detained under “Duty </a:t>
            </a:r>
            <a:r>
              <a:rPr lang="en-AU" sz="1800" dirty="0"/>
              <a:t>of </a:t>
            </a:r>
            <a:r>
              <a:rPr lang="en-AU" sz="1800" dirty="0" smtClean="0"/>
              <a:t>Care or Scheduled Mentally Disordered ” if deemed unsafe to leave </a:t>
            </a:r>
            <a:r>
              <a:rPr lang="en-AU" sz="1800" dirty="0" smtClean="0"/>
              <a:t>(</a:t>
            </a:r>
            <a:r>
              <a:rPr lang="en-AU" sz="1800" dirty="0" smtClean="0"/>
              <a:t>AOD </a:t>
            </a:r>
            <a:r>
              <a:rPr lang="en-AU" sz="1800" dirty="0" smtClean="0"/>
              <a:t>related </a:t>
            </a:r>
            <a:r>
              <a:rPr lang="en-AU" sz="1800" dirty="0" smtClean="0"/>
              <a:t>delirium, seizures, drug induced psychosis and </a:t>
            </a:r>
            <a:r>
              <a:rPr lang="en-AU" sz="1800" dirty="0" smtClean="0"/>
              <a:t>sedation</a:t>
            </a:r>
            <a:r>
              <a:rPr lang="en-AU" sz="1800" dirty="0" smtClean="0"/>
              <a:t>)</a:t>
            </a:r>
            <a:endParaRPr lang="en-AU" sz="1800" dirty="0" smtClean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 smtClean="0"/>
              <a:t> </a:t>
            </a:r>
          </a:p>
          <a:p>
            <a:pPr marL="0" indent="0">
              <a:buNone/>
            </a:pPr>
            <a:endParaRPr lang="en-AU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1049" r="3538"/>
          <a:stretch/>
        </p:blipFill>
        <p:spPr>
          <a:xfrm>
            <a:off x="698740" y="3581062"/>
            <a:ext cx="3280913" cy="254479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265" y="1224951"/>
            <a:ext cx="4011735" cy="4900903"/>
          </a:xfrm>
        </p:spPr>
        <p:txBody>
          <a:bodyPr/>
          <a:lstStyle/>
          <a:p>
            <a:r>
              <a:rPr lang="en-AU" sz="1600" dirty="0"/>
              <a:t>Transferring professional responsibility and accountability for the care of a patient to another professional, or a combination of professionals. </a:t>
            </a:r>
          </a:p>
          <a:p>
            <a:r>
              <a:rPr lang="en-AU" sz="1600" dirty="0"/>
              <a:t>The process of transferring </a:t>
            </a:r>
            <a:r>
              <a:rPr lang="en-AU" sz="1600" dirty="0" smtClean="0"/>
              <a:t>care within</a:t>
            </a:r>
            <a:r>
              <a:rPr lang="en-AU" sz="1600" dirty="0"/>
              <a:t>, or </a:t>
            </a:r>
            <a:r>
              <a:rPr lang="en-AU" sz="1600" dirty="0" smtClean="0"/>
              <a:t>between services </a:t>
            </a:r>
            <a:r>
              <a:rPr lang="en-AU" sz="1600" dirty="0"/>
              <a:t>is a vulnerable and high-risk time for patients experiencing harm from AOD use.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6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74" t="3543" r="4699" b="1443"/>
          <a:stretch/>
        </p:blipFill>
        <p:spPr>
          <a:xfrm>
            <a:off x="4071668" y="957532"/>
            <a:ext cx="3767166" cy="45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0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9D7D0AE-15B2-41A2-B26D-CD26B63380ED}"/>
              </a:ext>
            </a:extLst>
          </p:cNvPr>
          <p:cNvSpPr/>
          <p:nvPr/>
        </p:nvSpPr>
        <p:spPr>
          <a:xfrm>
            <a:off x="0" y="1686130"/>
            <a:ext cx="9989389" cy="2445923"/>
          </a:xfrm>
          <a:custGeom>
            <a:avLst/>
            <a:gdLst>
              <a:gd name="connsiteX0" fmla="*/ 0 w 4400550"/>
              <a:gd name="connsiteY0" fmla="*/ 0 h 2546076"/>
              <a:gd name="connsiteX1" fmla="*/ 4400550 w 4400550"/>
              <a:gd name="connsiteY1" fmla="*/ 0 h 2546076"/>
              <a:gd name="connsiteX2" fmla="*/ 3718331 w 4400550"/>
              <a:gd name="connsiteY2" fmla="*/ 2546076 h 2546076"/>
              <a:gd name="connsiteX3" fmla="*/ 0 w 4400550"/>
              <a:gd name="connsiteY3" fmla="*/ 2546076 h 254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550" h="2546076">
                <a:moveTo>
                  <a:pt x="0" y="0"/>
                </a:moveTo>
                <a:lnTo>
                  <a:pt x="4400550" y="0"/>
                </a:lnTo>
                <a:lnTo>
                  <a:pt x="3718331" y="2546076"/>
                </a:lnTo>
                <a:lnTo>
                  <a:pt x="0" y="25460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B9111B-FA78-43B1-823A-8EAD4023F414}"/>
              </a:ext>
            </a:extLst>
          </p:cNvPr>
          <p:cNvSpPr txBox="1"/>
          <p:nvPr/>
        </p:nvSpPr>
        <p:spPr>
          <a:xfrm>
            <a:off x="727039" y="2062947"/>
            <a:ext cx="6105082" cy="18189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AU" sz="1600" dirty="0">
                <a:solidFill>
                  <a:srgbClr val="002060"/>
                </a:solidFill>
              </a:rPr>
              <a:t>This presentation was prepared by </a:t>
            </a:r>
            <a:r>
              <a:rPr lang="en-AU" sz="1600" b="1" kern="0" dirty="0" smtClean="0">
                <a:solidFill>
                  <a:srgbClr val="002060"/>
                </a:solidFill>
              </a:rPr>
              <a:t>Martina Greenaway MLHD Area D&amp;A CNC, Rose Teale District Nurse Manager Workforce &amp; Innovation ISLHD and Amee Hunt D&amp;A CNC ISLHD </a:t>
            </a:r>
            <a:r>
              <a:rPr lang="en-AU" sz="1600" dirty="0" smtClean="0">
                <a:solidFill>
                  <a:srgbClr val="002060"/>
                </a:solidFill>
              </a:rPr>
              <a:t>as </a:t>
            </a:r>
            <a:r>
              <a:rPr lang="en-AU" sz="1600" dirty="0">
                <a:solidFill>
                  <a:srgbClr val="002060"/>
                </a:solidFill>
              </a:rPr>
              <a:t>part of the Nursing and </a:t>
            </a:r>
            <a:r>
              <a:rPr lang="en-AU" sz="1600" dirty="0" smtClean="0">
                <a:solidFill>
                  <a:srgbClr val="002060"/>
                </a:solidFill>
              </a:rPr>
              <a:t>Midwifery </a:t>
            </a:r>
            <a:r>
              <a:rPr lang="en-AU" sz="1600" dirty="0">
                <a:solidFill>
                  <a:srgbClr val="002060"/>
                </a:solidFill>
              </a:rPr>
              <a:t>Community of Practice, it supports the implementation of the NSW Health Policy Directive Nursing and Midwifery Management of Drug and Alcohol Use in the Delivery of Health Care PD2020_032. </a:t>
            </a:r>
          </a:p>
        </p:txBody>
      </p:sp>
    </p:spTree>
    <p:extLst>
      <p:ext uri="{BB962C8B-B14F-4D97-AF65-F5344CB8AC3E}">
        <p14:creationId xmlns:p14="http://schemas.microsoft.com/office/powerpoint/2010/main" val="433687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" y="0"/>
          <a:ext cx="426324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crobat Document" r:id="rId3" imgW="5667198" imgH="8020037" progId="AcroExch.Document.DC">
                  <p:embed/>
                </p:oleObj>
              </mc:Choice>
              <mc:Fallback>
                <p:oleObj name="Acrobat Document" r:id="rId3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426324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63243" y="0"/>
          <a:ext cx="4015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crobat Document" r:id="rId5" imgW="5667198" imgH="8020037" progId="AcroExch.Document.DC">
                  <p:embed/>
                </p:oleObj>
              </mc:Choice>
              <mc:Fallback>
                <p:oleObj name="Acrobat Document" r:id="rId5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3243" y="0"/>
                        <a:ext cx="40155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78793" y="1"/>
          <a:ext cx="38290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Acrobat Document" r:id="rId7" imgW="5667198" imgH="8020037" progId="AcroExch.Document.DC">
                  <p:embed/>
                </p:oleObj>
              </mc:Choice>
              <mc:Fallback>
                <p:oleObj name="Acrobat Document" r:id="rId7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8793" y="1"/>
                        <a:ext cx="38290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723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12" y="138023"/>
            <a:ext cx="10668840" cy="743820"/>
          </a:xfrm>
        </p:spPr>
        <p:txBody>
          <a:bodyPr/>
          <a:lstStyle/>
          <a:p>
            <a:r>
              <a:rPr lang="en-AU" sz="1600" b="1" dirty="0"/>
              <a:t>NSW Health – Policy Directive Nursing &amp; Midwifery Management of AOD use in the Delivery of Health Care (2021) Chapter 6 Care Planning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93" y="1414732"/>
            <a:ext cx="8916335" cy="36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4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55" t="1004" r="4136" b="1234"/>
          <a:stretch/>
        </p:blipFill>
        <p:spPr>
          <a:xfrm>
            <a:off x="1840676" y="692726"/>
            <a:ext cx="8051469" cy="50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9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5" y="189781"/>
            <a:ext cx="12079855" cy="771261"/>
          </a:xfrm>
        </p:spPr>
        <p:txBody>
          <a:bodyPr/>
          <a:lstStyle/>
          <a:p>
            <a:r>
              <a:rPr lang="en-AU" sz="2000" b="1" dirty="0"/>
              <a:t>MLHD Comprehensive Care Planning </a:t>
            </a:r>
            <a:r>
              <a:rPr lang="en-AU" sz="2000" b="1" dirty="0" smtClean="0"/>
              <a:t>District Guideline: NSQHSv2</a:t>
            </a:r>
            <a:r>
              <a:rPr lang="en-AU" sz="2000" b="1" dirty="0"/>
              <a:t>: 2, 5, 6, 8 February </a:t>
            </a:r>
            <a:r>
              <a:rPr lang="en-AU" sz="2000" b="1" dirty="0" smtClean="0"/>
              <a:t>2021 </a:t>
            </a:r>
            <a:br>
              <a:rPr lang="en-AU" sz="2000" b="1" dirty="0" smtClean="0"/>
            </a:br>
            <a:r>
              <a:rPr lang="en-AU" sz="2400" dirty="0" smtClean="0">
                <a:hlinkClick r:id="rId2"/>
              </a:rPr>
              <a:t>Primary </a:t>
            </a:r>
            <a:r>
              <a:rPr lang="en-AU" sz="2400" dirty="0">
                <a:hlinkClick r:id="rId2"/>
              </a:rPr>
              <a:t>Healthcare Performance </a:t>
            </a:r>
            <a:r>
              <a:rPr lang="en-AU" sz="2400" dirty="0" err="1">
                <a:hlinkClick r:id="rId2"/>
              </a:rPr>
              <a:t>Initative</a:t>
            </a:r>
            <a:r>
              <a:rPr lang="en-AU" sz="2400" dirty="0">
                <a:hlinkClick r:id="rId2"/>
              </a:rPr>
              <a:t> https://improvingphc.org/comprehensiveness</a:t>
            </a:r>
            <a:endParaRPr lang="en-AU" sz="2400" b="1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76" t="14784" r="12349" b="1684"/>
          <a:stretch/>
        </p:blipFill>
        <p:spPr>
          <a:xfrm>
            <a:off x="1317131" y="1081811"/>
            <a:ext cx="8412480" cy="53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4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00" y="103517"/>
            <a:ext cx="10668840" cy="685740"/>
          </a:xfrm>
        </p:spPr>
        <p:txBody>
          <a:bodyPr/>
          <a:lstStyle/>
          <a:p>
            <a:r>
              <a:rPr lang="en-AU" sz="2000" b="1" dirty="0" smtClean="0"/>
              <a:t>Screening, Assessment &amp; Intervention - Admission - Transfer of Care - Discharge Planning:</a:t>
            </a:r>
            <a:endParaRPr lang="en-AU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13071"/>
              </p:ext>
            </p:extLst>
          </p:nvPr>
        </p:nvGraphicFramePr>
        <p:xfrm>
          <a:off x="815527" y="1022170"/>
          <a:ext cx="10666413" cy="53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850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396" y="273716"/>
            <a:ext cx="4011735" cy="730707"/>
          </a:xfrm>
        </p:spPr>
        <p:txBody>
          <a:bodyPr/>
          <a:lstStyle/>
          <a:p>
            <a:r>
              <a:rPr lang="en-AU" sz="2400" dirty="0"/>
              <a:t>Care Planning 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265" y="1242204"/>
            <a:ext cx="4011735" cy="4883650"/>
          </a:xfrm>
        </p:spPr>
        <p:txBody>
          <a:bodyPr/>
          <a:lstStyle/>
          <a:p>
            <a:r>
              <a:rPr lang="en-AU" dirty="0" smtClean="0"/>
              <a:t>Introducing self and explaining to the consumer what you will be doing (screening / assessment) building rapport reducing judgement, stigma and discrimination whilst providing orientation to hospital </a:t>
            </a:r>
          </a:p>
          <a:p>
            <a:r>
              <a:rPr lang="en-AU" dirty="0" smtClean="0"/>
              <a:t>The consumer is the expert in their own care – include them </a:t>
            </a:r>
          </a:p>
          <a:p>
            <a:r>
              <a:rPr lang="en-AU" dirty="0" smtClean="0"/>
              <a:t>Consumer consenting include carer / family in care planning discussions,</a:t>
            </a:r>
          </a:p>
          <a:p>
            <a:r>
              <a:rPr lang="en-AU" dirty="0" smtClean="0"/>
              <a:t>Provide the consumer / carer with a printed copy of the care plan </a:t>
            </a:r>
          </a:p>
          <a:p>
            <a:r>
              <a:rPr lang="en-AU" dirty="0" smtClean="0"/>
              <a:t>Informing the consumer the Multi - disciplinary </a:t>
            </a:r>
            <a:r>
              <a:rPr lang="en-AU" dirty="0"/>
              <a:t> </a:t>
            </a:r>
            <a:r>
              <a:rPr lang="en-AU" dirty="0" smtClean="0"/>
              <a:t>team (MDT) will provide integrated </a:t>
            </a:r>
            <a:r>
              <a:rPr lang="en-AU" dirty="0" smtClean="0"/>
              <a:t>care </a:t>
            </a:r>
            <a:r>
              <a:rPr lang="en-AU" dirty="0" smtClean="0"/>
              <a:t>coordination whilst they are an inpatient 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" t="411" r="611" b="4216"/>
          <a:stretch/>
        </p:blipFill>
        <p:spPr>
          <a:xfrm>
            <a:off x="5181331" y="1242204"/>
            <a:ext cx="6815137" cy="43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4" y="158387"/>
            <a:ext cx="4818798" cy="640684"/>
          </a:xfrm>
        </p:spPr>
        <p:txBody>
          <a:bodyPr/>
          <a:lstStyle/>
          <a:p>
            <a:r>
              <a:rPr lang="en-AU" dirty="0" smtClean="0"/>
              <a:t>Transfer of </a:t>
            </a:r>
            <a:r>
              <a:rPr lang="en-AU" dirty="0" smtClean="0"/>
              <a:t>Care - </a:t>
            </a:r>
            <a:r>
              <a:rPr lang="en-AU" dirty="0"/>
              <a:t>R</a:t>
            </a:r>
            <a:r>
              <a:rPr lang="en-AU" dirty="0" smtClean="0"/>
              <a:t>eferral </a:t>
            </a:r>
            <a:r>
              <a:rPr lang="en-AU" dirty="0" smtClean="0"/>
              <a:t>&amp; </a:t>
            </a:r>
            <a:r>
              <a:rPr lang="en-AU" dirty="0"/>
              <a:t>L</a:t>
            </a:r>
            <a:r>
              <a:rPr lang="en-AU" dirty="0" smtClean="0"/>
              <a:t>iaison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731" y="273717"/>
            <a:ext cx="6450900" cy="6206702"/>
          </a:xfrm>
        </p:spPr>
        <p:txBody>
          <a:bodyPr/>
          <a:lstStyle/>
          <a:p>
            <a:pPr marL="0" indent="0">
              <a:buNone/>
            </a:pPr>
            <a:r>
              <a:rPr lang="en-AU" sz="1600" dirty="0"/>
              <a:t>Important part </a:t>
            </a:r>
            <a:r>
              <a:rPr lang="en-AU" sz="1600" dirty="0" smtClean="0"/>
              <a:t>of </a:t>
            </a:r>
            <a:r>
              <a:rPr lang="en-AU" sz="1600" dirty="0"/>
              <a:t>care </a:t>
            </a:r>
            <a:r>
              <a:rPr lang="en-AU" sz="1600" dirty="0" smtClean="0"/>
              <a:t>planning is the coordination of </a:t>
            </a:r>
            <a:r>
              <a:rPr lang="en-AU" sz="1600" dirty="0"/>
              <a:t>key specialties and </a:t>
            </a:r>
            <a:r>
              <a:rPr lang="en-AU" sz="1600" dirty="0" smtClean="0"/>
              <a:t>services to be </a:t>
            </a:r>
            <a:r>
              <a:rPr lang="en-AU" sz="1600" dirty="0"/>
              <a:t>engaged in the patients care and discharge planning</a:t>
            </a:r>
          </a:p>
          <a:p>
            <a:pPr marL="0" indent="0">
              <a:buNone/>
            </a:pPr>
            <a:r>
              <a:rPr lang="en-AU" sz="1600" dirty="0" smtClean="0"/>
              <a:t>Ensuring early referral to services during an admission once screened and prior to discharge can improve patient outcomes both during the admission and on discharge</a:t>
            </a:r>
          </a:p>
          <a:p>
            <a:pPr marL="0" indent="0">
              <a:buNone/>
            </a:pPr>
            <a:r>
              <a:rPr lang="en-AU" sz="1600" dirty="0" smtClean="0"/>
              <a:t>Some </a:t>
            </a:r>
            <a:r>
              <a:rPr lang="en-AU" sz="1600" dirty="0"/>
              <a:t>of the services or disciplines that nurses and midwives may </a:t>
            </a:r>
            <a:r>
              <a:rPr lang="en-AU" sz="1600" dirty="0" smtClean="0"/>
              <a:t>engage and refer to may include: </a:t>
            </a:r>
            <a:endParaRPr lang="en-AU" sz="16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AOD </a:t>
            </a:r>
            <a:r>
              <a:rPr lang="en-AU" sz="1400" dirty="0"/>
              <a:t>Consultation and Liaison team within your facility, if one is available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AOD </a:t>
            </a:r>
            <a:r>
              <a:rPr lang="en-AU" sz="1400" dirty="0"/>
              <a:t>Clinical Nurse Consultant or Nurse Practitioner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Social </a:t>
            </a:r>
            <a:r>
              <a:rPr lang="en-AU" sz="1400" dirty="0"/>
              <a:t>work </a:t>
            </a:r>
            <a:r>
              <a:rPr lang="en-AU" sz="1400" dirty="0" smtClean="0"/>
              <a:t>teams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Substance </a:t>
            </a:r>
            <a:r>
              <a:rPr lang="en-AU" sz="1400" dirty="0"/>
              <a:t>Use in Pregnancy and Parenting Services (SUPPS)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Mental </a:t>
            </a:r>
            <a:r>
              <a:rPr lang="en-AU" sz="1400" dirty="0"/>
              <a:t>Health services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Aboriginal </a:t>
            </a:r>
            <a:r>
              <a:rPr lang="en-AU" sz="1400" dirty="0"/>
              <a:t>Health teams, if the patient identifies as an Indigenous person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Interpreter </a:t>
            </a:r>
            <a:r>
              <a:rPr lang="en-AU" sz="1400" dirty="0"/>
              <a:t>services, if the patient or family or carer’s first language is not English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sz="1400" dirty="0" smtClean="0"/>
              <a:t>Domestic </a:t>
            </a:r>
            <a:r>
              <a:rPr lang="en-AU" sz="1400" dirty="0"/>
              <a:t>and family violence services. </a:t>
            </a:r>
            <a:endParaRPr lang="en-AU" sz="1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563" y="1120347"/>
            <a:ext cx="4917233" cy="5005508"/>
          </a:xfrm>
        </p:spPr>
        <p:txBody>
          <a:bodyPr/>
          <a:lstStyle/>
          <a:p>
            <a:r>
              <a:rPr lang="en-AU" dirty="0"/>
              <a:t>Throughout the process of care, it is important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discuss </a:t>
            </a:r>
            <a:r>
              <a:rPr lang="en-AU" dirty="0"/>
              <a:t>transfer of care goals with the patient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communicate </a:t>
            </a:r>
            <a:r>
              <a:rPr lang="en-AU" dirty="0"/>
              <a:t>with the patient and all team members on the plan for treatment and transfer of care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manage </a:t>
            </a:r>
            <a:r>
              <a:rPr lang="en-AU" dirty="0"/>
              <a:t>the patient’s transfer of care plan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communicate </a:t>
            </a:r>
            <a:r>
              <a:rPr lang="en-AU" dirty="0"/>
              <a:t>progress with the patient and/or their family or carer 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coordinate </a:t>
            </a:r>
            <a:r>
              <a:rPr lang="en-AU" dirty="0"/>
              <a:t>referrals and the transfer of the patient to alternative treatment programs </a:t>
            </a:r>
            <a:r>
              <a:rPr lang="en-AU" dirty="0" smtClean="0"/>
              <a:t>and </a:t>
            </a:r>
            <a:r>
              <a:rPr lang="en-AU" dirty="0"/>
              <a:t>back to the </a:t>
            </a:r>
            <a:r>
              <a:rPr lang="en-AU" dirty="0" smtClean="0"/>
              <a:t>community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23" y="4402203"/>
            <a:ext cx="4103111" cy="214780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229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C4C4C"/>
        </a:dk1>
        <a:lt1>
          <a:srgbClr val="FFFFFF"/>
        </a:lt1>
        <a:dk2>
          <a:srgbClr val="8996DE"/>
        </a:dk2>
        <a:lt2>
          <a:srgbClr val="FFFFFF"/>
        </a:lt2>
        <a:accent1>
          <a:srgbClr val="0066CC"/>
        </a:accent1>
        <a:accent2>
          <a:srgbClr val="0099CC"/>
        </a:accent2>
        <a:accent3>
          <a:srgbClr val="C4C9EC"/>
        </a:accent3>
        <a:accent4>
          <a:srgbClr val="DADADA"/>
        </a:accent4>
        <a:accent5>
          <a:srgbClr val="AAB8E2"/>
        </a:accent5>
        <a:accent6>
          <a:srgbClr val="008AB9"/>
        </a:accent6>
        <a:hlink>
          <a:srgbClr val="6699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BB278BF566E4489848AC47C70BC49" ma:contentTypeVersion="2" ma:contentTypeDescription="Create a new document." ma:contentTypeScope="" ma:versionID="6c09351af23aa36cfa53b56bd3aadfe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58eca3177ee29d4cf5b7f6054c3e7c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45743-9249-44DD-B311-81F30AFFC937}"/>
</file>

<file path=customXml/itemProps2.xml><?xml version="1.0" encoding="utf-8"?>
<ds:datastoreItem xmlns:ds="http://schemas.openxmlformats.org/officeDocument/2006/customXml" ds:itemID="{B1FCEB63-8B43-45F4-A14A-73D26B174DDA}"/>
</file>

<file path=customXml/itemProps3.xml><?xml version="1.0" encoding="utf-8"?>
<ds:datastoreItem xmlns:ds="http://schemas.openxmlformats.org/officeDocument/2006/customXml" ds:itemID="{247B34B7-28B0-4D53-9BEC-817F7D99D402}"/>
</file>

<file path=docProps/app.xml><?xml version="1.0" encoding="utf-8"?>
<Properties xmlns="http://schemas.openxmlformats.org/officeDocument/2006/extended-properties" xmlns:vt="http://schemas.openxmlformats.org/officeDocument/2006/docPropsVTypes">
  <TotalTime>6377</TotalTime>
  <Words>797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Blank Presentation</vt:lpstr>
      <vt:lpstr>Acrobat Document</vt:lpstr>
      <vt:lpstr>Acknowledgement Of The Land </vt:lpstr>
      <vt:lpstr>PowerPoint Presentation</vt:lpstr>
      <vt:lpstr>PowerPoint Presentation</vt:lpstr>
      <vt:lpstr>NSW Health – Policy Directive Nursing &amp; Midwifery Management of AOD use in the Delivery of Health Care (2021) Chapter 6 Care Planning </vt:lpstr>
      <vt:lpstr>PowerPoint Presentation</vt:lpstr>
      <vt:lpstr>MLHD Comprehensive Care Planning District Guideline: NSQHSv2: 2, 5, 6, 8 February 2021  Primary Healthcare Performance Initative https://improvingphc.org/comprehensiveness</vt:lpstr>
      <vt:lpstr>Screening, Assessment &amp; Intervention - Admission - Transfer of Care - Discharge Planning:</vt:lpstr>
      <vt:lpstr>Care Planning </vt:lpstr>
      <vt:lpstr>Transfer of Care - Referral &amp; Liaison</vt:lpstr>
      <vt:lpstr>The Drug and Alcohol Specialist Advisory Service (DASAS): </vt:lpstr>
      <vt:lpstr>Transfer of Care / Discharge </vt:lpstr>
      <vt:lpstr>PowerPoint Presentation</vt:lpstr>
    </vt:vector>
  </TitlesOfParts>
  <Company>NSW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Planning -  AOD Nursing and Midwifery </dc:title>
  <dc:creator>Martina Greenaway</dc:creator>
  <cp:lastModifiedBy>Martina Greenaway</cp:lastModifiedBy>
  <cp:revision>31</cp:revision>
  <dcterms:created xsi:type="dcterms:W3CDTF">2021-11-23T23:36:36Z</dcterms:created>
  <dcterms:modified xsi:type="dcterms:W3CDTF">2021-12-05T23:07:16Z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0x01010077ABB278BF566E4489848AC47C70BC49</vt:lpwstr>
  </property>
</Properties>
</file>