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343" r:id="rId3"/>
    <p:sldId id="305" r:id="rId4"/>
    <p:sldId id="260" r:id="rId5"/>
    <p:sldId id="319" r:id="rId6"/>
    <p:sldId id="318" r:id="rId7"/>
    <p:sldId id="296" r:id="rId8"/>
    <p:sldId id="340" r:id="rId9"/>
    <p:sldId id="322" r:id="rId10"/>
    <p:sldId id="338" r:id="rId11"/>
    <p:sldId id="341" r:id="rId12"/>
    <p:sldId id="284" r:id="rId13"/>
    <p:sldId id="339" r:id="rId14"/>
    <p:sldId id="342"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106" d="100"/>
          <a:sy n="106" d="100"/>
        </p:scale>
        <p:origin x="138"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1270047" y="886637"/>
            <a:ext cx="9595908" cy="1779990"/>
          </a:xfrm>
        </p:spPr>
        <p:txBody>
          <a:bodyPr lIns="0" tIns="0" rIns="0" bIns="0"/>
          <a:lstStyle>
            <a:lvl1pPr algn="r">
              <a:defRPr sz="4020">
                <a:solidFill>
                  <a:srgbClr val="133880"/>
                </a:solidFill>
              </a:defRPr>
            </a:lvl1pPr>
          </a:lstStyle>
          <a:p>
            <a:r>
              <a:rPr lang="en-AU" dirty="0"/>
              <a:t>Click to edit Master title style</a:t>
            </a:r>
          </a:p>
        </p:txBody>
      </p:sp>
      <p:sp>
        <p:nvSpPr>
          <p:cNvPr id="3077" name="Rectangle 5"/>
          <p:cNvSpPr>
            <a:spLocks noGrp="1" noChangeArrowheads="1"/>
          </p:cNvSpPr>
          <p:nvPr>
            <p:ph type="subTitle" sz="quarter" idx="1"/>
          </p:nvPr>
        </p:nvSpPr>
        <p:spPr>
          <a:xfrm>
            <a:off x="1270047" y="2972248"/>
            <a:ext cx="9595908" cy="3556622"/>
          </a:xfrm>
        </p:spPr>
        <p:txBody>
          <a:bodyPr/>
          <a:lstStyle>
            <a:lvl1pPr>
              <a:buClr>
                <a:srgbClr val="133880"/>
              </a:buClr>
              <a:defRPr>
                <a:solidFill>
                  <a:srgbClr val="133880"/>
                </a:solidFill>
              </a:defRPr>
            </a:lvl1pPr>
          </a:lstStyle>
          <a:p>
            <a:r>
              <a:rPr lang="en-AU" dirty="0"/>
              <a:t>Click to edit Master subtitle style</a:t>
            </a:r>
          </a:p>
        </p:txBody>
      </p:sp>
    </p:spTree>
    <p:extLst>
      <p:ext uri="{BB962C8B-B14F-4D97-AF65-F5344CB8AC3E}">
        <p14:creationId xmlns:p14="http://schemas.microsoft.com/office/powerpoint/2010/main" val="405865348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2274235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4170" y="495375"/>
            <a:ext cx="2665530" cy="605868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10859" y="495375"/>
            <a:ext cx="7788276" cy="60586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010820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160133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75" y="4406316"/>
            <a:ext cx="10364208" cy="1361861"/>
          </a:xfrm>
        </p:spPr>
        <p:txBody>
          <a:bodyPr anchor="t"/>
          <a:lstStyle>
            <a:lvl1pPr algn="l">
              <a:defRPr sz="4231" b="1" cap="all"/>
            </a:lvl1pPr>
          </a:lstStyle>
          <a:p>
            <a:r>
              <a:rPr lang="en-US"/>
              <a:t>Click to edit Master title style</a:t>
            </a:r>
            <a:endParaRPr lang="en-AU"/>
          </a:p>
        </p:txBody>
      </p:sp>
      <p:sp>
        <p:nvSpPr>
          <p:cNvPr id="3" name="Text Placeholder 2"/>
          <p:cNvSpPr>
            <a:spLocks noGrp="1"/>
          </p:cNvSpPr>
          <p:nvPr>
            <p:ph type="body" idx="1"/>
          </p:nvPr>
        </p:nvSpPr>
        <p:spPr>
          <a:xfrm>
            <a:off x="963175" y="2906759"/>
            <a:ext cx="10364208" cy="1499557"/>
          </a:xfrm>
        </p:spPr>
        <p:txBody>
          <a:bodyPr anchor="b"/>
          <a:lstStyle>
            <a:lvl1pPr marL="0" indent="0">
              <a:buNone/>
              <a:defRPr sz="2116"/>
            </a:lvl1pPr>
            <a:lvl2pPr marL="483626" indent="0">
              <a:buNone/>
              <a:defRPr sz="1904"/>
            </a:lvl2pPr>
            <a:lvl3pPr marL="967252" indent="0">
              <a:buNone/>
              <a:defRPr sz="1692"/>
            </a:lvl3pPr>
            <a:lvl4pPr marL="1450878" indent="0">
              <a:buNone/>
              <a:defRPr sz="1481"/>
            </a:lvl4pPr>
            <a:lvl5pPr marL="1934505" indent="0">
              <a:buNone/>
              <a:defRPr sz="1481"/>
            </a:lvl5pPr>
            <a:lvl6pPr marL="2418131" indent="0">
              <a:buNone/>
              <a:defRPr sz="1481"/>
            </a:lvl6pPr>
            <a:lvl7pPr marL="2901757" indent="0">
              <a:buNone/>
              <a:defRPr sz="1481"/>
            </a:lvl7pPr>
            <a:lvl8pPr marL="3385383" indent="0">
              <a:buNone/>
              <a:defRPr sz="1481"/>
            </a:lvl8pPr>
            <a:lvl9pPr marL="3869009" indent="0">
              <a:buNone/>
              <a:defRPr sz="1481"/>
            </a:lvl9pPr>
          </a:lstStyle>
          <a:p>
            <a:pPr lvl="0"/>
            <a:r>
              <a:rPr lang="en-US"/>
              <a:t>Click to edit Master text styles</a:t>
            </a:r>
          </a:p>
        </p:txBody>
      </p:sp>
    </p:spTree>
    <p:extLst>
      <p:ext uri="{BB962C8B-B14F-4D97-AF65-F5344CB8AC3E}">
        <p14:creationId xmlns:p14="http://schemas.microsoft.com/office/powerpoint/2010/main" val="27000568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13100" y="2362686"/>
            <a:ext cx="5225782" cy="4191373"/>
          </a:xfrm>
        </p:spPr>
        <p:txBody>
          <a:bodyPr/>
          <a:lstStyle>
            <a:lvl1pPr>
              <a:defRPr sz="2962"/>
            </a:lvl1pPr>
            <a:lvl2pPr>
              <a:defRPr sz="2539"/>
            </a:lvl2pPr>
            <a:lvl3pPr>
              <a:defRPr sz="211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253916" y="2362686"/>
            <a:ext cx="5225783" cy="4191373"/>
          </a:xfrm>
        </p:spPr>
        <p:txBody>
          <a:bodyPr/>
          <a:lstStyle>
            <a:lvl1pPr>
              <a:defRPr sz="2962"/>
            </a:lvl1pPr>
            <a:lvl2pPr>
              <a:defRPr sz="2539"/>
            </a:lvl2pPr>
            <a:lvl3pPr>
              <a:defRPr sz="211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8308892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65" y="275394"/>
            <a:ext cx="10973472" cy="1141881"/>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264" y="1534822"/>
            <a:ext cx="5387059" cy="639789"/>
          </a:xfrm>
        </p:spPr>
        <p:txBody>
          <a:bodyPr anchor="b"/>
          <a:lstStyle>
            <a:lvl1pPr marL="0" indent="0">
              <a:buNone/>
              <a:defRPr sz="2539" b="1"/>
            </a:lvl1pPr>
            <a:lvl2pPr marL="483626" indent="0">
              <a:buNone/>
              <a:defRPr sz="2116" b="1"/>
            </a:lvl2pPr>
            <a:lvl3pPr marL="967252" indent="0">
              <a:buNone/>
              <a:defRPr sz="1904" b="1"/>
            </a:lvl3pPr>
            <a:lvl4pPr marL="1450878" indent="0">
              <a:buNone/>
              <a:defRPr sz="1692" b="1"/>
            </a:lvl4pPr>
            <a:lvl5pPr marL="1934505" indent="0">
              <a:buNone/>
              <a:defRPr sz="1692" b="1"/>
            </a:lvl5pPr>
            <a:lvl6pPr marL="2418131" indent="0">
              <a:buNone/>
              <a:defRPr sz="1692" b="1"/>
            </a:lvl6pPr>
            <a:lvl7pPr marL="2901757" indent="0">
              <a:buNone/>
              <a:defRPr sz="1692" b="1"/>
            </a:lvl7pPr>
            <a:lvl8pPr marL="3385383" indent="0">
              <a:buNone/>
              <a:defRPr sz="1692" b="1"/>
            </a:lvl8pPr>
            <a:lvl9pPr marL="3869009" indent="0">
              <a:buNone/>
              <a:defRPr sz="1692" b="1"/>
            </a:lvl9pPr>
          </a:lstStyle>
          <a:p>
            <a:pPr lvl="0"/>
            <a:r>
              <a:rPr lang="en-US"/>
              <a:t>Click to edit Master text styles</a:t>
            </a:r>
          </a:p>
        </p:txBody>
      </p:sp>
      <p:sp>
        <p:nvSpPr>
          <p:cNvPr id="4" name="Content Placeholder 3"/>
          <p:cNvSpPr>
            <a:spLocks noGrp="1"/>
          </p:cNvSpPr>
          <p:nvPr>
            <p:ph sz="half" idx="2"/>
          </p:nvPr>
        </p:nvSpPr>
        <p:spPr>
          <a:xfrm>
            <a:off x="609264" y="2174612"/>
            <a:ext cx="5387059" cy="3951242"/>
          </a:xfrm>
        </p:spPr>
        <p:txBody>
          <a:bodyPr/>
          <a:lstStyle>
            <a:lvl1pPr>
              <a:defRPr sz="2539"/>
            </a:lvl1pPr>
            <a:lvl2pPr>
              <a:defRPr sz="2116"/>
            </a:lvl2pPr>
            <a:lvl3pPr>
              <a:defRPr sz="1904"/>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439" y="1534822"/>
            <a:ext cx="5389298" cy="639789"/>
          </a:xfrm>
        </p:spPr>
        <p:txBody>
          <a:bodyPr anchor="b"/>
          <a:lstStyle>
            <a:lvl1pPr marL="0" indent="0">
              <a:buNone/>
              <a:defRPr sz="2539" b="1"/>
            </a:lvl1pPr>
            <a:lvl2pPr marL="483626" indent="0">
              <a:buNone/>
              <a:defRPr sz="2116" b="1"/>
            </a:lvl2pPr>
            <a:lvl3pPr marL="967252" indent="0">
              <a:buNone/>
              <a:defRPr sz="1904" b="1"/>
            </a:lvl3pPr>
            <a:lvl4pPr marL="1450878" indent="0">
              <a:buNone/>
              <a:defRPr sz="1692" b="1"/>
            </a:lvl4pPr>
            <a:lvl5pPr marL="1934505" indent="0">
              <a:buNone/>
              <a:defRPr sz="1692" b="1"/>
            </a:lvl5pPr>
            <a:lvl6pPr marL="2418131" indent="0">
              <a:buNone/>
              <a:defRPr sz="1692" b="1"/>
            </a:lvl6pPr>
            <a:lvl7pPr marL="2901757" indent="0">
              <a:buNone/>
              <a:defRPr sz="1692" b="1"/>
            </a:lvl7pPr>
            <a:lvl8pPr marL="3385383" indent="0">
              <a:buNone/>
              <a:defRPr sz="1692" b="1"/>
            </a:lvl8pPr>
            <a:lvl9pPr marL="3869009" indent="0">
              <a:buNone/>
              <a:defRPr sz="1692" b="1"/>
            </a:lvl9pPr>
          </a:lstStyle>
          <a:p>
            <a:pPr lvl="0"/>
            <a:r>
              <a:rPr lang="en-US"/>
              <a:t>Click to edit Master text styles</a:t>
            </a:r>
          </a:p>
        </p:txBody>
      </p:sp>
      <p:sp>
        <p:nvSpPr>
          <p:cNvPr id="6" name="Content Placeholder 5"/>
          <p:cNvSpPr>
            <a:spLocks noGrp="1"/>
          </p:cNvSpPr>
          <p:nvPr>
            <p:ph sz="quarter" idx="4"/>
          </p:nvPr>
        </p:nvSpPr>
        <p:spPr>
          <a:xfrm>
            <a:off x="6193439" y="2174612"/>
            <a:ext cx="5389298" cy="3951242"/>
          </a:xfrm>
        </p:spPr>
        <p:txBody>
          <a:bodyPr/>
          <a:lstStyle>
            <a:lvl1pPr>
              <a:defRPr sz="2539"/>
            </a:lvl1pPr>
            <a:lvl2pPr>
              <a:defRPr sz="2116"/>
            </a:lvl2pPr>
            <a:lvl3pPr>
              <a:defRPr sz="1904"/>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1991557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3700201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2186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65" y="273716"/>
            <a:ext cx="4011735" cy="1162031"/>
          </a:xfrm>
        </p:spPr>
        <p:txBody>
          <a:bodyPr/>
          <a:lstStyle>
            <a:lvl1pPr algn="l">
              <a:defRPr sz="2116" b="1"/>
            </a:lvl1pPr>
          </a:lstStyle>
          <a:p>
            <a:r>
              <a:rPr lang="en-US"/>
              <a:t>Click to edit Master title style</a:t>
            </a:r>
            <a:endParaRPr lang="en-AU"/>
          </a:p>
        </p:txBody>
      </p:sp>
      <p:sp>
        <p:nvSpPr>
          <p:cNvPr id="3" name="Content Placeholder 2"/>
          <p:cNvSpPr>
            <a:spLocks noGrp="1"/>
          </p:cNvSpPr>
          <p:nvPr>
            <p:ph idx="1"/>
          </p:nvPr>
        </p:nvSpPr>
        <p:spPr>
          <a:xfrm>
            <a:off x="4766596" y="273717"/>
            <a:ext cx="6816141" cy="5852137"/>
          </a:xfrm>
        </p:spPr>
        <p:txBody>
          <a:bodyPr/>
          <a:lstStyle>
            <a:lvl1pPr>
              <a:defRPr sz="3385"/>
            </a:lvl1pPr>
            <a:lvl2pPr>
              <a:defRPr sz="2962"/>
            </a:lvl2pPr>
            <a:lvl3pPr>
              <a:defRPr sz="2539"/>
            </a:lvl3pPr>
            <a:lvl4pPr>
              <a:defRPr sz="2116"/>
            </a:lvl4pPr>
            <a:lvl5pPr>
              <a:defRPr sz="2116"/>
            </a:lvl5pPr>
            <a:lvl6pPr>
              <a:defRPr sz="2116"/>
            </a:lvl6pPr>
            <a:lvl7pPr>
              <a:defRPr sz="2116"/>
            </a:lvl7pPr>
            <a:lvl8pPr>
              <a:defRPr sz="2116"/>
            </a:lvl8pPr>
            <a:lvl9pPr>
              <a:defRPr sz="2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265" y="1435748"/>
            <a:ext cx="4011735" cy="4690106"/>
          </a:xfrm>
        </p:spPr>
        <p:txBody>
          <a:bodyPr/>
          <a:lstStyle>
            <a:lvl1pPr marL="0" indent="0">
              <a:buNone/>
              <a:defRPr sz="1481"/>
            </a:lvl1pPr>
            <a:lvl2pPr marL="483626" indent="0">
              <a:buNone/>
              <a:defRPr sz="1269"/>
            </a:lvl2pPr>
            <a:lvl3pPr marL="967252" indent="0">
              <a:buNone/>
              <a:defRPr sz="1058"/>
            </a:lvl3pPr>
            <a:lvl4pPr marL="1450878" indent="0">
              <a:buNone/>
              <a:defRPr sz="952"/>
            </a:lvl4pPr>
            <a:lvl5pPr marL="1934505" indent="0">
              <a:buNone/>
              <a:defRPr sz="952"/>
            </a:lvl5pPr>
            <a:lvl6pPr marL="2418131" indent="0">
              <a:buNone/>
              <a:defRPr sz="952"/>
            </a:lvl6pPr>
            <a:lvl7pPr marL="2901757" indent="0">
              <a:buNone/>
              <a:defRPr sz="952"/>
            </a:lvl7pPr>
            <a:lvl8pPr marL="3385383" indent="0">
              <a:buNone/>
              <a:defRPr sz="952"/>
            </a:lvl8pPr>
            <a:lvl9pPr marL="3869009" indent="0">
              <a:buNone/>
              <a:defRPr sz="952"/>
            </a:lvl9pPr>
          </a:lstStyle>
          <a:p>
            <a:pPr lvl="0"/>
            <a:r>
              <a:rPr lang="en-US"/>
              <a:t>Click to edit Master text styles</a:t>
            </a:r>
          </a:p>
        </p:txBody>
      </p:sp>
    </p:spTree>
    <p:extLst>
      <p:ext uri="{BB962C8B-B14F-4D97-AF65-F5344CB8AC3E}">
        <p14:creationId xmlns:p14="http://schemas.microsoft.com/office/powerpoint/2010/main" val="23254295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18" y="4800937"/>
            <a:ext cx="7315648" cy="565902"/>
          </a:xfrm>
        </p:spPr>
        <p:txBody>
          <a:bodyPr/>
          <a:lstStyle>
            <a:lvl1pPr algn="l">
              <a:defRPr sz="2116" b="1"/>
            </a:lvl1pPr>
          </a:lstStyle>
          <a:p>
            <a:r>
              <a:rPr lang="en-US"/>
              <a:t>Click to edit Master title style</a:t>
            </a:r>
            <a:endParaRPr lang="en-AU"/>
          </a:p>
        </p:txBody>
      </p:sp>
      <p:sp>
        <p:nvSpPr>
          <p:cNvPr id="3" name="Picture Placeholder 2"/>
          <p:cNvSpPr>
            <a:spLocks noGrp="1"/>
          </p:cNvSpPr>
          <p:nvPr>
            <p:ph type="pic" idx="1"/>
          </p:nvPr>
        </p:nvSpPr>
        <p:spPr>
          <a:xfrm>
            <a:off x="2390018" y="612922"/>
            <a:ext cx="7315648" cy="4114128"/>
          </a:xfrm>
        </p:spPr>
        <p:txBody>
          <a:bodyPr/>
          <a:lstStyle>
            <a:lvl1pPr marL="0" indent="0">
              <a:buNone/>
              <a:defRPr sz="3385"/>
            </a:lvl1pPr>
            <a:lvl2pPr marL="483626" indent="0">
              <a:buNone/>
              <a:defRPr sz="2962"/>
            </a:lvl2pPr>
            <a:lvl3pPr marL="967252" indent="0">
              <a:buNone/>
              <a:defRPr sz="2539"/>
            </a:lvl3pPr>
            <a:lvl4pPr marL="1450878" indent="0">
              <a:buNone/>
              <a:defRPr sz="2116"/>
            </a:lvl4pPr>
            <a:lvl5pPr marL="1934505" indent="0">
              <a:buNone/>
              <a:defRPr sz="2116"/>
            </a:lvl5pPr>
            <a:lvl6pPr marL="2418131" indent="0">
              <a:buNone/>
              <a:defRPr sz="2116"/>
            </a:lvl6pPr>
            <a:lvl7pPr marL="2901757" indent="0">
              <a:buNone/>
              <a:defRPr sz="2116"/>
            </a:lvl7pPr>
            <a:lvl8pPr marL="3385383" indent="0">
              <a:buNone/>
              <a:defRPr sz="2116"/>
            </a:lvl8pPr>
            <a:lvl9pPr marL="3869009" indent="0">
              <a:buNone/>
              <a:defRPr sz="2116"/>
            </a:lvl9pPr>
          </a:lstStyle>
          <a:p>
            <a:pPr lvl="0"/>
            <a:endParaRPr lang="en-AU" noProof="0" dirty="0"/>
          </a:p>
        </p:txBody>
      </p:sp>
      <p:sp>
        <p:nvSpPr>
          <p:cNvPr id="4" name="Text Placeholder 3"/>
          <p:cNvSpPr>
            <a:spLocks noGrp="1"/>
          </p:cNvSpPr>
          <p:nvPr>
            <p:ph type="body" sz="half" idx="2"/>
          </p:nvPr>
        </p:nvSpPr>
        <p:spPr>
          <a:xfrm>
            <a:off x="2390018" y="5366839"/>
            <a:ext cx="7315648" cy="806033"/>
          </a:xfrm>
        </p:spPr>
        <p:txBody>
          <a:bodyPr/>
          <a:lstStyle>
            <a:lvl1pPr marL="0" indent="0">
              <a:buNone/>
              <a:defRPr sz="1481"/>
            </a:lvl1pPr>
            <a:lvl2pPr marL="483626" indent="0">
              <a:buNone/>
              <a:defRPr sz="1269"/>
            </a:lvl2pPr>
            <a:lvl3pPr marL="967252" indent="0">
              <a:buNone/>
              <a:defRPr sz="1058"/>
            </a:lvl3pPr>
            <a:lvl4pPr marL="1450878" indent="0">
              <a:buNone/>
              <a:defRPr sz="952"/>
            </a:lvl4pPr>
            <a:lvl5pPr marL="1934505" indent="0">
              <a:buNone/>
              <a:defRPr sz="952"/>
            </a:lvl5pPr>
            <a:lvl6pPr marL="2418131" indent="0">
              <a:buNone/>
              <a:defRPr sz="952"/>
            </a:lvl6pPr>
            <a:lvl7pPr marL="2901757" indent="0">
              <a:buNone/>
              <a:defRPr sz="952"/>
            </a:lvl7pPr>
            <a:lvl8pPr marL="3385383" indent="0">
              <a:buNone/>
              <a:defRPr sz="952"/>
            </a:lvl8pPr>
            <a:lvl9pPr marL="3869009" indent="0">
              <a:buNone/>
              <a:defRPr sz="952"/>
            </a:lvl9pPr>
          </a:lstStyle>
          <a:p>
            <a:pPr lvl="0"/>
            <a:r>
              <a:rPr lang="en-US"/>
              <a:t>Click to edit Master text styles</a:t>
            </a:r>
          </a:p>
        </p:txBody>
      </p:sp>
    </p:spTree>
    <p:extLst>
      <p:ext uri="{BB962C8B-B14F-4D97-AF65-F5344CB8AC3E}">
        <p14:creationId xmlns:p14="http://schemas.microsoft.com/office/powerpoint/2010/main" val="196978281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810859" y="92359"/>
            <a:ext cx="10668840" cy="122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b" anchorCtr="0" compatLnSpc="1">
            <a:prstTxWarp prst="textNoShape">
              <a:avLst/>
            </a:prstTxWarp>
          </a:bodyPr>
          <a:lstStyle/>
          <a:p>
            <a:pPr lvl="0"/>
            <a:r>
              <a:rPr lang="en-AU" altLang="en-US"/>
              <a:t>Click to edit Master title style</a:t>
            </a:r>
          </a:p>
        </p:txBody>
      </p:sp>
      <p:sp>
        <p:nvSpPr>
          <p:cNvPr id="1027" name="Rectangle 7"/>
          <p:cNvSpPr>
            <a:spLocks noGrp="1" noChangeArrowheads="1"/>
          </p:cNvSpPr>
          <p:nvPr>
            <p:ph type="body" idx="1"/>
          </p:nvPr>
        </p:nvSpPr>
        <p:spPr bwMode="auto">
          <a:xfrm>
            <a:off x="813100" y="1842123"/>
            <a:ext cx="10666599" cy="419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extLst>
      <p:ext uri="{BB962C8B-B14F-4D97-AF65-F5344CB8AC3E}">
        <p14:creationId xmlns:p14="http://schemas.microsoft.com/office/powerpoint/2010/main" val="35669706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hdr="0" dt="0"/>
  <p:txStyles>
    <p:titleStyle>
      <a:lvl1pPr algn="l" defTabSz="913516" rtl="0" eaLnBrk="0" fontAlgn="base" hangingPunct="0">
        <a:spcBef>
          <a:spcPct val="0"/>
        </a:spcBef>
        <a:spcAft>
          <a:spcPct val="0"/>
        </a:spcAft>
        <a:defRPr sz="3173">
          <a:solidFill>
            <a:srgbClr val="133880"/>
          </a:solidFill>
          <a:latin typeface="+mj-lt"/>
          <a:ea typeface="+mj-ea"/>
          <a:cs typeface="+mj-cs"/>
        </a:defRPr>
      </a:lvl1pPr>
      <a:lvl2pPr algn="l" defTabSz="913516" rtl="0" eaLnBrk="0" fontAlgn="base" hangingPunct="0">
        <a:spcBef>
          <a:spcPct val="0"/>
        </a:spcBef>
        <a:spcAft>
          <a:spcPct val="0"/>
        </a:spcAft>
        <a:defRPr sz="3173">
          <a:solidFill>
            <a:srgbClr val="133880"/>
          </a:solidFill>
          <a:latin typeface="Arial" charset="0"/>
        </a:defRPr>
      </a:lvl2pPr>
      <a:lvl3pPr algn="l" defTabSz="913516" rtl="0" eaLnBrk="0" fontAlgn="base" hangingPunct="0">
        <a:spcBef>
          <a:spcPct val="0"/>
        </a:spcBef>
        <a:spcAft>
          <a:spcPct val="0"/>
        </a:spcAft>
        <a:defRPr sz="3173">
          <a:solidFill>
            <a:srgbClr val="133880"/>
          </a:solidFill>
          <a:latin typeface="Arial" charset="0"/>
        </a:defRPr>
      </a:lvl3pPr>
      <a:lvl4pPr algn="l" defTabSz="913516" rtl="0" eaLnBrk="0" fontAlgn="base" hangingPunct="0">
        <a:spcBef>
          <a:spcPct val="0"/>
        </a:spcBef>
        <a:spcAft>
          <a:spcPct val="0"/>
        </a:spcAft>
        <a:defRPr sz="3173">
          <a:solidFill>
            <a:srgbClr val="133880"/>
          </a:solidFill>
          <a:latin typeface="Arial" charset="0"/>
        </a:defRPr>
      </a:lvl4pPr>
      <a:lvl5pPr algn="l" defTabSz="913516" rtl="0" eaLnBrk="0" fontAlgn="base" hangingPunct="0">
        <a:spcBef>
          <a:spcPct val="0"/>
        </a:spcBef>
        <a:spcAft>
          <a:spcPct val="0"/>
        </a:spcAft>
        <a:defRPr sz="3173">
          <a:solidFill>
            <a:srgbClr val="133880"/>
          </a:solidFill>
          <a:latin typeface="Arial" charset="0"/>
        </a:defRPr>
      </a:lvl5pPr>
      <a:lvl6pPr marL="483626" algn="l" defTabSz="913516" rtl="0" fontAlgn="base">
        <a:spcBef>
          <a:spcPct val="0"/>
        </a:spcBef>
        <a:spcAft>
          <a:spcPct val="0"/>
        </a:spcAft>
        <a:defRPr sz="3173">
          <a:solidFill>
            <a:schemeClr val="tx2"/>
          </a:solidFill>
          <a:latin typeface="Arial" charset="0"/>
        </a:defRPr>
      </a:lvl6pPr>
      <a:lvl7pPr marL="967252" algn="l" defTabSz="913516" rtl="0" fontAlgn="base">
        <a:spcBef>
          <a:spcPct val="0"/>
        </a:spcBef>
        <a:spcAft>
          <a:spcPct val="0"/>
        </a:spcAft>
        <a:defRPr sz="3173">
          <a:solidFill>
            <a:schemeClr val="tx2"/>
          </a:solidFill>
          <a:latin typeface="Arial" charset="0"/>
        </a:defRPr>
      </a:lvl7pPr>
      <a:lvl8pPr marL="1450878" algn="l" defTabSz="913516" rtl="0" fontAlgn="base">
        <a:spcBef>
          <a:spcPct val="0"/>
        </a:spcBef>
        <a:spcAft>
          <a:spcPct val="0"/>
        </a:spcAft>
        <a:defRPr sz="3173">
          <a:solidFill>
            <a:schemeClr val="tx2"/>
          </a:solidFill>
          <a:latin typeface="Arial" charset="0"/>
        </a:defRPr>
      </a:lvl8pPr>
      <a:lvl9pPr marL="1934505" algn="l" defTabSz="913516" rtl="0" fontAlgn="base">
        <a:spcBef>
          <a:spcPct val="0"/>
        </a:spcBef>
        <a:spcAft>
          <a:spcPct val="0"/>
        </a:spcAft>
        <a:defRPr sz="3173">
          <a:solidFill>
            <a:schemeClr val="tx2"/>
          </a:solidFill>
          <a:latin typeface="Arial" charset="0"/>
        </a:defRPr>
      </a:lvl9pPr>
    </p:titleStyle>
    <p:bodyStyle>
      <a:lvl1pPr marL="381192" indent="-381192" algn="l" defTabSz="913516" rtl="0" eaLnBrk="0" fontAlgn="base" hangingPunct="0">
        <a:spcBef>
          <a:spcPct val="80000"/>
        </a:spcBef>
        <a:spcAft>
          <a:spcPct val="0"/>
        </a:spcAft>
        <a:buClr>
          <a:srgbClr val="133880"/>
        </a:buClr>
        <a:buFont typeface="Wingdings" panose="05000000000000000000" pitchFamily="2" charset="2"/>
        <a:buChar char="l"/>
        <a:defRPr sz="2221">
          <a:solidFill>
            <a:srgbClr val="133880"/>
          </a:solidFill>
          <a:latin typeface="+mn-lt"/>
          <a:ea typeface="+mn-ea"/>
          <a:cs typeface="+mn-cs"/>
        </a:defRPr>
      </a:lvl1pPr>
      <a:lvl2pPr marL="666666" indent="-283795" algn="l" defTabSz="913516" rtl="0" eaLnBrk="0" fontAlgn="base" hangingPunct="0">
        <a:spcBef>
          <a:spcPct val="40000"/>
        </a:spcBef>
        <a:spcAft>
          <a:spcPct val="0"/>
        </a:spcAft>
        <a:buClr>
          <a:srgbClr val="133880"/>
        </a:buClr>
        <a:buChar char="–"/>
        <a:defRPr sz="2221">
          <a:solidFill>
            <a:srgbClr val="133880"/>
          </a:solidFill>
          <a:latin typeface="+mn-lt"/>
        </a:defRPr>
      </a:lvl2pPr>
      <a:lvl3pPr marL="952140" indent="-283795" algn="l" defTabSz="913516" rtl="0" eaLnBrk="0" fontAlgn="base" hangingPunct="0">
        <a:spcBef>
          <a:spcPct val="40000"/>
        </a:spcBef>
        <a:spcAft>
          <a:spcPct val="0"/>
        </a:spcAft>
        <a:buClr>
          <a:srgbClr val="133880"/>
        </a:buClr>
        <a:buChar char="–"/>
        <a:defRPr sz="2221">
          <a:solidFill>
            <a:srgbClr val="133880"/>
          </a:solidFill>
          <a:latin typeface="+mn-lt"/>
        </a:defRPr>
      </a:lvl3pPr>
      <a:lvl4pPr marL="1237613" indent="-283795" algn="l" defTabSz="913516" rtl="0" eaLnBrk="0" fontAlgn="base" hangingPunct="0">
        <a:spcBef>
          <a:spcPct val="40000"/>
        </a:spcBef>
        <a:spcAft>
          <a:spcPct val="0"/>
        </a:spcAft>
        <a:buClr>
          <a:srgbClr val="133880"/>
        </a:buClr>
        <a:buChar char="–"/>
        <a:defRPr sz="2221">
          <a:solidFill>
            <a:srgbClr val="133880"/>
          </a:solidFill>
          <a:latin typeface="+mn-lt"/>
        </a:defRPr>
      </a:lvl4pPr>
      <a:lvl5pPr marL="1523087" indent="-283795" algn="l" defTabSz="913516" rtl="0" eaLnBrk="0" fontAlgn="base" hangingPunct="0">
        <a:spcBef>
          <a:spcPct val="40000"/>
        </a:spcBef>
        <a:spcAft>
          <a:spcPct val="0"/>
        </a:spcAft>
        <a:buClr>
          <a:srgbClr val="133880"/>
        </a:buClr>
        <a:buChar char="–"/>
        <a:defRPr sz="2221">
          <a:solidFill>
            <a:srgbClr val="133880"/>
          </a:solidFill>
          <a:latin typeface="+mn-lt"/>
        </a:defRPr>
      </a:lvl5pPr>
      <a:lvl6pPr marL="2006713" indent="-283795" algn="l" defTabSz="913516" rtl="0" fontAlgn="base">
        <a:spcBef>
          <a:spcPct val="40000"/>
        </a:spcBef>
        <a:spcAft>
          <a:spcPct val="0"/>
        </a:spcAft>
        <a:buClr>
          <a:schemeClr val="tx2"/>
        </a:buClr>
        <a:buChar char="–"/>
        <a:defRPr sz="2221">
          <a:solidFill>
            <a:schemeClr val="tx2"/>
          </a:solidFill>
          <a:latin typeface="+mn-lt"/>
        </a:defRPr>
      </a:lvl6pPr>
      <a:lvl7pPr marL="2490339" indent="-283795" algn="l" defTabSz="913516" rtl="0" fontAlgn="base">
        <a:spcBef>
          <a:spcPct val="40000"/>
        </a:spcBef>
        <a:spcAft>
          <a:spcPct val="0"/>
        </a:spcAft>
        <a:buClr>
          <a:schemeClr val="tx2"/>
        </a:buClr>
        <a:buChar char="–"/>
        <a:defRPr sz="2221">
          <a:solidFill>
            <a:schemeClr val="tx2"/>
          </a:solidFill>
          <a:latin typeface="+mn-lt"/>
        </a:defRPr>
      </a:lvl7pPr>
      <a:lvl8pPr marL="2973966" indent="-283795" algn="l" defTabSz="913516" rtl="0" fontAlgn="base">
        <a:spcBef>
          <a:spcPct val="40000"/>
        </a:spcBef>
        <a:spcAft>
          <a:spcPct val="0"/>
        </a:spcAft>
        <a:buClr>
          <a:schemeClr val="tx2"/>
        </a:buClr>
        <a:buChar char="–"/>
        <a:defRPr sz="2221">
          <a:solidFill>
            <a:schemeClr val="tx2"/>
          </a:solidFill>
          <a:latin typeface="+mn-lt"/>
        </a:defRPr>
      </a:lvl8pPr>
      <a:lvl9pPr marL="3457592" indent="-283795" algn="l" defTabSz="913516" rtl="0" fontAlgn="base">
        <a:spcBef>
          <a:spcPct val="40000"/>
        </a:spcBef>
        <a:spcAft>
          <a:spcPct val="0"/>
        </a:spcAft>
        <a:buClr>
          <a:schemeClr val="tx2"/>
        </a:buClr>
        <a:buChar char="–"/>
        <a:defRPr sz="2221">
          <a:solidFill>
            <a:schemeClr val="tx2"/>
          </a:solidFill>
          <a:latin typeface="+mn-lt"/>
        </a:defRPr>
      </a:lvl9pPr>
    </p:bodyStyle>
    <p:otherStyle>
      <a:defPPr>
        <a:defRPr lang="en-US"/>
      </a:defPPr>
      <a:lvl1pPr marL="0" algn="l" defTabSz="967252" rtl="0" eaLnBrk="1" latinLnBrk="0" hangingPunct="1">
        <a:defRPr sz="1904" kern="1200">
          <a:solidFill>
            <a:schemeClr val="tx1"/>
          </a:solidFill>
          <a:latin typeface="+mn-lt"/>
          <a:ea typeface="+mn-ea"/>
          <a:cs typeface="+mn-cs"/>
        </a:defRPr>
      </a:lvl1pPr>
      <a:lvl2pPr marL="483626" algn="l" defTabSz="967252" rtl="0" eaLnBrk="1" latinLnBrk="0" hangingPunct="1">
        <a:defRPr sz="1904" kern="1200">
          <a:solidFill>
            <a:schemeClr val="tx1"/>
          </a:solidFill>
          <a:latin typeface="+mn-lt"/>
          <a:ea typeface="+mn-ea"/>
          <a:cs typeface="+mn-cs"/>
        </a:defRPr>
      </a:lvl2pPr>
      <a:lvl3pPr marL="967252" algn="l" defTabSz="967252" rtl="0" eaLnBrk="1" latinLnBrk="0" hangingPunct="1">
        <a:defRPr sz="1904" kern="1200">
          <a:solidFill>
            <a:schemeClr val="tx1"/>
          </a:solidFill>
          <a:latin typeface="+mn-lt"/>
          <a:ea typeface="+mn-ea"/>
          <a:cs typeface="+mn-cs"/>
        </a:defRPr>
      </a:lvl3pPr>
      <a:lvl4pPr marL="1450878" algn="l" defTabSz="967252" rtl="0" eaLnBrk="1" latinLnBrk="0" hangingPunct="1">
        <a:defRPr sz="1904" kern="1200">
          <a:solidFill>
            <a:schemeClr val="tx1"/>
          </a:solidFill>
          <a:latin typeface="+mn-lt"/>
          <a:ea typeface="+mn-ea"/>
          <a:cs typeface="+mn-cs"/>
        </a:defRPr>
      </a:lvl4pPr>
      <a:lvl5pPr marL="1934505" algn="l" defTabSz="967252" rtl="0" eaLnBrk="1" latinLnBrk="0" hangingPunct="1">
        <a:defRPr sz="1904" kern="1200">
          <a:solidFill>
            <a:schemeClr val="tx1"/>
          </a:solidFill>
          <a:latin typeface="+mn-lt"/>
          <a:ea typeface="+mn-ea"/>
          <a:cs typeface="+mn-cs"/>
        </a:defRPr>
      </a:lvl5pPr>
      <a:lvl6pPr marL="2418131" algn="l" defTabSz="967252" rtl="0" eaLnBrk="1" latinLnBrk="0" hangingPunct="1">
        <a:defRPr sz="1904" kern="1200">
          <a:solidFill>
            <a:schemeClr val="tx1"/>
          </a:solidFill>
          <a:latin typeface="+mn-lt"/>
          <a:ea typeface="+mn-ea"/>
          <a:cs typeface="+mn-cs"/>
        </a:defRPr>
      </a:lvl6pPr>
      <a:lvl7pPr marL="2901757" algn="l" defTabSz="967252" rtl="0" eaLnBrk="1" latinLnBrk="0" hangingPunct="1">
        <a:defRPr sz="1904" kern="1200">
          <a:solidFill>
            <a:schemeClr val="tx1"/>
          </a:solidFill>
          <a:latin typeface="+mn-lt"/>
          <a:ea typeface="+mn-ea"/>
          <a:cs typeface="+mn-cs"/>
        </a:defRPr>
      </a:lvl7pPr>
      <a:lvl8pPr marL="3385383" algn="l" defTabSz="967252" rtl="0" eaLnBrk="1" latinLnBrk="0" hangingPunct="1">
        <a:defRPr sz="1904" kern="1200">
          <a:solidFill>
            <a:schemeClr val="tx1"/>
          </a:solidFill>
          <a:latin typeface="+mn-lt"/>
          <a:ea typeface="+mn-ea"/>
          <a:cs typeface="+mn-cs"/>
        </a:defRPr>
      </a:lvl8pPr>
      <a:lvl9pPr marL="3869009" algn="l" defTabSz="967252"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ealth.nsw.gov.au/Infectious/factsheets/Pages/HIV-infection.aspx"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health.nsw.gov.au/sexualhealth/Pages/default.aspx" TargetMode="External"/><Relationship Id="rId4" Type="http://schemas.openxmlformats.org/officeDocument/2006/relationships/hyperlink" Target="https://www.acon.org.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mlhd.health.nsw.gov.au/our-services/needle-and-syringe-program-(nsp)-services" TargetMode="External"/><Relationship Id="rId3" Type="http://schemas.openxmlformats.org/officeDocument/2006/relationships/hyperlink" Target="http://stipu.nsw.gov.au/wp-content/uploads/147045_GP_STI_Testing_Tool_2012.pdf" TargetMode="External"/><Relationship Id="rId7" Type="http://schemas.openxmlformats.org/officeDocument/2006/relationships/hyperlink" Target="https://www.shil.nsw.gov.au/" TargetMode="External"/><Relationship Id="rId12" Type="http://schemas.openxmlformats.org/officeDocument/2006/relationships/hyperlink" Target="https://www.hep.org.au/hep-c/hep-c-testing/pcr-tests/?sfw=pass1634013207" TargetMode="External"/><Relationship Id="rId2" Type="http://schemas.openxmlformats.org/officeDocument/2006/relationships/hyperlink" Target="http://www.sti.guidelines.org.au/resources/how-to-take-a-sexual-history#how-to-take-a-sexual-history" TargetMode="External"/><Relationship Id="rId1" Type="http://schemas.openxmlformats.org/officeDocument/2006/relationships/slideLayout" Target="../slideLayouts/slideLayout5.xml"/><Relationship Id="rId6" Type="http://schemas.openxmlformats.org/officeDocument/2006/relationships/hyperlink" Target="https://www.mlhd.health.nsw.gov.au/our-services/sexual-health-service/the-hiv-related-program-unit-(harp)" TargetMode="External"/><Relationship Id="rId11" Type="http://schemas.openxmlformats.org/officeDocument/2006/relationships/hyperlink" Target="https://www.hep.org.au/" TargetMode="External"/><Relationship Id="rId5" Type="http://schemas.openxmlformats.org/officeDocument/2006/relationships/hyperlink" Target="http://http/stipu.nsw.gov.au/wp-content/uploads/NSW_STI_PN_PDF.pdf" TargetMode="External"/><Relationship Id="rId10" Type="http://schemas.openxmlformats.org/officeDocument/2006/relationships/hyperlink" Target="http://www.aivl.org.au/" TargetMode="External"/><Relationship Id="rId4" Type="http://schemas.openxmlformats.org/officeDocument/2006/relationships/hyperlink" Target="https://www.hepatitisaustralia.com/hep-c-guides" TargetMode="External"/><Relationship Id="rId9" Type="http://schemas.openxmlformats.org/officeDocument/2006/relationships/hyperlink" Target="https://nuaa.org.a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1" y="686519"/>
            <a:ext cx="10387878" cy="838710"/>
          </a:xfrm>
        </p:spPr>
        <p:txBody>
          <a:bodyPr/>
          <a:lstStyle/>
          <a:p>
            <a:pPr marL="0" indent="0">
              <a:buNone/>
            </a:pPr>
            <a:r>
              <a:rPr lang="en-AU" sz="2800" b="1" dirty="0"/>
              <a:t>Acknowledgement Of The Land </a:t>
            </a:r>
          </a:p>
        </p:txBody>
      </p:sp>
      <p:sp>
        <p:nvSpPr>
          <p:cNvPr id="3" name="Content Placeholder 2"/>
          <p:cNvSpPr>
            <a:spLocks noGrp="1"/>
          </p:cNvSpPr>
          <p:nvPr>
            <p:ph idx="1"/>
          </p:nvPr>
        </p:nvSpPr>
        <p:spPr>
          <a:xfrm>
            <a:off x="813100" y="1889186"/>
            <a:ext cx="10666599" cy="4575134"/>
          </a:xfrm>
        </p:spPr>
        <p:txBody>
          <a:bodyPr/>
          <a:lstStyle/>
          <a:p>
            <a:pPr marL="0" indent="0" algn="ctr">
              <a:buNone/>
            </a:pPr>
            <a:endParaRPr lang="en-AU" sz="2400" dirty="0">
              <a:latin typeface="Trebuchet MS" panose="020B0603020202020204" pitchFamily="34" charset="0"/>
            </a:endParaRPr>
          </a:p>
          <a:p>
            <a:pPr marL="0" indent="0" algn="ctr">
              <a:buNone/>
            </a:pPr>
            <a:r>
              <a:rPr lang="en-AU" sz="2800" dirty="0"/>
              <a:t>I would like to acknowledge the traditional owners of the land, the Wiradjuri people and pay my respects to Elders past, present and emerging leaders and Aboriginal people here today. </a:t>
            </a:r>
          </a:p>
          <a:p>
            <a:pPr marL="0" indent="0">
              <a:buNone/>
            </a:pPr>
            <a:endParaRPr lang="en-AU" dirty="0"/>
          </a:p>
        </p:txBody>
      </p:sp>
    </p:spTree>
    <p:extLst>
      <p:ext uri="{BB962C8B-B14F-4D97-AF65-F5344CB8AC3E}">
        <p14:creationId xmlns:p14="http://schemas.microsoft.com/office/powerpoint/2010/main" val="100529985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59" y="131212"/>
            <a:ext cx="4437746" cy="866315"/>
          </a:xfrm>
        </p:spPr>
        <p:txBody>
          <a:bodyPr/>
          <a:lstStyle/>
          <a:p>
            <a:r>
              <a:rPr lang="en-AU" sz="2400" dirty="0"/>
              <a:t>Human Immunodeficiency Virus (HIV)</a:t>
            </a:r>
            <a:endParaRPr lang="en-AU" dirty="0"/>
          </a:p>
        </p:txBody>
      </p:sp>
      <p:sp>
        <p:nvSpPr>
          <p:cNvPr id="6" name="Text Placeholder 5"/>
          <p:cNvSpPr>
            <a:spLocks noGrp="1"/>
          </p:cNvSpPr>
          <p:nvPr>
            <p:ph type="body" sz="half" idx="2"/>
          </p:nvPr>
        </p:nvSpPr>
        <p:spPr>
          <a:xfrm>
            <a:off x="396258" y="997527"/>
            <a:ext cx="5547342" cy="5128327"/>
          </a:xfrm>
        </p:spPr>
        <p:txBody>
          <a:bodyPr/>
          <a:lstStyle/>
          <a:p>
            <a:r>
              <a:rPr lang="en-AU" sz="1800" dirty="0"/>
              <a:t>A virus that damages the immune system.</a:t>
            </a:r>
          </a:p>
          <a:p>
            <a:r>
              <a:rPr lang="en-AU" sz="1800" dirty="0"/>
              <a:t>It is transmitted through body fluids. </a:t>
            </a:r>
          </a:p>
          <a:p>
            <a:r>
              <a:rPr lang="en-AU" sz="1800" dirty="0"/>
              <a:t>Treatment as Prevention (</a:t>
            </a:r>
            <a:r>
              <a:rPr lang="en-AU" sz="1800" dirty="0" err="1"/>
              <a:t>TasP</a:t>
            </a:r>
            <a:r>
              <a:rPr lang="en-AU" sz="1800" dirty="0"/>
              <a:t>) are available keeping the person well,</a:t>
            </a:r>
            <a:r>
              <a:rPr lang="en-AU" sz="1800" b="1" dirty="0"/>
              <a:t> </a:t>
            </a:r>
          </a:p>
          <a:p>
            <a:r>
              <a:rPr lang="en-AU" sz="1800" b="1" dirty="0"/>
              <a:t>Pre-exposure prophylaxis </a:t>
            </a:r>
            <a:r>
              <a:rPr lang="en-AU" sz="1800" dirty="0"/>
              <a:t>(</a:t>
            </a:r>
            <a:r>
              <a:rPr lang="en-AU" sz="1800" dirty="0" err="1"/>
              <a:t>PrEP</a:t>
            </a:r>
            <a:r>
              <a:rPr lang="en-AU" sz="1800" dirty="0"/>
              <a:t>) On demand or event driven 2 tablets before sex, followed by 1 pill 24 hrs later and a second dose 24 hrs after that</a:t>
            </a:r>
          </a:p>
          <a:p>
            <a:r>
              <a:rPr lang="en-AU" sz="1800" dirty="0"/>
              <a:t>There is no vaccine or cure. AIDS is a late stage of HIV infection.</a:t>
            </a:r>
          </a:p>
          <a:p>
            <a:r>
              <a:rPr lang="en-AU" sz="1800" dirty="0"/>
              <a:t>The </a:t>
            </a:r>
            <a:r>
              <a:rPr lang="en-AU" sz="1800" b="1" dirty="0"/>
              <a:t>HIV Support Program </a:t>
            </a:r>
            <a:r>
              <a:rPr lang="en-AU" sz="1800" dirty="0"/>
              <a:t>(HSP) supports people who are HIV positive. </a:t>
            </a:r>
          </a:p>
          <a:p>
            <a:r>
              <a:rPr lang="en-AU" sz="1800" b="1" dirty="0"/>
              <a:t>HIV &amp; Related Program Unit </a:t>
            </a:r>
            <a:r>
              <a:rPr lang="en-AU" sz="1800" dirty="0"/>
              <a:t>(HARP) NSP, Sexual health and health promotion programs </a:t>
            </a:r>
            <a:r>
              <a:rPr lang="en-AU" sz="1800" dirty="0">
                <a:hlinkClick r:id="rId2"/>
              </a:rPr>
              <a:t>https://www.health.nsw.gov.au/Infectious/factsheets/Pages/HIV-infection.aspx</a:t>
            </a:r>
            <a:endParaRPr lang="en-AU" sz="1800" dirty="0"/>
          </a:p>
          <a:p>
            <a:endParaRPr lang="en-AU" dirty="0"/>
          </a:p>
        </p:txBody>
      </p:sp>
      <p:pic>
        <p:nvPicPr>
          <p:cNvPr id="7" name="Picture 6"/>
          <p:cNvPicPr>
            <a:picLocks noChangeAspect="1"/>
          </p:cNvPicPr>
          <p:nvPr/>
        </p:nvPicPr>
        <p:blipFill>
          <a:blip r:embed="rId3"/>
          <a:stretch>
            <a:fillRect/>
          </a:stretch>
        </p:blipFill>
        <p:spPr>
          <a:xfrm>
            <a:off x="5943601" y="216569"/>
            <a:ext cx="6248399" cy="6461760"/>
          </a:xfrm>
          <a:prstGeom prst="rect">
            <a:avLst/>
          </a:prstGeom>
        </p:spPr>
      </p:pic>
    </p:spTree>
    <p:extLst>
      <p:ext uri="{BB962C8B-B14F-4D97-AF65-F5344CB8AC3E}">
        <p14:creationId xmlns:p14="http://schemas.microsoft.com/office/powerpoint/2010/main" val="232984353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80311" y="3080083"/>
            <a:ext cx="3990899" cy="3465095"/>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AU" sz="2000" b="1" dirty="0"/>
              <a:t>HSP &amp; HARP programs support the person:</a:t>
            </a:r>
            <a:endParaRPr lang="en-AU" sz="2000" dirty="0"/>
          </a:p>
          <a:p>
            <a:pPr marL="457200" indent="-457200">
              <a:buFont typeface="+mj-lt"/>
              <a:buAutoNum type="arabicPeriod"/>
            </a:pPr>
            <a:r>
              <a:rPr lang="en-AU" sz="2000" dirty="0"/>
              <a:t>Management including treatment </a:t>
            </a:r>
          </a:p>
          <a:p>
            <a:pPr marL="457200" lvl="0" indent="-457200">
              <a:buFont typeface="+mj-lt"/>
              <a:buAutoNum type="arabicPeriod"/>
            </a:pPr>
            <a:r>
              <a:rPr lang="en-AU" sz="2000" dirty="0"/>
              <a:t>Psychosocial support</a:t>
            </a:r>
          </a:p>
          <a:p>
            <a:pPr marL="457200" lvl="0" indent="-457200">
              <a:buFont typeface="+mj-lt"/>
              <a:buAutoNum type="arabicPeriod"/>
            </a:pPr>
            <a:r>
              <a:rPr lang="en-AU" sz="2000" dirty="0"/>
              <a:t>Prevention of infection to others</a:t>
            </a:r>
          </a:p>
          <a:p>
            <a:pPr marL="457200" lvl="0" indent="-457200">
              <a:buFont typeface="+mj-lt"/>
              <a:buAutoNum type="arabicPeriod"/>
            </a:pPr>
            <a:r>
              <a:rPr lang="en-AU" sz="2000" dirty="0"/>
              <a:t>Partner Notification</a:t>
            </a:r>
          </a:p>
          <a:p>
            <a:pPr marL="457200" lvl="0" indent="-457200">
              <a:buFont typeface="+mj-lt"/>
              <a:buAutoNum type="arabicPeriod"/>
            </a:pPr>
            <a:r>
              <a:rPr lang="en-AU" sz="2000" dirty="0"/>
              <a:t>Specialist &amp; Community Services </a:t>
            </a:r>
          </a:p>
          <a:p>
            <a:pPr lvl="0"/>
            <a:endParaRPr lang="en-AU" sz="2400" dirty="0"/>
          </a:p>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dirty="0">
              <a:ln>
                <a:noFill/>
              </a:ln>
              <a:solidFill>
                <a:srgbClr val="002060"/>
              </a:solidFill>
              <a:effectLst/>
              <a:latin typeface="Times New Roman" pitchFamily="20" charset="0"/>
            </a:endParaRPr>
          </a:p>
        </p:txBody>
      </p:sp>
      <p:pic>
        <p:nvPicPr>
          <p:cNvPr id="16" name="Content Placeholder 6"/>
          <p:cNvPicPr>
            <a:picLocks noGrp="1" noChangeAspect="1"/>
          </p:cNvPicPr>
          <p:nvPr>
            <p:ph idx="1"/>
          </p:nvPr>
        </p:nvPicPr>
        <p:blipFill>
          <a:blip r:embed="rId2"/>
          <a:stretch>
            <a:fillRect/>
          </a:stretch>
        </p:blipFill>
        <p:spPr>
          <a:xfrm>
            <a:off x="8903368" y="348916"/>
            <a:ext cx="2689937" cy="2310063"/>
          </a:xfrm>
          <a:prstGeom prst="rect">
            <a:avLst/>
          </a:prstGeom>
        </p:spPr>
      </p:pic>
      <p:pic>
        <p:nvPicPr>
          <p:cNvPr id="17" name="Picture 16"/>
          <p:cNvPicPr>
            <a:picLocks noChangeAspect="1"/>
          </p:cNvPicPr>
          <p:nvPr/>
        </p:nvPicPr>
        <p:blipFill rotWithShape="1">
          <a:blip r:embed="rId3"/>
          <a:srcRect l="16721" t="8141" r="12597" b="4907"/>
          <a:stretch/>
        </p:blipFill>
        <p:spPr>
          <a:xfrm>
            <a:off x="280312" y="348916"/>
            <a:ext cx="8526804" cy="2310063"/>
          </a:xfrm>
          <a:prstGeom prst="rect">
            <a:avLst/>
          </a:prstGeom>
        </p:spPr>
      </p:pic>
      <p:sp>
        <p:nvSpPr>
          <p:cNvPr id="18" name="Rectangle 17"/>
          <p:cNvSpPr/>
          <p:nvPr/>
        </p:nvSpPr>
        <p:spPr bwMode="auto">
          <a:xfrm>
            <a:off x="4800600" y="3080083"/>
            <a:ext cx="7303167" cy="3380874"/>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AU" sz="2000" b="1" dirty="0"/>
              <a:t>LHDs </a:t>
            </a:r>
            <a:r>
              <a:rPr lang="en-AU" sz="2000" dirty="0"/>
              <a:t>- Sexual Health / HIV or Health Promotion Manager</a:t>
            </a:r>
          </a:p>
          <a:p>
            <a:pPr eaLnBrk="0" fontAlgn="base" hangingPunct="0"/>
            <a:r>
              <a:rPr lang="en-AU" sz="2000" b="1" dirty="0"/>
              <a:t>ACON NSW </a:t>
            </a:r>
            <a:r>
              <a:rPr lang="en-AU" sz="2000" dirty="0"/>
              <a:t>provide outreach services </a:t>
            </a:r>
            <a:r>
              <a:rPr lang="en-AU" sz="2000" u="sng" dirty="0">
                <a:hlinkClick r:id="rId4"/>
              </a:rPr>
              <a:t>https://www.acon.org.au/</a:t>
            </a:r>
            <a:endParaRPr lang="en-AU" sz="2000" dirty="0"/>
          </a:p>
          <a:p>
            <a:pPr eaLnBrk="0" fontAlgn="base" hangingPunct="0"/>
            <a:r>
              <a:rPr lang="en-AU" sz="2000" b="1" dirty="0"/>
              <a:t>NSW Sexual Health </a:t>
            </a:r>
            <a:r>
              <a:rPr lang="en-AU" sz="2000" b="1" dirty="0" err="1"/>
              <a:t>Infolink</a:t>
            </a:r>
            <a:r>
              <a:rPr lang="en-AU" sz="2000" b="1" dirty="0"/>
              <a:t> (SHIL) </a:t>
            </a:r>
            <a:r>
              <a:rPr lang="en-AU" sz="2000" dirty="0"/>
              <a:t>provide HIV &amp; STI information service for health professionals (testing, treatment guidelines, support with contact tracing and resources) </a:t>
            </a:r>
            <a:r>
              <a:rPr lang="en-AU" sz="2000" dirty="0">
                <a:hlinkClick r:id="rId5"/>
              </a:rPr>
              <a:t>https://www.health.nsw.gov.au/sexualhealth/Pages/default.aspx</a:t>
            </a:r>
            <a:endParaRPr lang="en-AU" sz="2000" dirty="0"/>
          </a:p>
          <a:p>
            <a:pPr eaLnBrk="0" fontAlgn="base" hangingPunct="0"/>
            <a:r>
              <a:rPr lang="en-AU" sz="2000" b="1" dirty="0">
                <a:effectLst/>
              </a:rPr>
              <a:t>NSW STI Programs Unit (STIPU)  </a:t>
            </a:r>
          </a:p>
          <a:p>
            <a:pPr eaLnBrk="0" fontAlgn="base" hangingPunct="0"/>
            <a:r>
              <a:rPr lang="en-AU" sz="2000" b="1" dirty="0"/>
              <a:t>Stigma STI / HIV Testing Tool </a:t>
            </a:r>
            <a:r>
              <a:rPr lang="en-AU" sz="2000" dirty="0"/>
              <a:t>– A step by step guide to testing </a:t>
            </a:r>
          </a:p>
          <a:p>
            <a:pPr eaLnBrk="0" fontAlgn="base" hangingPunct="0"/>
            <a:endParaRPr lang="en-AU" sz="2000" dirty="0">
              <a:effectLst/>
            </a:endParaRPr>
          </a:p>
        </p:txBody>
      </p:sp>
    </p:spTree>
    <p:extLst>
      <p:ext uri="{BB962C8B-B14F-4D97-AF65-F5344CB8AC3E}">
        <p14:creationId xmlns:p14="http://schemas.microsoft.com/office/powerpoint/2010/main" val="30658404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118754"/>
            <a:ext cx="8224391" cy="463138"/>
          </a:xfrm>
        </p:spPr>
        <p:txBody>
          <a:bodyPr/>
          <a:lstStyle/>
          <a:p>
            <a:r>
              <a:rPr lang="en-AU" sz="2400" dirty="0"/>
              <a:t>Health Promotion and Harm Minimisation: </a:t>
            </a:r>
          </a:p>
        </p:txBody>
      </p:sp>
      <p:sp>
        <p:nvSpPr>
          <p:cNvPr id="3" name="Content Placeholder 2"/>
          <p:cNvSpPr>
            <a:spLocks noGrp="1"/>
          </p:cNvSpPr>
          <p:nvPr>
            <p:ph idx="1"/>
          </p:nvPr>
        </p:nvSpPr>
        <p:spPr>
          <a:xfrm>
            <a:off x="95003" y="1155031"/>
            <a:ext cx="9452758" cy="5602027"/>
          </a:xfrm>
        </p:spPr>
        <p:txBody>
          <a:bodyPr/>
          <a:lstStyle/>
          <a:p>
            <a:r>
              <a:rPr lang="en-AU" sz="2000" dirty="0"/>
              <a:t>Building rapport is key before asking sensitive questions, no matter how difficult asking the question is for the clinician it must not be ‘omitted’. The clinician is providing an opportunity for the consumer to think and identify any potential ‘exposure risks’ in the previous weeks </a:t>
            </a:r>
            <a:r>
              <a:rPr lang="en-AU" sz="2000" b="1" dirty="0"/>
              <a:t>‘Treat More &amp; Test Early =  Better Health Outcomes’.</a:t>
            </a:r>
          </a:p>
          <a:p>
            <a:r>
              <a:rPr lang="en-AU" sz="2000" b="1" dirty="0"/>
              <a:t>Needle &amp; Syringe Program </a:t>
            </a:r>
            <a:r>
              <a:rPr lang="en-AU" sz="2000" dirty="0"/>
              <a:t>(NSP) Access to swabs, sterile water injection sites, sterile water, spoons in which to mix the solution, and filters to remove particles from the drugs. (</a:t>
            </a:r>
            <a:r>
              <a:rPr lang="en-AU" sz="2000" dirty="0" err="1"/>
              <a:t>Fitpacks</a:t>
            </a:r>
            <a:r>
              <a:rPr lang="en-AU" sz="2000" dirty="0"/>
              <a:t>)</a:t>
            </a:r>
          </a:p>
          <a:p>
            <a:r>
              <a:rPr lang="en-AU" sz="2000" dirty="0"/>
              <a:t>Easy access (drop in appointments) reducing the barriers for testing and treatment. </a:t>
            </a:r>
            <a:r>
              <a:rPr lang="en-AU" sz="2000" b="1" dirty="0"/>
              <a:t>Dry Blood Spot (DBS) </a:t>
            </a:r>
            <a:r>
              <a:rPr lang="en-AU" sz="2000" dirty="0"/>
              <a:t>is a valuable tool. Its anonymous, non-invasive, and results indicate current infection.</a:t>
            </a:r>
          </a:p>
          <a:p>
            <a:r>
              <a:rPr lang="en-AU" sz="2000" b="1" dirty="0"/>
              <a:t>Hep C</a:t>
            </a:r>
            <a:r>
              <a:rPr lang="en-AU" sz="2000" dirty="0"/>
              <a:t>ured communication campaign targeting People Who Inject Drugs (PWID) at settings relevant to them</a:t>
            </a:r>
          </a:p>
          <a:p>
            <a:pPr marL="0" indent="0">
              <a:buNone/>
            </a:pPr>
            <a:endParaRPr lang="en-AU" sz="2000" dirty="0"/>
          </a:p>
          <a:p>
            <a:pPr marL="0" indent="0">
              <a:buNone/>
            </a:pPr>
            <a:endParaRPr lang="en-AU" sz="2000" dirty="0"/>
          </a:p>
          <a:p>
            <a:pPr marL="0" indent="0">
              <a:buNone/>
            </a:pPr>
            <a:endParaRPr lang="en-AU" sz="2000" dirty="0"/>
          </a:p>
        </p:txBody>
      </p:sp>
      <p:pic>
        <p:nvPicPr>
          <p:cNvPr id="6" name="Picture 5"/>
          <p:cNvPicPr>
            <a:picLocks noChangeAspect="1"/>
          </p:cNvPicPr>
          <p:nvPr/>
        </p:nvPicPr>
        <p:blipFill rotWithShape="1">
          <a:blip r:embed="rId2"/>
          <a:srcRect l="66721" t="26010" r="6298" b="5586"/>
          <a:stretch/>
        </p:blipFill>
        <p:spPr>
          <a:xfrm>
            <a:off x="9464632" y="0"/>
            <a:ext cx="2644239" cy="3586348"/>
          </a:xfrm>
          <a:prstGeom prst="rect">
            <a:avLst/>
          </a:prstGeom>
        </p:spPr>
      </p:pic>
      <p:pic>
        <p:nvPicPr>
          <p:cNvPr id="8" name="Content Placeholder 3"/>
          <p:cNvPicPr>
            <a:picLocks noChangeAspect="1"/>
          </p:cNvPicPr>
          <p:nvPr/>
        </p:nvPicPr>
        <p:blipFill rotWithShape="1">
          <a:blip r:embed="rId3"/>
          <a:srcRect l="9435" r="17610"/>
          <a:stretch/>
        </p:blipFill>
        <p:spPr bwMode="auto">
          <a:xfrm>
            <a:off x="9547761" y="3740726"/>
            <a:ext cx="2644239" cy="29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2475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2043"/>
          <a:stretch/>
        </p:blipFill>
        <p:spPr>
          <a:xfrm>
            <a:off x="2434442" y="1009403"/>
            <a:ext cx="7493329" cy="4085111"/>
          </a:xfrm>
          <a:prstGeom prst="rect">
            <a:avLst/>
          </a:prstGeom>
        </p:spPr>
      </p:pic>
    </p:spTree>
    <p:extLst>
      <p:ext uri="{BB962C8B-B14F-4D97-AF65-F5344CB8AC3E}">
        <p14:creationId xmlns:p14="http://schemas.microsoft.com/office/powerpoint/2010/main" val="69548677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265" y="144380"/>
            <a:ext cx="10973472" cy="490843"/>
          </a:xfrm>
        </p:spPr>
        <p:txBody>
          <a:bodyPr/>
          <a:lstStyle/>
          <a:p>
            <a:r>
              <a:rPr lang="en-AU" sz="2400" b="1" dirty="0"/>
              <a:t>References: </a:t>
            </a:r>
            <a:endParaRPr lang="en-AU" sz="2400" dirty="0"/>
          </a:p>
        </p:txBody>
      </p:sp>
      <p:sp>
        <p:nvSpPr>
          <p:cNvPr id="6" name="Content Placeholder 5"/>
          <p:cNvSpPr>
            <a:spLocks noGrp="1"/>
          </p:cNvSpPr>
          <p:nvPr>
            <p:ph sz="half" idx="2"/>
          </p:nvPr>
        </p:nvSpPr>
        <p:spPr>
          <a:xfrm>
            <a:off x="276726" y="733926"/>
            <a:ext cx="5719597" cy="5391928"/>
          </a:xfrm>
        </p:spPr>
        <p:txBody>
          <a:bodyPr/>
          <a:lstStyle/>
          <a:p>
            <a:r>
              <a:rPr lang="en-AU" sz="1600" dirty="0"/>
              <a:t>At The Sharp End- A snapshot of 21</a:t>
            </a:r>
            <a:r>
              <a:rPr lang="en-AU" sz="1600" baseline="30000" dirty="0"/>
              <a:t>st</a:t>
            </a:r>
            <a:r>
              <a:rPr lang="en-AU" sz="1600" dirty="0"/>
              <a:t> century injecting Drug use (Turning point Victoria) </a:t>
            </a:r>
          </a:p>
          <a:p>
            <a:r>
              <a:rPr lang="en-AU" sz="1600" b="1" u="sng" dirty="0">
                <a:hlinkClick r:id="rId2"/>
              </a:rPr>
              <a:t>Taking a sexual history</a:t>
            </a:r>
            <a:r>
              <a:rPr lang="en-AU" sz="1600" b="1" u="sng" dirty="0"/>
              <a:t> </a:t>
            </a:r>
            <a:r>
              <a:rPr lang="en-AU" sz="1600" dirty="0"/>
              <a:t>adapted from the NSW STI Programs Unit’s </a:t>
            </a:r>
            <a:r>
              <a:rPr lang="en-AU" sz="1600" b="1" dirty="0">
                <a:hlinkClick r:id="rId3"/>
              </a:rPr>
              <a:t>STI/HIV Testing Tool </a:t>
            </a:r>
            <a:endParaRPr lang="en-AU" sz="1600" b="1" dirty="0"/>
          </a:p>
          <a:p>
            <a:r>
              <a:rPr lang="en-AU" sz="1600" dirty="0"/>
              <a:t>Hepatitis Australia – A guide to Hep C </a:t>
            </a:r>
            <a:r>
              <a:rPr lang="en-AU" sz="1600" b="1" dirty="0">
                <a:hlinkClick r:id="rId4"/>
              </a:rPr>
              <a:t>https://www.hepatitisaustralia.com/hep-c-guides</a:t>
            </a:r>
            <a:endParaRPr lang="en-AU" sz="1600" b="1" dirty="0"/>
          </a:p>
          <a:p>
            <a:r>
              <a:rPr lang="en-AU" sz="1600" dirty="0"/>
              <a:t>National guide to a preventative health assessment for Aboriginal and Torres Strait Islander people </a:t>
            </a:r>
          </a:p>
          <a:p>
            <a:r>
              <a:rPr lang="en-AU" sz="1600" dirty="0"/>
              <a:t>Burnett Institute. </a:t>
            </a:r>
            <a:r>
              <a:rPr lang="en-AU" sz="1600" b="1" u="sng" dirty="0">
                <a:hlinkClick r:id="rId5"/>
              </a:rPr>
              <a:t>Partner notification of sexually transmitted infections in New South Wales: An informed literature review</a:t>
            </a:r>
            <a:r>
              <a:rPr lang="en-AU" sz="1600" dirty="0"/>
              <a:t>. Melbourne: Burnet Institute, 2010.  [Accessed 14 April 2017].</a:t>
            </a:r>
          </a:p>
          <a:p>
            <a:r>
              <a:rPr lang="en-AU" sz="1600" dirty="0"/>
              <a:t>MLHD HIV &amp; Related Program Unit (HARP) </a:t>
            </a:r>
            <a:r>
              <a:rPr lang="en-AU" sz="1600" b="1" dirty="0">
                <a:hlinkClick r:id="rId6"/>
              </a:rPr>
              <a:t>https://www.mlhd.health.nsw.gov.au/our-services/sexual-health-service/the-hiv-related-program-unit-(harp)</a:t>
            </a:r>
            <a:endParaRPr lang="en-AU" sz="1600" b="1" dirty="0"/>
          </a:p>
          <a:p>
            <a:r>
              <a:rPr lang="en-AU" sz="1600" dirty="0"/>
              <a:t>Sexual Health Info Link </a:t>
            </a:r>
            <a:r>
              <a:rPr lang="en-AU" sz="1600" b="1" dirty="0">
                <a:hlinkClick r:id="rId7"/>
              </a:rPr>
              <a:t>https://www.shil.nsw.gov.au/</a:t>
            </a:r>
            <a:endParaRPr lang="en-AU" sz="1600" b="1" dirty="0"/>
          </a:p>
          <a:p>
            <a:pPr marL="0" indent="0">
              <a:buNone/>
            </a:pPr>
            <a:endParaRPr lang="en-AU" sz="1600" dirty="0"/>
          </a:p>
        </p:txBody>
      </p:sp>
      <p:sp>
        <p:nvSpPr>
          <p:cNvPr id="8" name="Content Placeholder 7"/>
          <p:cNvSpPr>
            <a:spLocks noGrp="1"/>
          </p:cNvSpPr>
          <p:nvPr>
            <p:ph sz="quarter" idx="4"/>
          </p:nvPr>
        </p:nvSpPr>
        <p:spPr>
          <a:xfrm>
            <a:off x="6193439" y="733926"/>
            <a:ext cx="5389298" cy="5391928"/>
          </a:xfrm>
        </p:spPr>
        <p:txBody>
          <a:bodyPr/>
          <a:lstStyle/>
          <a:p>
            <a:r>
              <a:rPr lang="en-AU" sz="1600" dirty="0"/>
              <a:t>Needle and Syringe Program (NSP) Services </a:t>
            </a:r>
            <a:r>
              <a:rPr lang="en-AU" sz="1600" b="1" dirty="0">
                <a:hlinkClick r:id="rId8"/>
              </a:rPr>
              <a:t>https://www.mlhd.health.nsw.gov.au/our-services/needle-and-syringe-program-(nsp)-services</a:t>
            </a:r>
            <a:endParaRPr lang="en-AU" sz="1600" b="1" dirty="0"/>
          </a:p>
          <a:p>
            <a:r>
              <a:rPr lang="en-AU" sz="1600" b="1" u="sng" dirty="0">
                <a:hlinkClick r:id="rId9"/>
              </a:rPr>
              <a:t>NSW Users and AIDS Association (NUAA)</a:t>
            </a:r>
            <a:r>
              <a:rPr lang="en-AU" sz="1600" dirty="0"/>
              <a:t> is the peak drug user organisation in NSW. NUAA provides education, practical support, information and advocacy to users of illicit drugs, their friends, and allies.</a:t>
            </a:r>
          </a:p>
          <a:p>
            <a:r>
              <a:rPr lang="en-AU" sz="1600" b="1" u="sng" dirty="0">
                <a:hlinkClick r:id="rId10"/>
              </a:rPr>
              <a:t>Australian Injecting &amp; Illicit Drug Users League (AIVL)</a:t>
            </a:r>
            <a:r>
              <a:rPr lang="en-AU" sz="1600" dirty="0"/>
              <a:t> is the national organisation representing people who use/have used illicit drugs and is the peak body for the state and territory peer-based drug user organisations.</a:t>
            </a:r>
          </a:p>
          <a:p>
            <a:r>
              <a:rPr lang="en-AU" sz="1600" b="1" u="sng" dirty="0">
                <a:hlinkClick r:id="rId11"/>
              </a:rPr>
              <a:t>Hepatitis NSW</a:t>
            </a:r>
            <a:r>
              <a:rPr lang="en-AU" sz="1600" dirty="0"/>
              <a:t> provides information, support, referral and advocacy for people affected by viral hepatitis in NSW. </a:t>
            </a:r>
            <a:r>
              <a:rPr lang="en-AU" sz="1600" dirty="0">
                <a:solidFill>
                  <a:schemeClr val="bg2"/>
                </a:solidFill>
                <a:hlinkClick r:id="rId12"/>
              </a:rPr>
              <a:t>https://www.hep.org.au/hep-c/hep-c-testing/pcr-tests/?sfw=pass1634013207</a:t>
            </a:r>
            <a:endParaRPr lang="en-AU" sz="1600" dirty="0">
              <a:solidFill>
                <a:schemeClr val="bg2"/>
              </a:solidFill>
            </a:endParaRPr>
          </a:p>
          <a:p>
            <a:endParaRPr lang="en-AU" sz="1600" dirty="0"/>
          </a:p>
          <a:p>
            <a:pPr marL="0" indent="0">
              <a:buNone/>
            </a:pPr>
            <a:endParaRPr lang="en-AU" sz="1600" dirty="0"/>
          </a:p>
        </p:txBody>
      </p:sp>
    </p:spTree>
    <p:extLst>
      <p:ext uri="{BB962C8B-B14F-4D97-AF65-F5344CB8AC3E}">
        <p14:creationId xmlns:p14="http://schemas.microsoft.com/office/powerpoint/2010/main" val="29252768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470" y="0"/>
            <a:ext cx="11529060" cy="6858000"/>
          </a:xfrm>
          <a:prstGeom prst="rect">
            <a:avLst/>
          </a:prstGeom>
        </p:spPr>
      </p:pic>
    </p:spTree>
    <p:extLst>
      <p:ext uri="{BB962C8B-B14F-4D97-AF65-F5344CB8AC3E}">
        <p14:creationId xmlns:p14="http://schemas.microsoft.com/office/powerpoint/2010/main" val="2315950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9D7D0AE-15B2-41A2-B26D-CD26B63380ED}"/>
              </a:ext>
            </a:extLst>
          </p:cNvPr>
          <p:cNvSpPr/>
          <p:nvPr/>
        </p:nvSpPr>
        <p:spPr>
          <a:xfrm>
            <a:off x="0" y="1686130"/>
            <a:ext cx="7976681" cy="2166639"/>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D5B9111B-FA78-43B1-823A-8EAD4023F414}"/>
              </a:ext>
            </a:extLst>
          </p:cNvPr>
          <p:cNvSpPr txBox="1"/>
          <p:nvPr/>
        </p:nvSpPr>
        <p:spPr>
          <a:xfrm>
            <a:off x="727039" y="2062947"/>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Martina Greenaway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412757296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 y="0"/>
          <a:ext cx="4263242" cy="6858000"/>
        </p:xfrm>
        <a:graphic>
          <a:graphicData uri="http://schemas.openxmlformats.org/presentationml/2006/ole">
            <mc:AlternateContent xmlns:mc="http://schemas.openxmlformats.org/markup-compatibility/2006">
              <mc:Choice xmlns:v="urn:schemas-microsoft-com:vml" Requires="v">
                <p:oleObj name="Acrobat Document" r:id="rId2" imgW="5667198" imgH="8020037" progId="AcroExch.Document.DC">
                  <p:embed/>
                </p:oleObj>
              </mc:Choice>
              <mc:Fallback>
                <p:oleObj name="Acrobat Document" r:id="rId2" imgW="5667198" imgH="8020037" progId="AcroExch.Document.DC">
                  <p:embed/>
                  <p:pic>
                    <p:nvPicPr>
                      <p:cNvPr id="0" name=""/>
                      <p:cNvPicPr/>
                      <p:nvPr/>
                    </p:nvPicPr>
                    <p:blipFill>
                      <a:blip r:embed="rId3"/>
                      <a:stretch>
                        <a:fillRect/>
                      </a:stretch>
                    </p:blipFill>
                    <p:spPr>
                      <a:xfrm>
                        <a:off x="1" y="0"/>
                        <a:ext cx="4263242" cy="6858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4263243" y="0"/>
          <a:ext cx="4015550" cy="6858000"/>
        </p:xfrm>
        <a:graphic>
          <a:graphicData uri="http://schemas.openxmlformats.org/presentationml/2006/ole">
            <mc:AlternateContent xmlns:mc="http://schemas.openxmlformats.org/markup-compatibility/2006">
              <mc:Choice xmlns:v="urn:schemas-microsoft-com:vml" Requires="v">
                <p:oleObj name="Acrobat Document" r:id="rId4" imgW="5667198" imgH="8020037" progId="AcroExch.Document.DC">
                  <p:embed/>
                </p:oleObj>
              </mc:Choice>
              <mc:Fallback>
                <p:oleObj name="Acrobat Document" r:id="rId4" imgW="5667198" imgH="8020037" progId="AcroExch.Document.DC">
                  <p:embed/>
                  <p:pic>
                    <p:nvPicPr>
                      <p:cNvPr id="0" name=""/>
                      <p:cNvPicPr/>
                      <p:nvPr/>
                    </p:nvPicPr>
                    <p:blipFill>
                      <a:blip r:embed="rId5"/>
                      <a:stretch>
                        <a:fillRect/>
                      </a:stretch>
                    </p:blipFill>
                    <p:spPr>
                      <a:xfrm>
                        <a:off x="4263243" y="0"/>
                        <a:ext cx="4015550" cy="68580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8278793" y="1"/>
          <a:ext cx="3829050" cy="6858000"/>
        </p:xfrm>
        <a:graphic>
          <a:graphicData uri="http://schemas.openxmlformats.org/presentationml/2006/ole">
            <mc:AlternateContent xmlns:mc="http://schemas.openxmlformats.org/markup-compatibility/2006">
              <mc:Choice xmlns:v="urn:schemas-microsoft-com:vml" Requires="v">
                <p:oleObj name="Acrobat Document" r:id="rId6" imgW="5667198" imgH="8020037" progId="AcroExch.Document.DC">
                  <p:embed/>
                </p:oleObj>
              </mc:Choice>
              <mc:Fallback>
                <p:oleObj name="Acrobat Document" r:id="rId6" imgW="5667198" imgH="8020037" progId="AcroExch.Document.DC">
                  <p:embed/>
                  <p:pic>
                    <p:nvPicPr>
                      <p:cNvPr id="0" name=""/>
                      <p:cNvPicPr/>
                      <p:nvPr/>
                    </p:nvPicPr>
                    <p:blipFill>
                      <a:blip r:embed="rId7"/>
                      <a:stretch>
                        <a:fillRect/>
                      </a:stretch>
                    </p:blipFill>
                    <p:spPr>
                      <a:xfrm>
                        <a:off x="8278793" y="1"/>
                        <a:ext cx="3829050" cy="6858000"/>
                      </a:xfrm>
                      <a:prstGeom prst="rect">
                        <a:avLst/>
                      </a:prstGeom>
                    </p:spPr>
                  </p:pic>
                </p:oleObj>
              </mc:Fallback>
            </mc:AlternateContent>
          </a:graphicData>
        </a:graphic>
      </p:graphicFrame>
    </p:spTree>
    <p:extLst>
      <p:ext uri="{BB962C8B-B14F-4D97-AF65-F5344CB8AC3E}">
        <p14:creationId xmlns:p14="http://schemas.microsoft.com/office/powerpoint/2010/main" val="321733981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73" y="407773"/>
            <a:ext cx="10668840" cy="646864"/>
          </a:xfrm>
        </p:spPr>
        <p:txBody>
          <a:bodyPr/>
          <a:lstStyle/>
          <a:p>
            <a:r>
              <a:rPr lang="en-AU" sz="2000" b="1" dirty="0"/>
              <a:t>NSW Health – Policy Directive Nursing &amp; Midwifery Management of AOD use in the Delivery of Health Care (2021) - Chapter 4 Identifying and Managing Other Risks </a:t>
            </a:r>
          </a:p>
        </p:txBody>
      </p:sp>
      <p:pic>
        <p:nvPicPr>
          <p:cNvPr id="5" name="Picture 4"/>
          <p:cNvPicPr>
            <a:picLocks noChangeAspect="1"/>
          </p:cNvPicPr>
          <p:nvPr/>
        </p:nvPicPr>
        <p:blipFill rotWithShape="1">
          <a:blip r:embed="rId2"/>
          <a:srcRect l="7569" t="7990" r="5015" b="7554"/>
          <a:stretch/>
        </p:blipFill>
        <p:spPr>
          <a:xfrm>
            <a:off x="750473" y="1498782"/>
            <a:ext cx="10668840" cy="3338424"/>
          </a:xfrm>
          <a:prstGeom prst="rect">
            <a:avLst/>
          </a:prstGeom>
        </p:spPr>
      </p:pic>
      <p:sp>
        <p:nvSpPr>
          <p:cNvPr id="3" name="Rectangle 2"/>
          <p:cNvSpPr/>
          <p:nvPr/>
        </p:nvSpPr>
        <p:spPr>
          <a:xfrm>
            <a:off x="612476" y="4837206"/>
            <a:ext cx="11495760" cy="646331"/>
          </a:xfrm>
          <a:prstGeom prst="rect">
            <a:avLst/>
          </a:prstGeom>
        </p:spPr>
        <p:txBody>
          <a:bodyPr wrap="square">
            <a:spAutoFit/>
          </a:bodyPr>
          <a:lstStyle/>
          <a:p>
            <a:pPr lvl="0" algn="ctr" defTabSz="913516" eaLnBrk="0" fontAlgn="base" hangingPunct="0">
              <a:spcBef>
                <a:spcPct val="80000"/>
              </a:spcBef>
              <a:spcAft>
                <a:spcPct val="0"/>
              </a:spcAft>
              <a:buClr>
                <a:srgbClr val="133880"/>
              </a:buClr>
            </a:pPr>
            <a:r>
              <a:rPr lang="en-AU" b="1" kern="0" dirty="0">
                <a:solidFill>
                  <a:srgbClr val="002060"/>
                </a:solidFill>
              </a:rPr>
              <a:t>Prepared by: Martina Greenaway MLHD Registered Mental Health Nurse (RMHN),                              MLHD District Drug &amp; Alcohol, Clinical Nurse Consultant.</a:t>
            </a:r>
          </a:p>
        </p:txBody>
      </p:sp>
    </p:spTree>
    <p:extLst>
      <p:ext uri="{BB962C8B-B14F-4D97-AF65-F5344CB8AC3E}">
        <p14:creationId xmlns:p14="http://schemas.microsoft.com/office/powerpoint/2010/main" val="131650900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755" t="1004" r="4136" b="1234"/>
          <a:stretch/>
        </p:blipFill>
        <p:spPr>
          <a:xfrm>
            <a:off x="1840676" y="692726"/>
            <a:ext cx="8051469" cy="5015347"/>
          </a:xfrm>
          <a:prstGeom prst="rect">
            <a:avLst/>
          </a:prstGeom>
        </p:spPr>
      </p:pic>
    </p:spTree>
    <p:extLst>
      <p:ext uri="{BB962C8B-B14F-4D97-AF65-F5344CB8AC3E}">
        <p14:creationId xmlns:p14="http://schemas.microsoft.com/office/powerpoint/2010/main" val="295565059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9548" y="207818"/>
            <a:ext cx="3752602" cy="6535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bwMode="auto">
          <a:xfrm>
            <a:off x="23749" y="446396"/>
            <a:ext cx="3610100" cy="1687204"/>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Recent discharge (Rehab, Prison, Hospital) Increases risk of overdose </a:t>
            </a:r>
          </a:p>
        </p:txBody>
      </p:sp>
      <p:sp>
        <p:nvSpPr>
          <p:cNvPr id="6" name="Rectangle 5"/>
          <p:cNvSpPr/>
          <p:nvPr/>
        </p:nvSpPr>
        <p:spPr bwMode="auto">
          <a:xfrm>
            <a:off x="8085346" y="2050460"/>
            <a:ext cx="3990291" cy="1933074"/>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Risk of harm to self or others (MH, domestic violence aggression or violent behaviour)</a:t>
            </a:r>
          </a:p>
        </p:txBody>
      </p:sp>
      <p:sp>
        <p:nvSpPr>
          <p:cNvPr id="7" name="Rectangle 6"/>
          <p:cNvSpPr/>
          <p:nvPr/>
        </p:nvSpPr>
        <p:spPr bwMode="auto">
          <a:xfrm>
            <a:off x="6810" y="2608336"/>
            <a:ext cx="3610100" cy="1620983"/>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Risk of harm to children - Substance Use in Pregnancy (MRG)  </a:t>
            </a:r>
          </a:p>
        </p:txBody>
      </p:sp>
      <p:sp>
        <p:nvSpPr>
          <p:cNvPr id="8" name="Rectangle 7"/>
          <p:cNvSpPr/>
          <p:nvPr/>
        </p:nvSpPr>
        <p:spPr bwMode="auto">
          <a:xfrm>
            <a:off x="23749" y="4743755"/>
            <a:ext cx="3643977" cy="1500634"/>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AU" sz="2400" b="1" dirty="0">
                <a:solidFill>
                  <a:schemeClr val="bg2"/>
                </a:solidFill>
              </a:rPr>
              <a:t>Special attention to consumers who are homeless </a:t>
            </a:r>
          </a:p>
        </p:txBody>
      </p:sp>
      <p:sp>
        <p:nvSpPr>
          <p:cNvPr id="9" name="Rectangle 8"/>
          <p:cNvSpPr/>
          <p:nvPr/>
        </p:nvSpPr>
        <p:spPr bwMode="auto">
          <a:xfrm>
            <a:off x="8156780" y="446396"/>
            <a:ext cx="3918857" cy="1237288"/>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2400" b="1" dirty="0">
                <a:solidFill>
                  <a:schemeClr val="bg2"/>
                </a:solidFill>
              </a:rPr>
              <a:t>Risk factors for sexually transmitted infections and blood-borne viruses</a:t>
            </a:r>
            <a:endParaRPr kumimoji="0" lang="en-AU" sz="2400" b="0" i="0" u="none" strike="noStrike" cap="none" normalizeH="0" baseline="0" dirty="0">
              <a:ln>
                <a:noFill/>
              </a:ln>
              <a:solidFill>
                <a:schemeClr val="bg2"/>
              </a:solidFill>
              <a:effectLst/>
              <a:latin typeface="Times New Roman" pitchFamily="20" charset="0"/>
            </a:endParaRPr>
          </a:p>
        </p:txBody>
      </p:sp>
      <p:sp>
        <p:nvSpPr>
          <p:cNvPr id="12" name="Rectangle 11"/>
          <p:cNvSpPr/>
          <p:nvPr/>
        </p:nvSpPr>
        <p:spPr bwMode="auto">
          <a:xfrm>
            <a:off x="8032691" y="4390417"/>
            <a:ext cx="4095600" cy="2267833"/>
          </a:xfrm>
          <a:prstGeom prst="rect">
            <a:avLst/>
          </a:prstGeom>
          <a:ln>
            <a:headEnd type="none" w="sm" len="sm"/>
            <a:tailEnd type="none" w="sm" len="sm"/>
          </a:ln>
        </p:spPr>
        <p:style>
          <a:lnRef idx="2">
            <a:schemeClr val="accent1"/>
          </a:lnRef>
          <a:fillRef idx="1002">
            <a:schemeClr val="lt2"/>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2400" b="1" dirty="0">
                <a:solidFill>
                  <a:schemeClr val="bg2"/>
                </a:solidFill>
              </a:rPr>
              <a:t>Priority populations Aboriginal Torres Strait Islanders, CALD, LGBTQI Young &amp; Older people, Pregnancy (children under 5yrs)</a:t>
            </a:r>
            <a:endParaRPr lang="en-AU" sz="2400" dirty="0">
              <a:solidFill>
                <a:schemeClr val="bg2"/>
              </a:solidFill>
              <a:latin typeface="Times New Roman" pitchFamily="20" charset="0"/>
            </a:endParaRPr>
          </a:p>
        </p:txBody>
      </p:sp>
    </p:spTree>
    <p:extLst>
      <p:ext uri="{BB962C8B-B14F-4D97-AF65-F5344CB8AC3E}">
        <p14:creationId xmlns:p14="http://schemas.microsoft.com/office/powerpoint/2010/main" val="119525531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90" y="213756"/>
            <a:ext cx="10947550" cy="663626"/>
          </a:xfrm>
        </p:spPr>
        <p:txBody>
          <a:bodyPr/>
          <a:lstStyle/>
          <a:p>
            <a:r>
              <a:rPr lang="en-AU" sz="2800" b="1" dirty="0"/>
              <a:t>Sexual Health Screening and Assessment:</a:t>
            </a:r>
          </a:p>
        </p:txBody>
      </p:sp>
      <p:pic>
        <p:nvPicPr>
          <p:cNvPr id="4" name="Picture 3"/>
          <p:cNvPicPr>
            <a:picLocks noChangeAspect="1"/>
          </p:cNvPicPr>
          <p:nvPr/>
        </p:nvPicPr>
        <p:blipFill>
          <a:blip r:embed="rId2"/>
          <a:stretch>
            <a:fillRect/>
          </a:stretch>
        </p:blipFill>
        <p:spPr>
          <a:xfrm>
            <a:off x="0" y="877382"/>
            <a:ext cx="12192000" cy="5103235"/>
          </a:xfrm>
          <a:prstGeom prst="rect">
            <a:avLst/>
          </a:prstGeom>
        </p:spPr>
      </p:pic>
    </p:spTree>
    <p:extLst>
      <p:ext uri="{BB962C8B-B14F-4D97-AF65-F5344CB8AC3E}">
        <p14:creationId xmlns:p14="http://schemas.microsoft.com/office/powerpoint/2010/main" val="193486418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4" y="123449"/>
            <a:ext cx="9043226" cy="386731"/>
          </a:xfrm>
        </p:spPr>
        <p:txBody>
          <a:bodyPr/>
          <a:lstStyle/>
          <a:p>
            <a:pPr algn="ctr"/>
            <a:r>
              <a:rPr lang="en-AU" sz="2400" b="1" dirty="0"/>
              <a:t>Know, Prevent, Test, Treat, Eliminate Hepatitis (WHO)</a:t>
            </a:r>
            <a:endParaRPr lang="en-AU" sz="2400" dirty="0"/>
          </a:p>
        </p:txBody>
      </p:sp>
      <p:pic>
        <p:nvPicPr>
          <p:cNvPr id="4" name="Content Placeholder 6"/>
          <p:cNvPicPr>
            <a:picLocks noGrp="1"/>
          </p:cNvPicPr>
          <p:nvPr>
            <p:ph idx="1"/>
          </p:nvPr>
        </p:nvPicPr>
        <p:blipFill rotWithShape="1">
          <a:blip r:embed="rId2"/>
          <a:srcRect r="76986"/>
          <a:stretch/>
        </p:blipFill>
        <p:spPr bwMode="auto">
          <a:xfrm>
            <a:off x="34743" y="657290"/>
            <a:ext cx="3057373" cy="2982111"/>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srcRect r="76318"/>
          <a:stretch/>
        </p:blipFill>
        <p:spPr bwMode="auto">
          <a:xfrm>
            <a:off x="34742" y="3639401"/>
            <a:ext cx="3057373" cy="2971799"/>
          </a:xfrm>
          <a:prstGeom prst="rect">
            <a:avLst/>
          </a:prstGeom>
          <a:ln>
            <a:noFill/>
          </a:ln>
          <a:extLst>
            <a:ext uri="{53640926-AAD7-44D8-BBD7-CCE9431645EC}">
              <a14:shadowObscured xmlns:a14="http://schemas.microsoft.com/office/drawing/2010/main"/>
            </a:ext>
          </a:extLst>
        </p:spPr>
      </p:pic>
      <p:pic>
        <p:nvPicPr>
          <p:cNvPr id="6" name="Content Placeholder 6"/>
          <p:cNvPicPr/>
          <p:nvPr/>
        </p:nvPicPr>
        <p:blipFill rotWithShape="1">
          <a:blip r:embed="rId2"/>
          <a:srcRect l="25590" r="51715"/>
          <a:stretch/>
        </p:blipFill>
        <p:spPr bwMode="auto">
          <a:xfrm>
            <a:off x="3877019" y="1139689"/>
            <a:ext cx="2598821" cy="3284620"/>
          </a:xfrm>
          <a:prstGeom prst="rect">
            <a:avLst/>
          </a:prstGeom>
          <a:noFill/>
          <a:ln>
            <a:noFill/>
          </a:ln>
          <a:extLst>
            <a:ext uri="{53640926-AAD7-44D8-BBD7-CCE9431645EC}">
              <a14:shadowObscured xmlns:a14="http://schemas.microsoft.com/office/drawing/2010/main"/>
            </a:ext>
          </a:extLst>
        </p:spPr>
      </p:pic>
      <p:pic>
        <p:nvPicPr>
          <p:cNvPr id="7" name="Content Placeholder 6"/>
          <p:cNvPicPr/>
          <p:nvPr/>
        </p:nvPicPr>
        <p:blipFill rotWithShape="1">
          <a:blip r:embed="rId2"/>
          <a:srcRect l="51860" r="26550"/>
          <a:stretch/>
        </p:blipFill>
        <p:spPr bwMode="auto">
          <a:xfrm>
            <a:off x="7223664" y="657290"/>
            <a:ext cx="2658735" cy="2892582"/>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rotWithShape="1">
          <a:blip r:embed="rId3"/>
          <a:srcRect l="51760" r="25568"/>
          <a:stretch/>
        </p:blipFill>
        <p:spPr bwMode="auto">
          <a:xfrm>
            <a:off x="7260745" y="3567211"/>
            <a:ext cx="2663078" cy="3116178"/>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a:srcRect l="77665" r="724"/>
          <a:stretch/>
        </p:blipFill>
        <p:spPr>
          <a:xfrm>
            <a:off x="9965247" y="1515978"/>
            <a:ext cx="2226752" cy="3063731"/>
          </a:xfrm>
          <a:prstGeom prst="rect">
            <a:avLst/>
          </a:prstGeom>
        </p:spPr>
      </p:pic>
      <p:sp>
        <p:nvSpPr>
          <p:cNvPr id="13" name="Rectangle 12"/>
          <p:cNvSpPr/>
          <p:nvPr/>
        </p:nvSpPr>
        <p:spPr>
          <a:xfrm>
            <a:off x="3092115" y="4424309"/>
            <a:ext cx="4168630" cy="2259080"/>
          </a:xfrm>
          <a:prstGeom prst="rect">
            <a:avLst/>
          </a:prstGeom>
        </p:spPr>
        <p:txBody>
          <a:bodyPr wrap="square">
            <a:spAutoFit/>
          </a:bodyPr>
          <a:lstStyle/>
          <a:p>
            <a:pPr lvl="0" defTabSz="913516" eaLnBrk="0" fontAlgn="base" hangingPunct="0">
              <a:spcBef>
                <a:spcPct val="80000"/>
              </a:spcBef>
              <a:spcAft>
                <a:spcPct val="0"/>
              </a:spcAft>
              <a:buClr>
                <a:srgbClr val="133880"/>
              </a:buClr>
            </a:pPr>
            <a:r>
              <a:rPr lang="en-AU" sz="1600" b="1" kern="0" dirty="0">
                <a:solidFill>
                  <a:srgbClr val="133880"/>
                </a:solidFill>
              </a:rPr>
              <a:t>Hepatitis B </a:t>
            </a:r>
            <a:r>
              <a:rPr lang="en-AU" sz="1600" kern="0" dirty="0">
                <a:solidFill>
                  <a:srgbClr val="133880"/>
                </a:solidFill>
              </a:rPr>
              <a:t>/ </a:t>
            </a:r>
            <a:r>
              <a:rPr lang="en-AU" sz="1600" b="1" kern="0" dirty="0">
                <a:solidFill>
                  <a:srgbClr val="133880"/>
                </a:solidFill>
              </a:rPr>
              <a:t>HBV</a:t>
            </a:r>
            <a:r>
              <a:rPr lang="en-AU" sz="1600" kern="0" dirty="0">
                <a:solidFill>
                  <a:srgbClr val="133880"/>
                </a:solidFill>
              </a:rPr>
              <a:t>: direct blood contact, unprotected sex. Vaccination is the best prevention.</a:t>
            </a:r>
          </a:p>
          <a:p>
            <a:pPr lvl="0" defTabSz="913516" eaLnBrk="0" fontAlgn="base" hangingPunct="0">
              <a:spcBef>
                <a:spcPct val="80000"/>
              </a:spcBef>
              <a:spcAft>
                <a:spcPct val="0"/>
              </a:spcAft>
              <a:buClr>
                <a:srgbClr val="133880"/>
              </a:buClr>
            </a:pPr>
            <a:r>
              <a:rPr lang="en-AU" sz="1600" b="1" kern="0" dirty="0">
                <a:solidFill>
                  <a:srgbClr val="133880"/>
                </a:solidFill>
              </a:rPr>
              <a:t>Hepatitis C</a:t>
            </a:r>
            <a:r>
              <a:rPr lang="en-AU" sz="1600" kern="0" dirty="0">
                <a:solidFill>
                  <a:srgbClr val="133880"/>
                </a:solidFill>
              </a:rPr>
              <a:t>: Blood to blood contact with someone who has the virus, sharing of drug injecting equipment, tattooing and skin piercing or medical needle stick injuries. Hep C is relatively easy to treat. </a:t>
            </a:r>
          </a:p>
        </p:txBody>
      </p:sp>
    </p:spTree>
    <p:extLst>
      <p:ext uri="{BB962C8B-B14F-4D97-AF65-F5344CB8AC3E}">
        <p14:creationId xmlns:p14="http://schemas.microsoft.com/office/powerpoint/2010/main" val="397670051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9" t="2868" r="1302"/>
          <a:stretch/>
        </p:blipFill>
        <p:spPr>
          <a:xfrm>
            <a:off x="144380" y="96254"/>
            <a:ext cx="6833936" cy="6629399"/>
          </a:xfrm>
          <a:prstGeom prst="rect">
            <a:avLst/>
          </a:prstGeom>
        </p:spPr>
      </p:pic>
      <p:sp>
        <p:nvSpPr>
          <p:cNvPr id="5" name="Rectangle 4"/>
          <p:cNvSpPr/>
          <p:nvPr/>
        </p:nvSpPr>
        <p:spPr bwMode="auto">
          <a:xfrm>
            <a:off x="7230979" y="2021305"/>
            <a:ext cx="4961021" cy="4547937"/>
          </a:xfrm>
          <a:prstGeom prst="rect">
            <a:avLst/>
          </a:prstGeom>
          <a:ln>
            <a:headEnd type="none" w="sm" len="sm"/>
            <a:tailEnd type="none" w="sm" len="sm"/>
          </a:ln>
        </p:spPr>
        <p:style>
          <a:lnRef idx="2">
            <a:schemeClr val="dk1"/>
          </a:lnRef>
          <a:fillRef idx="1002">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AU" sz="2000" b="1" dirty="0"/>
              <a:t>PCR: </a:t>
            </a:r>
            <a:r>
              <a:rPr lang="en-AU" sz="2000" dirty="0"/>
              <a:t>Polymerase Chain Reaction (takes 1 – 2 weeks to get the result)</a:t>
            </a:r>
          </a:p>
          <a:p>
            <a:pPr fontAlgn="base">
              <a:spcBef>
                <a:spcPct val="0"/>
              </a:spcBef>
              <a:spcAft>
                <a:spcPct val="0"/>
              </a:spcAft>
            </a:pPr>
            <a:endParaRPr kumimoji="0" lang="en-AU" sz="2000" b="0" i="0" u="none" strike="noStrike" cap="none" normalizeH="0" baseline="0" dirty="0">
              <a:ln>
                <a:noFill/>
              </a:ln>
              <a:solidFill>
                <a:schemeClr val="bg2"/>
              </a:solidFill>
              <a:effectLst/>
            </a:endParaRPr>
          </a:p>
          <a:p>
            <a:pPr fontAlgn="base">
              <a:spcBef>
                <a:spcPct val="0"/>
              </a:spcBef>
              <a:spcAft>
                <a:spcPct val="0"/>
              </a:spcAft>
            </a:pPr>
            <a:r>
              <a:rPr kumimoji="0" lang="en-AU" sz="2000" b="0" i="0" u="none" strike="noStrike" cap="none" normalizeH="0" baseline="0" dirty="0">
                <a:ln>
                  <a:noFill/>
                </a:ln>
                <a:solidFill>
                  <a:schemeClr val="bg2"/>
                </a:solidFill>
                <a:effectLst/>
              </a:rPr>
              <a:t>Viral Detection, Load and Genotype (Hep</a:t>
            </a:r>
            <a:r>
              <a:rPr kumimoji="0" lang="en-AU" sz="2000" b="0" i="0" u="none" strike="noStrike" cap="none" normalizeH="0" dirty="0">
                <a:ln>
                  <a:noFill/>
                </a:ln>
                <a:solidFill>
                  <a:schemeClr val="bg2"/>
                </a:solidFill>
                <a:effectLst/>
              </a:rPr>
              <a:t> C strain 1- 6)</a:t>
            </a:r>
          </a:p>
          <a:p>
            <a:pPr fontAlgn="base">
              <a:spcBef>
                <a:spcPct val="0"/>
              </a:spcBef>
              <a:spcAft>
                <a:spcPct val="0"/>
              </a:spcAft>
            </a:pPr>
            <a:endParaRPr kumimoji="0" lang="en-AU" sz="2000" b="0" i="0" u="none" strike="noStrike" cap="none" normalizeH="0" baseline="0" dirty="0">
              <a:ln>
                <a:noFill/>
              </a:ln>
              <a:solidFill>
                <a:schemeClr val="bg2"/>
              </a:solidFill>
              <a:effectLst/>
            </a:endParaRPr>
          </a:p>
          <a:p>
            <a:pPr fontAlgn="base">
              <a:spcBef>
                <a:spcPct val="0"/>
              </a:spcBef>
              <a:spcAft>
                <a:spcPct val="0"/>
              </a:spcAft>
            </a:pPr>
            <a:r>
              <a:rPr lang="en-AU" sz="2000" dirty="0">
                <a:solidFill>
                  <a:schemeClr val="bg2"/>
                </a:solidFill>
              </a:rPr>
              <a:t>Viral Load – Tells you how many weeks of treatment you will require </a:t>
            </a:r>
          </a:p>
          <a:p>
            <a:pPr fontAlgn="base">
              <a:spcBef>
                <a:spcPct val="0"/>
              </a:spcBef>
              <a:spcAft>
                <a:spcPct val="0"/>
              </a:spcAft>
            </a:pPr>
            <a:r>
              <a:rPr kumimoji="0" lang="en-AU" sz="2000" b="0" i="0" u="none" strike="noStrike" cap="none" normalizeH="0" baseline="0" dirty="0">
                <a:ln>
                  <a:noFill/>
                </a:ln>
                <a:solidFill>
                  <a:schemeClr val="bg2"/>
                </a:solidFill>
                <a:effectLst/>
              </a:rPr>
              <a:t> </a:t>
            </a:r>
          </a:p>
          <a:p>
            <a:r>
              <a:rPr lang="en-AU" sz="2000" b="1" dirty="0">
                <a:solidFill>
                  <a:schemeClr val="bg2"/>
                </a:solidFill>
              </a:rPr>
              <a:t>Treatment – oral medication: First line  </a:t>
            </a:r>
          </a:p>
          <a:p>
            <a:r>
              <a:rPr lang="en-AU" sz="2000" dirty="0" err="1"/>
              <a:t>Epclusa</a:t>
            </a:r>
            <a:r>
              <a:rPr lang="en-AU" sz="2000" dirty="0"/>
              <a:t> (all genotypes and for 12 weeks)</a:t>
            </a:r>
          </a:p>
          <a:p>
            <a:r>
              <a:rPr lang="en-AU" sz="2000" dirty="0" err="1"/>
              <a:t>Maviret</a:t>
            </a:r>
            <a:r>
              <a:rPr lang="en-AU" sz="2000" dirty="0"/>
              <a:t> (all genotypes and for 8 weeks)</a:t>
            </a:r>
          </a:p>
          <a:p>
            <a:pPr fontAlgn="base">
              <a:spcBef>
                <a:spcPct val="0"/>
              </a:spcBef>
              <a:spcAft>
                <a:spcPct val="0"/>
              </a:spcAft>
            </a:pPr>
            <a:endParaRPr lang="en-AU" sz="2000" dirty="0">
              <a:solidFill>
                <a:schemeClr val="bg2"/>
              </a:solidFill>
            </a:endParaRPr>
          </a:p>
          <a:p>
            <a:pPr fontAlgn="base">
              <a:spcBef>
                <a:spcPct val="0"/>
              </a:spcBef>
              <a:spcAft>
                <a:spcPct val="0"/>
              </a:spcAft>
            </a:pPr>
            <a:endParaRPr kumimoji="0" lang="en-AU" sz="2400" b="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4252856791"/>
      </p:ext>
    </p:extLst>
  </p:cSld>
  <p:clrMapOvr>
    <a:masterClrMapping/>
  </p:clrMapOvr>
  <p:transition>
    <p:wipe dir="r"/>
  </p:transition>
</p:sld>
</file>

<file path=ppt/theme/theme1.xml><?xml version="1.0" encoding="utf-8"?>
<a:theme xmlns:a="http://schemas.openxmlformats.org/drawingml/2006/main" name="Blank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6c09351af23aa36cfa53b56bd3aadfe4">
  <xsd:schema xmlns:xsd="http://www.w3.org/2001/XMLSchema" xmlns:xs="http://www.w3.org/2001/XMLSchema" xmlns:p="http://schemas.microsoft.com/office/2006/metadata/properties" xmlns:ns1="http://schemas.microsoft.com/sharepoint/v3" targetNamespace="http://schemas.microsoft.com/office/2006/metadata/properties" ma:root="true" ma:fieldsID="a58eca3177ee29d4cf5b7f6054c3e7c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BCCDAF-BEE2-4FFB-81F5-93633288C55D}"/>
</file>

<file path=customXml/itemProps2.xml><?xml version="1.0" encoding="utf-8"?>
<ds:datastoreItem xmlns:ds="http://schemas.openxmlformats.org/officeDocument/2006/customXml" ds:itemID="{06662041-C3BA-439E-97A9-3CDF06F9BC79}"/>
</file>

<file path=customXml/itemProps3.xml><?xml version="1.0" encoding="utf-8"?>
<ds:datastoreItem xmlns:ds="http://schemas.openxmlformats.org/officeDocument/2006/customXml" ds:itemID="{8523BD44-BA5A-4225-A46D-C3F93FF3C268}"/>
</file>

<file path=docProps/app.xml><?xml version="1.0" encoding="utf-8"?>
<Properties xmlns="http://schemas.openxmlformats.org/officeDocument/2006/extended-properties" xmlns:vt="http://schemas.openxmlformats.org/officeDocument/2006/docPropsVTypes">
  <TotalTime>2389</TotalTime>
  <Words>1055</Words>
  <Application>Microsoft Office PowerPoint</Application>
  <PresentationFormat>Widescreen</PresentationFormat>
  <Paragraphs>62</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Times New Roman</vt:lpstr>
      <vt:lpstr>Trebuchet MS</vt:lpstr>
      <vt:lpstr>Wingdings</vt:lpstr>
      <vt:lpstr>Blank Presentation</vt:lpstr>
      <vt:lpstr>Acrobat Document</vt:lpstr>
      <vt:lpstr>Acknowledgement Of The Land </vt:lpstr>
      <vt:lpstr>PowerPoint Presentation</vt:lpstr>
      <vt:lpstr>PowerPoint Presentation</vt:lpstr>
      <vt:lpstr>NSW Health – Policy Directive Nursing &amp; Midwifery Management of AOD use in the Delivery of Health Care (2021) - Chapter 4 Identifying and Managing Other Risks </vt:lpstr>
      <vt:lpstr>PowerPoint Presentation</vt:lpstr>
      <vt:lpstr>PowerPoint Presentation</vt:lpstr>
      <vt:lpstr>Sexual Health Screening and Assessment:</vt:lpstr>
      <vt:lpstr>Know, Prevent, Test, Treat, Eliminate Hepatitis (WHO)</vt:lpstr>
      <vt:lpstr>PowerPoint Presentation</vt:lpstr>
      <vt:lpstr>Human Immunodeficiency Virus (HIV)</vt:lpstr>
      <vt:lpstr>PowerPoint Presentation</vt:lpstr>
      <vt:lpstr>Health Promotion and Harm Minimisation: </vt:lpstr>
      <vt:lpstr>PowerPoint Presentation</vt:lpstr>
      <vt:lpstr>References: </vt:lpstr>
      <vt:lpstr>PowerPoint Presentation</vt:lpstr>
    </vt:vector>
  </TitlesOfParts>
  <Company>NSW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Managing Other Risks</dc:title>
  <dc:creator>Martina Greenaway</dc:creator>
  <cp:lastModifiedBy>Luis Gonzalez Chaux</cp:lastModifiedBy>
  <cp:revision>83</cp:revision>
  <dcterms:created xsi:type="dcterms:W3CDTF">2021-09-06T04:34:41Z</dcterms:created>
  <dcterms:modified xsi:type="dcterms:W3CDTF">2021-11-09T06:01:52Z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