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diagrams/drawing7.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colors4.xml" ContentType="application/vnd.openxmlformats-officedocument.drawingml.diagramColors+xml"/>
  <Override PartName="/ppt/diagrams/quickStyle5.xml" ContentType="application/vnd.openxmlformats-officedocument.drawingml.diagramStyle+xml"/>
  <Override PartName="/ppt/diagrams/drawing4.xml" ContentType="application/vnd.ms-office.drawingml.diagramDrawing+xml"/>
  <Override PartName="/ppt/diagrams/colors5.xml" ContentType="application/vnd.openxmlformats-officedocument.drawingml.diagramColors+xml"/>
  <Override PartName="/ppt/diagrams/drawing5.xml" ContentType="application/vnd.ms-office.drawingml.diagramDrawing+xml"/>
  <Override PartName="/ppt/diagrams/layout5.xml" ContentType="application/vnd.openxmlformats-officedocument.drawingml.diagramLayout+xml"/>
  <Override PartName="/ppt/diagrams/quickStyle6.xml" ContentType="application/vnd.openxmlformats-officedocument.drawingml.diagramStyle+xml"/>
  <Override PartName="/ppt/diagrams/layout6.xml" ContentType="application/vnd.openxmlformats-officedocument.drawingml.diagramLayout+xml"/>
  <Override PartName="/ppt/diagrams/quickStyle4.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698" r:id="rId5"/>
  </p:sldMasterIdLst>
  <p:notesMasterIdLst>
    <p:notesMasterId r:id="rId32"/>
  </p:notesMasterIdLst>
  <p:handoutMasterIdLst>
    <p:handoutMasterId r:id="rId33"/>
  </p:handoutMasterIdLst>
  <p:sldIdLst>
    <p:sldId id="308" r:id="rId6"/>
    <p:sldId id="374" r:id="rId7"/>
    <p:sldId id="259" r:id="rId8"/>
    <p:sldId id="258" r:id="rId9"/>
    <p:sldId id="281" r:id="rId10"/>
    <p:sldId id="294" r:id="rId11"/>
    <p:sldId id="309" r:id="rId12"/>
    <p:sldId id="282" r:id="rId13"/>
    <p:sldId id="288" r:id="rId14"/>
    <p:sldId id="284" r:id="rId15"/>
    <p:sldId id="285" r:id="rId16"/>
    <p:sldId id="286" r:id="rId17"/>
    <p:sldId id="301" r:id="rId18"/>
    <p:sldId id="295" r:id="rId19"/>
    <p:sldId id="302" r:id="rId20"/>
    <p:sldId id="296" r:id="rId21"/>
    <p:sldId id="303" r:id="rId22"/>
    <p:sldId id="299" r:id="rId23"/>
    <p:sldId id="304" r:id="rId24"/>
    <p:sldId id="297" r:id="rId25"/>
    <p:sldId id="305" r:id="rId26"/>
    <p:sldId id="298" r:id="rId27"/>
    <p:sldId id="307" r:id="rId28"/>
    <p:sldId id="300" r:id="rId29"/>
    <p:sldId id="306" r:id="rId30"/>
    <p:sldId id="280"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000"/>
    <a:srgbClr val="FF00FF"/>
    <a:srgbClr val="9CB227"/>
    <a:srgbClr val="242527"/>
    <a:srgbClr val="032344"/>
    <a:srgbClr val="ADC32B"/>
    <a:srgbClr val="B4C202"/>
    <a:srgbClr val="154F67"/>
    <a:srgbClr val="B4C302"/>
    <a:srgbClr val="054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6424"/>
  </p:normalViewPr>
  <p:slideViewPr>
    <p:cSldViewPr>
      <p:cViewPr varScale="1">
        <p:scale>
          <a:sx n="107" d="100"/>
          <a:sy n="107" d="100"/>
        </p:scale>
        <p:origin x="331"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475" y="5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3E323-0421-4B69-8817-A719E91284F0}" type="doc">
      <dgm:prSet loTypeId="urn:microsoft.com/office/officeart/2005/8/layout/hList7" loCatId="list" qsTypeId="urn:microsoft.com/office/officeart/2005/8/quickstyle/simple1" qsCatId="simple" csTypeId="urn:microsoft.com/office/officeart/2005/8/colors/accent2_2" csCatId="accent2" phldr="1"/>
      <dgm:spPr/>
    </dgm:pt>
    <dgm:pt modelId="{323FD70A-495F-4054-A1D9-0E848335A3B8}">
      <dgm:prSet phldrT="[Text]"/>
      <dgm:spPr/>
      <dgm:t>
        <a:bodyPr/>
        <a:lstStyle/>
        <a:p>
          <a:r>
            <a:rPr lang="en-US" dirty="0"/>
            <a:t>Intoxication</a:t>
          </a:r>
          <a:r>
            <a:rPr lang="en-US" baseline="0" dirty="0"/>
            <a:t> </a:t>
          </a:r>
          <a:endParaRPr lang="en-AU" dirty="0"/>
        </a:p>
      </dgm:t>
    </dgm:pt>
    <dgm:pt modelId="{4D5DB39C-E825-4781-9EC9-63488ECC9416}" type="parTrans" cxnId="{72A29856-FDBA-416A-A00E-9E2E513DDD7E}">
      <dgm:prSet/>
      <dgm:spPr/>
      <dgm:t>
        <a:bodyPr/>
        <a:lstStyle/>
        <a:p>
          <a:endParaRPr lang="en-AU"/>
        </a:p>
      </dgm:t>
    </dgm:pt>
    <dgm:pt modelId="{B07C9000-1E58-4787-8A59-CDA5FC9159A3}" type="sibTrans" cxnId="{72A29856-FDBA-416A-A00E-9E2E513DDD7E}">
      <dgm:prSet/>
      <dgm:spPr/>
      <dgm:t>
        <a:bodyPr/>
        <a:lstStyle/>
        <a:p>
          <a:endParaRPr lang="en-AU"/>
        </a:p>
      </dgm:t>
    </dgm:pt>
    <dgm:pt modelId="{CF5FF443-FBCE-42B6-A853-8A61E5FA2980}">
      <dgm:prSet phldrT="[Text]"/>
      <dgm:spPr/>
      <dgm:t>
        <a:bodyPr/>
        <a:lstStyle/>
        <a:p>
          <a:r>
            <a:rPr lang="en-US" dirty="0"/>
            <a:t>Identifying</a:t>
          </a:r>
        </a:p>
        <a:p>
          <a:r>
            <a:rPr lang="en-US" dirty="0"/>
            <a:t>Deterioration</a:t>
          </a:r>
          <a:endParaRPr lang="en-AU" dirty="0"/>
        </a:p>
      </dgm:t>
    </dgm:pt>
    <dgm:pt modelId="{FBBC165A-B26C-4F90-A944-806600D39272}" type="parTrans" cxnId="{ADCB1044-8A27-4145-9454-726F1BF9CC88}">
      <dgm:prSet/>
      <dgm:spPr/>
      <dgm:t>
        <a:bodyPr/>
        <a:lstStyle/>
        <a:p>
          <a:endParaRPr lang="en-AU"/>
        </a:p>
      </dgm:t>
    </dgm:pt>
    <dgm:pt modelId="{D2B0410C-87CB-4177-AD95-FF75050ABD5A}" type="sibTrans" cxnId="{ADCB1044-8A27-4145-9454-726F1BF9CC88}">
      <dgm:prSet/>
      <dgm:spPr/>
      <dgm:t>
        <a:bodyPr/>
        <a:lstStyle/>
        <a:p>
          <a:endParaRPr lang="en-AU"/>
        </a:p>
      </dgm:t>
    </dgm:pt>
    <dgm:pt modelId="{DE420CA1-91E1-4F5C-A2DD-E1F160EF6206}">
      <dgm:prSet phldrT="[Text]"/>
      <dgm:spPr/>
      <dgm:t>
        <a:bodyPr/>
        <a:lstStyle/>
        <a:p>
          <a:r>
            <a:rPr lang="en-US" dirty="0"/>
            <a:t>Overdose</a:t>
          </a:r>
          <a:endParaRPr lang="en-AU" dirty="0"/>
        </a:p>
      </dgm:t>
    </dgm:pt>
    <dgm:pt modelId="{D1D0BD69-92D0-4729-A55B-09AE96220381}" type="parTrans" cxnId="{7893236F-39B1-4385-ACDD-F5104439AB94}">
      <dgm:prSet/>
      <dgm:spPr/>
      <dgm:t>
        <a:bodyPr/>
        <a:lstStyle/>
        <a:p>
          <a:endParaRPr lang="en-AU"/>
        </a:p>
      </dgm:t>
    </dgm:pt>
    <dgm:pt modelId="{7253584D-B549-4A44-BB4C-1DC6192E38AA}" type="sibTrans" cxnId="{7893236F-39B1-4385-ACDD-F5104439AB94}">
      <dgm:prSet/>
      <dgm:spPr/>
      <dgm:t>
        <a:bodyPr/>
        <a:lstStyle/>
        <a:p>
          <a:endParaRPr lang="en-AU"/>
        </a:p>
      </dgm:t>
    </dgm:pt>
    <dgm:pt modelId="{7DEB7C27-431E-4E0A-8482-DD5501662FE7}" type="pres">
      <dgm:prSet presAssocID="{F673E323-0421-4B69-8817-A719E91284F0}" presName="Name0" presStyleCnt="0">
        <dgm:presLayoutVars>
          <dgm:dir/>
          <dgm:resizeHandles val="exact"/>
        </dgm:presLayoutVars>
      </dgm:prSet>
      <dgm:spPr/>
    </dgm:pt>
    <dgm:pt modelId="{6D4EB12F-6326-4064-B1EA-7BFBB2D443CC}" type="pres">
      <dgm:prSet presAssocID="{F673E323-0421-4B69-8817-A719E91284F0}" presName="fgShape" presStyleLbl="fgShp" presStyleIdx="0" presStyleCnt="1" custScaleY="123746"/>
      <dgm:spPr/>
    </dgm:pt>
    <dgm:pt modelId="{412F9CC6-B30E-4F96-93C6-901C3F241D16}" type="pres">
      <dgm:prSet presAssocID="{F673E323-0421-4B69-8817-A719E91284F0}" presName="linComp" presStyleCnt="0"/>
      <dgm:spPr/>
    </dgm:pt>
    <dgm:pt modelId="{E202A5E2-6A59-4A59-AC6F-87E2E36C5011}" type="pres">
      <dgm:prSet presAssocID="{323FD70A-495F-4054-A1D9-0E848335A3B8}" presName="compNode" presStyleCnt="0"/>
      <dgm:spPr/>
    </dgm:pt>
    <dgm:pt modelId="{6FC6EDE2-3982-4158-973F-E6037520D889}" type="pres">
      <dgm:prSet presAssocID="{323FD70A-495F-4054-A1D9-0E848335A3B8}" presName="bkgdShape" presStyleLbl="node1" presStyleIdx="0" presStyleCnt="3"/>
      <dgm:spPr/>
    </dgm:pt>
    <dgm:pt modelId="{4FAD79BB-75FE-4145-A62A-F5B0E50919F3}" type="pres">
      <dgm:prSet presAssocID="{323FD70A-495F-4054-A1D9-0E848335A3B8}" presName="nodeTx" presStyleLbl="node1" presStyleIdx="0" presStyleCnt="3">
        <dgm:presLayoutVars>
          <dgm:bulletEnabled val="1"/>
        </dgm:presLayoutVars>
      </dgm:prSet>
      <dgm:spPr/>
    </dgm:pt>
    <dgm:pt modelId="{1A170521-C993-4CEE-9632-0F7CF696F8A3}" type="pres">
      <dgm:prSet presAssocID="{323FD70A-495F-4054-A1D9-0E848335A3B8}" presName="invisiNode" presStyleLbl="node1" presStyleIdx="0" presStyleCnt="3"/>
      <dgm:spPr/>
    </dgm:pt>
    <dgm:pt modelId="{85B682F0-57CB-4308-BD2A-CD645430C1E0}" type="pres">
      <dgm:prSet presAssocID="{323FD70A-495F-4054-A1D9-0E848335A3B8}"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 modelId="{0C962084-6AFC-4F6C-A3FE-42014F9D7A03}" type="pres">
      <dgm:prSet presAssocID="{B07C9000-1E58-4787-8A59-CDA5FC9159A3}" presName="sibTrans" presStyleLbl="sibTrans2D1" presStyleIdx="0" presStyleCnt="0"/>
      <dgm:spPr/>
    </dgm:pt>
    <dgm:pt modelId="{C1B43BFF-CB2D-4441-94A9-F5F58D2AC4E3}" type="pres">
      <dgm:prSet presAssocID="{CF5FF443-FBCE-42B6-A853-8A61E5FA2980}" presName="compNode" presStyleCnt="0"/>
      <dgm:spPr/>
    </dgm:pt>
    <dgm:pt modelId="{D9B00C92-11B3-41BC-B3AE-B92EFDFE23BA}" type="pres">
      <dgm:prSet presAssocID="{CF5FF443-FBCE-42B6-A853-8A61E5FA2980}" presName="bkgdShape" presStyleLbl="node1" presStyleIdx="1" presStyleCnt="3"/>
      <dgm:spPr/>
    </dgm:pt>
    <dgm:pt modelId="{69EDB8F2-ACBC-45D4-942E-0A99A9611B09}" type="pres">
      <dgm:prSet presAssocID="{CF5FF443-FBCE-42B6-A853-8A61E5FA2980}" presName="nodeTx" presStyleLbl="node1" presStyleIdx="1" presStyleCnt="3">
        <dgm:presLayoutVars>
          <dgm:bulletEnabled val="1"/>
        </dgm:presLayoutVars>
      </dgm:prSet>
      <dgm:spPr/>
    </dgm:pt>
    <dgm:pt modelId="{B1BA1F08-D725-4EB3-BF96-73C4320EBDD7}" type="pres">
      <dgm:prSet presAssocID="{CF5FF443-FBCE-42B6-A853-8A61E5FA2980}" presName="invisiNode" presStyleLbl="node1" presStyleIdx="1" presStyleCnt="3"/>
      <dgm:spPr/>
    </dgm:pt>
    <dgm:pt modelId="{8981BC13-9936-4CF4-8122-6F1A3BEF8661}" type="pres">
      <dgm:prSet presAssocID="{CF5FF443-FBCE-42B6-A853-8A61E5FA2980}" presName="imagNode" presStyleLbl="fgImgPlace1" presStyleIdx="1" presStyleCnt="3" custScaleY="100667" custLinFactNeighborX="7000" custLinFactNeighborY="-11009"/>
      <dgm:spPr>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dgm:spPr>
    </dgm:pt>
    <dgm:pt modelId="{D38DE9DE-ADCC-4D98-8B21-C3297BB86142}" type="pres">
      <dgm:prSet presAssocID="{D2B0410C-87CB-4177-AD95-FF75050ABD5A}" presName="sibTrans" presStyleLbl="sibTrans2D1" presStyleIdx="0" presStyleCnt="0"/>
      <dgm:spPr/>
    </dgm:pt>
    <dgm:pt modelId="{B330B61D-E69F-4344-B8B5-9916492F126C}" type="pres">
      <dgm:prSet presAssocID="{DE420CA1-91E1-4F5C-A2DD-E1F160EF6206}" presName="compNode" presStyleCnt="0"/>
      <dgm:spPr/>
    </dgm:pt>
    <dgm:pt modelId="{F3D4730B-0559-4616-846A-48EF0148A230}" type="pres">
      <dgm:prSet presAssocID="{DE420CA1-91E1-4F5C-A2DD-E1F160EF6206}" presName="bkgdShape" presStyleLbl="node1" presStyleIdx="2" presStyleCnt="3"/>
      <dgm:spPr/>
    </dgm:pt>
    <dgm:pt modelId="{F42C1D57-6532-4041-B8DB-3AF7CE87427F}" type="pres">
      <dgm:prSet presAssocID="{DE420CA1-91E1-4F5C-A2DD-E1F160EF6206}" presName="nodeTx" presStyleLbl="node1" presStyleIdx="2" presStyleCnt="3">
        <dgm:presLayoutVars>
          <dgm:bulletEnabled val="1"/>
        </dgm:presLayoutVars>
      </dgm:prSet>
      <dgm:spPr/>
    </dgm:pt>
    <dgm:pt modelId="{BFD229CE-B0E7-4B02-87FA-E68755F39A9E}" type="pres">
      <dgm:prSet presAssocID="{DE420CA1-91E1-4F5C-A2DD-E1F160EF6206}" presName="invisiNode" presStyleLbl="node1" presStyleIdx="2" presStyleCnt="3"/>
      <dgm:spPr/>
    </dgm:pt>
    <dgm:pt modelId="{7B90D67D-5D4C-4957-A5A9-A56A339AD85B}" type="pres">
      <dgm:prSet presAssocID="{DE420CA1-91E1-4F5C-A2DD-E1F160EF6206}"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dgm:spPr>
    </dgm:pt>
  </dgm:ptLst>
  <dgm:cxnLst>
    <dgm:cxn modelId="{3EC2B021-CF61-4714-80F6-934253CAF55E}" type="presOf" srcId="{CF5FF443-FBCE-42B6-A853-8A61E5FA2980}" destId="{69EDB8F2-ACBC-45D4-942E-0A99A9611B09}" srcOrd="1" destOrd="0" presId="urn:microsoft.com/office/officeart/2005/8/layout/hList7"/>
    <dgm:cxn modelId="{ADCB1044-8A27-4145-9454-726F1BF9CC88}" srcId="{F673E323-0421-4B69-8817-A719E91284F0}" destId="{CF5FF443-FBCE-42B6-A853-8A61E5FA2980}" srcOrd="1" destOrd="0" parTransId="{FBBC165A-B26C-4F90-A944-806600D39272}" sibTransId="{D2B0410C-87CB-4177-AD95-FF75050ABD5A}"/>
    <dgm:cxn modelId="{7893236F-39B1-4385-ACDD-F5104439AB94}" srcId="{F673E323-0421-4B69-8817-A719E91284F0}" destId="{DE420CA1-91E1-4F5C-A2DD-E1F160EF6206}" srcOrd="2" destOrd="0" parTransId="{D1D0BD69-92D0-4729-A55B-09AE96220381}" sibTransId="{7253584D-B549-4A44-BB4C-1DC6192E38AA}"/>
    <dgm:cxn modelId="{1F2B6076-5F0A-4AF5-BC91-5C0D94324A11}" type="presOf" srcId="{DE420CA1-91E1-4F5C-A2DD-E1F160EF6206}" destId="{F3D4730B-0559-4616-846A-48EF0148A230}" srcOrd="0" destOrd="0" presId="urn:microsoft.com/office/officeart/2005/8/layout/hList7"/>
    <dgm:cxn modelId="{72A29856-FDBA-416A-A00E-9E2E513DDD7E}" srcId="{F673E323-0421-4B69-8817-A719E91284F0}" destId="{323FD70A-495F-4054-A1D9-0E848335A3B8}" srcOrd="0" destOrd="0" parTransId="{4D5DB39C-E825-4781-9EC9-63488ECC9416}" sibTransId="{B07C9000-1E58-4787-8A59-CDA5FC9159A3}"/>
    <dgm:cxn modelId="{BCEE6457-4CBC-4311-BF8F-31F05A9815EE}" type="presOf" srcId="{CF5FF443-FBCE-42B6-A853-8A61E5FA2980}" destId="{D9B00C92-11B3-41BC-B3AE-B92EFDFE23BA}" srcOrd="0" destOrd="0" presId="urn:microsoft.com/office/officeart/2005/8/layout/hList7"/>
    <dgm:cxn modelId="{E3E6E38F-AD4B-4455-852F-1709B1FED3E4}" type="presOf" srcId="{D2B0410C-87CB-4177-AD95-FF75050ABD5A}" destId="{D38DE9DE-ADCC-4D98-8B21-C3297BB86142}" srcOrd="0" destOrd="0" presId="urn:microsoft.com/office/officeart/2005/8/layout/hList7"/>
    <dgm:cxn modelId="{D47A479D-6AC3-4D8E-BC6B-E3D5F6E6475B}" type="presOf" srcId="{B07C9000-1E58-4787-8A59-CDA5FC9159A3}" destId="{0C962084-6AFC-4F6C-A3FE-42014F9D7A03}" srcOrd="0" destOrd="0" presId="urn:microsoft.com/office/officeart/2005/8/layout/hList7"/>
    <dgm:cxn modelId="{0DE410BC-1D64-4516-A60C-F0A7479534E7}" type="presOf" srcId="{323FD70A-495F-4054-A1D9-0E848335A3B8}" destId="{4FAD79BB-75FE-4145-A62A-F5B0E50919F3}" srcOrd="1" destOrd="0" presId="urn:microsoft.com/office/officeart/2005/8/layout/hList7"/>
    <dgm:cxn modelId="{00BED8BF-341B-4BD1-9DC0-A468AF1A5B47}" type="presOf" srcId="{DE420CA1-91E1-4F5C-A2DD-E1F160EF6206}" destId="{F42C1D57-6532-4041-B8DB-3AF7CE87427F}" srcOrd="1" destOrd="0" presId="urn:microsoft.com/office/officeart/2005/8/layout/hList7"/>
    <dgm:cxn modelId="{F8ACF7C4-2190-4311-93A1-58AA3348EBC3}" type="presOf" srcId="{323FD70A-495F-4054-A1D9-0E848335A3B8}" destId="{6FC6EDE2-3982-4158-973F-E6037520D889}" srcOrd="0" destOrd="0" presId="urn:microsoft.com/office/officeart/2005/8/layout/hList7"/>
    <dgm:cxn modelId="{63FB99F2-5C64-4089-9231-02D3A1C93B3E}" type="presOf" srcId="{F673E323-0421-4B69-8817-A719E91284F0}" destId="{7DEB7C27-431E-4E0A-8482-DD5501662FE7}" srcOrd="0" destOrd="0" presId="urn:microsoft.com/office/officeart/2005/8/layout/hList7"/>
    <dgm:cxn modelId="{AEBBF432-1066-48E0-AA53-916F44C52726}" type="presParOf" srcId="{7DEB7C27-431E-4E0A-8482-DD5501662FE7}" destId="{6D4EB12F-6326-4064-B1EA-7BFBB2D443CC}" srcOrd="0" destOrd="0" presId="urn:microsoft.com/office/officeart/2005/8/layout/hList7"/>
    <dgm:cxn modelId="{350038CA-36D1-403A-833D-281D0D64CFFD}" type="presParOf" srcId="{7DEB7C27-431E-4E0A-8482-DD5501662FE7}" destId="{412F9CC6-B30E-4F96-93C6-901C3F241D16}" srcOrd="1" destOrd="0" presId="urn:microsoft.com/office/officeart/2005/8/layout/hList7"/>
    <dgm:cxn modelId="{B85730A2-5E23-49A5-B10B-8A0DEA4AF92D}" type="presParOf" srcId="{412F9CC6-B30E-4F96-93C6-901C3F241D16}" destId="{E202A5E2-6A59-4A59-AC6F-87E2E36C5011}" srcOrd="0" destOrd="0" presId="urn:microsoft.com/office/officeart/2005/8/layout/hList7"/>
    <dgm:cxn modelId="{14177422-E42C-4D89-8E1A-3091E1F2385E}" type="presParOf" srcId="{E202A5E2-6A59-4A59-AC6F-87E2E36C5011}" destId="{6FC6EDE2-3982-4158-973F-E6037520D889}" srcOrd="0" destOrd="0" presId="urn:microsoft.com/office/officeart/2005/8/layout/hList7"/>
    <dgm:cxn modelId="{20D46DCB-6CAE-4D6A-86AC-D0734BB5EDDD}" type="presParOf" srcId="{E202A5E2-6A59-4A59-AC6F-87E2E36C5011}" destId="{4FAD79BB-75FE-4145-A62A-F5B0E50919F3}" srcOrd="1" destOrd="0" presId="urn:microsoft.com/office/officeart/2005/8/layout/hList7"/>
    <dgm:cxn modelId="{F199E7C0-C134-4E32-B318-ED6903E31DC1}" type="presParOf" srcId="{E202A5E2-6A59-4A59-AC6F-87E2E36C5011}" destId="{1A170521-C993-4CEE-9632-0F7CF696F8A3}" srcOrd="2" destOrd="0" presId="urn:microsoft.com/office/officeart/2005/8/layout/hList7"/>
    <dgm:cxn modelId="{73185B13-4966-4C82-84DF-301753EBBD49}" type="presParOf" srcId="{E202A5E2-6A59-4A59-AC6F-87E2E36C5011}" destId="{85B682F0-57CB-4308-BD2A-CD645430C1E0}" srcOrd="3" destOrd="0" presId="urn:microsoft.com/office/officeart/2005/8/layout/hList7"/>
    <dgm:cxn modelId="{0BC6BFF8-353B-41DA-84CA-5DF07C60A4D4}" type="presParOf" srcId="{412F9CC6-B30E-4F96-93C6-901C3F241D16}" destId="{0C962084-6AFC-4F6C-A3FE-42014F9D7A03}" srcOrd="1" destOrd="0" presId="urn:microsoft.com/office/officeart/2005/8/layout/hList7"/>
    <dgm:cxn modelId="{43E1E7CD-FA7A-40D3-A585-F37157CF35E8}" type="presParOf" srcId="{412F9CC6-B30E-4F96-93C6-901C3F241D16}" destId="{C1B43BFF-CB2D-4441-94A9-F5F58D2AC4E3}" srcOrd="2" destOrd="0" presId="urn:microsoft.com/office/officeart/2005/8/layout/hList7"/>
    <dgm:cxn modelId="{99AD7782-516B-4821-8C16-26F6BE779E0F}" type="presParOf" srcId="{C1B43BFF-CB2D-4441-94A9-F5F58D2AC4E3}" destId="{D9B00C92-11B3-41BC-B3AE-B92EFDFE23BA}" srcOrd="0" destOrd="0" presId="urn:microsoft.com/office/officeart/2005/8/layout/hList7"/>
    <dgm:cxn modelId="{1FEB71EB-2817-4FB3-A721-72356AB02DD9}" type="presParOf" srcId="{C1B43BFF-CB2D-4441-94A9-F5F58D2AC4E3}" destId="{69EDB8F2-ACBC-45D4-942E-0A99A9611B09}" srcOrd="1" destOrd="0" presId="urn:microsoft.com/office/officeart/2005/8/layout/hList7"/>
    <dgm:cxn modelId="{FE0393D4-2224-4626-8FF1-FE8B1CA625A9}" type="presParOf" srcId="{C1B43BFF-CB2D-4441-94A9-F5F58D2AC4E3}" destId="{B1BA1F08-D725-4EB3-BF96-73C4320EBDD7}" srcOrd="2" destOrd="0" presId="urn:microsoft.com/office/officeart/2005/8/layout/hList7"/>
    <dgm:cxn modelId="{1949A046-A96F-4732-9F10-ACC66FF8387B}" type="presParOf" srcId="{C1B43BFF-CB2D-4441-94A9-F5F58D2AC4E3}" destId="{8981BC13-9936-4CF4-8122-6F1A3BEF8661}" srcOrd="3" destOrd="0" presId="urn:microsoft.com/office/officeart/2005/8/layout/hList7"/>
    <dgm:cxn modelId="{756A9AFF-475B-4E14-91DC-7C921E475576}" type="presParOf" srcId="{412F9CC6-B30E-4F96-93C6-901C3F241D16}" destId="{D38DE9DE-ADCC-4D98-8B21-C3297BB86142}" srcOrd="3" destOrd="0" presId="urn:microsoft.com/office/officeart/2005/8/layout/hList7"/>
    <dgm:cxn modelId="{66DF40C8-B81E-4B06-B880-8603C695433D}" type="presParOf" srcId="{412F9CC6-B30E-4F96-93C6-901C3F241D16}" destId="{B330B61D-E69F-4344-B8B5-9916492F126C}" srcOrd="4" destOrd="0" presId="urn:microsoft.com/office/officeart/2005/8/layout/hList7"/>
    <dgm:cxn modelId="{B57BF503-72D1-4D4C-91E0-BD18D2C7E957}" type="presParOf" srcId="{B330B61D-E69F-4344-B8B5-9916492F126C}" destId="{F3D4730B-0559-4616-846A-48EF0148A230}" srcOrd="0" destOrd="0" presId="urn:microsoft.com/office/officeart/2005/8/layout/hList7"/>
    <dgm:cxn modelId="{3D8C9849-F3D5-4218-B803-EAABA9C8A5E0}" type="presParOf" srcId="{B330B61D-E69F-4344-B8B5-9916492F126C}" destId="{F42C1D57-6532-4041-B8DB-3AF7CE87427F}" srcOrd="1" destOrd="0" presId="urn:microsoft.com/office/officeart/2005/8/layout/hList7"/>
    <dgm:cxn modelId="{30E2521C-D6A8-495F-858C-73789FAD755C}" type="presParOf" srcId="{B330B61D-E69F-4344-B8B5-9916492F126C}" destId="{BFD229CE-B0E7-4B02-87FA-E68755F39A9E}" srcOrd="2" destOrd="0" presId="urn:microsoft.com/office/officeart/2005/8/layout/hList7"/>
    <dgm:cxn modelId="{AEEA2058-32F2-43C1-9550-240165211518}" type="presParOf" srcId="{B330B61D-E69F-4344-B8B5-9916492F126C}" destId="{7B90D67D-5D4C-4957-A5A9-A56A339AD85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D24056-8CD2-41C5-80A6-80747E2B391D}" type="doc">
      <dgm:prSet loTypeId="urn:microsoft.com/office/officeart/2005/8/layout/default" loCatId="list" qsTypeId="urn:microsoft.com/office/officeart/2005/8/quickstyle/simple2" qsCatId="simple" csTypeId="urn:microsoft.com/office/officeart/2005/8/colors/accent6_2" csCatId="accent6" phldr="1"/>
      <dgm:spPr/>
      <dgm:t>
        <a:bodyPr/>
        <a:lstStyle/>
        <a:p>
          <a:endParaRPr lang="en-US"/>
        </a:p>
      </dgm:t>
    </dgm:pt>
    <dgm:pt modelId="{85EE531B-A3C8-411F-98D9-8A76F60F9BB5}">
      <dgm:prSet/>
      <dgm:spPr/>
      <dgm:t>
        <a:bodyPr/>
        <a:lstStyle/>
        <a:p>
          <a:r>
            <a:rPr lang="en-AU" dirty="0"/>
            <a:t>Can mimic or mask serious illness and injury</a:t>
          </a:r>
          <a:endParaRPr lang="en-US" dirty="0"/>
        </a:p>
      </dgm:t>
    </dgm:pt>
    <dgm:pt modelId="{D2C8ECBE-22BF-4F69-A8E6-AA94B60C01C3}" type="parTrans" cxnId="{ABC101F7-DB4E-4308-A76D-3F3CCD08F1B1}">
      <dgm:prSet/>
      <dgm:spPr/>
      <dgm:t>
        <a:bodyPr/>
        <a:lstStyle/>
        <a:p>
          <a:endParaRPr lang="en-US"/>
        </a:p>
      </dgm:t>
    </dgm:pt>
    <dgm:pt modelId="{7402E3BE-C376-487A-83AE-66091C1083C2}" type="sibTrans" cxnId="{ABC101F7-DB4E-4308-A76D-3F3CCD08F1B1}">
      <dgm:prSet/>
      <dgm:spPr/>
      <dgm:t>
        <a:bodyPr/>
        <a:lstStyle/>
        <a:p>
          <a:endParaRPr lang="en-US"/>
        </a:p>
      </dgm:t>
    </dgm:pt>
    <dgm:pt modelId="{2153BCF6-3E63-418F-B04B-7A42F2345807}">
      <dgm:prSet/>
      <dgm:spPr/>
      <dgm:t>
        <a:bodyPr/>
        <a:lstStyle/>
        <a:p>
          <a:r>
            <a:rPr lang="en-AU" dirty="0"/>
            <a:t>Can be life threatening and cause altered physical or mental functions</a:t>
          </a:r>
          <a:endParaRPr lang="en-US" dirty="0"/>
        </a:p>
      </dgm:t>
    </dgm:pt>
    <dgm:pt modelId="{47FC4CB8-D84A-418A-8F5C-33819567D40B}" type="parTrans" cxnId="{772C3D84-8F50-45D4-A92B-1D9EDD77B8C7}">
      <dgm:prSet/>
      <dgm:spPr/>
      <dgm:t>
        <a:bodyPr/>
        <a:lstStyle/>
        <a:p>
          <a:endParaRPr lang="en-US"/>
        </a:p>
      </dgm:t>
    </dgm:pt>
    <dgm:pt modelId="{6FAB2B03-1E3B-4397-8882-930850BC293F}" type="sibTrans" cxnId="{772C3D84-8F50-45D4-A92B-1D9EDD77B8C7}">
      <dgm:prSet/>
      <dgm:spPr/>
      <dgm:t>
        <a:bodyPr/>
        <a:lstStyle/>
        <a:p>
          <a:endParaRPr lang="en-US"/>
        </a:p>
      </dgm:t>
    </dgm:pt>
    <dgm:pt modelId="{FFF9AEC0-DA3F-466E-89A2-09D621C2237C}">
      <dgm:prSet/>
      <dgm:spPr/>
      <dgm:t>
        <a:bodyPr/>
        <a:lstStyle/>
        <a:p>
          <a:r>
            <a:rPr lang="en-AU" dirty="0"/>
            <a:t>Can affect mood, cognition, behaviour and physiological functioning</a:t>
          </a:r>
          <a:endParaRPr lang="en-US" dirty="0"/>
        </a:p>
      </dgm:t>
    </dgm:pt>
    <dgm:pt modelId="{32867A7D-A7BB-4D46-AF2F-9D7B1AD5A5BB}" type="parTrans" cxnId="{49D5D767-0421-4DF9-86E3-C40AE72CDF54}">
      <dgm:prSet/>
      <dgm:spPr/>
      <dgm:t>
        <a:bodyPr/>
        <a:lstStyle/>
        <a:p>
          <a:endParaRPr lang="en-US"/>
        </a:p>
      </dgm:t>
    </dgm:pt>
    <dgm:pt modelId="{76A045D1-6CBB-4FE7-8762-16CB7E62CC22}" type="sibTrans" cxnId="{49D5D767-0421-4DF9-86E3-C40AE72CDF54}">
      <dgm:prSet/>
      <dgm:spPr/>
      <dgm:t>
        <a:bodyPr/>
        <a:lstStyle/>
        <a:p>
          <a:endParaRPr lang="en-US"/>
        </a:p>
      </dgm:t>
    </dgm:pt>
    <dgm:pt modelId="{7BB9B9C0-715A-4664-94F5-25D9E7269B25}">
      <dgm:prSet/>
      <dgm:spPr/>
      <dgm:t>
        <a:bodyPr/>
        <a:lstStyle/>
        <a:p>
          <a:r>
            <a:rPr lang="en-AU" dirty="0"/>
            <a:t>Can result in aggressive or disruptive behaviour  which can pose a risk to both the person’s safety and that of other visitors, staff and patients.</a:t>
          </a:r>
          <a:endParaRPr lang="en-US" dirty="0"/>
        </a:p>
      </dgm:t>
    </dgm:pt>
    <dgm:pt modelId="{BD4209C8-BDA4-4DAA-816E-04FCFD0CDFCA}" type="parTrans" cxnId="{94132547-410A-4161-8F2B-F6B59829BCA1}">
      <dgm:prSet/>
      <dgm:spPr/>
      <dgm:t>
        <a:bodyPr/>
        <a:lstStyle/>
        <a:p>
          <a:endParaRPr lang="en-US"/>
        </a:p>
      </dgm:t>
    </dgm:pt>
    <dgm:pt modelId="{9F08EA45-24CF-4007-ACDA-B6C3F10814F4}" type="sibTrans" cxnId="{94132547-410A-4161-8F2B-F6B59829BCA1}">
      <dgm:prSet/>
      <dgm:spPr/>
      <dgm:t>
        <a:bodyPr/>
        <a:lstStyle/>
        <a:p>
          <a:endParaRPr lang="en-US"/>
        </a:p>
      </dgm:t>
    </dgm:pt>
    <dgm:pt modelId="{6C4FFF63-4BB0-4D2E-A5AD-3375F263AEA1}" type="pres">
      <dgm:prSet presAssocID="{A2D24056-8CD2-41C5-80A6-80747E2B391D}" presName="diagram" presStyleCnt="0">
        <dgm:presLayoutVars>
          <dgm:dir/>
          <dgm:resizeHandles val="exact"/>
        </dgm:presLayoutVars>
      </dgm:prSet>
      <dgm:spPr/>
    </dgm:pt>
    <dgm:pt modelId="{A56F390E-A369-40CA-82E1-583306286BA5}" type="pres">
      <dgm:prSet presAssocID="{85EE531B-A3C8-411F-98D9-8A76F60F9BB5}" presName="node" presStyleLbl="node1" presStyleIdx="0" presStyleCnt="4">
        <dgm:presLayoutVars>
          <dgm:bulletEnabled val="1"/>
        </dgm:presLayoutVars>
      </dgm:prSet>
      <dgm:spPr/>
    </dgm:pt>
    <dgm:pt modelId="{0B8E3308-A734-47AB-B467-0D623826A989}" type="pres">
      <dgm:prSet presAssocID="{7402E3BE-C376-487A-83AE-66091C1083C2}" presName="sibTrans" presStyleCnt="0"/>
      <dgm:spPr/>
    </dgm:pt>
    <dgm:pt modelId="{BF852593-0ABC-41C3-9381-FE5352B64262}" type="pres">
      <dgm:prSet presAssocID="{2153BCF6-3E63-418F-B04B-7A42F2345807}" presName="node" presStyleLbl="node1" presStyleIdx="1" presStyleCnt="4">
        <dgm:presLayoutVars>
          <dgm:bulletEnabled val="1"/>
        </dgm:presLayoutVars>
      </dgm:prSet>
      <dgm:spPr/>
    </dgm:pt>
    <dgm:pt modelId="{AD08D305-147F-4E8B-BD82-3019673831E7}" type="pres">
      <dgm:prSet presAssocID="{6FAB2B03-1E3B-4397-8882-930850BC293F}" presName="sibTrans" presStyleCnt="0"/>
      <dgm:spPr/>
    </dgm:pt>
    <dgm:pt modelId="{896E7278-445B-4B7C-893F-5BF8EEED8360}" type="pres">
      <dgm:prSet presAssocID="{FFF9AEC0-DA3F-466E-89A2-09D621C2237C}" presName="node" presStyleLbl="node1" presStyleIdx="2" presStyleCnt="4">
        <dgm:presLayoutVars>
          <dgm:bulletEnabled val="1"/>
        </dgm:presLayoutVars>
      </dgm:prSet>
      <dgm:spPr/>
    </dgm:pt>
    <dgm:pt modelId="{BE2D13FD-6801-4EF7-980F-80F3D0822FA5}" type="pres">
      <dgm:prSet presAssocID="{76A045D1-6CBB-4FE7-8762-16CB7E62CC22}" presName="sibTrans" presStyleCnt="0"/>
      <dgm:spPr/>
    </dgm:pt>
    <dgm:pt modelId="{CEAD6449-7C95-45EA-8C79-9592F6141E52}" type="pres">
      <dgm:prSet presAssocID="{7BB9B9C0-715A-4664-94F5-25D9E7269B25}" presName="node" presStyleLbl="node1" presStyleIdx="3" presStyleCnt="4">
        <dgm:presLayoutVars>
          <dgm:bulletEnabled val="1"/>
        </dgm:presLayoutVars>
      </dgm:prSet>
      <dgm:spPr/>
    </dgm:pt>
  </dgm:ptLst>
  <dgm:cxnLst>
    <dgm:cxn modelId="{5E3CEA12-60E0-4BE0-B8E4-BA277714AEBE}" type="presOf" srcId="{7BB9B9C0-715A-4664-94F5-25D9E7269B25}" destId="{CEAD6449-7C95-45EA-8C79-9592F6141E52}" srcOrd="0" destOrd="0" presId="urn:microsoft.com/office/officeart/2005/8/layout/default"/>
    <dgm:cxn modelId="{34A8332A-E837-40AE-854C-FC1C780BEA51}" type="presOf" srcId="{85EE531B-A3C8-411F-98D9-8A76F60F9BB5}" destId="{A56F390E-A369-40CA-82E1-583306286BA5}" srcOrd="0" destOrd="0" presId="urn:microsoft.com/office/officeart/2005/8/layout/default"/>
    <dgm:cxn modelId="{94132547-410A-4161-8F2B-F6B59829BCA1}" srcId="{A2D24056-8CD2-41C5-80A6-80747E2B391D}" destId="{7BB9B9C0-715A-4664-94F5-25D9E7269B25}" srcOrd="3" destOrd="0" parTransId="{BD4209C8-BDA4-4DAA-816E-04FCFD0CDFCA}" sibTransId="{9F08EA45-24CF-4007-ACDA-B6C3F10814F4}"/>
    <dgm:cxn modelId="{49D5D767-0421-4DF9-86E3-C40AE72CDF54}" srcId="{A2D24056-8CD2-41C5-80A6-80747E2B391D}" destId="{FFF9AEC0-DA3F-466E-89A2-09D621C2237C}" srcOrd="2" destOrd="0" parTransId="{32867A7D-A7BB-4D46-AF2F-9D7B1AD5A5BB}" sibTransId="{76A045D1-6CBB-4FE7-8762-16CB7E62CC22}"/>
    <dgm:cxn modelId="{3CB48C6F-A847-497C-9243-216AD84CB371}" type="presOf" srcId="{FFF9AEC0-DA3F-466E-89A2-09D621C2237C}" destId="{896E7278-445B-4B7C-893F-5BF8EEED8360}" srcOrd="0" destOrd="0" presId="urn:microsoft.com/office/officeart/2005/8/layout/default"/>
    <dgm:cxn modelId="{D9B17A82-3048-47B2-82AA-49528C299C51}" type="presOf" srcId="{A2D24056-8CD2-41C5-80A6-80747E2B391D}" destId="{6C4FFF63-4BB0-4D2E-A5AD-3375F263AEA1}" srcOrd="0" destOrd="0" presId="urn:microsoft.com/office/officeart/2005/8/layout/default"/>
    <dgm:cxn modelId="{772C3D84-8F50-45D4-A92B-1D9EDD77B8C7}" srcId="{A2D24056-8CD2-41C5-80A6-80747E2B391D}" destId="{2153BCF6-3E63-418F-B04B-7A42F2345807}" srcOrd="1" destOrd="0" parTransId="{47FC4CB8-D84A-418A-8F5C-33819567D40B}" sibTransId="{6FAB2B03-1E3B-4397-8882-930850BC293F}"/>
    <dgm:cxn modelId="{EF8370B1-1D50-4EC0-B9FF-3608DE254755}" type="presOf" srcId="{2153BCF6-3E63-418F-B04B-7A42F2345807}" destId="{BF852593-0ABC-41C3-9381-FE5352B64262}" srcOrd="0" destOrd="0" presId="urn:microsoft.com/office/officeart/2005/8/layout/default"/>
    <dgm:cxn modelId="{ABC101F7-DB4E-4308-A76D-3F3CCD08F1B1}" srcId="{A2D24056-8CD2-41C5-80A6-80747E2B391D}" destId="{85EE531B-A3C8-411F-98D9-8A76F60F9BB5}" srcOrd="0" destOrd="0" parTransId="{D2C8ECBE-22BF-4F69-A8E6-AA94B60C01C3}" sibTransId="{7402E3BE-C376-487A-83AE-66091C1083C2}"/>
    <dgm:cxn modelId="{D3EEA37C-3749-4AD0-BE4C-8F6BE19F6A59}" type="presParOf" srcId="{6C4FFF63-4BB0-4D2E-A5AD-3375F263AEA1}" destId="{A56F390E-A369-40CA-82E1-583306286BA5}" srcOrd="0" destOrd="0" presId="urn:microsoft.com/office/officeart/2005/8/layout/default"/>
    <dgm:cxn modelId="{5E109D66-BD77-4C3D-9B6D-4E4216F32694}" type="presParOf" srcId="{6C4FFF63-4BB0-4D2E-A5AD-3375F263AEA1}" destId="{0B8E3308-A734-47AB-B467-0D623826A989}" srcOrd="1" destOrd="0" presId="urn:microsoft.com/office/officeart/2005/8/layout/default"/>
    <dgm:cxn modelId="{09E3FF54-0B21-4E83-83FF-1CBBF268CD86}" type="presParOf" srcId="{6C4FFF63-4BB0-4D2E-A5AD-3375F263AEA1}" destId="{BF852593-0ABC-41C3-9381-FE5352B64262}" srcOrd="2" destOrd="0" presId="urn:microsoft.com/office/officeart/2005/8/layout/default"/>
    <dgm:cxn modelId="{6027EDFF-6AB5-42C5-90BF-AE49F899400D}" type="presParOf" srcId="{6C4FFF63-4BB0-4D2E-A5AD-3375F263AEA1}" destId="{AD08D305-147F-4E8B-BD82-3019673831E7}" srcOrd="3" destOrd="0" presId="urn:microsoft.com/office/officeart/2005/8/layout/default"/>
    <dgm:cxn modelId="{DB8B8E99-DBA4-488E-9ABC-701B5BD700EB}" type="presParOf" srcId="{6C4FFF63-4BB0-4D2E-A5AD-3375F263AEA1}" destId="{896E7278-445B-4B7C-893F-5BF8EEED8360}" srcOrd="4" destOrd="0" presId="urn:microsoft.com/office/officeart/2005/8/layout/default"/>
    <dgm:cxn modelId="{978B333B-2C3C-47BE-BC14-A6F4672B2144}" type="presParOf" srcId="{6C4FFF63-4BB0-4D2E-A5AD-3375F263AEA1}" destId="{BE2D13FD-6801-4EF7-980F-80F3D0822FA5}" srcOrd="5" destOrd="0" presId="urn:microsoft.com/office/officeart/2005/8/layout/default"/>
    <dgm:cxn modelId="{31FA1D55-4322-4825-B1FB-4CE5E2901EEB}" type="presParOf" srcId="{6C4FFF63-4BB0-4D2E-A5AD-3375F263AEA1}" destId="{CEAD6449-7C95-45EA-8C79-9592F6141E5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BEA895-018A-49D4-B9FB-811BA3F1B291}" type="doc">
      <dgm:prSet loTypeId="urn:microsoft.com/office/officeart/2016/7/layout/VerticalDownArrowProcess" loCatId="process" qsTypeId="urn:microsoft.com/office/officeart/2005/8/quickstyle/simple1" qsCatId="simple" csTypeId="urn:microsoft.com/office/officeart/2005/8/colors/colorful1" csCatId="colorful"/>
      <dgm:spPr/>
      <dgm:t>
        <a:bodyPr/>
        <a:lstStyle/>
        <a:p>
          <a:endParaRPr lang="en-US"/>
        </a:p>
      </dgm:t>
    </dgm:pt>
    <dgm:pt modelId="{11D40DBC-4E84-4393-8F87-AFD35B693D51}">
      <dgm:prSet/>
      <dgm:spPr/>
      <dgm:t>
        <a:bodyPr/>
        <a:lstStyle/>
        <a:p>
          <a:r>
            <a:rPr lang="en-US"/>
            <a:t>Take</a:t>
          </a:r>
        </a:p>
      </dgm:t>
    </dgm:pt>
    <dgm:pt modelId="{33B25039-0C1C-4D67-BD0F-DCE8CF66ACD3}" type="parTrans" cxnId="{4DBF28C6-BE2A-4EB2-BA90-FACDFC7B245B}">
      <dgm:prSet/>
      <dgm:spPr/>
      <dgm:t>
        <a:bodyPr/>
        <a:lstStyle/>
        <a:p>
          <a:endParaRPr lang="en-US"/>
        </a:p>
      </dgm:t>
    </dgm:pt>
    <dgm:pt modelId="{D8D5D72C-1FE3-4255-8866-BC87C0097D2C}" type="sibTrans" cxnId="{4DBF28C6-BE2A-4EB2-BA90-FACDFC7B245B}">
      <dgm:prSet/>
      <dgm:spPr/>
      <dgm:t>
        <a:bodyPr/>
        <a:lstStyle/>
        <a:p>
          <a:endParaRPr lang="en-US"/>
        </a:p>
      </dgm:t>
    </dgm:pt>
    <dgm:pt modelId="{E6E3C8C6-6DA7-4A05-9CDE-9A8177105B68}">
      <dgm:prSet/>
      <dgm:spPr/>
      <dgm:t>
        <a:bodyPr/>
        <a:lstStyle/>
        <a:p>
          <a:r>
            <a:rPr lang="en-US"/>
            <a:t>Take baseline observations: blood pressure, respiratory rate, temperature and pulse</a:t>
          </a:r>
        </a:p>
      </dgm:t>
    </dgm:pt>
    <dgm:pt modelId="{2009761B-84BE-4A2A-B1DB-BA45320C0A52}" type="parTrans" cxnId="{088B3F69-6F6A-4BAE-8006-D05C191E421F}">
      <dgm:prSet/>
      <dgm:spPr/>
      <dgm:t>
        <a:bodyPr/>
        <a:lstStyle/>
        <a:p>
          <a:endParaRPr lang="en-US"/>
        </a:p>
      </dgm:t>
    </dgm:pt>
    <dgm:pt modelId="{DC83E769-EFDC-40FA-8C34-0C9CE2A010E0}" type="sibTrans" cxnId="{088B3F69-6F6A-4BAE-8006-D05C191E421F}">
      <dgm:prSet/>
      <dgm:spPr/>
      <dgm:t>
        <a:bodyPr/>
        <a:lstStyle/>
        <a:p>
          <a:endParaRPr lang="en-US"/>
        </a:p>
      </dgm:t>
    </dgm:pt>
    <dgm:pt modelId="{6FB4726E-F777-4061-8527-988B867CD3A9}">
      <dgm:prSet/>
      <dgm:spPr/>
      <dgm:t>
        <a:bodyPr/>
        <a:lstStyle/>
        <a:p>
          <a:r>
            <a:rPr lang="en-US"/>
            <a:t>Maintain</a:t>
          </a:r>
        </a:p>
      </dgm:t>
    </dgm:pt>
    <dgm:pt modelId="{CD16EBF9-6409-42F2-B010-133359C5D9FA}" type="parTrans" cxnId="{3D390925-416E-4A15-A950-77D65433B123}">
      <dgm:prSet/>
      <dgm:spPr/>
      <dgm:t>
        <a:bodyPr/>
        <a:lstStyle/>
        <a:p>
          <a:endParaRPr lang="en-US"/>
        </a:p>
      </dgm:t>
    </dgm:pt>
    <dgm:pt modelId="{1D6097AA-EC9B-40BB-BB92-8E54A98679CF}" type="sibTrans" cxnId="{3D390925-416E-4A15-A950-77D65433B123}">
      <dgm:prSet/>
      <dgm:spPr/>
      <dgm:t>
        <a:bodyPr/>
        <a:lstStyle/>
        <a:p>
          <a:endParaRPr lang="en-US"/>
        </a:p>
      </dgm:t>
    </dgm:pt>
    <dgm:pt modelId="{63599D8B-D62A-41E5-A584-FA36FE25C91D}">
      <dgm:prSet/>
      <dgm:spPr/>
      <dgm:t>
        <a:bodyPr/>
        <a:lstStyle/>
        <a:p>
          <a:r>
            <a:rPr lang="en-US"/>
            <a:t>Maintain observations half hourly in the acute phase and  then 2nd hourly until stable</a:t>
          </a:r>
        </a:p>
      </dgm:t>
    </dgm:pt>
    <dgm:pt modelId="{A2F7C880-95A0-4DE9-8B35-0975DE65F3CF}" type="parTrans" cxnId="{29633F3D-518D-4A90-865B-DCAE45D8F9B3}">
      <dgm:prSet/>
      <dgm:spPr/>
      <dgm:t>
        <a:bodyPr/>
        <a:lstStyle/>
        <a:p>
          <a:endParaRPr lang="en-US"/>
        </a:p>
      </dgm:t>
    </dgm:pt>
    <dgm:pt modelId="{96FA7AE0-7DB5-4084-94BD-0C5F24311A85}" type="sibTrans" cxnId="{29633F3D-518D-4A90-865B-DCAE45D8F9B3}">
      <dgm:prSet/>
      <dgm:spPr/>
      <dgm:t>
        <a:bodyPr/>
        <a:lstStyle/>
        <a:p>
          <a:endParaRPr lang="en-US"/>
        </a:p>
      </dgm:t>
    </dgm:pt>
    <dgm:pt modelId="{D5712C8F-D0C0-403E-B0B0-89D1C82B137F}">
      <dgm:prSet/>
      <dgm:spPr/>
      <dgm:t>
        <a:bodyPr/>
        <a:lstStyle/>
        <a:p>
          <a:r>
            <a:rPr lang="en-US"/>
            <a:t>Measure</a:t>
          </a:r>
        </a:p>
      </dgm:t>
    </dgm:pt>
    <dgm:pt modelId="{60CF06E3-8D57-4E24-86D1-597B7DE6A794}" type="parTrans" cxnId="{76FB9BEC-663D-44DC-BED9-37A0DD4EE94F}">
      <dgm:prSet/>
      <dgm:spPr/>
      <dgm:t>
        <a:bodyPr/>
        <a:lstStyle/>
        <a:p>
          <a:endParaRPr lang="en-US"/>
        </a:p>
      </dgm:t>
    </dgm:pt>
    <dgm:pt modelId="{08DD64AC-47E2-49E3-B2EC-232BCCFE9011}" type="sibTrans" cxnId="{76FB9BEC-663D-44DC-BED9-37A0DD4EE94F}">
      <dgm:prSet/>
      <dgm:spPr/>
      <dgm:t>
        <a:bodyPr/>
        <a:lstStyle/>
        <a:p>
          <a:endParaRPr lang="en-US"/>
        </a:p>
      </dgm:t>
    </dgm:pt>
    <dgm:pt modelId="{BE367AC6-0151-4AB7-B9FC-ECEF3A00BDA5}">
      <dgm:prSet/>
      <dgm:spPr/>
      <dgm:t>
        <a:bodyPr/>
        <a:lstStyle/>
        <a:p>
          <a:r>
            <a:rPr lang="en-US"/>
            <a:t>Measure fluid intake and maintain hydration</a:t>
          </a:r>
        </a:p>
      </dgm:t>
    </dgm:pt>
    <dgm:pt modelId="{55A29679-E307-4E39-BFED-E402CD159A51}" type="parTrans" cxnId="{BC02EC3F-C937-4BE3-BAA8-E044FFC86800}">
      <dgm:prSet/>
      <dgm:spPr/>
      <dgm:t>
        <a:bodyPr/>
        <a:lstStyle/>
        <a:p>
          <a:endParaRPr lang="en-US"/>
        </a:p>
      </dgm:t>
    </dgm:pt>
    <dgm:pt modelId="{7222F3EF-C257-4ADE-A982-9205ED8D35D3}" type="sibTrans" cxnId="{BC02EC3F-C937-4BE3-BAA8-E044FFC86800}">
      <dgm:prSet/>
      <dgm:spPr/>
      <dgm:t>
        <a:bodyPr/>
        <a:lstStyle/>
        <a:p>
          <a:endParaRPr lang="en-US"/>
        </a:p>
      </dgm:t>
    </dgm:pt>
    <dgm:pt modelId="{21048828-A66E-4EBE-8B4C-825C0DFF10A4}">
      <dgm:prSet/>
      <dgm:spPr/>
      <dgm:t>
        <a:bodyPr/>
        <a:lstStyle/>
        <a:p>
          <a:r>
            <a:rPr lang="en-US"/>
            <a:t>Ensure</a:t>
          </a:r>
        </a:p>
      </dgm:t>
    </dgm:pt>
    <dgm:pt modelId="{77EE5BEE-297A-4291-AD58-DC67CEC0EBD5}" type="parTrans" cxnId="{5B1F9D1F-1ADD-4D85-A5C1-068271BB24E8}">
      <dgm:prSet/>
      <dgm:spPr/>
      <dgm:t>
        <a:bodyPr/>
        <a:lstStyle/>
        <a:p>
          <a:endParaRPr lang="en-US"/>
        </a:p>
      </dgm:t>
    </dgm:pt>
    <dgm:pt modelId="{B54806FA-6BF2-47F5-86D1-FF502DF8A4D1}" type="sibTrans" cxnId="{5B1F9D1F-1ADD-4D85-A5C1-068271BB24E8}">
      <dgm:prSet/>
      <dgm:spPr/>
      <dgm:t>
        <a:bodyPr/>
        <a:lstStyle/>
        <a:p>
          <a:endParaRPr lang="en-US"/>
        </a:p>
      </dgm:t>
    </dgm:pt>
    <dgm:pt modelId="{9EC75690-5B1C-49F0-A071-6BC27067BE2E}">
      <dgm:prSet/>
      <dgm:spPr/>
      <dgm:t>
        <a:bodyPr/>
        <a:lstStyle/>
        <a:p>
          <a:r>
            <a:rPr lang="en-US"/>
            <a:t>Ensure thorough physical and mental status examination</a:t>
          </a:r>
        </a:p>
      </dgm:t>
    </dgm:pt>
    <dgm:pt modelId="{7FACEBC9-F3BF-41FE-979A-CA1CF7637B9B}" type="parTrans" cxnId="{92393526-78DA-4FEB-8528-BE9002D01BB8}">
      <dgm:prSet/>
      <dgm:spPr/>
      <dgm:t>
        <a:bodyPr/>
        <a:lstStyle/>
        <a:p>
          <a:endParaRPr lang="en-US"/>
        </a:p>
      </dgm:t>
    </dgm:pt>
    <dgm:pt modelId="{45140BAD-4C99-46BD-9F17-8607D28030C9}" type="sibTrans" cxnId="{92393526-78DA-4FEB-8528-BE9002D01BB8}">
      <dgm:prSet/>
      <dgm:spPr/>
      <dgm:t>
        <a:bodyPr/>
        <a:lstStyle/>
        <a:p>
          <a:endParaRPr lang="en-US"/>
        </a:p>
      </dgm:t>
    </dgm:pt>
    <dgm:pt modelId="{DB7392C6-418A-48FA-9A97-9C4D2E575141}">
      <dgm:prSet/>
      <dgm:spPr/>
      <dgm:t>
        <a:bodyPr/>
        <a:lstStyle/>
        <a:p>
          <a:r>
            <a:rPr lang="en-US"/>
            <a:t>Identify and observe</a:t>
          </a:r>
        </a:p>
      </dgm:t>
    </dgm:pt>
    <dgm:pt modelId="{A8531CA2-A7B8-4F90-AAC2-DB689A743F59}" type="parTrans" cxnId="{1124DF84-85F9-4A65-8685-34DF0832BE11}">
      <dgm:prSet/>
      <dgm:spPr/>
      <dgm:t>
        <a:bodyPr/>
        <a:lstStyle/>
        <a:p>
          <a:endParaRPr lang="en-US"/>
        </a:p>
      </dgm:t>
    </dgm:pt>
    <dgm:pt modelId="{2F903A1C-0A5A-489C-9CB5-2E6332168CB8}" type="sibTrans" cxnId="{1124DF84-85F9-4A65-8685-34DF0832BE11}">
      <dgm:prSet/>
      <dgm:spPr/>
      <dgm:t>
        <a:bodyPr/>
        <a:lstStyle/>
        <a:p>
          <a:endParaRPr lang="en-US"/>
        </a:p>
      </dgm:t>
    </dgm:pt>
    <dgm:pt modelId="{962D68E9-FDFF-4673-8940-F599CA1708F4}">
      <dgm:prSet/>
      <dgm:spPr/>
      <dgm:t>
        <a:bodyPr/>
        <a:lstStyle/>
        <a:p>
          <a:r>
            <a:rPr lang="en-US"/>
            <a:t>Identify and observe for the effects of more than one substance in every intoxicated person</a:t>
          </a:r>
        </a:p>
      </dgm:t>
    </dgm:pt>
    <dgm:pt modelId="{C48932ED-5C7C-4B78-AE71-0C7A035B919F}" type="parTrans" cxnId="{7C5D3B14-A17E-4229-B6D0-11A3D6870992}">
      <dgm:prSet/>
      <dgm:spPr/>
      <dgm:t>
        <a:bodyPr/>
        <a:lstStyle/>
        <a:p>
          <a:endParaRPr lang="en-US"/>
        </a:p>
      </dgm:t>
    </dgm:pt>
    <dgm:pt modelId="{07F3BC0C-7DF2-4282-8C7D-A3B40B880CFD}" type="sibTrans" cxnId="{7C5D3B14-A17E-4229-B6D0-11A3D6870992}">
      <dgm:prSet/>
      <dgm:spPr/>
      <dgm:t>
        <a:bodyPr/>
        <a:lstStyle/>
        <a:p>
          <a:endParaRPr lang="en-US"/>
        </a:p>
      </dgm:t>
    </dgm:pt>
    <dgm:pt modelId="{DB34B218-ECFC-46F0-BCFF-B59498A242BF}" type="pres">
      <dgm:prSet presAssocID="{0EBEA895-018A-49D4-B9FB-811BA3F1B291}" presName="Name0" presStyleCnt="0">
        <dgm:presLayoutVars>
          <dgm:dir/>
          <dgm:animLvl val="lvl"/>
          <dgm:resizeHandles val="exact"/>
        </dgm:presLayoutVars>
      </dgm:prSet>
      <dgm:spPr/>
    </dgm:pt>
    <dgm:pt modelId="{CD5685B8-4226-45BD-83A4-285E09F4B990}" type="pres">
      <dgm:prSet presAssocID="{DB7392C6-418A-48FA-9A97-9C4D2E575141}" presName="boxAndChildren" presStyleCnt="0"/>
      <dgm:spPr/>
    </dgm:pt>
    <dgm:pt modelId="{54F796C0-1203-479B-B678-44A9ED805F47}" type="pres">
      <dgm:prSet presAssocID="{DB7392C6-418A-48FA-9A97-9C4D2E575141}" presName="parentTextBox" presStyleLbl="alignNode1" presStyleIdx="0" presStyleCnt="5"/>
      <dgm:spPr/>
    </dgm:pt>
    <dgm:pt modelId="{9345AFF6-7F3C-41D3-8F67-F926D293ACB2}" type="pres">
      <dgm:prSet presAssocID="{DB7392C6-418A-48FA-9A97-9C4D2E575141}" presName="descendantBox" presStyleLbl="bgAccFollowNode1" presStyleIdx="0" presStyleCnt="5"/>
      <dgm:spPr/>
    </dgm:pt>
    <dgm:pt modelId="{60CEED56-77CA-4C3E-9F1D-72A8F98BDF47}" type="pres">
      <dgm:prSet presAssocID="{B54806FA-6BF2-47F5-86D1-FF502DF8A4D1}" presName="sp" presStyleCnt="0"/>
      <dgm:spPr/>
    </dgm:pt>
    <dgm:pt modelId="{C22FAA49-AB73-402A-B754-7EA0BAB3EFD8}" type="pres">
      <dgm:prSet presAssocID="{21048828-A66E-4EBE-8B4C-825C0DFF10A4}" presName="arrowAndChildren" presStyleCnt="0"/>
      <dgm:spPr/>
    </dgm:pt>
    <dgm:pt modelId="{8FAB7139-7BBB-4CFE-A8E0-3A32AB994C43}" type="pres">
      <dgm:prSet presAssocID="{21048828-A66E-4EBE-8B4C-825C0DFF10A4}" presName="parentTextArrow" presStyleLbl="node1" presStyleIdx="0" presStyleCnt="0"/>
      <dgm:spPr/>
    </dgm:pt>
    <dgm:pt modelId="{508F920D-D3F7-4AFE-92B4-3F43B15EBA3F}" type="pres">
      <dgm:prSet presAssocID="{21048828-A66E-4EBE-8B4C-825C0DFF10A4}" presName="arrow" presStyleLbl="alignNode1" presStyleIdx="1" presStyleCnt="5"/>
      <dgm:spPr/>
    </dgm:pt>
    <dgm:pt modelId="{FD67CD4C-ADBC-4705-B227-FE327DE5030D}" type="pres">
      <dgm:prSet presAssocID="{21048828-A66E-4EBE-8B4C-825C0DFF10A4}" presName="descendantArrow" presStyleLbl="bgAccFollowNode1" presStyleIdx="1" presStyleCnt="5"/>
      <dgm:spPr/>
    </dgm:pt>
    <dgm:pt modelId="{A05536B3-7155-4792-9667-8F233D84AF45}" type="pres">
      <dgm:prSet presAssocID="{08DD64AC-47E2-49E3-B2EC-232BCCFE9011}" presName="sp" presStyleCnt="0"/>
      <dgm:spPr/>
    </dgm:pt>
    <dgm:pt modelId="{A5795EF8-E351-45C0-9A76-60F4BA6AE611}" type="pres">
      <dgm:prSet presAssocID="{D5712C8F-D0C0-403E-B0B0-89D1C82B137F}" presName="arrowAndChildren" presStyleCnt="0"/>
      <dgm:spPr/>
    </dgm:pt>
    <dgm:pt modelId="{9F1ED0D2-ADC5-44BC-BE71-BCB1C1463F2A}" type="pres">
      <dgm:prSet presAssocID="{D5712C8F-D0C0-403E-B0B0-89D1C82B137F}" presName="parentTextArrow" presStyleLbl="node1" presStyleIdx="0" presStyleCnt="0"/>
      <dgm:spPr/>
    </dgm:pt>
    <dgm:pt modelId="{A33E0BEF-EA5F-4B1A-8633-73918AC1A29F}" type="pres">
      <dgm:prSet presAssocID="{D5712C8F-D0C0-403E-B0B0-89D1C82B137F}" presName="arrow" presStyleLbl="alignNode1" presStyleIdx="2" presStyleCnt="5"/>
      <dgm:spPr/>
    </dgm:pt>
    <dgm:pt modelId="{D4ACDEE2-2C65-4A40-A041-40D24A818920}" type="pres">
      <dgm:prSet presAssocID="{D5712C8F-D0C0-403E-B0B0-89D1C82B137F}" presName="descendantArrow" presStyleLbl="bgAccFollowNode1" presStyleIdx="2" presStyleCnt="5"/>
      <dgm:spPr/>
    </dgm:pt>
    <dgm:pt modelId="{D64FC0C6-A561-4734-B5A6-95E7FF99CAAA}" type="pres">
      <dgm:prSet presAssocID="{1D6097AA-EC9B-40BB-BB92-8E54A98679CF}" presName="sp" presStyleCnt="0"/>
      <dgm:spPr/>
    </dgm:pt>
    <dgm:pt modelId="{B6170712-D095-4355-9435-F42883E40214}" type="pres">
      <dgm:prSet presAssocID="{6FB4726E-F777-4061-8527-988B867CD3A9}" presName="arrowAndChildren" presStyleCnt="0"/>
      <dgm:spPr/>
    </dgm:pt>
    <dgm:pt modelId="{BA87D9D1-9264-41F8-8388-99868AD14B6C}" type="pres">
      <dgm:prSet presAssocID="{6FB4726E-F777-4061-8527-988B867CD3A9}" presName="parentTextArrow" presStyleLbl="node1" presStyleIdx="0" presStyleCnt="0"/>
      <dgm:spPr/>
    </dgm:pt>
    <dgm:pt modelId="{274E7129-C6B8-4CD1-9F73-F74717E646D5}" type="pres">
      <dgm:prSet presAssocID="{6FB4726E-F777-4061-8527-988B867CD3A9}" presName="arrow" presStyleLbl="alignNode1" presStyleIdx="3" presStyleCnt="5"/>
      <dgm:spPr/>
    </dgm:pt>
    <dgm:pt modelId="{433BE8AC-A130-49EA-9DFE-990E2E552BD4}" type="pres">
      <dgm:prSet presAssocID="{6FB4726E-F777-4061-8527-988B867CD3A9}" presName="descendantArrow" presStyleLbl="bgAccFollowNode1" presStyleIdx="3" presStyleCnt="5"/>
      <dgm:spPr/>
    </dgm:pt>
    <dgm:pt modelId="{8D0816D6-1F53-40D2-A7E4-A662A93C3728}" type="pres">
      <dgm:prSet presAssocID="{D8D5D72C-1FE3-4255-8866-BC87C0097D2C}" presName="sp" presStyleCnt="0"/>
      <dgm:spPr/>
    </dgm:pt>
    <dgm:pt modelId="{FF6CF915-8976-4E03-B3A3-E8E001F04CA1}" type="pres">
      <dgm:prSet presAssocID="{11D40DBC-4E84-4393-8F87-AFD35B693D51}" presName="arrowAndChildren" presStyleCnt="0"/>
      <dgm:spPr/>
    </dgm:pt>
    <dgm:pt modelId="{9C2451D0-6CF4-4D41-9B58-C1AD574CC320}" type="pres">
      <dgm:prSet presAssocID="{11D40DBC-4E84-4393-8F87-AFD35B693D51}" presName="parentTextArrow" presStyleLbl="node1" presStyleIdx="0" presStyleCnt="0"/>
      <dgm:spPr/>
    </dgm:pt>
    <dgm:pt modelId="{1E9DA7BC-A422-40E6-BC6F-A712F942268E}" type="pres">
      <dgm:prSet presAssocID="{11D40DBC-4E84-4393-8F87-AFD35B693D51}" presName="arrow" presStyleLbl="alignNode1" presStyleIdx="4" presStyleCnt="5"/>
      <dgm:spPr/>
    </dgm:pt>
    <dgm:pt modelId="{7CA98A6B-A474-4401-8CA9-EA1A6C20A50C}" type="pres">
      <dgm:prSet presAssocID="{11D40DBC-4E84-4393-8F87-AFD35B693D51}" presName="descendantArrow" presStyleLbl="bgAccFollowNode1" presStyleIdx="4" presStyleCnt="5"/>
      <dgm:spPr/>
    </dgm:pt>
  </dgm:ptLst>
  <dgm:cxnLst>
    <dgm:cxn modelId="{894B0F06-B1E1-41EF-9500-5260CEA3E6FA}" type="presOf" srcId="{BE367AC6-0151-4AB7-B9FC-ECEF3A00BDA5}" destId="{D4ACDEE2-2C65-4A40-A041-40D24A818920}" srcOrd="0" destOrd="0" presId="urn:microsoft.com/office/officeart/2016/7/layout/VerticalDownArrowProcess"/>
    <dgm:cxn modelId="{7C5D3B14-A17E-4229-B6D0-11A3D6870992}" srcId="{DB7392C6-418A-48FA-9A97-9C4D2E575141}" destId="{962D68E9-FDFF-4673-8940-F599CA1708F4}" srcOrd="0" destOrd="0" parTransId="{C48932ED-5C7C-4B78-AE71-0C7A035B919F}" sibTransId="{07F3BC0C-7DF2-4282-8C7D-A3B40B880CFD}"/>
    <dgm:cxn modelId="{12268419-F616-40F9-A4D2-C01E4724FDA1}" type="presOf" srcId="{962D68E9-FDFF-4673-8940-F599CA1708F4}" destId="{9345AFF6-7F3C-41D3-8F67-F926D293ACB2}" srcOrd="0" destOrd="0" presId="urn:microsoft.com/office/officeart/2016/7/layout/VerticalDownArrowProcess"/>
    <dgm:cxn modelId="{5B1F9D1F-1ADD-4D85-A5C1-068271BB24E8}" srcId="{0EBEA895-018A-49D4-B9FB-811BA3F1B291}" destId="{21048828-A66E-4EBE-8B4C-825C0DFF10A4}" srcOrd="3" destOrd="0" parTransId="{77EE5BEE-297A-4291-AD58-DC67CEC0EBD5}" sibTransId="{B54806FA-6BF2-47F5-86D1-FF502DF8A4D1}"/>
    <dgm:cxn modelId="{BEC91B23-902B-44A8-8C41-43A7F716EB5A}" type="presOf" srcId="{21048828-A66E-4EBE-8B4C-825C0DFF10A4}" destId="{8FAB7139-7BBB-4CFE-A8E0-3A32AB994C43}" srcOrd="0" destOrd="0" presId="urn:microsoft.com/office/officeart/2016/7/layout/VerticalDownArrowProcess"/>
    <dgm:cxn modelId="{3D390925-416E-4A15-A950-77D65433B123}" srcId="{0EBEA895-018A-49D4-B9FB-811BA3F1B291}" destId="{6FB4726E-F777-4061-8527-988B867CD3A9}" srcOrd="1" destOrd="0" parTransId="{CD16EBF9-6409-42F2-B010-133359C5D9FA}" sibTransId="{1D6097AA-EC9B-40BB-BB92-8E54A98679CF}"/>
    <dgm:cxn modelId="{92393526-78DA-4FEB-8528-BE9002D01BB8}" srcId="{21048828-A66E-4EBE-8B4C-825C0DFF10A4}" destId="{9EC75690-5B1C-49F0-A071-6BC27067BE2E}" srcOrd="0" destOrd="0" parTransId="{7FACEBC9-F3BF-41FE-979A-CA1CF7637B9B}" sibTransId="{45140BAD-4C99-46BD-9F17-8607D28030C9}"/>
    <dgm:cxn modelId="{0D6A1031-3E9C-4C12-9442-4AD0CA20CD08}" type="presOf" srcId="{0EBEA895-018A-49D4-B9FB-811BA3F1B291}" destId="{DB34B218-ECFC-46F0-BCFF-B59498A242BF}" srcOrd="0" destOrd="0" presId="urn:microsoft.com/office/officeart/2016/7/layout/VerticalDownArrowProcess"/>
    <dgm:cxn modelId="{29633F3D-518D-4A90-865B-DCAE45D8F9B3}" srcId="{6FB4726E-F777-4061-8527-988B867CD3A9}" destId="{63599D8B-D62A-41E5-A584-FA36FE25C91D}" srcOrd="0" destOrd="0" parTransId="{A2F7C880-95A0-4DE9-8B35-0975DE65F3CF}" sibTransId="{96FA7AE0-7DB5-4084-94BD-0C5F24311A85}"/>
    <dgm:cxn modelId="{BC02EC3F-C937-4BE3-BAA8-E044FFC86800}" srcId="{D5712C8F-D0C0-403E-B0B0-89D1C82B137F}" destId="{BE367AC6-0151-4AB7-B9FC-ECEF3A00BDA5}" srcOrd="0" destOrd="0" parTransId="{55A29679-E307-4E39-BFED-E402CD159A51}" sibTransId="{7222F3EF-C257-4ADE-A982-9205ED8D35D3}"/>
    <dgm:cxn modelId="{B834D35C-F652-4DB0-A823-CC82FE8BD031}" type="presOf" srcId="{E6E3C8C6-6DA7-4A05-9CDE-9A8177105B68}" destId="{7CA98A6B-A474-4401-8CA9-EA1A6C20A50C}" srcOrd="0" destOrd="0" presId="urn:microsoft.com/office/officeart/2016/7/layout/VerticalDownArrowProcess"/>
    <dgm:cxn modelId="{088B3F69-6F6A-4BAE-8006-D05C191E421F}" srcId="{11D40DBC-4E84-4393-8F87-AFD35B693D51}" destId="{E6E3C8C6-6DA7-4A05-9CDE-9A8177105B68}" srcOrd="0" destOrd="0" parTransId="{2009761B-84BE-4A2A-B1DB-BA45320C0A52}" sibTransId="{DC83E769-EFDC-40FA-8C34-0C9CE2A010E0}"/>
    <dgm:cxn modelId="{5B45206A-6883-47EB-8A13-6FE4426DBE10}" type="presOf" srcId="{11D40DBC-4E84-4393-8F87-AFD35B693D51}" destId="{9C2451D0-6CF4-4D41-9B58-C1AD574CC320}" srcOrd="0" destOrd="0" presId="urn:microsoft.com/office/officeart/2016/7/layout/VerticalDownArrowProcess"/>
    <dgm:cxn modelId="{112FCF4B-EF7C-4E59-A9A5-798ADC0A0420}" type="presOf" srcId="{D5712C8F-D0C0-403E-B0B0-89D1C82B137F}" destId="{A33E0BEF-EA5F-4B1A-8633-73918AC1A29F}" srcOrd="1" destOrd="0" presId="urn:microsoft.com/office/officeart/2016/7/layout/VerticalDownArrowProcess"/>
    <dgm:cxn modelId="{E7FA716E-B3AC-4BDC-B3F3-E3B139ED17E1}" type="presOf" srcId="{9EC75690-5B1C-49F0-A071-6BC27067BE2E}" destId="{FD67CD4C-ADBC-4705-B227-FE327DE5030D}" srcOrd="0" destOrd="0" presId="urn:microsoft.com/office/officeart/2016/7/layout/VerticalDownArrowProcess"/>
    <dgm:cxn modelId="{9301546E-7B7F-4861-8526-0D1A26EE9488}" type="presOf" srcId="{D5712C8F-D0C0-403E-B0B0-89D1C82B137F}" destId="{9F1ED0D2-ADC5-44BC-BE71-BCB1C1463F2A}" srcOrd="0" destOrd="0" presId="urn:microsoft.com/office/officeart/2016/7/layout/VerticalDownArrowProcess"/>
    <dgm:cxn modelId="{1124DF84-85F9-4A65-8685-34DF0832BE11}" srcId="{0EBEA895-018A-49D4-B9FB-811BA3F1B291}" destId="{DB7392C6-418A-48FA-9A97-9C4D2E575141}" srcOrd="4" destOrd="0" parTransId="{A8531CA2-A7B8-4F90-AAC2-DB689A743F59}" sibTransId="{2F903A1C-0A5A-489C-9CB5-2E6332168CB8}"/>
    <dgm:cxn modelId="{D931E595-8A12-418C-B7DF-AD8EDD436940}" type="presOf" srcId="{63599D8B-D62A-41E5-A584-FA36FE25C91D}" destId="{433BE8AC-A130-49EA-9DFE-990E2E552BD4}" srcOrd="0" destOrd="0" presId="urn:microsoft.com/office/officeart/2016/7/layout/VerticalDownArrowProcess"/>
    <dgm:cxn modelId="{1E07459B-B807-4484-9A19-5311CD13B085}" type="presOf" srcId="{6FB4726E-F777-4061-8527-988B867CD3A9}" destId="{BA87D9D1-9264-41F8-8388-99868AD14B6C}" srcOrd="0" destOrd="0" presId="urn:microsoft.com/office/officeart/2016/7/layout/VerticalDownArrowProcess"/>
    <dgm:cxn modelId="{5A6708A5-5166-4D31-BD14-D9B37673FE7C}" type="presOf" srcId="{11D40DBC-4E84-4393-8F87-AFD35B693D51}" destId="{1E9DA7BC-A422-40E6-BC6F-A712F942268E}" srcOrd="1" destOrd="0" presId="urn:microsoft.com/office/officeart/2016/7/layout/VerticalDownArrowProcess"/>
    <dgm:cxn modelId="{C3C554B6-B97A-4AFB-A8CC-A7544C6555E3}" type="presOf" srcId="{6FB4726E-F777-4061-8527-988B867CD3A9}" destId="{274E7129-C6B8-4CD1-9F73-F74717E646D5}" srcOrd="1" destOrd="0" presId="urn:microsoft.com/office/officeart/2016/7/layout/VerticalDownArrowProcess"/>
    <dgm:cxn modelId="{BD7B42BB-AE23-45BB-902B-84E019502409}" type="presOf" srcId="{DB7392C6-418A-48FA-9A97-9C4D2E575141}" destId="{54F796C0-1203-479B-B678-44A9ED805F47}" srcOrd="0" destOrd="0" presId="urn:microsoft.com/office/officeart/2016/7/layout/VerticalDownArrowProcess"/>
    <dgm:cxn modelId="{4DBF28C6-BE2A-4EB2-BA90-FACDFC7B245B}" srcId="{0EBEA895-018A-49D4-B9FB-811BA3F1B291}" destId="{11D40DBC-4E84-4393-8F87-AFD35B693D51}" srcOrd="0" destOrd="0" parTransId="{33B25039-0C1C-4D67-BD0F-DCE8CF66ACD3}" sibTransId="{D8D5D72C-1FE3-4255-8866-BC87C0097D2C}"/>
    <dgm:cxn modelId="{76FB9BEC-663D-44DC-BED9-37A0DD4EE94F}" srcId="{0EBEA895-018A-49D4-B9FB-811BA3F1B291}" destId="{D5712C8F-D0C0-403E-B0B0-89D1C82B137F}" srcOrd="2" destOrd="0" parTransId="{60CF06E3-8D57-4E24-86D1-597B7DE6A794}" sibTransId="{08DD64AC-47E2-49E3-B2EC-232BCCFE9011}"/>
    <dgm:cxn modelId="{7E3169F1-7983-4EEF-A8FA-EE4E14BEE662}" type="presOf" srcId="{21048828-A66E-4EBE-8B4C-825C0DFF10A4}" destId="{508F920D-D3F7-4AFE-92B4-3F43B15EBA3F}" srcOrd="1" destOrd="0" presId="urn:microsoft.com/office/officeart/2016/7/layout/VerticalDownArrowProcess"/>
    <dgm:cxn modelId="{055495DC-BB66-4FED-89E5-1FF168843269}" type="presParOf" srcId="{DB34B218-ECFC-46F0-BCFF-B59498A242BF}" destId="{CD5685B8-4226-45BD-83A4-285E09F4B990}" srcOrd="0" destOrd="0" presId="urn:microsoft.com/office/officeart/2016/7/layout/VerticalDownArrowProcess"/>
    <dgm:cxn modelId="{2EE9B94F-CA2C-415C-986D-DF3638C2712A}" type="presParOf" srcId="{CD5685B8-4226-45BD-83A4-285E09F4B990}" destId="{54F796C0-1203-479B-B678-44A9ED805F47}" srcOrd="0" destOrd="0" presId="urn:microsoft.com/office/officeart/2016/7/layout/VerticalDownArrowProcess"/>
    <dgm:cxn modelId="{5D2524BC-5D05-4A88-A82D-826DCF42C09F}" type="presParOf" srcId="{CD5685B8-4226-45BD-83A4-285E09F4B990}" destId="{9345AFF6-7F3C-41D3-8F67-F926D293ACB2}" srcOrd="1" destOrd="0" presId="urn:microsoft.com/office/officeart/2016/7/layout/VerticalDownArrowProcess"/>
    <dgm:cxn modelId="{53E22E5B-1470-47D7-B782-72FA6B748AD7}" type="presParOf" srcId="{DB34B218-ECFC-46F0-BCFF-B59498A242BF}" destId="{60CEED56-77CA-4C3E-9F1D-72A8F98BDF47}" srcOrd="1" destOrd="0" presId="urn:microsoft.com/office/officeart/2016/7/layout/VerticalDownArrowProcess"/>
    <dgm:cxn modelId="{BA9E83D0-79BD-4546-A1FC-96F3A2DC3307}" type="presParOf" srcId="{DB34B218-ECFC-46F0-BCFF-B59498A242BF}" destId="{C22FAA49-AB73-402A-B754-7EA0BAB3EFD8}" srcOrd="2" destOrd="0" presId="urn:microsoft.com/office/officeart/2016/7/layout/VerticalDownArrowProcess"/>
    <dgm:cxn modelId="{E4661108-71E3-46AC-BF6F-26B3D73383B3}" type="presParOf" srcId="{C22FAA49-AB73-402A-B754-7EA0BAB3EFD8}" destId="{8FAB7139-7BBB-4CFE-A8E0-3A32AB994C43}" srcOrd="0" destOrd="0" presId="urn:microsoft.com/office/officeart/2016/7/layout/VerticalDownArrowProcess"/>
    <dgm:cxn modelId="{497DC813-92FD-4A6E-B62D-95B177FA9CBE}" type="presParOf" srcId="{C22FAA49-AB73-402A-B754-7EA0BAB3EFD8}" destId="{508F920D-D3F7-4AFE-92B4-3F43B15EBA3F}" srcOrd="1" destOrd="0" presId="urn:microsoft.com/office/officeart/2016/7/layout/VerticalDownArrowProcess"/>
    <dgm:cxn modelId="{43E5D53B-BA65-4DC9-A221-E0A743DEC285}" type="presParOf" srcId="{C22FAA49-AB73-402A-B754-7EA0BAB3EFD8}" destId="{FD67CD4C-ADBC-4705-B227-FE327DE5030D}" srcOrd="2" destOrd="0" presId="urn:microsoft.com/office/officeart/2016/7/layout/VerticalDownArrowProcess"/>
    <dgm:cxn modelId="{0BF13FE9-C666-4C99-AC6B-BD27D5F6661E}" type="presParOf" srcId="{DB34B218-ECFC-46F0-BCFF-B59498A242BF}" destId="{A05536B3-7155-4792-9667-8F233D84AF45}" srcOrd="3" destOrd="0" presId="urn:microsoft.com/office/officeart/2016/7/layout/VerticalDownArrowProcess"/>
    <dgm:cxn modelId="{E96517F9-618A-4FFF-BC49-3B302C71E2C1}" type="presParOf" srcId="{DB34B218-ECFC-46F0-BCFF-B59498A242BF}" destId="{A5795EF8-E351-45C0-9A76-60F4BA6AE611}" srcOrd="4" destOrd="0" presId="urn:microsoft.com/office/officeart/2016/7/layout/VerticalDownArrowProcess"/>
    <dgm:cxn modelId="{47214EDE-FA0F-4237-98AE-83B74CE25B69}" type="presParOf" srcId="{A5795EF8-E351-45C0-9A76-60F4BA6AE611}" destId="{9F1ED0D2-ADC5-44BC-BE71-BCB1C1463F2A}" srcOrd="0" destOrd="0" presId="urn:microsoft.com/office/officeart/2016/7/layout/VerticalDownArrowProcess"/>
    <dgm:cxn modelId="{0AB55A42-8E92-4BB7-94E3-ED602B11C117}" type="presParOf" srcId="{A5795EF8-E351-45C0-9A76-60F4BA6AE611}" destId="{A33E0BEF-EA5F-4B1A-8633-73918AC1A29F}" srcOrd="1" destOrd="0" presId="urn:microsoft.com/office/officeart/2016/7/layout/VerticalDownArrowProcess"/>
    <dgm:cxn modelId="{C12792F4-8563-4483-9E45-D1306C135C94}" type="presParOf" srcId="{A5795EF8-E351-45C0-9A76-60F4BA6AE611}" destId="{D4ACDEE2-2C65-4A40-A041-40D24A818920}" srcOrd="2" destOrd="0" presId="urn:microsoft.com/office/officeart/2016/7/layout/VerticalDownArrowProcess"/>
    <dgm:cxn modelId="{96FEF04E-8F7D-43D0-AA31-9C9995D7CC31}" type="presParOf" srcId="{DB34B218-ECFC-46F0-BCFF-B59498A242BF}" destId="{D64FC0C6-A561-4734-B5A6-95E7FF99CAAA}" srcOrd="5" destOrd="0" presId="urn:microsoft.com/office/officeart/2016/7/layout/VerticalDownArrowProcess"/>
    <dgm:cxn modelId="{A1416343-CD9A-46B3-9993-89567005B9C0}" type="presParOf" srcId="{DB34B218-ECFC-46F0-BCFF-B59498A242BF}" destId="{B6170712-D095-4355-9435-F42883E40214}" srcOrd="6" destOrd="0" presId="urn:microsoft.com/office/officeart/2016/7/layout/VerticalDownArrowProcess"/>
    <dgm:cxn modelId="{E422A948-26A6-4368-BABE-9B71159B65F5}" type="presParOf" srcId="{B6170712-D095-4355-9435-F42883E40214}" destId="{BA87D9D1-9264-41F8-8388-99868AD14B6C}" srcOrd="0" destOrd="0" presId="urn:microsoft.com/office/officeart/2016/7/layout/VerticalDownArrowProcess"/>
    <dgm:cxn modelId="{1FCC1BDF-AA40-44A3-913A-DD120D117044}" type="presParOf" srcId="{B6170712-D095-4355-9435-F42883E40214}" destId="{274E7129-C6B8-4CD1-9F73-F74717E646D5}" srcOrd="1" destOrd="0" presId="urn:microsoft.com/office/officeart/2016/7/layout/VerticalDownArrowProcess"/>
    <dgm:cxn modelId="{E1AE709C-0799-43A8-92D3-DBF139365018}" type="presParOf" srcId="{B6170712-D095-4355-9435-F42883E40214}" destId="{433BE8AC-A130-49EA-9DFE-990E2E552BD4}" srcOrd="2" destOrd="0" presId="urn:microsoft.com/office/officeart/2016/7/layout/VerticalDownArrowProcess"/>
    <dgm:cxn modelId="{97257063-1A7B-4637-8767-B86D68BFDB22}" type="presParOf" srcId="{DB34B218-ECFC-46F0-BCFF-B59498A242BF}" destId="{8D0816D6-1F53-40D2-A7E4-A662A93C3728}" srcOrd="7" destOrd="0" presId="urn:microsoft.com/office/officeart/2016/7/layout/VerticalDownArrowProcess"/>
    <dgm:cxn modelId="{03039D62-869D-46E6-8C12-98744AD7BACF}" type="presParOf" srcId="{DB34B218-ECFC-46F0-BCFF-B59498A242BF}" destId="{FF6CF915-8976-4E03-B3A3-E8E001F04CA1}" srcOrd="8" destOrd="0" presId="urn:microsoft.com/office/officeart/2016/7/layout/VerticalDownArrowProcess"/>
    <dgm:cxn modelId="{BDF66C3A-AE7B-4849-9531-DCD398062D9F}" type="presParOf" srcId="{FF6CF915-8976-4E03-B3A3-E8E001F04CA1}" destId="{9C2451D0-6CF4-4D41-9B58-C1AD574CC320}" srcOrd="0" destOrd="0" presId="urn:microsoft.com/office/officeart/2016/7/layout/VerticalDownArrowProcess"/>
    <dgm:cxn modelId="{811110C2-F125-4FDC-8984-E85AADDDCEB0}" type="presParOf" srcId="{FF6CF915-8976-4E03-B3A3-E8E001F04CA1}" destId="{1E9DA7BC-A422-40E6-BC6F-A712F942268E}" srcOrd="1" destOrd="0" presId="urn:microsoft.com/office/officeart/2016/7/layout/VerticalDownArrowProcess"/>
    <dgm:cxn modelId="{FA5C3BFF-6EF8-44F2-A8B3-44A7F05A6466}" type="presParOf" srcId="{FF6CF915-8976-4E03-B3A3-E8E001F04CA1}" destId="{7CA98A6B-A474-4401-8CA9-EA1A6C20A50C}"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4C1512-6638-48A6-8111-D349365F52C5}"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76F3BC38-835A-45FB-82A9-C68CB86CDDE9}">
      <dgm:prSet/>
      <dgm:spPr/>
      <dgm:t>
        <a:bodyPr/>
        <a:lstStyle/>
        <a:p>
          <a:r>
            <a:rPr lang="en-AU"/>
            <a:t>Any patient presenting with seizures should be assessed for alcohol withdrawal, benzodiazepine withdrawal or stimulant intoxication as well as other possible causes. </a:t>
          </a:r>
          <a:endParaRPr lang="en-US"/>
        </a:p>
      </dgm:t>
    </dgm:pt>
    <dgm:pt modelId="{06BC6C25-E03A-4AF4-B7C5-6032E62A8993}" type="parTrans" cxnId="{D87A68E4-E153-4ECB-AD93-BCE0011AE637}">
      <dgm:prSet/>
      <dgm:spPr/>
      <dgm:t>
        <a:bodyPr/>
        <a:lstStyle/>
        <a:p>
          <a:endParaRPr lang="en-US"/>
        </a:p>
      </dgm:t>
    </dgm:pt>
    <dgm:pt modelId="{02CB15BE-51A8-480A-8748-9FD11C00E2AE}" type="sibTrans" cxnId="{D87A68E4-E153-4ECB-AD93-BCE0011AE637}">
      <dgm:prSet/>
      <dgm:spPr/>
      <dgm:t>
        <a:bodyPr/>
        <a:lstStyle/>
        <a:p>
          <a:endParaRPr lang="en-US"/>
        </a:p>
      </dgm:t>
    </dgm:pt>
    <dgm:pt modelId="{6145C67B-4A76-45F7-A9FC-90AC77A2B152}">
      <dgm:prSet/>
      <dgm:spPr/>
      <dgm:t>
        <a:bodyPr/>
        <a:lstStyle/>
        <a:p>
          <a:r>
            <a:rPr lang="en-AU"/>
            <a:t>Seizures must be treated according to policy and the patient observed for at least 4 hours post-seizure using the Glasgow Coma Scale (GCS). Some areas use the Alert, Verbal, Pain, Unconscious (AVPU) scale. </a:t>
          </a:r>
          <a:endParaRPr lang="en-US"/>
        </a:p>
      </dgm:t>
    </dgm:pt>
    <dgm:pt modelId="{BDEAD4AC-BA14-4EFD-92EB-17ACBCB25B89}" type="parTrans" cxnId="{6D991999-4EE8-4E17-A607-5E90D001E6D2}">
      <dgm:prSet/>
      <dgm:spPr/>
      <dgm:t>
        <a:bodyPr/>
        <a:lstStyle/>
        <a:p>
          <a:endParaRPr lang="en-US"/>
        </a:p>
      </dgm:t>
    </dgm:pt>
    <dgm:pt modelId="{284C7BA6-82E1-4963-B96F-5DCF8ECD9038}" type="sibTrans" cxnId="{6D991999-4EE8-4E17-A607-5E90D001E6D2}">
      <dgm:prSet/>
      <dgm:spPr/>
      <dgm:t>
        <a:bodyPr/>
        <a:lstStyle/>
        <a:p>
          <a:endParaRPr lang="en-US"/>
        </a:p>
      </dgm:t>
    </dgm:pt>
    <dgm:pt modelId="{10980C6F-5BD0-463F-AEA0-A7CAF974C159}">
      <dgm:prSet/>
      <dgm:spPr/>
      <dgm:t>
        <a:bodyPr/>
        <a:lstStyle/>
        <a:p>
          <a:r>
            <a:rPr lang="en-AU"/>
            <a:t>Maintain medication regimen as ordered by a Medical Officer</a:t>
          </a:r>
          <a:endParaRPr lang="en-US"/>
        </a:p>
      </dgm:t>
    </dgm:pt>
    <dgm:pt modelId="{754EBCBB-5A79-44D6-B65B-E8D183531CF3}" type="parTrans" cxnId="{EBA4E64E-B854-4E54-8289-EC9F40DBD914}">
      <dgm:prSet/>
      <dgm:spPr/>
      <dgm:t>
        <a:bodyPr/>
        <a:lstStyle/>
        <a:p>
          <a:endParaRPr lang="en-US"/>
        </a:p>
      </dgm:t>
    </dgm:pt>
    <dgm:pt modelId="{85338469-F494-43CB-836D-B76905CB4ABB}" type="sibTrans" cxnId="{EBA4E64E-B854-4E54-8289-EC9F40DBD914}">
      <dgm:prSet/>
      <dgm:spPr/>
      <dgm:t>
        <a:bodyPr/>
        <a:lstStyle/>
        <a:p>
          <a:endParaRPr lang="en-US"/>
        </a:p>
      </dgm:t>
    </dgm:pt>
    <dgm:pt modelId="{A8F50FBF-9DE7-4A60-9683-3E947CC3D7DA}">
      <dgm:prSet/>
      <dgm:spPr/>
      <dgm:t>
        <a:bodyPr/>
        <a:lstStyle/>
        <a:p>
          <a:r>
            <a:rPr lang="en-AU"/>
            <a:t>Ensure pathology tests are followed up to gauge level of use and susceptibility to withdrawal  </a:t>
          </a:r>
          <a:endParaRPr lang="en-US"/>
        </a:p>
      </dgm:t>
    </dgm:pt>
    <dgm:pt modelId="{04E49474-2BC9-404E-AA11-0172E4310AB3}" type="parTrans" cxnId="{E7985314-0489-4365-96C4-7BF55C4C2149}">
      <dgm:prSet/>
      <dgm:spPr/>
      <dgm:t>
        <a:bodyPr/>
        <a:lstStyle/>
        <a:p>
          <a:endParaRPr lang="en-US"/>
        </a:p>
      </dgm:t>
    </dgm:pt>
    <dgm:pt modelId="{56533B3E-0946-4BA8-9671-0765D74468FC}" type="sibTrans" cxnId="{E7985314-0489-4365-96C4-7BF55C4C2149}">
      <dgm:prSet/>
      <dgm:spPr/>
      <dgm:t>
        <a:bodyPr/>
        <a:lstStyle/>
        <a:p>
          <a:endParaRPr lang="en-US"/>
        </a:p>
      </dgm:t>
    </dgm:pt>
    <dgm:pt modelId="{0CD170BF-7B66-4BCC-90B0-0431ADB3F507}" type="pres">
      <dgm:prSet presAssocID="{CD4C1512-6638-48A6-8111-D349365F52C5}" presName="vert0" presStyleCnt="0">
        <dgm:presLayoutVars>
          <dgm:dir/>
          <dgm:animOne val="branch"/>
          <dgm:animLvl val="lvl"/>
        </dgm:presLayoutVars>
      </dgm:prSet>
      <dgm:spPr/>
    </dgm:pt>
    <dgm:pt modelId="{2AF50895-2F9B-4F24-A401-AB4346E1E28A}" type="pres">
      <dgm:prSet presAssocID="{76F3BC38-835A-45FB-82A9-C68CB86CDDE9}" presName="thickLine" presStyleLbl="alignNode1" presStyleIdx="0" presStyleCnt="4"/>
      <dgm:spPr/>
    </dgm:pt>
    <dgm:pt modelId="{583BFB50-E2DF-48AC-A4D0-E0459A6B4EB1}" type="pres">
      <dgm:prSet presAssocID="{76F3BC38-835A-45FB-82A9-C68CB86CDDE9}" presName="horz1" presStyleCnt="0"/>
      <dgm:spPr/>
    </dgm:pt>
    <dgm:pt modelId="{6F625D28-88D7-45BF-8977-C667608C9627}" type="pres">
      <dgm:prSet presAssocID="{76F3BC38-835A-45FB-82A9-C68CB86CDDE9}" presName="tx1" presStyleLbl="revTx" presStyleIdx="0" presStyleCnt="4"/>
      <dgm:spPr/>
    </dgm:pt>
    <dgm:pt modelId="{B7E1A903-7999-4EE5-B370-FF638CC97ADF}" type="pres">
      <dgm:prSet presAssocID="{76F3BC38-835A-45FB-82A9-C68CB86CDDE9}" presName="vert1" presStyleCnt="0"/>
      <dgm:spPr/>
    </dgm:pt>
    <dgm:pt modelId="{FCA3AA4A-2C92-4ADA-A05F-77591F069259}" type="pres">
      <dgm:prSet presAssocID="{6145C67B-4A76-45F7-A9FC-90AC77A2B152}" presName="thickLine" presStyleLbl="alignNode1" presStyleIdx="1" presStyleCnt="4"/>
      <dgm:spPr/>
    </dgm:pt>
    <dgm:pt modelId="{61D35C1A-58B9-4E5E-B608-C030BF97477E}" type="pres">
      <dgm:prSet presAssocID="{6145C67B-4A76-45F7-A9FC-90AC77A2B152}" presName="horz1" presStyleCnt="0"/>
      <dgm:spPr/>
    </dgm:pt>
    <dgm:pt modelId="{626E569E-6AF5-4ECE-B1FD-08E3CEE1D9CB}" type="pres">
      <dgm:prSet presAssocID="{6145C67B-4A76-45F7-A9FC-90AC77A2B152}" presName="tx1" presStyleLbl="revTx" presStyleIdx="1" presStyleCnt="4"/>
      <dgm:spPr/>
    </dgm:pt>
    <dgm:pt modelId="{BB290E73-FA1F-4F19-B1DD-1C2BF1106578}" type="pres">
      <dgm:prSet presAssocID="{6145C67B-4A76-45F7-A9FC-90AC77A2B152}" presName="vert1" presStyleCnt="0"/>
      <dgm:spPr/>
    </dgm:pt>
    <dgm:pt modelId="{E296460B-20EE-40C1-87E0-4F8243718B8A}" type="pres">
      <dgm:prSet presAssocID="{10980C6F-5BD0-463F-AEA0-A7CAF974C159}" presName="thickLine" presStyleLbl="alignNode1" presStyleIdx="2" presStyleCnt="4"/>
      <dgm:spPr/>
    </dgm:pt>
    <dgm:pt modelId="{80B6C028-4612-4D5B-B879-F2747B86F802}" type="pres">
      <dgm:prSet presAssocID="{10980C6F-5BD0-463F-AEA0-A7CAF974C159}" presName="horz1" presStyleCnt="0"/>
      <dgm:spPr/>
    </dgm:pt>
    <dgm:pt modelId="{DC9B5E1B-E2B0-499B-A646-1347E1D17D2D}" type="pres">
      <dgm:prSet presAssocID="{10980C6F-5BD0-463F-AEA0-A7CAF974C159}" presName="tx1" presStyleLbl="revTx" presStyleIdx="2" presStyleCnt="4"/>
      <dgm:spPr/>
    </dgm:pt>
    <dgm:pt modelId="{CB59D71B-825C-451F-90AE-20965A235057}" type="pres">
      <dgm:prSet presAssocID="{10980C6F-5BD0-463F-AEA0-A7CAF974C159}" presName="vert1" presStyleCnt="0"/>
      <dgm:spPr/>
    </dgm:pt>
    <dgm:pt modelId="{7576AEC1-2FBE-4E06-BC18-EF224BD7ED98}" type="pres">
      <dgm:prSet presAssocID="{A8F50FBF-9DE7-4A60-9683-3E947CC3D7DA}" presName="thickLine" presStyleLbl="alignNode1" presStyleIdx="3" presStyleCnt="4"/>
      <dgm:spPr/>
    </dgm:pt>
    <dgm:pt modelId="{C6D382FF-91E5-4C8D-95E5-9D00CC994B7A}" type="pres">
      <dgm:prSet presAssocID="{A8F50FBF-9DE7-4A60-9683-3E947CC3D7DA}" presName="horz1" presStyleCnt="0"/>
      <dgm:spPr/>
    </dgm:pt>
    <dgm:pt modelId="{015C3166-B51B-4E9C-8472-3C693FA01E34}" type="pres">
      <dgm:prSet presAssocID="{A8F50FBF-9DE7-4A60-9683-3E947CC3D7DA}" presName="tx1" presStyleLbl="revTx" presStyleIdx="3" presStyleCnt="4"/>
      <dgm:spPr/>
    </dgm:pt>
    <dgm:pt modelId="{71430D48-8895-42F6-B8F8-61AF6D5C7EC0}" type="pres">
      <dgm:prSet presAssocID="{A8F50FBF-9DE7-4A60-9683-3E947CC3D7DA}" presName="vert1" presStyleCnt="0"/>
      <dgm:spPr/>
    </dgm:pt>
  </dgm:ptLst>
  <dgm:cxnLst>
    <dgm:cxn modelId="{E7985314-0489-4365-96C4-7BF55C4C2149}" srcId="{CD4C1512-6638-48A6-8111-D349365F52C5}" destId="{A8F50FBF-9DE7-4A60-9683-3E947CC3D7DA}" srcOrd="3" destOrd="0" parTransId="{04E49474-2BC9-404E-AA11-0172E4310AB3}" sibTransId="{56533B3E-0946-4BA8-9671-0765D74468FC}"/>
    <dgm:cxn modelId="{EBA4E64E-B854-4E54-8289-EC9F40DBD914}" srcId="{CD4C1512-6638-48A6-8111-D349365F52C5}" destId="{10980C6F-5BD0-463F-AEA0-A7CAF974C159}" srcOrd="2" destOrd="0" parTransId="{754EBCBB-5A79-44D6-B65B-E8D183531CF3}" sibTransId="{85338469-F494-43CB-836D-B76905CB4ABB}"/>
    <dgm:cxn modelId="{A691737C-1AB7-4727-90BE-6ED81FC84202}" type="presOf" srcId="{76F3BC38-835A-45FB-82A9-C68CB86CDDE9}" destId="{6F625D28-88D7-45BF-8977-C667608C9627}" srcOrd="0" destOrd="0" presId="urn:microsoft.com/office/officeart/2008/layout/LinedList"/>
    <dgm:cxn modelId="{6D991999-4EE8-4E17-A607-5E90D001E6D2}" srcId="{CD4C1512-6638-48A6-8111-D349365F52C5}" destId="{6145C67B-4A76-45F7-A9FC-90AC77A2B152}" srcOrd="1" destOrd="0" parTransId="{BDEAD4AC-BA14-4EFD-92EB-17ACBCB25B89}" sibTransId="{284C7BA6-82E1-4963-B96F-5DCF8ECD9038}"/>
    <dgm:cxn modelId="{E858528E-15B0-49C5-AB13-7D4BCE17D9A6}" type="presOf" srcId="{CD4C1512-6638-48A6-8111-D349365F52C5}" destId="{0CD170BF-7B66-4BCC-90B0-0431ADB3F507}" srcOrd="0" destOrd="0" presId="urn:microsoft.com/office/officeart/2008/layout/LinedList"/>
    <dgm:cxn modelId="{1D62FBA5-4824-4637-9F2D-54B00498AFB2}" type="presOf" srcId="{A8F50FBF-9DE7-4A60-9683-3E947CC3D7DA}" destId="{015C3166-B51B-4E9C-8472-3C693FA01E34}" srcOrd="0" destOrd="0" presId="urn:microsoft.com/office/officeart/2008/layout/LinedList"/>
    <dgm:cxn modelId="{7C7A1BC2-EFB7-43E9-9D16-110E9EFBAE48}" type="presOf" srcId="{10980C6F-5BD0-463F-AEA0-A7CAF974C159}" destId="{DC9B5E1B-E2B0-499B-A646-1347E1D17D2D}" srcOrd="0" destOrd="0" presId="urn:microsoft.com/office/officeart/2008/layout/LinedList"/>
    <dgm:cxn modelId="{D87A68E4-E153-4ECB-AD93-BCE0011AE637}" srcId="{CD4C1512-6638-48A6-8111-D349365F52C5}" destId="{76F3BC38-835A-45FB-82A9-C68CB86CDDE9}" srcOrd="0" destOrd="0" parTransId="{06BC6C25-E03A-4AF4-B7C5-6032E62A8993}" sibTransId="{02CB15BE-51A8-480A-8748-9FD11C00E2AE}"/>
    <dgm:cxn modelId="{D81654EB-1DDE-4F5A-BB0D-177CBF6F023D}" type="presOf" srcId="{6145C67B-4A76-45F7-A9FC-90AC77A2B152}" destId="{626E569E-6AF5-4ECE-B1FD-08E3CEE1D9CB}" srcOrd="0" destOrd="0" presId="urn:microsoft.com/office/officeart/2008/layout/LinedList"/>
    <dgm:cxn modelId="{B349B52F-DA9F-493F-A83C-01C6D296E10D}" type="presParOf" srcId="{0CD170BF-7B66-4BCC-90B0-0431ADB3F507}" destId="{2AF50895-2F9B-4F24-A401-AB4346E1E28A}" srcOrd="0" destOrd="0" presId="urn:microsoft.com/office/officeart/2008/layout/LinedList"/>
    <dgm:cxn modelId="{BC2DB67F-7E44-4869-AB2A-BE7FA8C2C74A}" type="presParOf" srcId="{0CD170BF-7B66-4BCC-90B0-0431ADB3F507}" destId="{583BFB50-E2DF-48AC-A4D0-E0459A6B4EB1}" srcOrd="1" destOrd="0" presId="urn:microsoft.com/office/officeart/2008/layout/LinedList"/>
    <dgm:cxn modelId="{EE153FFB-E6B6-4CE9-A4A2-082D4D841957}" type="presParOf" srcId="{583BFB50-E2DF-48AC-A4D0-E0459A6B4EB1}" destId="{6F625D28-88D7-45BF-8977-C667608C9627}" srcOrd="0" destOrd="0" presId="urn:microsoft.com/office/officeart/2008/layout/LinedList"/>
    <dgm:cxn modelId="{2D2523F5-8B44-426F-9E14-72942F341EDC}" type="presParOf" srcId="{583BFB50-E2DF-48AC-A4D0-E0459A6B4EB1}" destId="{B7E1A903-7999-4EE5-B370-FF638CC97ADF}" srcOrd="1" destOrd="0" presId="urn:microsoft.com/office/officeart/2008/layout/LinedList"/>
    <dgm:cxn modelId="{F59BE95B-AC0F-4587-84A1-7AC28B41E77E}" type="presParOf" srcId="{0CD170BF-7B66-4BCC-90B0-0431ADB3F507}" destId="{FCA3AA4A-2C92-4ADA-A05F-77591F069259}" srcOrd="2" destOrd="0" presId="urn:microsoft.com/office/officeart/2008/layout/LinedList"/>
    <dgm:cxn modelId="{DAC0CCD6-518B-4967-9B50-34A5D567EC3B}" type="presParOf" srcId="{0CD170BF-7B66-4BCC-90B0-0431ADB3F507}" destId="{61D35C1A-58B9-4E5E-B608-C030BF97477E}" srcOrd="3" destOrd="0" presId="urn:microsoft.com/office/officeart/2008/layout/LinedList"/>
    <dgm:cxn modelId="{E87737F6-DEA7-4243-B50A-F444A3F8E66E}" type="presParOf" srcId="{61D35C1A-58B9-4E5E-B608-C030BF97477E}" destId="{626E569E-6AF5-4ECE-B1FD-08E3CEE1D9CB}" srcOrd="0" destOrd="0" presId="urn:microsoft.com/office/officeart/2008/layout/LinedList"/>
    <dgm:cxn modelId="{06F6E30C-B2AC-411A-AB94-809D521B7E53}" type="presParOf" srcId="{61D35C1A-58B9-4E5E-B608-C030BF97477E}" destId="{BB290E73-FA1F-4F19-B1DD-1C2BF1106578}" srcOrd="1" destOrd="0" presId="urn:microsoft.com/office/officeart/2008/layout/LinedList"/>
    <dgm:cxn modelId="{026A6899-C062-440D-8CAD-062F226B138D}" type="presParOf" srcId="{0CD170BF-7B66-4BCC-90B0-0431ADB3F507}" destId="{E296460B-20EE-40C1-87E0-4F8243718B8A}" srcOrd="4" destOrd="0" presId="urn:microsoft.com/office/officeart/2008/layout/LinedList"/>
    <dgm:cxn modelId="{B1E15EA9-2474-4C50-9003-3EEAC834C26F}" type="presParOf" srcId="{0CD170BF-7B66-4BCC-90B0-0431ADB3F507}" destId="{80B6C028-4612-4D5B-B879-F2747B86F802}" srcOrd="5" destOrd="0" presId="urn:microsoft.com/office/officeart/2008/layout/LinedList"/>
    <dgm:cxn modelId="{5091840A-4D39-4130-82B5-B2049FD0D07E}" type="presParOf" srcId="{80B6C028-4612-4D5B-B879-F2747B86F802}" destId="{DC9B5E1B-E2B0-499B-A646-1347E1D17D2D}" srcOrd="0" destOrd="0" presId="urn:microsoft.com/office/officeart/2008/layout/LinedList"/>
    <dgm:cxn modelId="{BD5EE970-7F63-406E-B7FD-AC380152B098}" type="presParOf" srcId="{80B6C028-4612-4D5B-B879-F2747B86F802}" destId="{CB59D71B-825C-451F-90AE-20965A235057}" srcOrd="1" destOrd="0" presId="urn:microsoft.com/office/officeart/2008/layout/LinedList"/>
    <dgm:cxn modelId="{FEF355AA-4480-4E45-8846-AF8E6B0321FA}" type="presParOf" srcId="{0CD170BF-7B66-4BCC-90B0-0431ADB3F507}" destId="{7576AEC1-2FBE-4E06-BC18-EF224BD7ED98}" srcOrd="6" destOrd="0" presId="urn:microsoft.com/office/officeart/2008/layout/LinedList"/>
    <dgm:cxn modelId="{558B7967-FC77-48E9-9772-01D628C5C4EA}" type="presParOf" srcId="{0CD170BF-7B66-4BCC-90B0-0431ADB3F507}" destId="{C6D382FF-91E5-4C8D-95E5-9D00CC994B7A}" srcOrd="7" destOrd="0" presId="urn:microsoft.com/office/officeart/2008/layout/LinedList"/>
    <dgm:cxn modelId="{107416D4-0B9A-43C2-B3B2-C9F3A2648BFE}" type="presParOf" srcId="{C6D382FF-91E5-4C8D-95E5-9D00CC994B7A}" destId="{015C3166-B51B-4E9C-8472-3C693FA01E34}" srcOrd="0" destOrd="0" presId="urn:microsoft.com/office/officeart/2008/layout/LinedList"/>
    <dgm:cxn modelId="{ABF68A05-8A00-4D26-A382-287B8218123C}" type="presParOf" srcId="{C6D382FF-91E5-4C8D-95E5-9D00CC994B7A}" destId="{71430D48-8895-42F6-B8F8-61AF6D5C7EC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A1A826-2FA5-49A5-8DC4-429758CCBDE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702F97A-007A-4539-8F05-F32EE699B171}">
      <dgm:prSet custT="1"/>
      <dgm:spPr/>
      <dgm:t>
        <a:bodyPr/>
        <a:lstStyle/>
        <a:p>
          <a:r>
            <a:rPr lang="en-AU" sz="2800" dirty="0"/>
            <a:t>Recognition and exclusion of other potential causes of changes in mental status:</a:t>
          </a:r>
          <a:endParaRPr lang="en-US" sz="2800" dirty="0"/>
        </a:p>
      </dgm:t>
    </dgm:pt>
    <dgm:pt modelId="{2AA4820F-BC5E-417B-B58B-5D1D5EE35374}" type="parTrans" cxnId="{653F027E-86EE-49E5-B8A7-819BB534804E}">
      <dgm:prSet/>
      <dgm:spPr/>
      <dgm:t>
        <a:bodyPr/>
        <a:lstStyle/>
        <a:p>
          <a:endParaRPr lang="en-US"/>
        </a:p>
      </dgm:t>
    </dgm:pt>
    <dgm:pt modelId="{D7FC3FB0-33BF-4F1A-B563-01E7FC1059BD}" type="sibTrans" cxnId="{653F027E-86EE-49E5-B8A7-819BB534804E}">
      <dgm:prSet/>
      <dgm:spPr/>
      <dgm:t>
        <a:bodyPr/>
        <a:lstStyle/>
        <a:p>
          <a:endParaRPr lang="en-US"/>
        </a:p>
      </dgm:t>
    </dgm:pt>
    <dgm:pt modelId="{A474429A-FF22-4D54-B6C1-E28C2E7652B0}">
      <dgm:prSet custT="1"/>
      <dgm:spPr/>
      <dgm:t>
        <a:bodyPr/>
        <a:lstStyle/>
        <a:p>
          <a:r>
            <a:rPr lang="en-AU" sz="1800" dirty="0"/>
            <a:t>head trauma, </a:t>
          </a:r>
          <a:endParaRPr lang="en-US" sz="1800" dirty="0"/>
        </a:p>
      </dgm:t>
    </dgm:pt>
    <dgm:pt modelId="{3A0D16E0-D61D-47DB-A798-00CCF1DA0FAD}" type="parTrans" cxnId="{A7D8AFC9-77FB-452C-8F80-2EF4F7A2CE56}">
      <dgm:prSet/>
      <dgm:spPr/>
      <dgm:t>
        <a:bodyPr/>
        <a:lstStyle/>
        <a:p>
          <a:endParaRPr lang="en-US"/>
        </a:p>
      </dgm:t>
    </dgm:pt>
    <dgm:pt modelId="{A4899295-4708-4E2B-8BF3-AAA680DE45D0}" type="sibTrans" cxnId="{A7D8AFC9-77FB-452C-8F80-2EF4F7A2CE56}">
      <dgm:prSet/>
      <dgm:spPr/>
      <dgm:t>
        <a:bodyPr/>
        <a:lstStyle/>
        <a:p>
          <a:endParaRPr lang="en-US"/>
        </a:p>
      </dgm:t>
    </dgm:pt>
    <dgm:pt modelId="{16FBA75F-60EA-488B-A6A3-06EFCF36E92C}">
      <dgm:prSet custT="1"/>
      <dgm:spPr/>
      <dgm:t>
        <a:bodyPr/>
        <a:lstStyle/>
        <a:p>
          <a:r>
            <a:rPr lang="en-AU" sz="1800" dirty="0"/>
            <a:t>hypoglycaemia, </a:t>
          </a:r>
          <a:endParaRPr lang="en-US" sz="1800" dirty="0"/>
        </a:p>
      </dgm:t>
    </dgm:pt>
    <dgm:pt modelId="{1EB1D21B-CF20-4587-BDF1-9590283553C1}" type="parTrans" cxnId="{2F077CA7-37A0-4FC3-9679-67CADF7E6BC2}">
      <dgm:prSet/>
      <dgm:spPr/>
      <dgm:t>
        <a:bodyPr/>
        <a:lstStyle/>
        <a:p>
          <a:endParaRPr lang="en-US"/>
        </a:p>
      </dgm:t>
    </dgm:pt>
    <dgm:pt modelId="{93222980-805A-4474-A75D-E053066D77BC}" type="sibTrans" cxnId="{2F077CA7-37A0-4FC3-9679-67CADF7E6BC2}">
      <dgm:prSet/>
      <dgm:spPr/>
      <dgm:t>
        <a:bodyPr/>
        <a:lstStyle/>
        <a:p>
          <a:endParaRPr lang="en-US"/>
        </a:p>
      </dgm:t>
    </dgm:pt>
    <dgm:pt modelId="{9652890C-F783-4157-97A0-9AE1F4B7110D}">
      <dgm:prSet custT="1"/>
      <dgm:spPr/>
      <dgm:t>
        <a:bodyPr/>
        <a:lstStyle/>
        <a:p>
          <a:r>
            <a:rPr lang="en-AU" sz="1800" dirty="0"/>
            <a:t>Hypoxia</a:t>
          </a:r>
          <a:endParaRPr lang="en-US" sz="1800" dirty="0"/>
        </a:p>
      </dgm:t>
    </dgm:pt>
    <dgm:pt modelId="{08ABB952-7CBB-481E-BABB-FBB4826F33A2}" type="parTrans" cxnId="{899F5D4A-A94F-4AE8-A798-B6C656940FFD}">
      <dgm:prSet/>
      <dgm:spPr/>
      <dgm:t>
        <a:bodyPr/>
        <a:lstStyle/>
        <a:p>
          <a:endParaRPr lang="en-US"/>
        </a:p>
      </dgm:t>
    </dgm:pt>
    <dgm:pt modelId="{2E231047-A27D-4CB2-B49B-0675824297EF}" type="sibTrans" cxnId="{899F5D4A-A94F-4AE8-A798-B6C656940FFD}">
      <dgm:prSet/>
      <dgm:spPr/>
      <dgm:t>
        <a:bodyPr/>
        <a:lstStyle/>
        <a:p>
          <a:endParaRPr lang="en-US"/>
        </a:p>
      </dgm:t>
    </dgm:pt>
    <dgm:pt modelId="{0CED135C-7989-45EE-AC10-FFDE9C55F611}">
      <dgm:prSet custT="1"/>
      <dgm:spPr/>
      <dgm:t>
        <a:bodyPr/>
        <a:lstStyle/>
        <a:p>
          <a:r>
            <a:rPr lang="en-AU" sz="1800" dirty="0"/>
            <a:t>poisoning with other agents.</a:t>
          </a:r>
          <a:endParaRPr lang="en-US" sz="1800" dirty="0"/>
        </a:p>
      </dgm:t>
    </dgm:pt>
    <dgm:pt modelId="{2DD0053A-D3BE-45DB-A9BD-83E37963D903}" type="parTrans" cxnId="{31CC1B98-1F5C-425F-A63C-6901BCDCC5FC}">
      <dgm:prSet/>
      <dgm:spPr/>
      <dgm:t>
        <a:bodyPr/>
        <a:lstStyle/>
        <a:p>
          <a:endParaRPr lang="en-US"/>
        </a:p>
      </dgm:t>
    </dgm:pt>
    <dgm:pt modelId="{7C48EB71-81FF-4D0A-AF0A-13368D006680}" type="sibTrans" cxnId="{31CC1B98-1F5C-425F-A63C-6901BCDCC5FC}">
      <dgm:prSet/>
      <dgm:spPr/>
      <dgm:t>
        <a:bodyPr/>
        <a:lstStyle/>
        <a:p>
          <a:endParaRPr lang="en-US"/>
        </a:p>
      </dgm:t>
    </dgm:pt>
    <dgm:pt modelId="{579BFE92-679A-4FA8-8203-74AB351A2131}">
      <dgm:prSet custT="1"/>
      <dgm:spPr/>
      <dgm:t>
        <a:bodyPr/>
        <a:lstStyle/>
        <a:p>
          <a:r>
            <a:rPr lang="en-AU" sz="2800" dirty="0"/>
            <a:t>Treatment:</a:t>
          </a:r>
          <a:endParaRPr lang="en-US" sz="2800" dirty="0"/>
        </a:p>
      </dgm:t>
    </dgm:pt>
    <dgm:pt modelId="{1A6702F8-689A-4C8C-8736-5FE70A34FA1E}" type="parTrans" cxnId="{A278A031-65D2-48E0-8D88-E1ABFD158BC6}">
      <dgm:prSet/>
      <dgm:spPr/>
      <dgm:t>
        <a:bodyPr/>
        <a:lstStyle/>
        <a:p>
          <a:endParaRPr lang="en-US"/>
        </a:p>
      </dgm:t>
    </dgm:pt>
    <dgm:pt modelId="{917F77D8-2941-4A61-99EE-846783A61502}" type="sibTrans" cxnId="{A278A031-65D2-48E0-8D88-E1ABFD158BC6}">
      <dgm:prSet/>
      <dgm:spPr/>
      <dgm:t>
        <a:bodyPr/>
        <a:lstStyle/>
        <a:p>
          <a:endParaRPr lang="en-US"/>
        </a:p>
      </dgm:t>
    </dgm:pt>
    <dgm:pt modelId="{C4AE96BA-066D-4C8A-A86E-C3F44A113E43}">
      <dgm:prSet custT="1"/>
      <dgm:spPr/>
      <dgm:t>
        <a:bodyPr/>
        <a:lstStyle/>
        <a:p>
          <a:r>
            <a:rPr lang="en-AU" sz="1800" dirty="0"/>
            <a:t>Supportive care</a:t>
          </a:r>
          <a:endParaRPr lang="en-US" sz="1800" dirty="0"/>
        </a:p>
      </dgm:t>
    </dgm:pt>
    <dgm:pt modelId="{2F0BA588-25B2-4A6D-A6BB-F307846CD9B6}" type="parTrans" cxnId="{00B573A8-2A5E-4A78-B173-67AB7CBB0B8A}">
      <dgm:prSet/>
      <dgm:spPr/>
      <dgm:t>
        <a:bodyPr/>
        <a:lstStyle/>
        <a:p>
          <a:endParaRPr lang="en-US"/>
        </a:p>
      </dgm:t>
    </dgm:pt>
    <dgm:pt modelId="{FCB27F64-A10E-4387-8168-1A30A39D70CF}" type="sibTrans" cxnId="{00B573A8-2A5E-4A78-B173-67AB7CBB0B8A}">
      <dgm:prSet/>
      <dgm:spPr/>
      <dgm:t>
        <a:bodyPr/>
        <a:lstStyle/>
        <a:p>
          <a:endParaRPr lang="en-US"/>
        </a:p>
      </dgm:t>
    </dgm:pt>
    <dgm:pt modelId="{B925C3D7-88DC-4D8A-9A74-ED7B0FD37101}">
      <dgm:prSet custT="1"/>
      <dgm:spPr/>
      <dgm:t>
        <a:bodyPr/>
        <a:lstStyle/>
        <a:p>
          <a:r>
            <a:rPr lang="en-AU" sz="1800" dirty="0"/>
            <a:t>identification and correction of hypovolaemia and hypoglycaemia</a:t>
          </a:r>
          <a:endParaRPr lang="en-US" sz="1800" dirty="0"/>
        </a:p>
      </dgm:t>
    </dgm:pt>
    <dgm:pt modelId="{8ED32A56-FEF8-439E-8ACD-A6743097FDC5}" type="parTrans" cxnId="{42135E01-F3EA-4B88-9DD1-274811AB6DB8}">
      <dgm:prSet/>
      <dgm:spPr/>
      <dgm:t>
        <a:bodyPr/>
        <a:lstStyle/>
        <a:p>
          <a:endParaRPr lang="en-US"/>
        </a:p>
      </dgm:t>
    </dgm:pt>
    <dgm:pt modelId="{836C5544-7BC8-4F41-A999-6A73DB1D444B}" type="sibTrans" cxnId="{42135E01-F3EA-4B88-9DD1-274811AB6DB8}">
      <dgm:prSet/>
      <dgm:spPr/>
      <dgm:t>
        <a:bodyPr/>
        <a:lstStyle/>
        <a:p>
          <a:endParaRPr lang="en-US"/>
        </a:p>
      </dgm:t>
    </dgm:pt>
    <dgm:pt modelId="{F41D53A9-8CDA-456C-8F78-932D640476B8}">
      <dgm:prSet custT="1"/>
      <dgm:spPr/>
      <dgm:t>
        <a:bodyPr/>
        <a:lstStyle/>
        <a:p>
          <a:r>
            <a:rPr lang="en-AU" sz="1800" dirty="0"/>
            <a:t>close monitoring of respiratory status</a:t>
          </a:r>
          <a:endParaRPr lang="en-US" sz="1800" dirty="0"/>
        </a:p>
      </dgm:t>
    </dgm:pt>
    <dgm:pt modelId="{11FF0FB6-7024-4398-8991-B1FA5D7FC3DF}" type="parTrans" cxnId="{311E8F14-5EE9-4B8C-B2EF-40556DF2BF5A}">
      <dgm:prSet/>
      <dgm:spPr/>
      <dgm:t>
        <a:bodyPr/>
        <a:lstStyle/>
        <a:p>
          <a:endParaRPr lang="en-US"/>
        </a:p>
      </dgm:t>
    </dgm:pt>
    <dgm:pt modelId="{9BF966A4-3C69-47EE-B781-458274D4371C}" type="sibTrans" cxnId="{311E8F14-5EE9-4B8C-B2EF-40556DF2BF5A}">
      <dgm:prSet/>
      <dgm:spPr/>
      <dgm:t>
        <a:bodyPr/>
        <a:lstStyle/>
        <a:p>
          <a:endParaRPr lang="en-US"/>
        </a:p>
      </dgm:t>
    </dgm:pt>
    <dgm:pt modelId="{CB49348D-BA69-4A17-95AC-43EA54EA3A4C}">
      <dgm:prSet custT="1"/>
      <dgm:spPr/>
      <dgm:t>
        <a:bodyPr/>
        <a:lstStyle/>
        <a:p>
          <a:r>
            <a:rPr lang="en-AU" sz="1800" dirty="0"/>
            <a:t>intravenous thiamine in patients at risk of WE</a:t>
          </a:r>
          <a:endParaRPr lang="en-US" sz="1800" dirty="0"/>
        </a:p>
      </dgm:t>
    </dgm:pt>
    <dgm:pt modelId="{B2272904-0B87-421A-A76E-EB8402FB0E2B}" type="parTrans" cxnId="{780EC9D0-A19F-4657-A37D-BF7CB1E98915}">
      <dgm:prSet/>
      <dgm:spPr/>
      <dgm:t>
        <a:bodyPr/>
        <a:lstStyle/>
        <a:p>
          <a:endParaRPr lang="en-US"/>
        </a:p>
      </dgm:t>
    </dgm:pt>
    <dgm:pt modelId="{A57F5176-6093-4E31-BDFF-584FED623917}" type="sibTrans" cxnId="{780EC9D0-A19F-4657-A37D-BF7CB1E98915}">
      <dgm:prSet/>
      <dgm:spPr/>
      <dgm:t>
        <a:bodyPr/>
        <a:lstStyle/>
        <a:p>
          <a:endParaRPr lang="en-US"/>
        </a:p>
      </dgm:t>
    </dgm:pt>
    <dgm:pt modelId="{1F5F3D54-85F3-47B8-9E26-C00A1FD03FEF}" type="pres">
      <dgm:prSet presAssocID="{54A1A826-2FA5-49A5-8DC4-429758CCBDEE}" presName="linear" presStyleCnt="0">
        <dgm:presLayoutVars>
          <dgm:animLvl val="lvl"/>
          <dgm:resizeHandles val="exact"/>
        </dgm:presLayoutVars>
      </dgm:prSet>
      <dgm:spPr/>
    </dgm:pt>
    <dgm:pt modelId="{BD425469-A14F-4034-BB30-3BC2D14729E9}" type="pres">
      <dgm:prSet presAssocID="{4702F97A-007A-4539-8F05-F32EE699B171}" presName="parentText" presStyleLbl="node1" presStyleIdx="0" presStyleCnt="2">
        <dgm:presLayoutVars>
          <dgm:chMax val="0"/>
          <dgm:bulletEnabled val="1"/>
        </dgm:presLayoutVars>
      </dgm:prSet>
      <dgm:spPr/>
    </dgm:pt>
    <dgm:pt modelId="{BE5C9951-CA32-42BA-A415-656A2BD31565}" type="pres">
      <dgm:prSet presAssocID="{4702F97A-007A-4539-8F05-F32EE699B171}" presName="childText" presStyleLbl="revTx" presStyleIdx="0" presStyleCnt="2">
        <dgm:presLayoutVars>
          <dgm:bulletEnabled val="1"/>
        </dgm:presLayoutVars>
      </dgm:prSet>
      <dgm:spPr/>
    </dgm:pt>
    <dgm:pt modelId="{3618DA61-F73A-43D2-86D9-9CE2A7CA4122}" type="pres">
      <dgm:prSet presAssocID="{579BFE92-679A-4FA8-8203-74AB351A2131}" presName="parentText" presStyleLbl="node1" presStyleIdx="1" presStyleCnt="2" custScaleY="44864">
        <dgm:presLayoutVars>
          <dgm:chMax val="0"/>
          <dgm:bulletEnabled val="1"/>
        </dgm:presLayoutVars>
      </dgm:prSet>
      <dgm:spPr/>
    </dgm:pt>
    <dgm:pt modelId="{1D8BCEDA-73BC-4A6B-8351-AAADFADA25A7}" type="pres">
      <dgm:prSet presAssocID="{579BFE92-679A-4FA8-8203-74AB351A2131}" presName="childText" presStyleLbl="revTx" presStyleIdx="1" presStyleCnt="2">
        <dgm:presLayoutVars>
          <dgm:bulletEnabled val="1"/>
        </dgm:presLayoutVars>
      </dgm:prSet>
      <dgm:spPr/>
    </dgm:pt>
  </dgm:ptLst>
  <dgm:cxnLst>
    <dgm:cxn modelId="{42135E01-F3EA-4B88-9DD1-274811AB6DB8}" srcId="{579BFE92-679A-4FA8-8203-74AB351A2131}" destId="{B925C3D7-88DC-4D8A-9A74-ED7B0FD37101}" srcOrd="1" destOrd="0" parTransId="{8ED32A56-FEF8-439E-8ACD-A6743097FDC5}" sibTransId="{836C5544-7BC8-4F41-A999-6A73DB1D444B}"/>
    <dgm:cxn modelId="{EE6E4E01-2549-4DDE-87C9-B3B8114317E5}" type="presOf" srcId="{B925C3D7-88DC-4D8A-9A74-ED7B0FD37101}" destId="{1D8BCEDA-73BC-4A6B-8351-AAADFADA25A7}" srcOrd="0" destOrd="1" presId="urn:microsoft.com/office/officeart/2005/8/layout/vList2"/>
    <dgm:cxn modelId="{311E8F14-5EE9-4B8C-B2EF-40556DF2BF5A}" srcId="{579BFE92-679A-4FA8-8203-74AB351A2131}" destId="{F41D53A9-8CDA-456C-8F78-932D640476B8}" srcOrd="2" destOrd="0" parTransId="{11FF0FB6-7024-4398-8991-B1FA5D7FC3DF}" sibTransId="{9BF966A4-3C69-47EE-B781-458274D4371C}"/>
    <dgm:cxn modelId="{18B9121C-2D08-428D-8942-607B1FA3E12B}" type="presOf" srcId="{CB49348D-BA69-4A17-95AC-43EA54EA3A4C}" destId="{1D8BCEDA-73BC-4A6B-8351-AAADFADA25A7}" srcOrd="0" destOrd="3" presId="urn:microsoft.com/office/officeart/2005/8/layout/vList2"/>
    <dgm:cxn modelId="{A278A031-65D2-48E0-8D88-E1ABFD158BC6}" srcId="{54A1A826-2FA5-49A5-8DC4-429758CCBDEE}" destId="{579BFE92-679A-4FA8-8203-74AB351A2131}" srcOrd="1" destOrd="0" parTransId="{1A6702F8-689A-4C8C-8736-5FE70A34FA1E}" sibTransId="{917F77D8-2941-4A61-99EE-846783A61502}"/>
    <dgm:cxn modelId="{6551625F-9365-4338-B252-483E3EFA302D}" type="presOf" srcId="{16FBA75F-60EA-488B-A6A3-06EFCF36E92C}" destId="{BE5C9951-CA32-42BA-A415-656A2BD31565}" srcOrd="0" destOrd="1" presId="urn:microsoft.com/office/officeart/2005/8/layout/vList2"/>
    <dgm:cxn modelId="{899F5D4A-A94F-4AE8-A798-B6C656940FFD}" srcId="{4702F97A-007A-4539-8F05-F32EE699B171}" destId="{9652890C-F783-4157-97A0-9AE1F4B7110D}" srcOrd="2" destOrd="0" parTransId="{08ABB952-7CBB-481E-BABB-FBB4826F33A2}" sibTransId="{2E231047-A27D-4CB2-B49B-0675824297EF}"/>
    <dgm:cxn modelId="{95D0824B-B769-465E-85E8-803FBD251B58}" type="presOf" srcId="{54A1A826-2FA5-49A5-8DC4-429758CCBDEE}" destId="{1F5F3D54-85F3-47B8-9E26-C00A1FD03FEF}" srcOrd="0" destOrd="0" presId="urn:microsoft.com/office/officeart/2005/8/layout/vList2"/>
    <dgm:cxn modelId="{653F027E-86EE-49E5-B8A7-819BB534804E}" srcId="{54A1A826-2FA5-49A5-8DC4-429758CCBDEE}" destId="{4702F97A-007A-4539-8F05-F32EE699B171}" srcOrd="0" destOrd="0" parTransId="{2AA4820F-BC5E-417B-B58B-5D1D5EE35374}" sibTransId="{D7FC3FB0-33BF-4F1A-B563-01E7FC1059BD}"/>
    <dgm:cxn modelId="{189B7790-B209-44C9-9C76-BD8C49580ABA}" type="presOf" srcId="{4702F97A-007A-4539-8F05-F32EE699B171}" destId="{BD425469-A14F-4034-BB30-3BC2D14729E9}" srcOrd="0" destOrd="0" presId="urn:microsoft.com/office/officeart/2005/8/layout/vList2"/>
    <dgm:cxn modelId="{92D2A095-8E31-420F-A534-D6B705F4F3D8}" type="presOf" srcId="{579BFE92-679A-4FA8-8203-74AB351A2131}" destId="{3618DA61-F73A-43D2-86D9-9CE2A7CA4122}" srcOrd="0" destOrd="0" presId="urn:microsoft.com/office/officeart/2005/8/layout/vList2"/>
    <dgm:cxn modelId="{31CC1B98-1F5C-425F-A63C-6901BCDCC5FC}" srcId="{4702F97A-007A-4539-8F05-F32EE699B171}" destId="{0CED135C-7989-45EE-AC10-FFDE9C55F611}" srcOrd="3" destOrd="0" parTransId="{2DD0053A-D3BE-45DB-A9BD-83E37963D903}" sibTransId="{7C48EB71-81FF-4D0A-AF0A-13368D006680}"/>
    <dgm:cxn modelId="{58FCED8C-2EEE-4314-A46D-773438B14066}" type="presOf" srcId="{9652890C-F783-4157-97A0-9AE1F4B7110D}" destId="{BE5C9951-CA32-42BA-A415-656A2BD31565}" srcOrd="0" destOrd="2" presId="urn:microsoft.com/office/officeart/2005/8/layout/vList2"/>
    <dgm:cxn modelId="{2F077CA7-37A0-4FC3-9679-67CADF7E6BC2}" srcId="{4702F97A-007A-4539-8F05-F32EE699B171}" destId="{16FBA75F-60EA-488B-A6A3-06EFCF36E92C}" srcOrd="1" destOrd="0" parTransId="{1EB1D21B-CF20-4587-BDF1-9590283553C1}" sibTransId="{93222980-805A-4474-A75D-E053066D77BC}"/>
    <dgm:cxn modelId="{00B573A8-2A5E-4A78-B173-67AB7CBB0B8A}" srcId="{579BFE92-679A-4FA8-8203-74AB351A2131}" destId="{C4AE96BA-066D-4C8A-A86E-C3F44A113E43}" srcOrd="0" destOrd="0" parTransId="{2F0BA588-25B2-4A6D-A6BB-F307846CD9B6}" sibTransId="{FCB27F64-A10E-4387-8168-1A30A39D70CF}"/>
    <dgm:cxn modelId="{9FB19CA9-3891-467C-8226-E05356EA832B}" type="presOf" srcId="{F41D53A9-8CDA-456C-8F78-932D640476B8}" destId="{1D8BCEDA-73BC-4A6B-8351-AAADFADA25A7}" srcOrd="0" destOrd="2" presId="urn:microsoft.com/office/officeart/2005/8/layout/vList2"/>
    <dgm:cxn modelId="{088D0CE1-C27C-4A2C-96AC-3C1FC62ED584}" type="presOf" srcId="{A474429A-FF22-4D54-B6C1-E28C2E7652B0}" destId="{BE5C9951-CA32-42BA-A415-656A2BD31565}" srcOrd="0" destOrd="0" presId="urn:microsoft.com/office/officeart/2005/8/layout/vList2"/>
    <dgm:cxn modelId="{A7D8AFC9-77FB-452C-8F80-2EF4F7A2CE56}" srcId="{4702F97A-007A-4539-8F05-F32EE699B171}" destId="{A474429A-FF22-4D54-B6C1-E28C2E7652B0}" srcOrd="0" destOrd="0" parTransId="{3A0D16E0-D61D-47DB-A798-00CCF1DA0FAD}" sibTransId="{A4899295-4708-4E2B-8BF3-AAA680DE45D0}"/>
    <dgm:cxn modelId="{780EC9D0-A19F-4657-A37D-BF7CB1E98915}" srcId="{579BFE92-679A-4FA8-8203-74AB351A2131}" destId="{CB49348D-BA69-4A17-95AC-43EA54EA3A4C}" srcOrd="3" destOrd="0" parTransId="{B2272904-0B87-421A-A76E-EB8402FB0E2B}" sibTransId="{A57F5176-6093-4E31-BDFF-584FED623917}"/>
    <dgm:cxn modelId="{36AB53F5-8EBE-4D51-97A5-B92DAF5F4DFB}" type="presOf" srcId="{C4AE96BA-066D-4C8A-A86E-C3F44A113E43}" destId="{1D8BCEDA-73BC-4A6B-8351-AAADFADA25A7}" srcOrd="0" destOrd="0" presId="urn:microsoft.com/office/officeart/2005/8/layout/vList2"/>
    <dgm:cxn modelId="{CE5139FD-662E-41A0-AD4B-0A5A332AC491}" type="presOf" srcId="{0CED135C-7989-45EE-AC10-FFDE9C55F611}" destId="{BE5C9951-CA32-42BA-A415-656A2BD31565}" srcOrd="0" destOrd="3" presId="urn:microsoft.com/office/officeart/2005/8/layout/vList2"/>
    <dgm:cxn modelId="{CEF3A972-B2AD-4B12-8F75-E7BEA2E7412B}" type="presParOf" srcId="{1F5F3D54-85F3-47B8-9E26-C00A1FD03FEF}" destId="{BD425469-A14F-4034-BB30-3BC2D14729E9}" srcOrd="0" destOrd="0" presId="urn:microsoft.com/office/officeart/2005/8/layout/vList2"/>
    <dgm:cxn modelId="{27A26AD8-626B-45E8-A68A-37DE5BE1784F}" type="presParOf" srcId="{1F5F3D54-85F3-47B8-9E26-C00A1FD03FEF}" destId="{BE5C9951-CA32-42BA-A415-656A2BD31565}" srcOrd="1" destOrd="0" presId="urn:microsoft.com/office/officeart/2005/8/layout/vList2"/>
    <dgm:cxn modelId="{BE0BABE8-4570-4BD8-8C3B-0A8938C1505E}" type="presParOf" srcId="{1F5F3D54-85F3-47B8-9E26-C00A1FD03FEF}" destId="{3618DA61-F73A-43D2-86D9-9CE2A7CA4122}" srcOrd="2" destOrd="0" presId="urn:microsoft.com/office/officeart/2005/8/layout/vList2"/>
    <dgm:cxn modelId="{66F6FF7A-E65A-4A2B-848A-E8223CB00CA7}" type="presParOf" srcId="{1F5F3D54-85F3-47B8-9E26-C00A1FD03FEF}" destId="{1D8BCEDA-73BC-4A6B-8351-AAADFADA25A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09EE14-54B7-4C6B-8871-0D1F4E0FAEE2}"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E5FF538C-C234-4036-A743-31432559AEB7}">
      <dgm:prSet/>
      <dgm:spPr/>
      <dgm:t>
        <a:bodyPr/>
        <a:lstStyle/>
        <a:p>
          <a:r>
            <a:rPr lang="en-AU"/>
            <a:t>Monitoring  vital signs</a:t>
          </a:r>
          <a:endParaRPr lang="en-US"/>
        </a:p>
      </dgm:t>
    </dgm:pt>
    <dgm:pt modelId="{36B26FF1-FA6B-4EFC-8813-28408A38DBC1}" type="parTrans" cxnId="{7649BE8E-DCBF-4BA7-8A07-CAAF84901B6D}">
      <dgm:prSet/>
      <dgm:spPr/>
      <dgm:t>
        <a:bodyPr/>
        <a:lstStyle/>
        <a:p>
          <a:endParaRPr lang="en-US"/>
        </a:p>
      </dgm:t>
    </dgm:pt>
    <dgm:pt modelId="{3C3FD85B-F3AC-4B94-B652-BA2FC7032956}" type="sibTrans" cxnId="{7649BE8E-DCBF-4BA7-8A07-CAAF84901B6D}">
      <dgm:prSet/>
      <dgm:spPr/>
      <dgm:t>
        <a:bodyPr/>
        <a:lstStyle/>
        <a:p>
          <a:endParaRPr lang="en-US"/>
        </a:p>
      </dgm:t>
    </dgm:pt>
    <dgm:pt modelId="{97E1B60E-B777-47CD-A7C7-3BC7F7BC36FF}">
      <dgm:prSet/>
      <dgm:spPr/>
      <dgm:t>
        <a:bodyPr/>
        <a:lstStyle/>
        <a:p>
          <a:r>
            <a:rPr lang="en-AU"/>
            <a:t>Maintenance of airway and breathing</a:t>
          </a:r>
          <a:endParaRPr lang="en-US"/>
        </a:p>
      </dgm:t>
    </dgm:pt>
    <dgm:pt modelId="{1BA340FA-A351-4025-B771-C514DD58830D}" type="parTrans" cxnId="{6473A506-2A6D-4A43-8F57-94AEB6D25C71}">
      <dgm:prSet/>
      <dgm:spPr/>
      <dgm:t>
        <a:bodyPr/>
        <a:lstStyle/>
        <a:p>
          <a:endParaRPr lang="en-US"/>
        </a:p>
      </dgm:t>
    </dgm:pt>
    <dgm:pt modelId="{86AEBE85-52EB-4D86-B7C5-9F82B89A2249}" type="sibTrans" cxnId="{6473A506-2A6D-4A43-8F57-94AEB6D25C71}">
      <dgm:prSet/>
      <dgm:spPr/>
      <dgm:t>
        <a:bodyPr/>
        <a:lstStyle/>
        <a:p>
          <a:endParaRPr lang="en-US"/>
        </a:p>
      </dgm:t>
    </dgm:pt>
    <dgm:pt modelId="{37018A5C-7860-4100-A062-41D50B053AD2}">
      <dgm:prSet/>
      <dgm:spPr/>
      <dgm:t>
        <a:bodyPr/>
        <a:lstStyle/>
        <a:p>
          <a:r>
            <a:rPr lang="en-AU"/>
            <a:t>Follow cardiopulmonary resuscitation (CPR) protocol. </a:t>
          </a:r>
          <a:endParaRPr lang="en-US"/>
        </a:p>
      </dgm:t>
    </dgm:pt>
    <dgm:pt modelId="{571A358F-65CC-4007-8941-66C0DC88F5C5}" type="parTrans" cxnId="{3EB8D63C-609E-41BB-8856-862CDC35C163}">
      <dgm:prSet/>
      <dgm:spPr/>
      <dgm:t>
        <a:bodyPr/>
        <a:lstStyle/>
        <a:p>
          <a:endParaRPr lang="en-US"/>
        </a:p>
      </dgm:t>
    </dgm:pt>
    <dgm:pt modelId="{E5D8713F-CC0A-4232-96F9-4E755D8CB911}" type="sibTrans" cxnId="{3EB8D63C-609E-41BB-8856-862CDC35C163}">
      <dgm:prSet/>
      <dgm:spPr/>
      <dgm:t>
        <a:bodyPr/>
        <a:lstStyle/>
        <a:p>
          <a:endParaRPr lang="en-US"/>
        </a:p>
      </dgm:t>
    </dgm:pt>
    <dgm:pt modelId="{DDD16193-502E-4238-9F9B-55DE8912341A}">
      <dgm:prSet/>
      <dgm:spPr/>
      <dgm:t>
        <a:bodyPr/>
        <a:lstStyle/>
        <a:p>
          <a:r>
            <a:rPr lang="en-AU"/>
            <a:t>Administration of naloxone, a short-acting opioid antagonist will reverse the effect of opioid overdose.</a:t>
          </a:r>
          <a:endParaRPr lang="en-US"/>
        </a:p>
      </dgm:t>
    </dgm:pt>
    <dgm:pt modelId="{3A5605C8-251C-45AC-8895-103D26292AD7}" type="parTrans" cxnId="{4729C611-6561-4501-AD6E-04745C370E94}">
      <dgm:prSet/>
      <dgm:spPr/>
      <dgm:t>
        <a:bodyPr/>
        <a:lstStyle/>
        <a:p>
          <a:endParaRPr lang="en-US"/>
        </a:p>
      </dgm:t>
    </dgm:pt>
    <dgm:pt modelId="{C6EB8DBF-70A5-49DA-BFF1-C16F21969B2D}" type="sibTrans" cxnId="{4729C611-6561-4501-AD6E-04745C370E94}">
      <dgm:prSet/>
      <dgm:spPr/>
      <dgm:t>
        <a:bodyPr/>
        <a:lstStyle/>
        <a:p>
          <a:endParaRPr lang="en-US"/>
        </a:p>
      </dgm:t>
    </dgm:pt>
    <dgm:pt modelId="{B99C6506-243D-4F53-A01A-1881424FF138}">
      <dgm:prSet/>
      <dgm:spPr/>
      <dgm:t>
        <a:bodyPr/>
        <a:lstStyle/>
        <a:p>
          <a:r>
            <a:rPr lang="en-AU"/>
            <a:t>Patients who were previously sedated may become agitated, aggressive and difficult to manage due to sudden precipitated withdrawal syndrome</a:t>
          </a:r>
          <a:endParaRPr lang="en-US"/>
        </a:p>
      </dgm:t>
    </dgm:pt>
    <dgm:pt modelId="{B40F7426-B759-4D12-BF39-E120EC518A05}" type="parTrans" cxnId="{D179544D-32F5-4FCF-AA25-E9ADAFEFF294}">
      <dgm:prSet/>
      <dgm:spPr/>
      <dgm:t>
        <a:bodyPr/>
        <a:lstStyle/>
        <a:p>
          <a:endParaRPr lang="en-US"/>
        </a:p>
      </dgm:t>
    </dgm:pt>
    <dgm:pt modelId="{6C93C364-309E-4AA6-8E5E-696E8F2A80E6}" type="sibTrans" cxnId="{D179544D-32F5-4FCF-AA25-E9ADAFEFF294}">
      <dgm:prSet/>
      <dgm:spPr/>
      <dgm:t>
        <a:bodyPr/>
        <a:lstStyle/>
        <a:p>
          <a:endParaRPr lang="en-US"/>
        </a:p>
      </dgm:t>
    </dgm:pt>
    <dgm:pt modelId="{B91187BA-C769-4F6D-88AA-5761B9494DDB}">
      <dgm:prSet/>
      <dgm:spPr/>
      <dgm:t>
        <a:bodyPr/>
        <a:lstStyle/>
        <a:p>
          <a:r>
            <a:rPr lang="en-AU"/>
            <a:t>Methadone and long-acting prescribed opioids – have a longer half-life</a:t>
          </a:r>
          <a:endParaRPr lang="en-US"/>
        </a:p>
      </dgm:t>
    </dgm:pt>
    <dgm:pt modelId="{D4E125EA-B7DA-49C8-A9E6-9E30A4404D97}" type="parTrans" cxnId="{E21C5FD0-8A86-4EC8-B0CD-D514A377831C}">
      <dgm:prSet/>
      <dgm:spPr/>
      <dgm:t>
        <a:bodyPr/>
        <a:lstStyle/>
        <a:p>
          <a:endParaRPr lang="en-US"/>
        </a:p>
      </dgm:t>
    </dgm:pt>
    <dgm:pt modelId="{05C5D87C-2C37-415E-98B6-F027BB346D5A}" type="sibTrans" cxnId="{E21C5FD0-8A86-4EC8-B0CD-D514A377831C}">
      <dgm:prSet/>
      <dgm:spPr/>
      <dgm:t>
        <a:bodyPr/>
        <a:lstStyle/>
        <a:p>
          <a:endParaRPr lang="en-US"/>
        </a:p>
      </dgm:t>
    </dgm:pt>
    <dgm:pt modelId="{E8FD0B0E-0831-46FB-8D0C-050F436EF2F5}">
      <dgm:prSet/>
      <dgm:spPr/>
      <dgm:t>
        <a:bodyPr/>
        <a:lstStyle/>
        <a:p>
          <a:r>
            <a:rPr lang="en-AU" dirty="0">
              <a:solidFill>
                <a:srgbClr val="E30000"/>
              </a:solidFill>
            </a:rPr>
            <a:t>Naloxone may wear off and the person can become sedated again</a:t>
          </a:r>
          <a:endParaRPr lang="en-US" dirty="0">
            <a:solidFill>
              <a:srgbClr val="E30000"/>
            </a:solidFill>
          </a:endParaRPr>
        </a:p>
      </dgm:t>
    </dgm:pt>
    <dgm:pt modelId="{8A42857A-A51D-43A2-951B-590F1EF0BBC2}" type="parTrans" cxnId="{2176ADDD-3113-481A-8A15-2995527C3C58}">
      <dgm:prSet/>
      <dgm:spPr/>
      <dgm:t>
        <a:bodyPr/>
        <a:lstStyle/>
        <a:p>
          <a:endParaRPr lang="en-US"/>
        </a:p>
      </dgm:t>
    </dgm:pt>
    <dgm:pt modelId="{59F069D2-F28C-43A6-A278-943087210C7E}" type="sibTrans" cxnId="{2176ADDD-3113-481A-8A15-2995527C3C58}">
      <dgm:prSet/>
      <dgm:spPr/>
      <dgm:t>
        <a:bodyPr/>
        <a:lstStyle/>
        <a:p>
          <a:endParaRPr lang="en-US"/>
        </a:p>
      </dgm:t>
    </dgm:pt>
    <dgm:pt modelId="{4518823E-AEDC-4598-8124-F4CF41245640}">
      <dgm:prSet/>
      <dgm:spPr/>
      <dgm:t>
        <a:bodyPr/>
        <a:lstStyle/>
        <a:p>
          <a:r>
            <a:rPr lang="en-AU"/>
            <a:t>may seem to recover initially but can relapse into respiratory depression and coma if not adequately monitored and treated. </a:t>
          </a:r>
          <a:endParaRPr lang="en-US"/>
        </a:p>
      </dgm:t>
    </dgm:pt>
    <dgm:pt modelId="{F0123648-C9CB-42F4-9809-05D5302EE3F4}" type="parTrans" cxnId="{FA46E6D6-81E9-4D45-9633-8832962A6107}">
      <dgm:prSet/>
      <dgm:spPr/>
      <dgm:t>
        <a:bodyPr/>
        <a:lstStyle/>
        <a:p>
          <a:endParaRPr lang="en-US"/>
        </a:p>
      </dgm:t>
    </dgm:pt>
    <dgm:pt modelId="{495D5333-4BBF-48CA-B43D-DEE6C98F7D17}" type="sibTrans" cxnId="{FA46E6D6-81E9-4D45-9633-8832962A6107}">
      <dgm:prSet/>
      <dgm:spPr/>
      <dgm:t>
        <a:bodyPr/>
        <a:lstStyle/>
        <a:p>
          <a:endParaRPr lang="en-US"/>
        </a:p>
      </dgm:t>
    </dgm:pt>
    <dgm:pt modelId="{A4B084F8-6096-4389-94DE-AEF3A31837B0}">
      <dgm:prSet/>
      <dgm:spPr/>
      <dgm:t>
        <a:bodyPr/>
        <a:lstStyle/>
        <a:p>
          <a:r>
            <a:rPr lang="en-AU"/>
            <a:t>On discharge offer patient Take Home Naloxone</a:t>
          </a:r>
          <a:endParaRPr lang="en-US"/>
        </a:p>
      </dgm:t>
    </dgm:pt>
    <dgm:pt modelId="{61C64BCA-F04A-4063-A1B0-60A9A101CC0C}" type="parTrans" cxnId="{78297A6B-766A-4AA2-9949-DDC3485A3AAF}">
      <dgm:prSet/>
      <dgm:spPr/>
      <dgm:t>
        <a:bodyPr/>
        <a:lstStyle/>
        <a:p>
          <a:endParaRPr lang="en-US"/>
        </a:p>
      </dgm:t>
    </dgm:pt>
    <dgm:pt modelId="{29491237-C991-4BBB-9E74-43ED04746F0A}" type="sibTrans" cxnId="{78297A6B-766A-4AA2-9949-DDC3485A3AAF}">
      <dgm:prSet/>
      <dgm:spPr/>
      <dgm:t>
        <a:bodyPr/>
        <a:lstStyle/>
        <a:p>
          <a:endParaRPr lang="en-US"/>
        </a:p>
      </dgm:t>
    </dgm:pt>
    <dgm:pt modelId="{51CBC3DD-9613-476E-A1FE-65BB19D5EB02}" type="pres">
      <dgm:prSet presAssocID="{3309EE14-54B7-4C6B-8871-0D1F4E0FAEE2}" presName="diagram" presStyleCnt="0">
        <dgm:presLayoutVars>
          <dgm:dir/>
          <dgm:resizeHandles val="exact"/>
        </dgm:presLayoutVars>
      </dgm:prSet>
      <dgm:spPr/>
    </dgm:pt>
    <dgm:pt modelId="{610D3E76-45D6-4638-912B-CD0A87DE9728}" type="pres">
      <dgm:prSet presAssocID="{E5FF538C-C234-4036-A743-31432559AEB7}" presName="node" presStyleLbl="node1" presStyleIdx="0" presStyleCnt="7">
        <dgm:presLayoutVars>
          <dgm:bulletEnabled val="1"/>
        </dgm:presLayoutVars>
      </dgm:prSet>
      <dgm:spPr/>
    </dgm:pt>
    <dgm:pt modelId="{526463BF-BDEA-4BB2-B6D7-5970A185BF02}" type="pres">
      <dgm:prSet presAssocID="{3C3FD85B-F3AC-4B94-B652-BA2FC7032956}" presName="sibTrans" presStyleCnt="0"/>
      <dgm:spPr/>
    </dgm:pt>
    <dgm:pt modelId="{6C274D48-31EC-4CD6-8BBF-C107BD633B98}" type="pres">
      <dgm:prSet presAssocID="{97E1B60E-B777-47CD-A7C7-3BC7F7BC36FF}" presName="node" presStyleLbl="node1" presStyleIdx="1" presStyleCnt="7">
        <dgm:presLayoutVars>
          <dgm:bulletEnabled val="1"/>
        </dgm:presLayoutVars>
      </dgm:prSet>
      <dgm:spPr/>
    </dgm:pt>
    <dgm:pt modelId="{1CE126A0-05D4-4B28-B8C0-EE4B2A4A9F89}" type="pres">
      <dgm:prSet presAssocID="{86AEBE85-52EB-4D86-B7C5-9F82B89A2249}" presName="sibTrans" presStyleCnt="0"/>
      <dgm:spPr/>
    </dgm:pt>
    <dgm:pt modelId="{2AE79D70-E167-46DD-9914-BD13D56B87DA}" type="pres">
      <dgm:prSet presAssocID="{37018A5C-7860-4100-A062-41D50B053AD2}" presName="node" presStyleLbl="node1" presStyleIdx="2" presStyleCnt="7">
        <dgm:presLayoutVars>
          <dgm:bulletEnabled val="1"/>
        </dgm:presLayoutVars>
      </dgm:prSet>
      <dgm:spPr/>
    </dgm:pt>
    <dgm:pt modelId="{C9D88BC9-4D8D-4B79-B2D4-BD8BCB68120E}" type="pres">
      <dgm:prSet presAssocID="{E5D8713F-CC0A-4232-96F9-4E755D8CB911}" presName="sibTrans" presStyleCnt="0"/>
      <dgm:spPr/>
    </dgm:pt>
    <dgm:pt modelId="{A3D75B43-4E80-4CCE-A659-8572EBE89F8A}" type="pres">
      <dgm:prSet presAssocID="{DDD16193-502E-4238-9F9B-55DE8912341A}" presName="node" presStyleLbl="node1" presStyleIdx="3" presStyleCnt="7">
        <dgm:presLayoutVars>
          <dgm:bulletEnabled val="1"/>
        </dgm:presLayoutVars>
      </dgm:prSet>
      <dgm:spPr/>
    </dgm:pt>
    <dgm:pt modelId="{AB53DCAF-567A-4CD9-AB35-CB6EA2EB5EF9}" type="pres">
      <dgm:prSet presAssocID="{C6EB8DBF-70A5-49DA-BFF1-C16F21969B2D}" presName="sibTrans" presStyleCnt="0"/>
      <dgm:spPr/>
    </dgm:pt>
    <dgm:pt modelId="{186845E2-10BE-417E-895F-520B390A1E7A}" type="pres">
      <dgm:prSet presAssocID="{B99C6506-243D-4F53-A01A-1881424FF138}" presName="node" presStyleLbl="node1" presStyleIdx="4" presStyleCnt="7">
        <dgm:presLayoutVars>
          <dgm:bulletEnabled val="1"/>
        </dgm:presLayoutVars>
      </dgm:prSet>
      <dgm:spPr/>
    </dgm:pt>
    <dgm:pt modelId="{4D89685A-3935-4127-9F8E-9C037FB7A78C}" type="pres">
      <dgm:prSet presAssocID="{6C93C364-309E-4AA6-8E5E-696E8F2A80E6}" presName="sibTrans" presStyleCnt="0"/>
      <dgm:spPr/>
    </dgm:pt>
    <dgm:pt modelId="{EEBE11C5-07E3-402E-933D-F130626E63D8}" type="pres">
      <dgm:prSet presAssocID="{B91187BA-C769-4F6D-88AA-5761B9494DDB}" presName="node" presStyleLbl="node1" presStyleIdx="5" presStyleCnt="7">
        <dgm:presLayoutVars>
          <dgm:bulletEnabled val="1"/>
        </dgm:presLayoutVars>
      </dgm:prSet>
      <dgm:spPr/>
    </dgm:pt>
    <dgm:pt modelId="{B92A138F-00A6-4A1B-9815-D3209881A216}" type="pres">
      <dgm:prSet presAssocID="{05C5D87C-2C37-415E-98B6-F027BB346D5A}" presName="sibTrans" presStyleCnt="0"/>
      <dgm:spPr/>
    </dgm:pt>
    <dgm:pt modelId="{E9479119-737A-4EF9-95E7-0FED794BBE3C}" type="pres">
      <dgm:prSet presAssocID="{A4B084F8-6096-4389-94DE-AEF3A31837B0}" presName="node" presStyleLbl="node1" presStyleIdx="6" presStyleCnt="7">
        <dgm:presLayoutVars>
          <dgm:bulletEnabled val="1"/>
        </dgm:presLayoutVars>
      </dgm:prSet>
      <dgm:spPr/>
    </dgm:pt>
  </dgm:ptLst>
  <dgm:cxnLst>
    <dgm:cxn modelId="{6473A506-2A6D-4A43-8F57-94AEB6D25C71}" srcId="{3309EE14-54B7-4C6B-8871-0D1F4E0FAEE2}" destId="{97E1B60E-B777-47CD-A7C7-3BC7F7BC36FF}" srcOrd="1" destOrd="0" parTransId="{1BA340FA-A351-4025-B771-C514DD58830D}" sibTransId="{86AEBE85-52EB-4D86-B7C5-9F82B89A2249}"/>
    <dgm:cxn modelId="{1EEB820B-5EC8-4E10-8B53-DCC59E40E6A1}" type="presOf" srcId="{E8FD0B0E-0831-46FB-8D0C-050F436EF2F5}" destId="{EEBE11C5-07E3-402E-933D-F130626E63D8}" srcOrd="0" destOrd="1" presId="urn:microsoft.com/office/officeart/2005/8/layout/default"/>
    <dgm:cxn modelId="{B5FA9E0B-23F1-40E7-B7D0-522C20F5815C}" type="presOf" srcId="{4518823E-AEDC-4598-8124-F4CF41245640}" destId="{EEBE11C5-07E3-402E-933D-F130626E63D8}" srcOrd="0" destOrd="2" presId="urn:microsoft.com/office/officeart/2005/8/layout/default"/>
    <dgm:cxn modelId="{4729C611-6561-4501-AD6E-04745C370E94}" srcId="{3309EE14-54B7-4C6B-8871-0D1F4E0FAEE2}" destId="{DDD16193-502E-4238-9F9B-55DE8912341A}" srcOrd="3" destOrd="0" parTransId="{3A5605C8-251C-45AC-8895-103D26292AD7}" sibTransId="{C6EB8DBF-70A5-49DA-BFF1-C16F21969B2D}"/>
    <dgm:cxn modelId="{3EB8D63C-609E-41BB-8856-862CDC35C163}" srcId="{3309EE14-54B7-4C6B-8871-0D1F4E0FAEE2}" destId="{37018A5C-7860-4100-A062-41D50B053AD2}" srcOrd="2" destOrd="0" parTransId="{571A358F-65CC-4007-8941-66C0DC88F5C5}" sibTransId="{E5D8713F-CC0A-4232-96F9-4E755D8CB911}"/>
    <dgm:cxn modelId="{FDA22D5E-C83B-41C6-A295-3328169D7239}" type="presOf" srcId="{A4B084F8-6096-4389-94DE-AEF3A31837B0}" destId="{E9479119-737A-4EF9-95E7-0FED794BBE3C}" srcOrd="0" destOrd="0" presId="urn:microsoft.com/office/officeart/2005/8/layout/default"/>
    <dgm:cxn modelId="{78297A6B-766A-4AA2-9949-DDC3485A3AAF}" srcId="{3309EE14-54B7-4C6B-8871-0D1F4E0FAEE2}" destId="{A4B084F8-6096-4389-94DE-AEF3A31837B0}" srcOrd="6" destOrd="0" parTransId="{61C64BCA-F04A-4063-A1B0-60A9A101CC0C}" sibTransId="{29491237-C991-4BBB-9E74-43ED04746F0A}"/>
    <dgm:cxn modelId="{D179544D-32F5-4FCF-AA25-E9ADAFEFF294}" srcId="{3309EE14-54B7-4C6B-8871-0D1F4E0FAEE2}" destId="{B99C6506-243D-4F53-A01A-1881424FF138}" srcOrd="4" destOrd="0" parTransId="{B40F7426-B759-4D12-BF39-E120EC518A05}" sibTransId="{6C93C364-309E-4AA6-8E5E-696E8F2A80E6}"/>
    <dgm:cxn modelId="{50176F50-C69B-44B2-B2F5-30994D63C122}" type="presOf" srcId="{3309EE14-54B7-4C6B-8871-0D1F4E0FAEE2}" destId="{51CBC3DD-9613-476E-A1FE-65BB19D5EB02}" srcOrd="0" destOrd="0" presId="urn:microsoft.com/office/officeart/2005/8/layout/default"/>
    <dgm:cxn modelId="{0293CC54-C84E-4BFA-9DC8-C87C10DBD662}" type="presOf" srcId="{97E1B60E-B777-47CD-A7C7-3BC7F7BC36FF}" destId="{6C274D48-31EC-4CD6-8BBF-C107BD633B98}" srcOrd="0" destOrd="0" presId="urn:microsoft.com/office/officeart/2005/8/layout/default"/>
    <dgm:cxn modelId="{4C1BB281-F72D-461E-84CB-C5EB38AE198A}" type="presOf" srcId="{37018A5C-7860-4100-A062-41D50B053AD2}" destId="{2AE79D70-E167-46DD-9914-BD13D56B87DA}" srcOrd="0" destOrd="0" presId="urn:microsoft.com/office/officeart/2005/8/layout/default"/>
    <dgm:cxn modelId="{7649BE8E-DCBF-4BA7-8A07-CAAF84901B6D}" srcId="{3309EE14-54B7-4C6B-8871-0D1F4E0FAEE2}" destId="{E5FF538C-C234-4036-A743-31432559AEB7}" srcOrd="0" destOrd="0" parTransId="{36B26FF1-FA6B-4EFC-8813-28408A38DBC1}" sibTransId="{3C3FD85B-F3AC-4B94-B652-BA2FC7032956}"/>
    <dgm:cxn modelId="{77D7CFA8-615A-4C7E-BC34-1084789A40DF}" type="presOf" srcId="{E5FF538C-C234-4036-A743-31432559AEB7}" destId="{610D3E76-45D6-4638-912B-CD0A87DE9728}" srcOrd="0" destOrd="0" presId="urn:microsoft.com/office/officeart/2005/8/layout/default"/>
    <dgm:cxn modelId="{C14E68BA-F843-46F4-93E7-625FFCE51B41}" type="presOf" srcId="{B91187BA-C769-4F6D-88AA-5761B9494DDB}" destId="{EEBE11C5-07E3-402E-933D-F130626E63D8}" srcOrd="0" destOrd="0" presId="urn:microsoft.com/office/officeart/2005/8/layout/default"/>
    <dgm:cxn modelId="{FC012CE3-D55C-4532-912F-849BD09BD9FC}" type="presOf" srcId="{B99C6506-243D-4F53-A01A-1881424FF138}" destId="{186845E2-10BE-417E-895F-520B390A1E7A}" srcOrd="0" destOrd="0" presId="urn:microsoft.com/office/officeart/2005/8/layout/default"/>
    <dgm:cxn modelId="{816473CC-B4BB-4A69-A205-6029D202F908}" type="presOf" srcId="{DDD16193-502E-4238-9F9B-55DE8912341A}" destId="{A3D75B43-4E80-4CCE-A659-8572EBE89F8A}" srcOrd="0" destOrd="0" presId="urn:microsoft.com/office/officeart/2005/8/layout/default"/>
    <dgm:cxn modelId="{E21C5FD0-8A86-4EC8-B0CD-D514A377831C}" srcId="{3309EE14-54B7-4C6B-8871-0D1F4E0FAEE2}" destId="{B91187BA-C769-4F6D-88AA-5761B9494DDB}" srcOrd="5" destOrd="0" parTransId="{D4E125EA-B7DA-49C8-A9E6-9E30A4404D97}" sibTransId="{05C5D87C-2C37-415E-98B6-F027BB346D5A}"/>
    <dgm:cxn modelId="{FA46E6D6-81E9-4D45-9633-8832962A6107}" srcId="{B91187BA-C769-4F6D-88AA-5761B9494DDB}" destId="{4518823E-AEDC-4598-8124-F4CF41245640}" srcOrd="1" destOrd="0" parTransId="{F0123648-C9CB-42F4-9809-05D5302EE3F4}" sibTransId="{495D5333-4BBF-48CA-B43D-DEE6C98F7D17}"/>
    <dgm:cxn modelId="{2176ADDD-3113-481A-8A15-2995527C3C58}" srcId="{B91187BA-C769-4F6D-88AA-5761B9494DDB}" destId="{E8FD0B0E-0831-46FB-8D0C-050F436EF2F5}" srcOrd="0" destOrd="0" parTransId="{8A42857A-A51D-43A2-951B-590F1EF0BBC2}" sibTransId="{59F069D2-F28C-43A6-A278-943087210C7E}"/>
    <dgm:cxn modelId="{4A0FCC43-0A14-42EF-9771-6B63A421F032}" type="presParOf" srcId="{51CBC3DD-9613-476E-A1FE-65BB19D5EB02}" destId="{610D3E76-45D6-4638-912B-CD0A87DE9728}" srcOrd="0" destOrd="0" presId="urn:microsoft.com/office/officeart/2005/8/layout/default"/>
    <dgm:cxn modelId="{CF22AAC1-E6AC-4F61-B0D7-ABF581508020}" type="presParOf" srcId="{51CBC3DD-9613-476E-A1FE-65BB19D5EB02}" destId="{526463BF-BDEA-4BB2-B6D7-5970A185BF02}" srcOrd="1" destOrd="0" presId="urn:microsoft.com/office/officeart/2005/8/layout/default"/>
    <dgm:cxn modelId="{ABD04A11-D6A7-497F-AB10-EC6A1F329F86}" type="presParOf" srcId="{51CBC3DD-9613-476E-A1FE-65BB19D5EB02}" destId="{6C274D48-31EC-4CD6-8BBF-C107BD633B98}" srcOrd="2" destOrd="0" presId="urn:microsoft.com/office/officeart/2005/8/layout/default"/>
    <dgm:cxn modelId="{E63EBD8D-F604-4669-97BC-F50D64821836}" type="presParOf" srcId="{51CBC3DD-9613-476E-A1FE-65BB19D5EB02}" destId="{1CE126A0-05D4-4B28-B8C0-EE4B2A4A9F89}" srcOrd="3" destOrd="0" presId="urn:microsoft.com/office/officeart/2005/8/layout/default"/>
    <dgm:cxn modelId="{62C324BC-473D-4246-81E9-746A0FA7758F}" type="presParOf" srcId="{51CBC3DD-9613-476E-A1FE-65BB19D5EB02}" destId="{2AE79D70-E167-46DD-9914-BD13D56B87DA}" srcOrd="4" destOrd="0" presId="urn:microsoft.com/office/officeart/2005/8/layout/default"/>
    <dgm:cxn modelId="{2B9995C7-41CF-42E5-B652-1F77E0349D56}" type="presParOf" srcId="{51CBC3DD-9613-476E-A1FE-65BB19D5EB02}" destId="{C9D88BC9-4D8D-4B79-B2D4-BD8BCB68120E}" srcOrd="5" destOrd="0" presId="urn:microsoft.com/office/officeart/2005/8/layout/default"/>
    <dgm:cxn modelId="{F572364A-8F82-47D2-8A9A-823585A45DAB}" type="presParOf" srcId="{51CBC3DD-9613-476E-A1FE-65BB19D5EB02}" destId="{A3D75B43-4E80-4CCE-A659-8572EBE89F8A}" srcOrd="6" destOrd="0" presId="urn:microsoft.com/office/officeart/2005/8/layout/default"/>
    <dgm:cxn modelId="{9F4FF71A-C213-4001-BC5E-A3BA434C623F}" type="presParOf" srcId="{51CBC3DD-9613-476E-A1FE-65BB19D5EB02}" destId="{AB53DCAF-567A-4CD9-AB35-CB6EA2EB5EF9}" srcOrd="7" destOrd="0" presId="urn:microsoft.com/office/officeart/2005/8/layout/default"/>
    <dgm:cxn modelId="{8F363E02-2EC5-4201-9A58-45599211B0C0}" type="presParOf" srcId="{51CBC3DD-9613-476E-A1FE-65BB19D5EB02}" destId="{186845E2-10BE-417E-895F-520B390A1E7A}" srcOrd="8" destOrd="0" presId="urn:microsoft.com/office/officeart/2005/8/layout/default"/>
    <dgm:cxn modelId="{1A8A02A6-039F-42E2-A6D5-E84BCDD185AF}" type="presParOf" srcId="{51CBC3DD-9613-476E-A1FE-65BB19D5EB02}" destId="{4D89685A-3935-4127-9F8E-9C037FB7A78C}" srcOrd="9" destOrd="0" presId="urn:microsoft.com/office/officeart/2005/8/layout/default"/>
    <dgm:cxn modelId="{A1121F7A-FB94-48FF-BA9C-D2E6B2D2AAFD}" type="presParOf" srcId="{51CBC3DD-9613-476E-A1FE-65BB19D5EB02}" destId="{EEBE11C5-07E3-402E-933D-F130626E63D8}" srcOrd="10" destOrd="0" presId="urn:microsoft.com/office/officeart/2005/8/layout/default"/>
    <dgm:cxn modelId="{65D8913E-B583-485B-A53B-AFD63393F078}" type="presParOf" srcId="{51CBC3DD-9613-476E-A1FE-65BB19D5EB02}" destId="{B92A138F-00A6-4A1B-9815-D3209881A216}" srcOrd="11" destOrd="0" presId="urn:microsoft.com/office/officeart/2005/8/layout/default"/>
    <dgm:cxn modelId="{0A51085F-C2D0-47C4-87E3-35E246AE7305}" type="presParOf" srcId="{51CBC3DD-9613-476E-A1FE-65BB19D5EB02}" destId="{E9479119-737A-4EF9-95E7-0FED794BBE3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7585D3-E86E-4C6B-BC59-201F8941F5F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549FF19-0ADE-40ED-8815-2D68FFF473D5}">
      <dgm:prSet/>
      <dgm:spPr/>
      <dgm:t>
        <a:bodyPr/>
        <a:lstStyle/>
        <a:p>
          <a:r>
            <a:rPr lang="en-AU"/>
            <a:t>The cornerstone of treatment in benzodiazepine overdoses is good supportive care and monitoring.</a:t>
          </a:r>
          <a:endParaRPr lang="en-US"/>
        </a:p>
      </dgm:t>
    </dgm:pt>
    <dgm:pt modelId="{31B30C48-101F-4C8C-A538-5A11B3011CEB}" type="parTrans" cxnId="{5833222A-7535-406C-AAF3-080022E6ADC3}">
      <dgm:prSet/>
      <dgm:spPr/>
      <dgm:t>
        <a:bodyPr/>
        <a:lstStyle/>
        <a:p>
          <a:endParaRPr lang="en-US"/>
        </a:p>
      </dgm:t>
    </dgm:pt>
    <dgm:pt modelId="{56F13D70-A165-4E8B-9AF9-26675619026C}" type="sibTrans" cxnId="{5833222A-7535-406C-AAF3-080022E6ADC3}">
      <dgm:prSet/>
      <dgm:spPr/>
      <dgm:t>
        <a:bodyPr/>
        <a:lstStyle/>
        <a:p>
          <a:endParaRPr lang="en-US"/>
        </a:p>
      </dgm:t>
    </dgm:pt>
    <dgm:pt modelId="{2BAC9110-EC0C-4E8D-B5A1-C7C6AF3011CA}">
      <dgm:prSet/>
      <dgm:spPr/>
      <dgm:t>
        <a:bodyPr/>
        <a:lstStyle/>
        <a:p>
          <a:r>
            <a:rPr lang="en-AU"/>
            <a:t>Monitoring  vital signs</a:t>
          </a:r>
          <a:endParaRPr lang="en-US"/>
        </a:p>
      </dgm:t>
    </dgm:pt>
    <dgm:pt modelId="{75F69E22-4661-4ED0-B6A0-D3E86C13D414}" type="parTrans" cxnId="{53465254-8687-4298-9A68-ED6DDEE04576}">
      <dgm:prSet/>
      <dgm:spPr/>
      <dgm:t>
        <a:bodyPr/>
        <a:lstStyle/>
        <a:p>
          <a:endParaRPr lang="en-US"/>
        </a:p>
      </dgm:t>
    </dgm:pt>
    <dgm:pt modelId="{8435100A-F9C2-4C9E-B214-C79904AAA04F}" type="sibTrans" cxnId="{53465254-8687-4298-9A68-ED6DDEE04576}">
      <dgm:prSet/>
      <dgm:spPr/>
      <dgm:t>
        <a:bodyPr/>
        <a:lstStyle/>
        <a:p>
          <a:endParaRPr lang="en-US"/>
        </a:p>
      </dgm:t>
    </dgm:pt>
    <dgm:pt modelId="{86B34639-B59C-4CFD-9F77-8B10DD8A50D1}">
      <dgm:prSet/>
      <dgm:spPr/>
      <dgm:t>
        <a:bodyPr/>
        <a:lstStyle/>
        <a:p>
          <a:r>
            <a:rPr lang="en-AU"/>
            <a:t>Maintenance of airway and breathing</a:t>
          </a:r>
          <a:endParaRPr lang="en-US"/>
        </a:p>
      </dgm:t>
    </dgm:pt>
    <dgm:pt modelId="{0FA67CD5-6A61-4047-A691-29E49AB38103}" type="parTrans" cxnId="{79A552E3-3C40-44BE-B18E-47670FAEEEEA}">
      <dgm:prSet/>
      <dgm:spPr/>
      <dgm:t>
        <a:bodyPr/>
        <a:lstStyle/>
        <a:p>
          <a:endParaRPr lang="en-US"/>
        </a:p>
      </dgm:t>
    </dgm:pt>
    <dgm:pt modelId="{AFA287E9-45A2-497E-BF28-1197F24A0064}" type="sibTrans" cxnId="{79A552E3-3C40-44BE-B18E-47670FAEEEEA}">
      <dgm:prSet/>
      <dgm:spPr/>
      <dgm:t>
        <a:bodyPr/>
        <a:lstStyle/>
        <a:p>
          <a:endParaRPr lang="en-US"/>
        </a:p>
      </dgm:t>
    </dgm:pt>
    <dgm:pt modelId="{C3CA6953-E3BE-4CB6-BE89-CB11CE28EEBB}">
      <dgm:prSet/>
      <dgm:spPr/>
      <dgm:t>
        <a:bodyPr/>
        <a:lstStyle/>
        <a:p>
          <a:r>
            <a:rPr lang="en-AU"/>
            <a:t>Follow cardiopulmonary resuscitation (CPR) protocol. </a:t>
          </a:r>
          <a:endParaRPr lang="en-US"/>
        </a:p>
      </dgm:t>
    </dgm:pt>
    <dgm:pt modelId="{69D4FDE2-C151-4B3D-B40A-72D188D60944}" type="parTrans" cxnId="{2F1B5887-057E-4F70-8996-C98573CACCD5}">
      <dgm:prSet/>
      <dgm:spPr/>
      <dgm:t>
        <a:bodyPr/>
        <a:lstStyle/>
        <a:p>
          <a:endParaRPr lang="en-US"/>
        </a:p>
      </dgm:t>
    </dgm:pt>
    <dgm:pt modelId="{DEF1FBDA-D612-4065-A729-F24543D4E810}" type="sibTrans" cxnId="{2F1B5887-057E-4F70-8996-C98573CACCD5}">
      <dgm:prSet/>
      <dgm:spPr/>
      <dgm:t>
        <a:bodyPr/>
        <a:lstStyle/>
        <a:p>
          <a:endParaRPr lang="en-US"/>
        </a:p>
      </dgm:t>
    </dgm:pt>
    <dgm:pt modelId="{77544A87-8822-4FAB-AB8D-4CDBB8E08495}">
      <dgm:prSet/>
      <dgm:spPr/>
      <dgm:t>
        <a:bodyPr/>
        <a:lstStyle/>
        <a:p>
          <a:r>
            <a:rPr lang="en-AU"/>
            <a:t>Altered mental status, a blood glucose level should be obtained immediately. </a:t>
          </a:r>
          <a:endParaRPr lang="en-US"/>
        </a:p>
      </dgm:t>
    </dgm:pt>
    <dgm:pt modelId="{C15C0D9A-ED78-459A-9E24-1A9C21932FF5}" type="parTrans" cxnId="{2E02FC27-3E0D-43A1-9CAA-A0459E66C01A}">
      <dgm:prSet/>
      <dgm:spPr/>
      <dgm:t>
        <a:bodyPr/>
        <a:lstStyle/>
        <a:p>
          <a:endParaRPr lang="en-US"/>
        </a:p>
      </dgm:t>
    </dgm:pt>
    <dgm:pt modelId="{F7BCEDBA-B870-494A-928A-A0A5C7D286EE}" type="sibTrans" cxnId="{2E02FC27-3E0D-43A1-9CAA-A0459E66C01A}">
      <dgm:prSet/>
      <dgm:spPr/>
      <dgm:t>
        <a:bodyPr/>
        <a:lstStyle/>
        <a:p>
          <a:endParaRPr lang="en-US"/>
        </a:p>
      </dgm:t>
    </dgm:pt>
    <dgm:pt modelId="{161CCB62-81A6-4491-B30C-89CFD47413C3}">
      <dgm:prSet/>
      <dgm:spPr/>
      <dgm:t>
        <a:bodyPr/>
        <a:lstStyle/>
        <a:p>
          <a:r>
            <a:rPr lang="en-AU"/>
            <a:t>If complicated by  respiratory depression or failure, a concomitant opioid overdose may be present and it is reasonable to administer appropriate doses of parenteral naloxone.</a:t>
          </a:r>
          <a:endParaRPr lang="en-US"/>
        </a:p>
      </dgm:t>
    </dgm:pt>
    <dgm:pt modelId="{AC1303F6-156C-44D4-9895-DA2042D365E1}" type="parTrans" cxnId="{FCF462BA-F08B-423C-B186-F848AF7C1789}">
      <dgm:prSet/>
      <dgm:spPr/>
      <dgm:t>
        <a:bodyPr/>
        <a:lstStyle/>
        <a:p>
          <a:endParaRPr lang="en-US"/>
        </a:p>
      </dgm:t>
    </dgm:pt>
    <dgm:pt modelId="{865A7A90-5F96-46A9-BF0D-03849D7E709F}" type="sibTrans" cxnId="{FCF462BA-F08B-423C-B186-F848AF7C1789}">
      <dgm:prSet/>
      <dgm:spPr/>
      <dgm:t>
        <a:bodyPr/>
        <a:lstStyle/>
        <a:p>
          <a:endParaRPr lang="en-US"/>
        </a:p>
      </dgm:t>
    </dgm:pt>
    <dgm:pt modelId="{C8A9C183-9057-4183-89AB-1BE137F97BF7}">
      <dgm:prSet/>
      <dgm:spPr/>
      <dgm:t>
        <a:bodyPr/>
        <a:lstStyle/>
        <a:p>
          <a:r>
            <a:rPr lang="en-AU" b="1"/>
            <a:t>Note: </a:t>
          </a:r>
          <a:r>
            <a:rPr lang="en-AU"/>
            <a:t>Gastrointestinal decontamination with activated charcoal is usually of </a:t>
          </a:r>
          <a:r>
            <a:rPr lang="en-AU" u="sng"/>
            <a:t>NO</a:t>
          </a:r>
          <a:r>
            <a:rPr lang="en-AU"/>
            <a:t> benefit and increases the risk of aspiration.</a:t>
          </a:r>
          <a:endParaRPr lang="en-US"/>
        </a:p>
      </dgm:t>
    </dgm:pt>
    <dgm:pt modelId="{69993E01-A47A-4A55-8B8A-4A97CC7FDF4D}" type="parTrans" cxnId="{2FD3E8DF-46B0-4017-8C23-09C5519D65CF}">
      <dgm:prSet/>
      <dgm:spPr/>
      <dgm:t>
        <a:bodyPr/>
        <a:lstStyle/>
        <a:p>
          <a:endParaRPr lang="en-US"/>
        </a:p>
      </dgm:t>
    </dgm:pt>
    <dgm:pt modelId="{ECCC7481-69B0-423F-B66F-070B9D6D3591}" type="sibTrans" cxnId="{2FD3E8DF-46B0-4017-8C23-09C5519D65CF}">
      <dgm:prSet/>
      <dgm:spPr/>
      <dgm:t>
        <a:bodyPr/>
        <a:lstStyle/>
        <a:p>
          <a:endParaRPr lang="en-US"/>
        </a:p>
      </dgm:t>
    </dgm:pt>
    <dgm:pt modelId="{A028877E-0628-4F1E-BB6D-0384B662BEC0}" type="pres">
      <dgm:prSet presAssocID="{987585D3-E86E-4C6B-BC59-201F8941F5FB}" presName="linear" presStyleCnt="0">
        <dgm:presLayoutVars>
          <dgm:animLvl val="lvl"/>
          <dgm:resizeHandles val="exact"/>
        </dgm:presLayoutVars>
      </dgm:prSet>
      <dgm:spPr/>
    </dgm:pt>
    <dgm:pt modelId="{5F0D52EC-63B0-47C8-A654-CFADC8D5FC2C}" type="pres">
      <dgm:prSet presAssocID="{2549FF19-0ADE-40ED-8815-2D68FFF473D5}" presName="parentText" presStyleLbl="node1" presStyleIdx="0" presStyleCnt="7">
        <dgm:presLayoutVars>
          <dgm:chMax val="0"/>
          <dgm:bulletEnabled val="1"/>
        </dgm:presLayoutVars>
      </dgm:prSet>
      <dgm:spPr/>
    </dgm:pt>
    <dgm:pt modelId="{2D37C0B3-8A61-46A2-8BA8-07CB2C80850D}" type="pres">
      <dgm:prSet presAssocID="{56F13D70-A165-4E8B-9AF9-26675619026C}" presName="spacer" presStyleCnt="0"/>
      <dgm:spPr/>
    </dgm:pt>
    <dgm:pt modelId="{0C1803CA-9688-4B31-8F61-8837723229CC}" type="pres">
      <dgm:prSet presAssocID="{2BAC9110-EC0C-4E8D-B5A1-C7C6AF3011CA}" presName="parentText" presStyleLbl="node1" presStyleIdx="1" presStyleCnt="7">
        <dgm:presLayoutVars>
          <dgm:chMax val="0"/>
          <dgm:bulletEnabled val="1"/>
        </dgm:presLayoutVars>
      </dgm:prSet>
      <dgm:spPr/>
    </dgm:pt>
    <dgm:pt modelId="{C4AB8EAA-8372-4461-AC98-18AC0CAFAE4B}" type="pres">
      <dgm:prSet presAssocID="{8435100A-F9C2-4C9E-B214-C79904AAA04F}" presName="spacer" presStyleCnt="0"/>
      <dgm:spPr/>
    </dgm:pt>
    <dgm:pt modelId="{66C183F0-5B45-4AC4-BF2F-123F7D6CFD43}" type="pres">
      <dgm:prSet presAssocID="{86B34639-B59C-4CFD-9F77-8B10DD8A50D1}" presName="parentText" presStyleLbl="node1" presStyleIdx="2" presStyleCnt="7">
        <dgm:presLayoutVars>
          <dgm:chMax val="0"/>
          <dgm:bulletEnabled val="1"/>
        </dgm:presLayoutVars>
      </dgm:prSet>
      <dgm:spPr/>
    </dgm:pt>
    <dgm:pt modelId="{B432A64A-5E0D-4594-9FBD-65C5679823E2}" type="pres">
      <dgm:prSet presAssocID="{AFA287E9-45A2-497E-BF28-1197F24A0064}" presName="spacer" presStyleCnt="0"/>
      <dgm:spPr/>
    </dgm:pt>
    <dgm:pt modelId="{6579065F-952B-4C75-B790-7A578215768E}" type="pres">
      <dgm:prSet presAssocID="{C3CA6953-E3BE-4CB6-BE89-CB11CE28EEBB}" presName="parentText" presStyleLbl="node1" presStyleIdx="3" presStyleCnt="7">
        <dgm:presLayoutVars>
          <dgm:chMax val="0"/>
          <dgm:bulletEnabled val="1"/>
        </dgm:presLayoutVars>
      </dgm:prSet>
      <dgm:spPr/>
    </dgm:pt>
    <dgm:pt modelId="{5F429FA8-3BF4-49AB-A3BF-1299632E777C}" type="pres">
      <dgm:prSet presAssocID="{DEF1FBDA-D612-4065-A729-F24543D4E810}" presName="spacer" presStyleCnt="0"/>
      <dgm:spPr/>
    </dgm:pt>
    <dgm:pt modelId="{B871F835-D237-4649-9718-AB9A189240A0}" type="pres">
      <dgm:prSet presAssocID="{77544A87-8822-4FAB-AB8D-4CDBB8E08495}" presName="parentText" presStyleLbl="node1" presStyleIdx="4" presStyleCnt="7">
        <dgm:presLayoutVars>
          <dgm:chMax val="0"/>
          <dgm:bulletEnabled val="1"/>
        </dgm:presLayoutVars>
      </dgm:prSet>
      <dgm:spPr/>
    </dgm:pt>
    <dgm:pt modelId="{BB41A63C-ED9A-45F4-8C73-71E7260FF9DC}" type="pres">
      <dgm:prSet presAssocID="{F7BCEDBA-B870-494A-928A-A0A5C7D286EE}" presName="spacer" presStyleCnt="0"/>
      <dgm:spPr/>
    </dgm:pt>
    <dgm:pt modelId="{6DE060CF-4BE5-4A97-BC1C-579C92DCF402}" type="pres">
      <dgm:prSet presAssocID="{161CCB62-81A6-4491-B30C-89CFD47413C3}" presName="parentText" presStyleLbl="node1" presStyleIdx="5" presStyleCnt="7">
        <dgm:presLayoutVars>
          <dgm:chMax val="0"/>
          <dgm:bulletEnabled val="1"/>
        </dgm:presLayoutVars>
      </dgm:prSet>
      <dgm:spPr/>
    </dgm:pt>
    <dgm:pt modelId="{FD93A289-1E7C-4A25-A2BF-7D108C4442D8}" type="pres">
      <dgm:prSet presAssocID="{865A7A90-5F96-46A9-BF0D-03849D7E709F}" presName="spacer" presStyleCnt="0"/>
      <dgm:spPr/>
    </dgm:pt>
    <dgm:pt modelId="{DAB775DC-C6A4-4187-92E2-14F01374FCA7}" type="pres">
      <dgm:prSet presAssocID="{C8A9C183-9057-4183-89AB-1BE137F97BF7}" presName="parentText" presStyleLbl="node1" presStyleIdx="6" presStyleCnt="7">
        <dgm:presLayoutVars>
          <dgm:chMax val="0"/>
          <dgm:bulletEnabled val="1"/>
        </dgm:presLayoutVars>
      </dgm:prSet>
      <dgm:spPr/>
    </dgm:pt>
  </dgm:ptLst>
  <dgm:cxnLst>
    <dgm:cxn modelId="{FDE73915-22BF-4F46-9719-00194D750E61}" type="presOf" srcId="{77544A87-8822-4FAB-AB8D-4CDBB8E08495}" destId="{B871F835-D237-4649-9718-AB9A189240A0}" srcOrd="0" destOrd="0" presId="urn:microsoft.com/office/officeart/2005/8/layout/vList2"/>
    <dgm:cxn modelId="{2E02FC27-3E0D-43A1-9CAA-A0459E66C01A}" srcId="{987585D3-E86E-4C6B-BC59-201F8941F5FB}" destId="{77544A87-8822-4FAB-AB8D-4CDBB8E08495}" srcOrd="4" destOrd="0" parTransId="{C15C0D9A-ED78-459A-9E24-1A9C21932FF5}" sibTransId="{F7BCEDBA-B870-494A-928A-A0A5C7D286EE}"/>
    <dgm:cxn modelId="{5833222A-7535-406C-AAF3-080022E6ADC3}" srcId="{987585D3-E86E-4C6B-BC59-201F8941F5FB}" destId="{2549FF19-0ADE-40ED-8815-2D68FFF473D5}" srcOrd="0" destOrd="0" parTransId="{31B30C48-101F-4C8C-A538-5A11B3011CEB}" sibTransId="{56F13D70-A165-4E8B-9AF9-26675619026C}"/>
    <dgm:cxn modelId="{4C2BCA4A-E411-4CBA-944B-A7F09267B891}" type="presOf" srcId="{86B34639-B59C-4CFD-9F77-8B10DD8A50D1}" destId="{66C183F0-5B45-4AC4-BF2F-123F7D6CFD43}" srcOrd="0" destOrd="0" presId="urn:microsoft.com/office/officeart/2005/8/layout/vList2"/>
    <dgm:cxn modelId="{53465254-8687-4298-9A68-ED6DDEE04576}" srcId="{987585D3-E86E-4C6B-BC59-201F8941F5FB}" destId="{2BAC9110-EC0C-4E8D-B5A1-C7C6AF3011CA}" srcOrd="1" destOrd="0" parTransId="{75F69E22-4661-4ED0-B6A0-D3E86C13D414}" sibTransId="{8435100A-F9C2-4C9E-B214-C79904AAA04F}"/>
    <dgm:cxn modelId="{07734555-D419-48CA-969D-EC61728FE72E}" type="presOf" srcId="{987585D3-E86E-4C6B-BC59-201F8941F5FB}" destId="{A028877E-0628-4F1E-BB6D-0384B662BEC0}" srcOrd="0" destOrd="0" presId="urn:microsoft.com/office/officeart/2005/8/layout/vList2"/>
    <dgm:cxn modelId="{BA29695A-7E4C-4E6E-BE4A-19780DBCC0EB}" type="presOf" srcId="{C8A9C183-9057-4183-89AB-1BE137F97BF7}" destId="{DAB775DC-C6A4-4187-92E2-14F01374FCA7}" srcOrd="0" destOrd="0" presId="urn:microsoft.com/office/officeart/2005/8/layout/vList2"/>
    <dgm:cxn modelId="{2F1B5887-057E-4F70-8996-C98573CACCD5}" srcId="{987585D3-E86E-4C6B-BC59-201F8941F5FB}" destId="{C3CA6953-E3BE-4CB6-BE89-CB11CE28EEBB}" srcOrd="3" destOrd="0" parTransId="{69D4FDE2-C151-4B3D-B40A-72D188D60944}" sibTransId="{DEF1FBDA-D612-4065-A729-F24543D4E810}"/>
    <dgm:cxn modelId="{57F002AC-E56E-4F48-832C-DEFA0C4A2244}" type="presOf" srcId="{2BAC9110-EC0C-4E8D-B5A1-C7C6AF3011CA}" destId="{0C1803CA-9688-4B31-8F61-8837723229CC}" srcOrd="0" destOrd="0" presId="urn:microsoft.com/office/officeart/2005/8/layout/vList2"/>
    <dgm:cxn modelId="{FCF462BA-F08B-423C-B186-F848AF7C1789}" srcId="{987585D3-E86E-4C6B-BC59-201F8941F5FB}" destId="{161CCB62-81A6-4491-B30C-89CFD47413C3}" srcOrd="5" destOrd="0" parTransId="{AC1303F6-156C-44D4-9895-DA2042D365E1}" sibTransId="{865A7A90-5F96-46A9-BF0D-03849D7E709F}"/>
    <dgm:cxn modelId="{2FD3E8DF-46B0-4017-8C23-09C5519D65CF}" srcId="{987585D3-E86E-4C6B-BC59-201F8941F5FB}" destId="{C8A9C183-9057-4183-89AB-1BE137F97BF7}" srcOrd="6" destOrd="0" parTransId="{69993E01-A47A-4A55-8B8A-4A97CC7FDF4D}" sibTransId="{ECCC7481-69B0-423F-B66F-070B9D6D3591}"/>
    <dgm:cxn modelId="{7A6AD5C0-659E-4836-BB69-1F5A950E7A45}" type="presOf" srcId="{C3CA6953-E3BE-4CB6-BE89-CB11CE28EEBB}" destId="{6579065F-952B-4C75-B790-7A578215768E}" srcOrd="0" destOrd="0" presId="urn:microsoft.com/office/officeart/2005/8/layout/vList2"/>
    <dgm:cxn modelId="{AC40ADE2-CB8F-4A38-AD8C-E3E7AA59CFCB}" type="presOf" srcId="{161CCB62-81A6-4491-B30C-89CFD47413C3}" destId="{6DE060CF-4BE5-4A97-BC1C-579C92DCF402}" srcOrd="0" destOrd="0" presId="urn:microsoft.com/office/officeart/2005/8/layout/vList2"/>
    <dgm:cxn modelId="{79A552E3-3C40-44BE-B18E-47670FAEEEEA}" srcId="{987585D3-E86E-4C6B-BC59-201F8941F5FB}" destId="{86B34639-B59C-4CFD-9F77-8B10DD8A50D1}" srcOrd="2" destOrd="0" parTransId="{0FA67CD5-6A61-4047-A691-29E49AB38103}" sibTransId="{AFA287E9-45A2-497E-BF28-1197F24A0064}"/>
    <dgm:cxn modelId="{E02FB1C7-B801-4FE3-B680-C346EB2D64DF}" type="presOf" srcId="{2549FF19-0ADE-40ED-8815-2D68FFF473D5}" destId="{5F0D52EC-63B0-47C8-A654-CFADC8D5FC2C}" srcOrd="0" destOrd="0" presId="urn:microsoft.com/office/officeart/2005/8/layout/vList2"/>
    <dgm:cxn modelId="{8D1D6A89-95F9-4FE8-B78D-1FA1ECEDD146}" type="presParOf" srcId="{A028877E-0628-4F1E-BB6D-0384B662BEC0}" destId="{5F0D52EC-63B0-47C8-A654-CFADC8D5FC2C}" srcOrd="0" destOrd="0" presId="urn:microsoft.com/office/officeart/2005/8/layout/vList2"/>
    <dgm:cxn modelId="{E75CF8E3-4138-4145-B868-2ACF563DAE1E}" type="presParOf" srcId="{A028877E-0628-4F1E-BB6D-0384B662BEC0}" destId="{2D37C0B3-8A61-46A2-8BA8-07CB2C80850D}" srcOrd="1" destOrd="0" presId="urn:microsoft.com/office/officeart/2005/8/layout/vList2"/>
    <dgm:cxn modelId="{51B866F3-5F0D-42A0-8A51-046BAD8715FD}" type="presParOf" srcId="{A028877E-0628-4F1E-BB6D-0384B662BEC0}" destId="{0C1803CA-9688-4B31-8F61-8837723229CC}" srcOrd="2" destOrd="0" presId="urn:microsoft.com/office/officeart/2005/8/layout/vList2"/>
    <dgm:cxn modelId="{08FCB0C6-1EC1-404B-AE49-694AF73105A2}" type="presParOf" srcId="{A028877E-0628-4F1E-BB6D-0384B662BEC0}" destId="{C4AB8EAA-8372-4461-AC98-18AC0CAFAE4B}" srcOrd="3" destOrd="0" presId="urn:microsoft.com/office/officeart/2005/8/layout/vList2"/>
    <dgm:cxn modelId="{7BF6BA0F-36D5-4777-8174-59F6212EE991}" type="presParOf" srcId="{A028877E-0628-4F1E-BB6D-0384B662BEC0}" destId="{66C183F0-5B45-4AC4-BF2F-123F7D6CFD43}" srcOrd="4" destOrd="0" presId="urn:microsoft.com/office/officeart/2005/8/layout/vList2"/>
    <dgm:cxn modelId="{BFBE2393-0A02-4437-861D-4496FE617DD7}" type="presParOf" srcId="{A028877E-0628-4F1E-BB6D-0384B662BEC0}" destId="{B432A64A-5E0D-4594-9FBD-65C5679823E2}" srcOrd="5" destOrd="0" presId="urn:microsoft.com/office/officeart/2005/8/layout/vList2"/>
    <dgm:cxn modelId="{B4E9DE04-F280-4DB4-94F4-AD48B8EF844C}" type="presParOf" srcId="{A028877E-0628-4F1E-BB6D-0384B662BEC0}" destId="{6579065F-952B-4C75-B790-7A578215768E}" srcOrd="6" destOrd="0" presId="urn:microsoft.com/office/officeart/2005/8/layout/vList2"/>
    <dgm:cxn modelId="{ABF979D0-AFCF-48D3-BAC0-E42680C2DDE2}" type="presParOf" srcId="{A028877E-0628-4F1E-BB6D-0384B662BEC0}" destId="{5F429FA8-3BF4-49AB-A3BF-1299632E777C}" srcOrd="7" destOrd="0" presId="urn:microsoft.com/office/officeart/2005/8/layout/vList2"/>
    <dgm:cxn modelId="{3562C84D-B744-4C2B-B5A4-C1402E687440}" type="presParOf" srcId="{A028877E-0628-4F1E-BB6D-0384B662BEC0}" destId="{B871F835-D237-4649-9718-AB9A189240A0}" srcOrd="8" destOrd="0" presId="urn:microsoft.com/office/officeart/2005/8/layout/vList2"/>
    <dgm:cxn modelId="{93AC8A00-AEDA-4CBF-8CD5-C35A0F59B983}" type="presParOf" srcId="{A028877E-0628-4F1E-BB6D-0384B662BEC0}" destId="{BB41A63C-ED9A-45F4-8C73-71E7260FF9DC}" srcOrd="9" destOrd="0" presId="urn:microsoft.com/office/officeart/2005/8/layout/vList2"/>
    <dgm:cxn modelId="{1BC80F8F-EBBB-42E3-9B51-292260DB54E5}" type="presParOf" srcId="{A028877E-0628-4F1E-BB6D-0384B662BEC0}" destId="{6DE060CF-4BE5-4A97-BC1C-579C92DCF402}" srcOrd="10" destOrd="0" presId="urn:microsoft.com/office/officeart/2005/8/layout/vList2"/>
    <dgm:cxn modelId="{26DAF37F-9F56-4B5E-B12A-0DDB41BAEAAB}" type="presParOf" srcId="{A028877E-0628-4F1E-BB6D-0384B662BEC0}" destId="{FD93A289-1E7C-4A25-A2BF-7D108C4442D8}" srcOrd="11" destOrd="0" presId="urn:microsoft.com/office/officeart/2005/8/layout/vList2"/>
    <dgm:cxn modelId="{F0016A69-0EFC-47FA-AB82-A0002D376C0E}" type="presParOf" srcId="{A028877E-0628-4F1E-BB6D-0384B662BEC0}" destId="{DAB775DC-C6A4-4187-92E2-14F01374FCA7}"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D37F1F-2D64-4625-AFD3-DE8265A9CB75}"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77F92294-AE3D-412E-9372-BF9AD7FC263A}">
      <dgm:prSet/>
      <dgm:spPr/>
      <dgm:t>
        <a:bodyPr/>
        <a:lstStyle/>
        <a:p>
          <a:r>
            <a:rPr lang="en-AU"/>
            <a:t>Uncomplicated intoxication may only require observation and monitoring in a quiet environment until symptoms subside.</a:t>
          </a:r>
          <a:endParaRPr lang="en-US"/>
        </a:p>
      </dgm:t>
    </dgm:pt>
    <dgm:pt modelId="{DBF9806A-FECE-4D50-8684-B1DB5550B6D2}" type="parTrans" cxnId="{3F4706FB-F756-4FE0-86A0-EFFA8CC073A5}">
      <dgm:prSet/>
      <dgm:spPr/>
      <dgm:t>
        <a:bodyPr/>
        <a:lstStyle/>
        <a:p>
          <a:endParaRPr lang="en-US"/>
        </a:p>
      </dgm:t>
    </dgm:pt>
    <dgm:pt modelId="{BA3FDA05-6B52-4C7D-AD90-EEFC64224092}" type="sibTrans" cxnId="{3F4706FB-F756-4FE0-86A0-EFFA8CC073A5}">
      <dgm:prSet/>
      <dgm:spPr/>
      <dgm:t>
        <a:bodyPr/>
        <a:lstStyle/>
        <a:p>
          <a:endParaRPr lang="en-US"/>
        </a:p>
      </dgm:t>
    </dgm:pt>
    <dgm:pt modelId="{113A337F-AC89-489C-AC65-99FD512602FD}">
      <dgm:prSet/>
      <dgm:spPr/>
      <dgm:t>
        <a:bodyPr/>
        <a:lstStyle/>
        <a:p>
          <a:r>
            <a:rPr lang="en-AU"/>
            <a:t>Supportive care, with an emphasis on sedation and reduction of body temperature. </a:t>
          </a:r>
          <a:endParaRPr lang="en-US"/>
        </a:p>
      </dgm:t>
    </dgm:pt>
    <dgm:pt modelId="{FFFE4680-65D3-4610-B46E-9D111FAA2746}" type="parTrans" cxnId="{3323CC52-953B-4A92-A08E-759379AE7734}">
      <dgm:prSet/>
      <dgm:spPr/>
      <dgm:t>
        <a:bodyPr/>
        <a:lstStyle/>
        <a:p>
          <a:endParaRPr lang="en-US"/>
        </a:p>
      </dgm:t>
    </dgm:pt>
    <dgm:pt modelId="{D94D6808-B0AB-4F4A-90F1-F2ECC0C4F051}" type="sibTrans" cxnId="{3323CC52-953B-4A92-A08E-759379AE7734}">
      <dgm:prSet/>
      <dgm:spPr/>
      <dgm:t>
        <a:bodyPr/>
        <a:lstStyle/>
        <a:p>
          <a:endParaRPr lang="en-US"/>
        </a:p>
      </dgm:t>
    </dgm:pt>
    <dgm:pt modelId="{88F7FBC7-C608-4FE2-A3BB-A07A00D98E1D}">
      <dgm:prSet/>
      <dgm:spPr/>
      <dgm:t>
        <a:bodyPr/>
        <a:lstStyle/>
        <a:p>
          <a:r>
            <a:rPr lang="en-AU"/>
            <a:t>Some patients also require pharmacologic therapy for control of hypertension.</a:t>
          </a:r>
          <a:endParaRPr lang="en-US"/>
        </a:p>
      </dgm:t>
    </dgm:pt>
    <dgm:pt modelId="{00F43FFD-8693-4CD9-8363-F80ADC79711A}" type="parTrans" cxnId="{B98E12A3-D645-4395-859A-A8541395818E}">
      <dgm:prSet/>
      <dgm:spPr/>
      <dgm:t>
        <a:bodyPr/>
        <a:lstStyle/>
        <a:p>
          <a:endParaRPr lang="en-US"/>
        </a:p>
      </dgm:t>
    </dgm:pt>
    <dgm:pt modelId="{ECE1A458-3545-4A87-BA26-16491646777A}" type="sibTrans" cxnId="{B98E12A3-D645-4395-859A-A8541395818E}">
      <dgm:prSet/>
      <dgm:spPr/>
      <dgm:t>
        <a:bodyPr/>
        <a:lstStyle/>
        <a:p>
          <a:endParaRPr lang="en-US"/>
        </a:p>
      </dgm:t>
    </dgm:pt>
    <dgm:pt modelId="{767C1DBE-0E25-429C-BAB8-8B6EDC27099C}">
      <dgm:prSet/>
      <dgm:spPr/>
      <dgm:t>
        <a:bodyPr/>
        <a:lstStyle/>
        <a:p>
          <a:r>
            <a:rPr lang="en-AU"/>
            <a:t>Use of amphetamines may cause thirst. Large consumption of water may lower the blood concentration of electrolytes. </a:t>
          </a:r>
          <a:endParaRPr lang="en-US"/>
        </a:p>
      </dgm:t>
    </dgm:pt>
    <dgm:pt modelId="{D2EF8032-909A-47AA-8408-7A3E9C8F205E}" type="parTrans" cxnId="{0CB494D1-0F56-43A1-B986-93064BCC8DB8}">
      <dgm:prSet/>
      <dgm:spPr/>
      <dgm:t>
        <a:bodyPr/>
        <a:lstStyle/>
        <a:p>
          <a:endParaRPr lang="en-US"/>
        </a:p>
      </dgm:t>
    </dgm:pt>
    <dgm:pt modelId="{F0BDF94A-E44C-4DB6-837B-BFEE90312DF7}" type="sibTrans" cxnId="{0CB494D1-0F56-43A1-B986-93064BCC8DB8}">
      <dgm:prSet/>
      <dgm:spPr/>
      <dgm:t>
        <a:bodyPr/>
        <a:lstStyle/>
        <a:p>
          <a:endParaRPr lang="en-US"/>
        </a:p>
      </dgm:t>
    </dgm:pt>
    <dgm:pt modelId="{DBB66D96-7633-419A-851D-F2634A41A471}">
      <dgm:prSet/>
      <dgm:spPr/>
      <dgm:t>
        <a:bodyPr/>
        <a:lstStyle/>
        <a:p>
          <a:r>
            <a:rPr lang="en-AU"/>
            <a:t>Patients who complain of chest/muscle pain should have bloods, chest X-ray investigations and an ECG, as relevant</a:t>
          </a:r>
          <a:endParaRPr lang="en-US"/>
        </a:p>
      </dgm:t>
    </dgm:pt>
    <dgm:pt modelId="{278561D3-6D95-457A-B368-11455035707F}" type="parTrans" cxnId="{42C4FCA8-6451-4240-BAFB-6D566AFA8FBF}">
      <dgm:prSet/>
      <dgm:spPr/>
      <dgm:t>
        <a:bodyPr/>
        <a:lstStyle/>
        <a:p>
          <a:endParaRPr lang="en-US"/>
        </a:p>
      </dgm:t>
    </dgm:pt>
    <dgm:pt modelId="{AFA015BF-A7CA-48B1-8AA9-A195D7A14860}" type="sibTrans" cxnId="{42C4FCA8-6451-4240-BAFB-6D566AFA8FBF}">
      <dgm:prSet/>
      <dgm:spPr/>
      <dgm:t>
        <a:bodyPr/>
        <a:lstStyle/>
        <a:p>
          <a:endParaRPr lang="en-US"/>
        </a:p>
      </dgm:t>
    </dgm:pt>
    <dgm:pt modelId="{3C0C594A-0E38-4004-8F95-B51E1C285180}" type="pres">
      <dgm:prSet presAssocID="{02D37F1F-2D64-4625-AFD3-DE8265A9CB75}" presName="vert0" presStyleCnt="0">
        <dgm:presLayoutVars>
          <dgm:dir/>
          <dgm:animOne val="branch"/>
          <dgm:animLvl val="lvl"/>
        </dgm:presLayoutVars>
      </dgm:prSet>
      <dgm:spPr/>
    </dgm:pt>
    <dgm:pt modelId="{3704EE90-782C-4AB2-B474-94D89BCA73C1}" type="pres">
      <dgm:prSet presAssocID="{77F92294-AE3D-412E-9372-BF9AD7FC263A}" presName="thickLine" presStyleLbl="alignNode1" presStyleIdx="0" presStyleCnt="5"/>
      <dgm:spPr/>
    </dgm:pt>
    <dgm:pt modelId="{CC53483E-4C08-4843-B79E-5F5BAEE977A3}" type="pres">
      <dgm:prSet presAssocID="{77F92294-AE3D-412E-9372-BF9AD7FC263A}" presName="horz1" presStyleCnt="0"/>
      <dgm:spPr/>
    </dgm:pt>
    <dgm:pt modelId="{FCB6F6C2-AC42-41E7-94F8-213B6487F5C5}" type="pres">
      <dgm:prSet presAssocID="{77F92294-AE3D-412E-9372-BF9AD7FC263A}" presName="tx1" presStyleLbl="revTx" presStyleIdx="0" presStyleCnt="5"/>
      <dgm:spPr/>
    </dgm:pt>
    <dgm:pt modelId="{BD8C728E-A9A5-4585-8B7B-5857641FFF5F}" type="pres">
      <dgm:prSet presAssocID="{77F92294-AE3D-412E-9372-BF9AD7FC263A}" presName="vert1" presStyleCnt="0"/>
      <dgm:spPr/>
    </dgm:pt>
    <dgm:pt modelId="{D7E184A8-ED88-40DE-95BC-020945F6C94C}" type="pres">
      <dgm:prSet presAssocID="{113A337F-AC89-489C-AC65-99FD512602FD}" presName="thickLine" presStyleLbl="alignNode1" presStyleIdx="1" presStyleCnt="5"/>
      <dgm:spPr/>
    </dgm:pt>
    <dgm:pt modelId="{07DCF374-5B67-4502-AEBD-783A2AF2CCCC}" type="pres">
      <dgm:prSet presAssocID="{113A337F-AC89-489C-AC65-99FD512602FD}" presName="horz1" presStyleCnt="0"/>
      <dgm:spPr/>
    </dgm:pt>
    <dgm:pt modelId="{8935216E-AF82-44A8-A89F-87A464DF39C8}" type="pres">
      <dgm:prSet presAssocID="{113A337F-AC89-489C-AC65-99FD512602FD}" presName="tx1" presStyleLbl="revTx" presStyleIdx="1" presStyleCnt="5"/>
      <dgm:spPr/>
    </dgm:pt>
    <dgm:pt modelId="{AB3DB147-B0A5-495F-97E0-F19519F20D50}" type="pres">
      <dgm:prSet presAssocID="{113A337F-AC89-489C-AC65-99FD512602FD}" presName="vert1" presStyleCnt="0"/>
      <dgm:spPr/>
    </dgm:pt>
    <dgm:pt modelId="{39E40D90-F2BA-4F8F-9495-A19A8B8AC1B1}" type="pres">
      <dgm:prSet presAssocID="{88F7FBC7-C608-4FE2-A3BB-A07A00D98E1D}" presName="thickLine" presStyleLbl="alignNode1" presStyleIdx="2" presStyleCnt="5"/>
      <dgm:spPr/>
    </dgm:pt>
    <dgm:pt modelId="{E529B17E-594E-4882-8B43-5D3A35912EA3}" type="pres">
      <dgm:prSet presAssocID="{88F7FBC7-C608-4FE2-A3BB-A07A00D98E1D}" presName="horz1" presStyleCnt="0"/>
      <dgm:spPr/>
    </dgm:pt>
    <dgm:pt modelId="{CC5462E0-68C0-4B47-A6DE-F4566B6AF48A}" type="pres">
      <dgm:prSet presAssocID="{88F7FBC7-C608-4FE2-A3BB-A07A00D98E1D}" presName="tx1" presStyleLbl="revTx" presStyleIdx="2" presStyleCnt="5"/>
      <dgm:spPr/>
    </dgm:pt>
    <dgm:pt modelId="{A3FC40CD-7BE7-4749-97F9-0CB1ECBEDAC5}" type="pres">
      <dgm:prSet presAssocID="{88F7FBC7-C608-4FE2-A3BB-A07A00D98E1D}" presName="vert1" presStyleCnt="0"/>
      <dgm:spPr/>
    </dgm:pt>
    <dgm:pt modelId="{93A51DCA-BAA0-4029-BD83-605F68C3EBBB}" type="pres">
      <dgm:prSet presAssocID="{767C1DBE-0E25-429C-BAB8-8B6EDC27099C}" presName="thickLine" presStyleLbl="alignNode1" presStyleIdx="3" presStyleCnt="5"/>
      <dgm:spPr/>
    </dgm:pt>
    <dgm:pt modelId="{DECEAF21-DEF4-490E-8F78-E34D90820651}" type="pres">
      <dgm:prSet presAssocID="{767C1DBE-0E25-429C-BAB8-8B6EDC27099C}" presName="horz1" presStyleCnt="0"/>
      <dgm:spPr/>
    </dgm:pt>
    <dgm:pt modelId="{8B213935-D877-4AB7-854E-7060475624FF}" type="pres">
      <dgm:prSet presAssocID="{767C1DBE-0E25-429C-BAB8-8B6EDC27099C}" presName="tx1" presStyleLbl="revTx" presStyleIdx="3" presStyleCnt="5"/>
      <dgm:spPr/>
    </dgm:pt>
    <dgm:pt modelId="{A23BE8DF-694A-4EF9-A101-6582BE2D728D}" type="pres">
      <dgm:prSet presAssocID="{767C1DBE-0E25-429C-BAB8-8B6EDC27099C}" presName="vert1" presStyleCnt="0"/>
      <dgm:spPr/>
    </dgm:pt>
    <dgm:pt modelId="{41B806DD-6FB2-4E40-9671-9F23FC3CBE2C}" type="pres">
      <dgm:prSet presAssocID="{DBB66D96-7633-419A-851D-F2634A41A471}" presName="thickLine" presStyleLbl="alignNode1" presStyleIdx="4" presStyleCnt="5"/>
      <dgm:spPr/>
    </dgm:pt>
    <dgm:pt modelId="{7EE6891A-1C72-4693-B925-3404540C6D9F}" type="pres">
      <dgm:prSet presAssocID="{DBB66D96-7633-419A-851D-F2634A41A471}" presName="horz1" presStyleCnt="0"/>
      <dgm:spPr/>
    </dgm:pt>
    <dgm:pt modelId="{9E624C79-49EF-4EC4-BAAE-5B3ECB1F780A}" type="pres">
      <dgm:prSet presAssocID="{DBB66D96-7633-419A-851D-F2634A41A471}" presName="tx1" presStyleLbl="revTx" presStyleIdx="4" presStyleCnt="5"/>
      <dgm:spPr/>
    </dgm:pt>
    <dgm:pt modelId="{F6EE3AE1-5D10-40F3-9C67-CABDE8DDC2DC}" type="pres">
      <dgm:prSet presAssocID="{DBB66D96-7633-419A-851D-F2634A41A471}" presName="vert1" presStyleCnt="0"/>
      <dgm:spPr/>
    </dgm:pt>
  </dgm:ptLst>
  <dgm:cxnLst>
    <dgm:cxn modelId="{37C3B54D-F08D-4147-988E-D586F2C28129}" type="presOf" srcId="{113A337F-AC89-489C-AC65-99FD512602FD}" destId="{8935216E-AF82-44A8-A89F-87A464DF39C8}" srcOrd="0" destOrd="0" presId="urn:microsoft.com/office/officeart/2008/layout/LinedList"/>
    <dgm:cxn modelId="{3323CC52-953B-4A92-A08E-759379AE7734}" srcId="{02D37F1F-2D64-4625-AFD3-DE8265A9CB75}" destId="{113A337F-AC89-489C-AC65-99FD512602FD}" srcOrd="1" destOrd="0" parTransId="{FFFE4680-65D3-4610-B46E-9D111FAA2746}" sibTransId="{D94D6808-B0AB-4F4A-90F1-F2ECC0C4F051}"/>
    <dgm:cxn modelId="{82961F81-1EFE-4126-85AF-821BBFAA4D27}" type="presOf" srcId="{88F7FBC7-C608-4FE2-A3BB-A07A00D98E1D}" destId="{CC5462E0-68C0-4B47-A6DE-F4566B6AF48A}" srcOrd="0" destOrd="0" presId="urn:microsoft.com/office/officeart/2008/layout/LinedList"/>
    <dgm:cxn modelId="{46C3B599-B51E-474A-B62A-0D7FA97E139A}" type="presOf" srcId="{DBB66D96-7633-419A-851D-F2634A41A471}" destId="{9E624C79-49EF-4EC4-BAAE-5B3ECB1F780A}" srcOrd="0" destOrd="0" presId="urn:microsoft.com/office/officeart/2008/layout/LinedList"/>
    <dgm:cxn modelId="{D7615CA1-AC68-4953-BCA3-73E3E8D9B81C}" type="presOf" srcId="{767C1DBE-0E25-429C-BAB8-8B6EDC27099C}" destId="{8B213935-D877-4AB7-854E-7060475624FF}" srcOrd="0" destOrd="0" presId="urn:microsoft.com/office/officeart/2008/layout/LinedList"/>
    <dgm:cxn modelId="{B98E12A3-D645-4395-859A-A8541395818E}" srcId="{02D37F1F-2D64-4625-AFD3-DE8265A9CB75}" destId="{88F7FBC7-C608-4FE2-A3BB-A07A00D98E1D}" srcOrd="2" destOrd="0" parTransId="{00F43FFD-8693-4CD9-8363-F80ADC79711A}" sibTransId="{ECE1A458-3545-4A87-BA26-16491646777A}"/>
    <dgm:cxn modelId="{42C4FCA8-6451-4240-BAFB-6D566AFA8FBF}" srcId="{02D37F1F-2D64-4625-AFD3-DE8265A9CB75}" destId="{DBB66D96-7633-419A-851D-F2634A41A471}" srcOrd="4" destOrd="0" parTransId="{278561D3-6D95-457A-B368-11455035707F}" sibTransId="{AFA015BF-A7CA-48B1-8AA9-A195D7A14860}"/>
    <dgm:cxn modelId="{57E515C7-8A3D-440E-9765-B73B73F07D0B}" type="presOf" srcId="{77F92294-AE3D-412E-9372-BF9AD7FC263A}" destId="{FCB6F6C2-AC42-41E7-94F8-213B6487F5C5}" srcOrd="0" destOrd="0" presId="urn:microsoft.com/office/officeart/2008/layout/LinedList"/>
    <dgm:cxn modelId="{0CB494D1-0F56-43A1-B986-93064BCC8DB8}" srcId="{02D37F1F-2D64-4625-AFD3-DE8265A9CB75}" destId="{767C1DBE-0E25-429C-BAB8-8B6EDC27099C}" srcOrd="3" destOrd="0" parTransId="{D2EF8032-909A-47AA-8408-7A3E9C8F205E}" sibTransId="{F0BDF94A-E44C-4DB6-837B-BFEE90312DF7}"/>
    <dgm:cxn modelId="{5C1BAFD1-9C49-42DE-9894-42821208FC2B}" type="presOf" srcId="{02D37F1F-2D64-4625-AFD3-DE8265A9CB75}" destId="{3C0C594A-0E38-4004-8F95-B51E1C285180}" srcOrd="0" destOrd="0" presId="urn:microsoft.com/office/officeart/2008/layout/LinedList"/>
    <dgm:cxn modelId="{3F4706FB-F756-4FE0-86A0-EFFA8CC073A5}" srcId="{02D37F1F-2D64-4625-AFD3-DE8265A9CB75}" destId="{77F92294-AE3D-412E-9372-BF9AD7FC263A}" srcOrd="0" destOrd="0" parTransId="{DBF9806A-FECE-4D50-8684-B1DB5550B6D2}" sibTransId="{BA3FDA05-6B52-4C7D-AD90-EEFC64224092}"/>
    <dgm:cxn modelId="{713F9A74-867D-4C5D-BD7F-DE2C2063772D}" type="presParOf" srcId="{3C0C594A-0E38-4004-8F95-B51E1C285180}" destId="{3704EE90-782C-4AB2-B474-94D89BCA73C1}" srcOrd="0" destOrd="0" presId="urn:microsoft.com/office/officeart/2008/layout/LinedList"/>
    <dgm:cxn modelId="{6741C5A4-0593-4A34-82FD-C3EE64C1FD50}" type="presParOf" srcId="{3C0C594A-0E38-4004-8F95-B51E1C285180}" destId="{CC53483E-4C08-4843-B79E-5F5BAEE977A3}" srcOrd="1" destOrd="0" presId="urn:microsoft.com/office/officeart/2008/layout/LinedList"/>
    <dgm:cxn modelId="{6AA8B7D8-43F0-4D95-9908-0FD43D69D254}" type="presParOf" srcId="{CC53483E-4C08-4843-B79E-5F5BAEE977A3}" destId="{FCB6F6C2-AC42-41E7-94F8-213B6487F5C5}" srcOrd="0" destOrd="0" presId="urn:microsoft.com/office/officeart/2008/layout/LinedList"/>
    <dgm:cxn modelId="{CDCF4496-AFBF-48BA-93C7-11FA593A27C7}" type="presParOf" srcId="{CC53483E-4C08-4843-B79E-5F5BAEE977A3}" destId="{BD8C728E-A9A5-4585-8B7B-5857641FFF5F}" srcOrd="1" destOrd="0" presId="urn:microsoft.com/office/officeart/2008/layout/LinedList"/>
    <dgm:cxn modelId="{DAC2A8C2-B209-4D7D-BEE9-6DEAC77E836E}" type="presParOf" srcId="{3C0C594A-0E38-4004-8F95-B51E1C285180}" destId="{D7E184A8-ED88-40DE-95BC-020945F6C94C}" srcOrd="2" destOrd="0" presId="urn:microsoft.com/office/officeart/2008/layout/LinedList"/>
    <dgm:cxn modelId="{584270B3-4C1A-4588-B48E-16CF805AEB26}" type="presParOf" srcId="{3C0C594A-0E38-4004-8F95-B51E1C285180}" destId="{07DCF374-5B67-4502-AEBD-783A2AF2CCCC}" srcOrd="3" destOrd="0" presId="urn:microsoft.com/office/officeart/2008/layout/LinedList"/>
    <dgm:cxn modelId="{6198FF9A-6080-4272-A244-2C45662D17E0}" type="presParOf" srcId="{07DCF374-5B67-4502-AEBD-783A2AF2CCCC}" destId="{8935216E-AF82-44A8-A89F-87A464DF39C8}" srcOrd="0" destOrd="0" presId="urn:microsoft.com/office/officeart/2008/layout/LinedList"/>
    <dgm:cxn modelId="{7DB539CD-EE78-402B-A2A9-D62096EF8506}" type="presParOf" srcId="{07DCF374-5B67-4502-AEBD-783A2AF2CCCC}" destId="{AB3DB147-B0A5-495F-97E0-F19519F20D50}" srcOrd="1" destOrd="0" presId="urn:microsoft.com/office/officeart/2008/layout/LinedList"/>
    <dgm:cxn modelId="{8EE76DCB-EADC-496E-9E99-F864EA227329}" type="presParOf" srcId="{3C0C594A-0E38-4004-8F95-B51E1C285180}" destId="{39E40D90-F2BA-4F8F-9495-A19A8B8AC1B1}" srcOrd="4" destOrd="0" presId="urn:microsoft.com/office/officeart/2008/layout/LinedList"/>
    <dgm:cxn modelId="{BC9DE2D0-9FDE-42A0-A5A1-AD2D6776F5C1}" type="presParOf" srcId="{3C0C594A-0E38-4004-8F95-B51E1C285180}" destId="{E529B17E-594E-4882-8B43-5D3A35912EA3}" srcOrd="5" destOrd="0" presId="urn:microsoft.com/office/officeart/2008/layout/LinedList"/>
    <dgm:cxn modelId="{ED401DDF-CDD5-418A-A1BD-067F18E9C0F1}" type="presParOf" srcId="{E529B17E-594E-4882-8B43-5D3A35912EA3}" destId="{CC5462E0-68C0-4B47-A6DE-F4566B6AF48A}" srcOrd="0" destOrd="0" presId="urn:microsoft.com/office/officeart/2008/layout/LinedList"/>
    <dgm:cxn modelId="{4839C2E7-1E19-42A6-B8DB-33729AC5D1B0}" type="presParOf" srcId="{E529B17E-594E-4882-8B43-5D3A35912EA3}" destId="{A3FC40CD-7BE7-4749-97F9-0CB1ECBEDAC5}" srcOrd="1" destOrd="0" presId="urn:microsoft.com/office/officeart/2008/layout/LinedList"/>
    <dgm:cxn modelId="{661FC5D3-A9D2-49EE-8553-C8E3DB84F524}" type="presParOf" srcId="{3C0C594A-0E38-4004-8F95-B51E1C285180}" destId="{93A51DCA-BAA0-4029-BD83-605F68C3EBBB}" srcOrd="6" destOrd="0" presId="urn:microsoft.com/office/officeart/2008/layout/LinedList"/>
    <dgm:cxn modelId="{4B2F7324-A7CF-4568-B9FA-C150C056B121}" type="presParOf" srcId="{3C0C594A-0E38-4004-8F95-B51E1C285180}" destId="{DECEAF21-DEF4-490E-8F78-E34D90820651}" srcOrd="7" destOrd="0" presId="urn:microsoft.com/office/officeart/2008/layout/LinedList"/>
    <dgm:cxn modelId="{7BE62EB0-F3D0-4364-96CB-129AE2731CA4}" type="presParOf" srcId="{DECEAF21-DEF4-490E-8F78-E34D90820651}" destId="{8B213935-D877-4AB7-854E-7060475624FF}" srcOrd="0" destOrd="0" presId="urn:microsoft.com/office/officeart/2008/layout/LinedList"/>
    <dgm:cxn modelId="{A0F9B3DD-1615-4888-9056-4A118E0B9C2C}" type="presParOf" srcId="{DECEAF21-DEF4-490E-8F78-E34D90820651}" destId="{A23BE8DF-694A-4EF9-A101-6582BE2D728D}" srcOrd="1" destOrd="0" presId="urn:microsoft.com/office/officeart/2008/layout/LinedList"/>
    <dgm:cxn modelId="{9C5151C3-3F75-43A8-874F-7CDFA4FBEFF1}" type="presParOf" srcId="{3C0C594A-0E38-4004-8F95-B51E1C285180}" destId="{41B806DD-6FB2-4E40-9671-9F23FC3CBE2C}" srcOrd="8" destOrd="0" presId="urn:microsoft.com/office/officeart/2008/layout/LinedList"/>
    <dgm:cxn modelId="{11C38F56-F401-401D-97F6-D365FAB1AE3B}" type="presParOf" srcId="{3C0C594A-0E38-4004-8F95-B51E1C285180}" destId="{7EE6891A-1C72-4693-B925-3404540C6D9F}" srcOrd="9" destOrd="0" presId="urn:microsoft.com/office/officeart/2008/layout/LinedList"/>
    <dgm:cxn modelId="{92CE601B-55B3-4ADF-9AB0-BD19C5B0F5E2}" type="presParOf" srcId="{7EE6891A-1C72-4693-B925-3404540C6D9F}" destId="{9E624C79-49EF-4EC4-BAAE-5B3ECB1F780A}" srcOrd="0" destOrd="0" presId="urn:microsoft.com/office/officeart/2008/layout/LinedList"/>
    <dgm:cxn modelId="{C748339B-8EB8-4998-A406-2D0DCE88B90A}" type="presParOf" srcId="{7EE6891A-1C72-4693-B925-3404540C6D9F}" destId="{F6EE3AE1-5D10-40F3-9C67-CABDE8DDC2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6EDE2-3982-4158-973F-E6037520D889}">
      <dsp:nvSpPr>
        <dsp:cNvPr id="0" name=""/>
        <dsp:cNvSpPr/>
      </dsp:nvSpPr>
      <dsp:spPr>
        <a:xfrm>
          <a:off x="1655" y="0"/>
          <a:ext cx="2576270" cy="4351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Intoxication</a:t>
          </a:r>
          <a:r>
            <a:rPr lang="en-US" sz="3000" kern="1200" baseline="0" dirty="0"/>
            <a:t> </a:t>
          </a:r>
          <a:endParaRPr lang="en-AU" sz="3000" kern="1200" dirty="0"/>
        </a:p>
      </dsp:txBody>
      <dsp:txXfrm>
        <a:off x="1655" y="1740535"/>
        <a:ext cx="2576270" cy="1740535"/>
      </dsp:txXfrm>
    </dsp:sp>
    <dsp:sp modelId="{85B682F0-57CB-4308-BD2A-CD645430C1E0}">
      <dsp:nvSpPr>
        <dsp:cNvPr id="0" name=""/>
        <dsp:cNvSpPr/>
      </dsp:nvSpPr>
      <dsp:spPr>
        <a:xfrm>
          <a:off x="565293" y="261080"/>
          <a:ext cx="1448995" cy="144899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B00C92-11B3-41BC-B3AE-B92EFDFE23BA}">
      <dsp:nvSpPr>
        <dsp:cNvPr id="0" name=""/>
        <dsp:cNvSpPr/>
      </dsp:nvSpPr>
      <dsp:spPr>
        <a:xfrm>
          <a:off x="2655214" y="0"/>
          <a:ext cx="2576270" cy="4351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Identifying</a:t>
          </a:r>
        </a:p>
        <a:p>
          <a:pPr marL="0" lvl="0" indent="0" algn="ctr" defTabSz="1333500">
            <a:lnSpc>
              <a:spcPct val="90000"/>
            </a:lnSpc>
            <a:spcBef>
              <a:spcPct val="0"/>
            </a:spcBef>
            <a:spcAft>
              <a:spcPct val="35000"/>
            </a:spcAft>
            <a:buNone/>
          </a:pPr>
          <a:r>
            <a:rPr lang="en-US" sz="3000" kern="1200" dirty="0"/>
            <a:t>Deterioration</a:t>
          </a:r>
          <a:endParaRPr lang="en-AU" sz="3000" kern="1200" dirty="0"/>
        </a:p>
      </dsp:txBody>
      <dsp:txXfrm>
        <a:off x="2655214" y="1740535"/>
        <a:ext cx="2576270" cy="1740535"/>
      </dsp:txXfrm>
    </dsp:sp>
    <dsp:sp modelId="{8981BC13-9936-4CF4-8122-6F1A3BEF8661}">
      <dsp:nvSpPr>
        <dsp:cNvPr id="0" name=""/>
        <dsp:cNvSpPr/>
      </dsp:nvSpPr>
      <dsp:spPr>
        <a:xfrm>
          <a:off x="3320281" y="96727"/>
          <a:ext cx="1448995" cy="14586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D4730B-0559-4616-846A-48EF0148A230}">
      <dsp:nvSpPr>
        <dsp:cNvPr id="0" name=""/>
        <dsp:cNvSpPr/>
      </dsp:nvSpPr>
      <dsp:spPr>
        <a:xfrm>
          <a:off x="5308773" y="0"/>
          <a:ext cx="2576270" cy="4351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Overdose</a:t>
          </a:r>
          <a:endParaRPr lang="en-AU" sz="3000" kern="1200" dirty="0"/>
        </a:p>
      </dsp:txBody>
      <dsp:txXfrm>
        <a:off x="5308773" y="1740535"/>
        <a:ext cx="2576270" cy="1740535"/>
      </dsp:txXfrm>
    </dsp:sp>
    <dsp:sp modelId="{7B90D67D-5D4C-4957-A5A9-A56A339AD85B}">
      <dsp:nvSpPr>
        <dsp:cNvPr id="0" name=""/>
        <dsp:cNvSpPr/>
      </dsp:nvSpPr>
      <dsp:spPr>
        <a:xfrm>
          <a:off x="5872410" y="261080"/>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4EB12F-6326-4064-B1EA-7BFBB2D443CC}">
      <dsp:nvSpPr>
        <dsp:cNvPr id="0" name=""/>
        <dsp:cNvSpPr/>
      </dsp:nvSpPr>
      <dsp:spPr>
        <a:xfrm>
          <a:off x="315467" y="3403575"/>
          <a:ext cx="7255764" cy="807691"/>
        </a:xfrm>
        <a:prstGeom prst="lef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F390E-A369-40CA-82E1-583306286BA5}">
      <dsp:nvSpPr>
        <dsp:cNvPr id="0" name=""/>
        <dsp:cNvSpPr/>
      </dsp:nvSpPr>
      <dsp:spPr>
        <a:xfrm>
          <a:off x="614" y="501463"/>
          <a:ext cx="2397111" cy="143826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Can mimic or mask serious illness and injury</a:t>
          </a:r>
          <a:endParaRPr lang="en-US" sz="1500" kern="1200" dirty="0"/>
        </a:p>
      </dsp:txBody>
      <dsp:txXfrm>
        <a:off x="614" y="501463"/>
        <a:ext cx="2397111" cy="1438267"/>
      </dsp:txXfrm>
    </dsp:sp>
    <dsp:sp modelId="{BF852593-0ABC-41C3-9381-FE5352B64262}">
      <dsp:nvSpPr>
        <dsp:cNvPr id="0" name=""/>
        <dsp:cNvSpPr/>
      </dsp:nvSpPr>
      <dsp:spPr>
        <a:xfrm>
          <a:off x="2637437" y="501463"/>
          <a:ext cx="2397111" cy="143826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Can be life threatening and cause altered physical or mental functions</a:t>
          </a:r>
          <a:endParaRPr lang="en-US" sz="1500" kern="1200" dirty="0"/>
        </a:p>
      </dsp:txBody>
      <dsp:txXfrm>
        <a:off x="2637437" y="501463"/>
        <a:ext cx="2397111" cy="1438267"/>
      </dsp:txXfrm>
    </dsp:sp>
    <dsp:sp modelId="{896E7278-445B-4B7C-893F-5BF8EEED8360}">
      <dsp:nvSpPr>
        <dsp:cNvPr id="0" name=""/>
        <dsp:cNvSpPr/>
      </dsp:nvSpPr>
      <dsp:spPr>
        <a:xfrm>
          <a:off x="614" y="2179441"/>
          <a:ext cx="2397111" cy="143826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Can affect mood, cognition, behaviour and physiological functioning</a:t>
          </a:r>
          <a:endParaRPr lang="en-US" sz="1500" kern="1200" dirty="0"/>
        </a:p>
      </dsp:txBody>
      <dsp:txXfrm>
        <a:off x="614" y="2179441"/>
        <a:ext cx="2397111" cy="1438267"/>
      </dsp:txXfrm>
    </dsp:sp>
    <dsp:sp modelId="{CEAD6449-7C95-45EA-8C79-9592F6141E52}">
      <dsp:nvSpPr>
        <dsp:cNvPr id="0" name=""/>
        <dsp:cNvSpPr/>
      </dsp:nvSpPr>
      <dsp:spPr>
        <a:xfrm>
          <a:off x="2637437" y="2179441"/>
          <a:ext cx="2397111" cy="143826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Can result in aggressive or disruptive behaviour  which can pose a risk to both the person’s safety and that of other visitors, staff and patients.</a:t>
          </a:r>
          <a:endParaRPr lang="en-US" sz="1500" kern="1200" dirty="0"/>
        </a:p>
      </dsp:txBody>
      <dsp:txXfrm>
        <a:off x="2637437" y="2179441"/>
        <a:ext cx="2397111" cy="1438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796C0-1203-479B-B678-44A9ED805F47}">
      <dsp:nvSpPr>
        <dsp:cNvPr id="0" name=""/>
        <dsp:cNvSpPr/>
      </dsp:nvSpPr>
      <dsp:spPr>
        <a:xfrm>
          <a:off x="0" y="4753623"/>
          <a:ext cx="1293846" cy="77987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8" tIns="120904" rIns="92018" bIns="120904" numCol="1" spcCol="1270" anchor="ctr" anchorCtr="0">
          <a:noAutofit/>
        </a:bodyPr>
        <a:lstStyle/>
        <a:p>
          <a:pPr marL="0" lvl="0" indent="0" algn="ctr" defTabSz="755650">
            <a:lnSpc>
              <a:spcPct val="90000"/>
            </a:lnSpc>
            <a:spcBef>
              <a:spcPct val="0"/>
            </a:spcBef>
            <a:spcAft>
              <a:spcPct val="35000"/>
            </a:spcAft>
            <a:buNone/>
          </a:pPr>
          <a:r>
            <a:rPr lang="en-US" sz="1700" kern="1200"/>
            <a:t>Identify and observe</a:t>
          </a:r>
        </a:p>
      </dsp:txBody>
      <dsp:txXfrm>
        <a:off x="0" y="4753623"/>
        <a:ext cx="1293846" cy="779871"/>
      </dsp:txXfrm>
    </dsp:sp>
    <dsp:sp modelId="{9345AFF6-7F3C-41D3-8F67-F926D293ACB2}">
      <dsp:nvSpPr>
        <dsp:cNvPr id="0" name=""/>
        <dsp:cNvSpPr/>
      </dsp:nvSpPr>
      <dsp:spPr>
        <a:xfrm>
          <a:off x="1293846" y="4753623"/>
          <a:ext cx="3881538" cy="7798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736" tIns="177800" rIns="78736" bIns="177800" numCol="1" spcCol="1270" anchor="ctr" anchorCtr="0">
          <a:noAutofit/>
        </a:bodyPr>
        <a:lstStyle/>
        <a:p>
          <a:pPr marL="0" lvl="0" indent="0" algn="l" defTabSz="622300">
            <a:lnSpc>
              <a:spcPct val="90000"/>
            </a:lnSpc>
            <a:spcBef>
              <a:spcPct val="0"/>
            </a:spcBef>
            <a:spcAft>
              <a:spcPct val="35000"/>
            </a:spcAft>
            <a:buNone/>
          </a:pPr>
          <a:r>
            <a:rPr lang="en-US" sz="1400" kern="1200"/>
            <a:t>Identify and observe for the effects of more than one substance in every intoxicated person</a:t>
          </a:r>
        </a:p>
      </dsp:txBody>
      <dsp:txXfrm>
        <a:off x="1293846" y="4753623"/>
        <a:ext cx="3881538" cy="779871"/>
      </dsp:txXfrm>
    </dsp:sp>
    <dsp:sp modelId="{508F920D-D3F7-4AFE-92B4-3F43B15EBA3F}">
      <dsp:nvSpPr>
        <dsp:cNvPr id="0" name=""/>
        <dsp:cNvSpPr/>
      </dsp:nvSpPr>
      <dsp:spPr>
        <a:xfrm rot="10800000">
          <a:off x="0" y="3565878"/>
          <a:ext cx="1293846" cy="1199442"/>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8" tIns="120904" rIns="92018" bIns="120904" numCol="1" spcCol="1270" anchor="ctr" anchorCtr="0">
          <a:noAutofit/>
        </a:bodyPr>
        <a:lstStyle/>
        <a:p>
          <a:pPr marL="0" lvl="0" indent="0" algn="ctr" defTabSz="755650">
            <a:lnSpc>
              <a:spcPct val="90000"/>
            </a:lnSpc>
            <a:spcBef>
              <a:spcPct val="0"/>
            </a:spcBef>
            <a:spcAft>
              <a:spcPct val="35000"/>
            </a:spcAft>
            <a:buNone/>
          </a:pPr>
          <a:r>
            <a:rPr lang="en-US" sz="1700" kern="1200"/>
            <a:t>Ensure</a:t>
          </a:r>
        </a:p>
      </dsp:txBody>
      <dsp:txXfrm rot="-10800000">
        <a:off x="0" y="3565878"/>
        <a:ext cx="1293846" cy="779637"/>
      </dsp:txXfrm>
    </dsp:sp>
    <dsp:sp modelId="{FD67CD4C-ADBC-4705-B227-FE327DE5030D}">
      <dsp:nvSpPr>
        <dsp:cNvPr id="0" name=""/>
        <dsp:cNvSpPr/>
      </dsp:nvSpPr>
      <dsp:spPr>
        <a:xfrm>
          <a:off x="1293846" y="3565878"/>
          <a:ext cx="3881538" cy="77963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736" tIns="177800" rIns="78736" bIns="177800" numCol="1" spcCol="1270" anchor="ctr" anchorCtr="0">
          <a:noAutofit/>
        </a:bodyPr>
        <a:lstStyle/>
        <a:p>
          <a:pPr marL="0" lvl="0" indent="0" algn="l" defTabSz="622300">
            <a:lnSpc>
              <a:spcPct val="90000"/>
            </a:lnSpc>
            <a:spcBef>
              <a:spcPct val="0"/>
            </a:spcBef>
            <a:spcAft>
              <a:spcPct val="35000"/>
            </a:spcAft>
            <a:buNone/>
          </a:pPr>
          <a:r>
            <a:rPr lang="en-US" sz="1400" kern="1200"/>
            <a:t>Ensure thorough physical and mental status examination</a:t>
          </a:r>
        </a:p>
      </dsp:txBody>
      <dsp:txXfrm>
        <a:off x="1293846" y="3565878"/>
        <a:ext cx="3881538" cy="779637"/>
      </dsp:txXfrm>
    </dsp:sp>
    <dsp:sp modelId="{A33E0BEF-EA5F-4B1A-8633-73918AC1A29F}">
      <dsp:nvSpPr>
        <dsp:cNvPr id="0" name=""/>
        <dsp:cNvSpPr/>
      </dsp:nvSpPr>
      <dsp:spPr>
        <a:xfrm rot="10800000">
          <a:off x="0" y="2378134"/>
          <a:ext cx="1293846" cy="1199442"/>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8" tIns="120904" rIns="92018" bIns="120904" numCol="1" spcCol="1270" anchor="ctr" anchorCtr="0">
          <a:noAutofit/>
        </a:bodyPr>
        <a:lstStyle/>
        <a:p>
          <a:pPr marL="0" lvl="0" indent="0" algn="ctr" defTabSz="755650">
            <a:lnSpc>
              <a:spcPct val="90000"/>
            </a:lnSpc>
            <a:spcBef>
              <a:spcPct val="0"/>
            </a:spcBef>
            <a:spcAft>
              <a:spcPct val="35000"/>
            </a:spcAft>
            <a:buNone/>
          </a:pPr>
          <a:r>
            <a:rPr lang="en-US" sz="1700" kern="1200"/>
            <a:t>Measure</a:t>
          </a:r>
        </a:p>
      </dsp:txBody>
      <dsp:txXfrm rot="-10800000">
        <a:off x="0" y="2378134"/>
        <a:ext cx="1293846" cy="779637"/>
      </dsp:txXfrm>
    </dsp:sp>
    <dsp:sp modelId="{D4ACDEE2-2C65-4A40-A041-40D24A818920}">
      <dsp:nvSpPr>
        <dsp:cNvPr id="0" name=""/>
        <dsp:cNvSpPr/>
      </dsp:nvSpPr>
      <dsp:spPr>
        <a:xfrm>
          <a:off x="1293846" y="2378134"/>
          <a:ext cx="3881538" cy="77963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736" tIns="177800" rIns="78736" bIns="177800" numCol="1" spcCol="1270" anchor="ctr" anchorCtr="0">
          <a:noAutofit/>
        </a:bodyPr>
        <a:lstStyle/>
        <a:p>
          <a:pPr marL="0" lvl="0" indent="0" algn="l" defTabSz="622300">
            <a:lnSpc>
              <a:spcPct val="90000"/>
            </a:lnSpc>
            <a:spcBef>
              <a:spcPct val="0"/>
            </a:spcBef>
            <a:spcAft>
              <a:spcPct val="35000"/>
            </a:spcAft>
            <a:buNone/>
          </a:pPr>
          <a:r>
            <a:rPr lang="en-US" sz="1400" kern="1200"/>
            <a:t>Measure fluid intake and maintain hydration</a:t>
          </a:r>
        </a:p>
      </dsp:txBody>
      <dsp:txXfrm>
        <a:off x="1293846" y="2378134"/>
        <a:ext cx="3881538" cy="779637"/>
      </dsp:txXfrm>
    </dsp:sp>
    <dsp:sp modelId="{274E7129-C6B8-4CD1-9F73-F74717E646D5}">
      <dsp:nvSpPr>
        <dsp:cNvPr id="0" name=""/>
        <dsp:cNvSpPr/>
      </dsp:nvSpPr>
      <dsp:spPr>
        <a:xfrm rot="10800000">
          <a:off x="0" y="1190390"/>
          <a:ext cx="1293846" cy="1199442"/>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8" tIns="120904" rIns="92018" bIns="120904" numCol="1" spcCol="1270" anchor="ctr" anchorCtr="0">
          <a:noAutofit/>
        </a:bodyPr>
        <a:lstStyle/>
        <a:p>
          <a:pPr marL="0" lvl="0" indent="0" algn="ctr" defTabSz="755650">
            <a:lnSpc>
              <a:spcPct val="90000"/>
            </a:lnSpc>
            <a:spcBef>
              <a:spcPct val="0"/>
            </a:spcBef>
            <a:spcAft>
              <a:spcPct val="35000"/>
            </a:spcAft>
            <a:buNone/>
          </a:pPr>
          <a:r>
            <a:rPr lang="en-US" sz="1700" kern="1200"/>
            <a:t>Maintain</a:t>
          </a:r>
        </a:p>
      </dsp:txBody>
      <dsp:txXfrm rot="-10800000">
        <a:off x="0" y="1190390"/>
        <a:ext cx="1293846" cy="779637"/>
      </dsp:txXfrm>
    </dsp:sp>
    <dsp:sp modelId="{433BE8AC-A130-49EA-9DFE-990E2E552BD4}">
      <dsp:nvSpPr>
        <dsp:cNvPr id="0" name=""/>
        <dsp:cNvSpPr/>
      </dsp:nvSpPr>
      <dsp:spPr>
        <a:xfrm>
          <a:off x="1293846" y="1190390"/>
          <a:ext cx="3881538" cy="77963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736" tIns="177800" rIns="78736" bIns="177800" numCol="1" spcCol="1270" anchor="ctr" anchorCtr="0">
          <a:noAutofit/>
        </a:bodyPr>
        <a:lstStyle/>
        <a:p>
          <a:pPr marL="0" lvl="0" indent="0" algn="l" defTabSz="622300">
            <a:lnSpc>
              <a:spcPct val="90000"/>
            </a:lnSpc>
            <a:spcBef>
              <a:spcPct val="0"/>
            </a:spcBef>
            <a:spcAft>
              <a:spcPct val="35000"/>
            </a:spcAft>
            <a:buNone/>
          </a:pPr>
          <a:r>
            <a:rPr lang="en-US" sz="1400" kern="1200"/>
            <a:t>Maintain observations half hourly in the acute phase and  then 2nd hourly until stable</a:t>
          </a:r>
        </a:p>
      </dsp:txBody>
      <dsp:txXfrm>
        <a:off x="1293846" y="1190390"/>
        <a:ext cx="3881538" cy="779637"/>
      </dsp:txXfrm>
    </dsp:sp>
    <dsp:sp modelId="{1E9DA7BC-A422-40E6-BC6F-A712F942268E}">
      <dsp:nvSpPr>
        <dsp:cNvPr id="0" name=""/>
        <dsp:cNvSpPr/>
      </dsp:nvSpPr>
      <dsp:spPr>
        <a:xfrm rot="10800000">
          <a:off x="0" y="2646"/>
          <a:ext cx="1293846" cy="1199442"/>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8" tIns="120904" rIns="92018" bIns="120904" numCol="1" spcCol="1270" anchor="ctr" anchorCtr="0">
          <a:noAutofit/>
        </a:bodyPr>
        <a:lstStyle/>
        <a:p>
          <a:pPr marL="0" lvl="0" indent="0" algn="ctr" defTabSz="755650">
            <a:lnSpc>
              <a:spcPct val="90000"/>
            </a:lnSpc>
            <a:spcBef>
              <a:spcPct val="0"/>
            </a:spcBef>
            <a:spcAft>
              <a:spcPct val="35000"/>
            </a:spcAft>
            <a:buNone/>
          </a:pPr>
          <a:r>
            <a:rPr lang="en-US" sz="1700" kern="1200"/>
            <a:t>Take</a:t>
          </a:r>
        </a:p>
      </dsp:txBody>
      <dsp:txXfrm rot="-10800000">
        <a:off x="0" y="2646"/>
        <a:ext cx="1293846" cy="779637"/>
      </dsp:txXfrm>
    </dsp:sp>
    <dsp:sp modelId="{7CA98A6B-A474-4401-8CA9-EA1A6C20A50C}">
      <dsp:nvSpPr>
        <dsp:cNvPr id="0" name=""/>
        <dsp:cNvSpPr/>
      </dsp:nvSpPr>
      <dsp:spPr>
        <a:xfrm>
          <a:off x="1293846" y="2646"/>
          <a:ext cx="3881538" cy="779637"/>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736" tIns="177800" rIns="78736" bIns="177800" numCol="1" spcCol="1270" anchor="ctr" anchorCtr="0">
          <a:noAutofit/>
        </a:bodyPr>
        <a:lstStyle/>
        <a:p>
          <a:pPr marL="0" lvl="0" indent="0" algn="l" defTabSz="622300">
            <a:lnSpc>
              <a:spcPct val="90000"/>
            </a:lnSpc>
            <a:spcBef>
              <a:spcPct val="0"/>
            </a:spcBef>
            <a:spcAft>
              <a:spcPct val="35000"/>
            </a:spcAft>
            <a:buNone/>
          </a:pPr>
          <a:r>
            <a:rPr lang="en-US" sz="1400" kern="1200"/>
            <a:t>Take baseline observations: blood pressure, respiratory rate, temperature and pulse</a:t>
          </a:r>
        </a:p>
      </dsp:txBody>
      <dsp:txXfrm>
        <a:off x="1293846" y="2646"/>
        <a:ext cx="3881538" cy="7796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50895-2F9B-4F24-A401-AB4346E1E28A}">
      <dsp:nvSpPr>
        <dsp:cNvPr id="0" name=""/>
        <dsp:cNvSpPr/>
      </dsp:nvSpPr>
      <dsp:spPr>
        <a:xfrm>
          <a:off x="0" y="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625D28-88D7-45BF-8977-C667608C9627}">
      <dsp:nvSpPr>
        <dsp:cNvPr id="0" name=""/>
        <dsp:cNvSpPr/>
      </dsp:nvSpPr>
      <dsp:spPr>
        <a:xfrm>
          <a:off x="0" y="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kern="1200"/>
            <a:t>Any patient presenting with seizures should be assessed for alcohol withdrawal, benzodiazepine withdrawal or stimulant intoxication as well as other possible causes. </a:t>
          </a:r>
          <a:endParaRPr lang="en-US" sz="1800" kern="1200"/>
        </a:p>
      </dsp:txBody>
      <dsp:txXfrm>
        <a:off x="0" y="0"/>
        <a:ext cx="5175384" cy="1384035"/>
      </dsp:txXfrm>
    </dsp:sp>
    <dsp:sp modelId="{FCA3AA4A-2C92-4ADA-A05F-77591F069259}">
      <dsp:nvSpPr>
        <dsp:cNvPr id="0" name=""/>
        <dsp:cNvSpPr/>
      </dsp:nvSpPr>
      <dsp:spPr>
        <a:xfrm>
          <a:off x="0" y="1384035"/>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6E569E-6AF5-4ECE-B1FD-08E3CEE1D9CB}">
      <dsp:nvSpPr>
        <dsp:cNvPr id="0" name=""/>
        <dsp:cNvSpPr/>
      </dsp:nvSpPr>
      <dsp:spPr>
        <a:xfrm>
          <a:off x="0" y="138403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kern="1200"/>
            <a:t>Seizures must be treated according to policy and the patient observed for at least 4 hours post-seizure using the Glasgow Coma Scale (GCS). Some areas use the Alert, Verbal, Pain, Unconscious (AVPU) scale. </a:t>
          </a:r>
          <a:endParaRPr lang="en-US" sz="1800" kern="1200"/>
        </a:p>
      </dsp:txBody>
      <dsp:txXfrm>
        <a:off x="0" y="1384035"/>
        <a:ext cx="5175384" cy="1384035"/>
      </dsp:txXfrm>
    </dsp:sp>
    <dsp:sp modelId="{E296460B-20EE-40C1-87E0-4F8243718B8A}">
      <dsp:nvSpPr>
        <dsp:cNvPr id="0" name=""/>
        <dsp:cNvSpPr/>
      </dsp:nvSpPr>
      <dsp:spPr>
        <a:xfrm>
          <a:off x="0" y="276807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B5E1B-E2B0-499B-A646-1347E1D17D2D}">
      <dsp:nvSpPr>
        <dsp:cNvPr id="0" name=""/>
        <dsp:cNvSpPr/>
      </dsp:nvSpPr>
      <dsp:spPr>
        <a:xfrm>
          <a:off x="0" y="276807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kern="1200"/>
            <a:t>Maintain medication regimen as ordered by a Medical Officer</a:t>
          </a:r>
          <a:endParaRPr lang="en-US" sz="1800" kern="1200"/>
        </a:p>
      </dsp:txBody>
      <dsp:txXfrm>
        <a:off x="0" y="2768070"/>
        <a:ext cx="5175384" cy="1384035"/>
      </dsp:txXfrm>
    </dsp:sp>
    <dsp:sp modelId="{7576AEC1-2FBE-4E06-BC18-EF224BD7ED98}">
      <dsp:nvSpPr>
        <dsp:cNvPr id="0" name=""/>
        <dsp:cNvSpPr/>
      </dsp:nvSpPr>
      <dsp:spPr>
        <a:xfrm>
          <a:off x="0" y="4152105"/>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C3166-B51B-4E9C-8472-3C693FA01E34}">
      <dsp:nvSpPr>
        <dsp:cNvPr id="0" name=""/>
        <dsp:cNvSpPr/>
      </dsp:nvSpPr>
      <dsp:spPr>
        <a:xfrm>
          <a:off x="0" y="415210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kern="1200"/>
            <a:t>Ensure pathology tests are followed up to gauge level of use and susceptibility to withdrawal  </a:t>
          </a:r>
          <a:endParaRPr lang="en-US" sz="1800" kern="1200"/>
        </a:p>
      </dsp:txBody>
      <dsp:txXfrm>
        <a:off x="0" y="4152105"/>
        <a:ext cx="5175384" cy="1384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25469-A14F-4034-BB30-3BC2D14729E9}">
      <dsp:nvSpPr>
        <dsp:cNvPr id="0" name=""/>
        <dsp:cNvSpPr/>
      </dsp:nvSpPr>
      <dsp:spPr>
        <a:xfrm>
          <a:off x="0" y="372292"/>
          <a:ext cx="5000124" cy="155902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kern="1200" dirty="0"/>
            <a:t>Recognition and exclusion of other potential causes of changes in mental status:</a:t>
          </a:r>
          <a:endParaRPr lang="en-US" sz="2800" kern="1200" dirty="0"/>
        </a:p>
      </dsp:txBody>
      <dsp:txXfrm>
        <a:off x="76105" y="448397"/>
        <a:ext cx="4847914" cy="1406815"/>
      </dsp:txXfrm>
    </dsp:sp>
    <dsp:sp modelId="{BE5C9951-CA32-42BA-A415-656A2BD31565}">
      <dsp:nvSpPr>
        <dsp:cNvPr id="0" name=""/>
        <dsp:cNvSpPr/>
      </dsp:nvSpPr>
      <dsp:spPr>
        <a:xfrm>
          <a:off x="0" y="1931317"/>
          <a:ext cx="5000124"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AU" sz="1800" kern="1200" dirty="0"/>
            <a:t>head trauma, </a:t>
          </a:r>
          <a:endParaRPr lang="en-US" sz="1800" kern="1200" dirty="0"/>
        </a:p>
        <a:p>
          <a:pPr marL="171450" lvl="1" indent="-171450" algn="l" defTabSz="800100">
            <a:lnSpc>
              <a:spcPct val="90000"/>
            </a:lnSpc>
            <a:spcBef>
              <a:spcPct val="0"/>
            </a:spcBef>
            <a:spcAft>
              <a:spcPct val="20000"/>
            </a:spcAft>
            <a:buChar char="•"/>
          </a:pPr>
          <a:r>
            <a:rPr lang="en-AU" sz="1800" kern="1200" dirty="0"/>
            <a:t>hypoglycaemia, </a:t>
          </a:r>
          <a:endParaRPr lang="en-US" sz="1800" kern="1200" dirty="0"/>
        </a:p>
        <a:p>
          <a:pPr marL="171450" lvl="1" indent="-171450" algn="l" defTabSz="800100">
            <a:lnSpc>
              <a:spcPct val="90000"/>
            </a:lnSpc>
            <a:spcBef>
              <a:spcPct val="0"/>
            </a:spcBef>
            <a:spcAft>
              <a:spcPct val="20000"/>
            </a:spcAft>
            <a:buChar char="•"/>
          </a:pPr>
          <a:r>
            <a:rPr lang="en-AU" sz="1800" kern="1200" dirty="0"/>
            <a:t>Hypoxia</a:t>
          </a:r>
          <a:endParaRPr lang="en-US" sz="1800" kern="1200" dirty="0"/>
        </a:p>
        <a:p>
          <a:pPr marL="171450" lvl="1" indent="-171450" algn="l" defTabSz="800100">
            <a:lnSpc>
              <a:spcPct val="90000"/>
            </a:lnSpc>
            <a:spcBef>
              <a:spcPct val="0"/>
            </a:spcBef>
            <a:spcAft>
              <a:spcPct val="20000"/>
            </a:spcAft>
            <a:buChar char="•"/>
          </a:pPr>
          <a:r>
            <a:rPr lang="en-AU" sz="1800" kern="1200" dirty="0"/>
            <a:t>poisoning with other agents.</a:t>
          </a:r>
          <a:endParaRPr lang="en-US" sz="1800" kern="1200" dirty="0"/>
        </a:p>
      </dsp:txBody>
      <dsp:txXfrm>
        <a:off x="0" y="1931317"/>
        <a:ext cx="5000124" cy="1244587"/>
      </dsp:txXfrm>
    </dsp:sp>
    <dsp:sp modelId="{3618DA61-F73A-43D2-86D9-9CE2A7CA4122}">
      <dsp:nvSpPr>
        <dsp:cNvPr id="0" name=""/>
        <dsp:cNvSpPr/>
      </dsp:nvSpPr>
      <dsp:spPr>
        <a:xfrm>
          <a:off x="0" y="3175904"/>
          <a:ext cx="5000124" cy="6994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kern="1200" dirty="0"/>
            <a:t>Treatment:</a:t>
          </a:r>
          <a:endParaRPr lang="en-US" sz="2800" kern="1200" dirty="0"/>
        </a:p>
      </dsp:txBody>
      <dsp:txXfrm>
        <a:off x="34144" y="3210048"/>
        <a:ext cx="4931836" cy="631152"/>
      </dsp:txXfrm>
    </dsp:sp>
    <dsp:sp modelId="{1D8BCEDA-73BC-4A6B-8351-AAADFADA25A7}">
      <dsp:nvSpPr>
        <dsp:cNvPr id="0" name=""/>
        <dsp:cNvSpPr/>
      </dsp:nvSpPr>
      <dsp:spPr>
        <a:xfrm>
          <a:off x="0" y="3875345"/>
          <a:ext cx="5000124"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AU" sz="1800" kern="1200" dirty="0"/>
            <a:t>Supportive care</a:t>
          </a:r>
          <a:endParaRPr lang="en-US" sz="1800" kern="1200" dirty="0"/>
        </a:p>
        <a:p>
          <a:pPr marL="171450" lvl="1" indent="-171450" algn="l" defTabSz="800100">
            <a:lnSpc>
              <a:spcPct val="90000"/>
            </a:lnSpc>
            <a:spcBef>
              <a:spcPct val="0"/>
            </a:spcBef>
            <a:spcAft>
              <a:spcPct val="20000"/>
            </a:spcAft>
            <a:buChar char="•"/>
          </a:pPr>
          <a:r>
            <a:rPr lang="en-AU" sz="1800" kern="1200" dirty="0"/>
            <a:t>identification and correction of hypovolaemia and hypoglycaemia</a:t>
          </a:r>
          <a:endParaRPr lang="en-US" sz="1800" kern="1200" dirty="0"/>
        </a:p>
        <a:p>
          <a:pPr marL="171450" lvl="1" indent="-171450" algn="l" defTabSz="800100">
            <a:lnSpc>
              <a:spcPct val="90000"/>
            </a:lnSpc>
            <a:spcBef>
              <a:spcPct val="0"/>
            </a:spcBef>
            <a:spcAft>
              <a:spcPct val="20000"/>
            </a:spcAft>
            <a:buChar char="•"/>
          </a:pPr>
          <a:r>
            <a:rPr lang="en-AU" sz="1800" kern="1200" dirty="0"/>
            <a:t>close monitoring of respiratory status</a:t>
          </a:r>
          <a:endParaRPr lang="en-US" sz="1800" kern="1200" dirty="0"/>
        </a:p>
        <a:p>
          <a:pPr marL="171450" lvl="1" indent="-171450" algn="l" defTabSz="800100">
            <a:lnSpc>
              <a:spcPct val="90000"/>
            </a:lnSpc>
            <a:spcBef>
              <a:spcPct val="0"/>
            </a:spcBef>
            <a:spcAft>
              <a:spcPct val="20000"/>
            </a:spcAft>
            <a:buChar char="•"/>
          </a:pPr>
          <a:r>
            <a:rPr lang="en-AU" sz="1800" kern="1200" dirty="0"/>
            <a:t>intravenous thiamine in patients at risk of WE</a:t>
          </a:r>
          <a:endParaRPr lang="en-US" sz="1800" kern="1200" dirty="0"/>
        </a:p>
      </dsp:txBody>
      <dsp:txXfrm>
        <a:off x="0" y="3875345"/>
        <a:ext cx="5000124" cy="14800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D3E76-45D6-4638-912B-CD0A87DE9728}">
      <dsp:nvSpPr>
        <dsp:cNvPr id="0" name=""/>
        <dsp:cNvSpPr/>
      </dsp:nvSpPr>
      <dsp:spPr>
        <a:xfrm>
          <a:off x="380014" y="1184"/>
          <a:ext cx="2019093" cy="121145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a:t>Monitoring  vital signs</a:t>
          </a:r>
          <a:endParaRPr lang="en-US" sz="1000" kern="1200"/>
        </a:p>
      </dsp:txBody>
      <dsp:txXfrm>
        <a:off x="380014" y="1184"/>
        <a:ext cx="2019093" cy="1211455"/>
      </dsp:txXfrm>
    </dsp:sp>
    <dsp:sp modelId="{6C274D48-31EC-4CD6-8BBF-C107BD633B98}">
      <dsp:nvSpPr>
        <dsp:cNvPr id="0" name=""/>
        <dsp:cNvSpPr/>
      </dsp:nvSpPr>
      <dsp:spPr>
        <a:xfrm>
          <a:off x="2601016" y="1184"/>
          <a:ext cx="2019093" cy="1211455"/>
        </a:xfrm>
        <a:prstGeom prst="rect">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a:t>Maintenance of airway and breathing</a:t>
          </a:r>
          <a:endParaRPr lang="en-US" sz="1000" kern="1200"/>
        </a:p>
      </dsp:txBody>
      <dsp:txXfrm>
        <a:off x="2601016" y="1184"/>
        <a:ext cx="2019093" cy="1211455"/>
      </dsp:txXfrm>
    </dsp:sp>
    <dsp:sp modelId="{2AE79D70-E167-46DD-9914-BD13D56B87DA}">
      <dsp:nvSpPr>
        <dsp:cNvPr id="0" name=""/>
        <dsp:cNvSpPr/>
      </dsp:nvSpPr>
      <dsp:spPr>
        <a:xfrm>
          <a:off x="380014" y="1414549"/>
          <a:ext cx="2019093" cy="1211455"/>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a:t>Follow cardiopulmonary resuscitation (CPR) protocol. </a:t>
          </a:r>
          <a:endParaRPr lang="en-US" sz="1000" kern="1200"/>
        </a:p>
      </dsp:txBody>
      <dsp:txXfrm>
        <a:off x="380014" y="1414549"/>
        <a:ext cx="2019093" cy="1211455"/>
      </dsp:txXfrm>
    </dsp:sp>
    <dsp:sp modelId="{A3D75B43-4E80-4CCE-A659-8572EBE89F8A}">
      <dsp:nvSpPr>
        <dsp:cNvPr id="0" name=""/>
        <dsp:cNvSpPr/>
      </dsp:nvSpPr>
      <dsp:spPr>
        <a:xfrm>
          <a:off x="2601016" y="1414549"/>
          <a:ext cx="2019093" cy="1211455"/>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a:t>Administration of naloxone, a short-acting opioid antagonist will reverse the effect of opioid overdose.</a:t>
          </a:r>
          <a:endParaRPr lang="en-US" sz="1000" kern="1200"/>
        </a:p>
      </dsp:txBody>
      <dsp:txXfrm>
        <a:off x="2601016" y="1414549"/>
        <a:ext cx="2019093" cy="1211455"/>
      </dsp:txXfrm>
    </dsp:sp>
    <dsp:sp modelId="{186845E2-10BE-417E-895F-520B390A1E7A}">
      <dsp:nvSpPr>
        <dsp:cNvPr id="0" name=""/>
        <dsp:cNvSpPr/>
      </dsp:nvSpPr>
      <dsp:spPr>
        <a:xfrm>
          <a:off x="380014" y="2827914"/>
          <a:ext cx="2019093" cy="1211455"/>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a:t>Patients who were previously sedated may become agitated, aggressive and difficult to manage due to sudden precipitated withdrawal syndrome</a:t>
          </a:r>
          <a:endParaRPr lang="en-US" sz="1000" kern="1200"/>
        </a:p>
      </dsp:txBody>
      <dsp:txXfrm>
        <a:off x="380014" y="2827914"/>
        <a:ext cx="2019093" cy="1211455"/>
      </dsp:txXfrm>
    </dsp:sp>
    <dsp:sp modelId="{EEBE11C5-07E3-402E-933D-F130626E63D8}">
      <dsp:nvSpPr>
        <dsp:cNvPr id="0" name=""/>
        <dsp:cNvSpPr/>
      </dsp:nvSpPr>
      <dsp:spPr>
        <a:xfrm>
          <a:off x="2601016" y="2827914"/>
          <a:ext cx="2019093" cy="1211455"/>
        </a:xfrm>
        <a:prstGeom prst="rect">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AU" sz="1000" kern="1200"/>
            <a:t>Methadone and long-acting prescribed opioids – have a longer half-life</a:t>
          </a:r>
          <a:endParaRPr lang="en-US" sz="1000" kern="1200"/>
        </a:p>
        <a:p>
          <a:pPr marL="57150" lvl="1" indent="-57150" algn="l" defTabSz="355600">
            <a:lnSpc>
              <a:spcPct val="90000"/>
            </a:lnSpc>
            <a:spcBef>
              <a:spcPct val="0"/>
            </a:spcBef>
            <a:spcAft>
              <a:spcPct val="15000"/>
            </a:spcAft>
            <a:buChar char="•"/>
          </a:pPr>
          <a:r>
            <a:rPr lang="en-AU" sz="800" kern="1200" dirty="0">
              <a:solidFill>
                <a:srgbClr val="E30000"/>
              </a:solidFill>
            </a:rPr>
            <a:t>Naloxone may wear off and the person can become sedated again</a:t>
          </a:r>
          <a:endParaRPr lang="en-US" sz="800" kern="1200" dirty="0">
            <a:solidFill>
              <a:srgbClr val="E30000"/>
            </a:solidFill>
          </a:endParaRPr>
        </a:p>
        <a:p>
          <a:pPr marL="57150" lvl="1" indent="-57150" algn="l" defTabSz="355600">
            <a:lnSpc>
              <a:spcPct val="90000"/>
            </a:lnSpc>
            <a:spcBef>
              <a:spcPct val="0"/>
            </a:spcBef>
            <a:spcAft>
              <a:spcPct val="15000"/>
            </a:spcAft>
            <a:buChar char="•"/>
          </a:pPr>
          <a:r>
            <a:rPr lang="en-AU" sz="800" kern="1200"/>
            <a:t>may seem to recover initially but can relapse into respiratory depression and coma if not adequately monitored and treated. </a:t>
          </a:r>
          <a:endParaRPr lang="en-US" sz="800" kern="1200"/>
        </a:p>
      </dsp:txBody>
      <dsp:txXfrm>
        <a:off x="2601016" y="2827914"/>
        <a:ext cx="2019093" cy="1211455"/>
      </dsp:txXfrm>
    </dsp:sp>
    <dsp:sp modelId="{E9479119-737A-4EF9-95E7-0FED794BBE3C}">
      <dsp:nvSpPr>
        <dsp:cNvPr id="0" name=""/>
        <dsp:cNvSpPr/>
      </dsp:nvSpPr>
      <dsp:spPr>
        <a:xfrm>
          <a:off x="1490515" y="4241279"/>
          <a:ext cx="2019093" cy="1211455"/>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a:t>On discharge offer patient Take Home Naloxone</a:t>
          </a:r>
          <a:endParaRPr lang="en-US" sz="1000" kern="1200"/>
        </a:p>
      </dsp:txBody>
      <dsp:txXfrm>
        <a:off x="1490515" y="4241279"/>
        <a:ext cx="2019093" cy="12114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D52EC-63B0-47C8-A654-CFADC8D5FC2C}">
      <dsp:nvSpPr>
        <dsp:cNvPr id="0" name=""/>
        <dsp:cNvSpPr/>
      </dsp:nvSpPr>
      <dsp:spPr>
        <a:xfrm>
          <a:off x="0" y="69341"/>
          <a:ext cx="5000124" cy="7272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AU" sz="1300" kern="1200"/>
            <a:t>The cornerstone of treatment in benzodiazepine overdoses is good supportive care and monitoring.</a:t>
          </a:r>
          <a:endParaRPr lang="en-US" sz="1300" kern="1200"/>
        </a:p>
      </dsp:txBody>
      <dsp:txXfrm>
        <a:off x="35500" y="104841"/>
        <a:ext cx="4929124" cy="656228"/>
      </dsp:txXfrm>
    </dsp:sp>
    <dsp:sp modelId="{0C1803CA-9688-4B31-8F61-8837723229CC}">
      <dsp:nvSpPr>
        <dsp:cNvPr id="0" name=""/>
        <dsp:cNvSpPr/>
      </dsp:nvSpPr>
      <dsp:spPr>
        <a:xfrm>
          <a:off x="0" y="834009"/>
          <a:ext cx="5000124" cy="727228"/>
        </a:xfrm>
        <a:prstGeom prst="roundRect">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AU" sz="1300" kern="1200"/>
            <a:t>Monitoring  vital signs</a:t>
          </a:r>
          <a:endParaRPr lang="en-US" sz="1300" kern="1200"/>
        </a:p>
      </dsp:txBody>
      <dsp:txXfrm>
        <a:off x="35500" y="869509"/>
        <a:ext cx="4929124" cy="656228"/>
      </dsp:txXfrm>
    </dsp:sp>
    <dsp:sp modelId="{66C183F0-5B45-4AC4-BF2F-123F7D6CFD43}">
      <dsp:nvSpPr>
        <dsp:cNvPr id="0" name=""/>
        <dsp:cNvSpPr/>
      </dsp:nvSpPr>
      <dsp:spPr>
        <a:xfrm>
          <a:off x="0" y="1598677"/>
          <a:ext cx="5000124" cy="727228"/>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AU" sz="1300" kern="1200"/>
            <a:t>Maintenance of airway and breathing</a:t>
          </a:r>
          <a:endParaRPr lang="en-US" sz="1300" kern="1200"/>
        </a:p>
      </dsp:txBody>
      <dsp:txXfrm>
        <a:off x="35500" y="1634177"/>
        <a:ext cx="4929124" cy="656228"/>
      </dsp:txXfrm>
    </dsp:sp>
    <dsp:sp modelId="{6579065F-952B-4C75-B790-7A578215768E}">
      <dsp:nvSpPr>
        <dsp:cNvPr id="0" name=""/>
        <dsp:cNvSpPr/>
      </dsp:nvSpPr>
      <dsp:spPr>
        <a:xfrm>
          <a:off x="0" y="2363345"/>
          <a:ext cx="5000124" cy="727228"/>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AU" sz="1300" kern="1200"/>
            <a:t>Follow cardiopulmonary resuscitation (CPR) protocol. </a:t>
          </a:r>
          <a:endParaRPr lang="en-US" sz="1300" kern="1200"/>
        </a:p>
      </dsp:txBody>
      <dsp:txXfrm>
        <a:off x="35500" y="2398845"/>
        <a:ext cx="4929124" cy="656228"/>
      </dsp:txXfrm>
    </dsp:sp>
    <dsp:sp modelId="{B871F835-D237-4649-9718-AB9A189240A0}">
      <dsp:nvSpPr>
        <dsp:cNvPr id="0" name=""/>
        <dsp:cNvSpPr/>
      </dsp:nvSpPr>
      <dsp:spPr>
        <a:xfrm>
          <a:off x="0" y="3128014"/>
          <a:ext cx="5000124" cy="727228"/>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AU" sz="1300" kern="1200"/>
            <a:t>Altered mental status, a blood glucose level should be obtained immediately. </a:t>
          </a:r>
          <a:endParaRPr lang="en-US" sz="1300" kern="1200"/>
        </a:p>
      </dsp:txBody>
      <dsp:txXfrm>
        <a:off x="35500" y="3163514"/>
        <a:ext cx="4929124" cy="656228"/>
      </dsp:txXfrm>
    </dsp:sp>
    <dsp:sp modelId="{6DE060CF-4BE5-4A97-BC1C-579C92DCF402}">
      <dsp:nvSpPr>
        <dsp:cNvPr id="0" name=""/>
        <dsp:cNvSpPr/>
      </dsp:nvSpPr>
      <dsp:spPr>
        <a:xfrm>
          <a:off x="0" y="3892682"/>
          <a:ext cx="5000124" cy="727228"/>
        </a:xfrm>
        <a:prstGeom prst="roundRect">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AU" sz="1300" kern="1200"/>
            <a:t>If complicated by  respiratory depression or failure, a concomitant opioid overdose may be present and it is reasonable to administer appropriate doses of parenteral naloxone.</a:t>
          </a:r>
          <a:endParaRPr lang="en-US" sz="1300" kern="1200"/>
        </a:p>
      </dsp:txBody>
      <dsp:txXfrm>
        <a:off x="35500" y="3928182"/>
        <a:ext cx="4929124" cy="656228"/>
      </dsp:txXfrm>
    </dsp:sp>
    <dsp:sp modelId="{DAB775DC-C6A4-4187-92E2-14F01374FCA7}">
      <dsp:nvSpPr>
        <dsp:cNvPr id="0" name=""/>
        <dsp:cNvSpPr/>
      </dsp:nvSpPr>
      <dsp:spPr>
        <a:xfrm>
          <a:off x="0" y="4657350"/>
          <a:ext cx="5000124" cy="727228"/>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AU" sz="1300" b="1" kern="1200"/>
            <a:t>Note: </a:t>
          </a:r>
          <a:r>
            <a:rPr lang="en-AU" sz="1300" kern="1200"/>
            <a:t>Gastrointestinal decontamination with activated charcoal is usually of </a:t>
          </a:r>
          <a:r>
            <a:rPr lang="en-AU" sz="1300" u="sng" kern="1200"/>
            <a:t>NO</a:t>
          </a:r>
          <a:r>
            <a:rPr lang="en-AU" sz="1300" kern="1200"/>
            <a:t> benefit and increases the risk of aspiration.</a:t>
          </a:r>
          <a:endParaRPr lang="en-US" sz="1300" kern="1200"/>
        </a:p>
      </dsp:txBody>
      <dsp:txXfrm>
        <a:off x="35500" y="4692850"/>
        <a:ext cx="4929124" cy="6562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4EE90-782C-4AB2-B474-94D89BCA73C1}">
      <dsp:nvSpPr>
        <dsp:cNvPr id="0" name=""/>
        <dsp:cNvSpPr/>
      </dsp:nvSpPr>
      <dsp:spPr>
        <a:xfrm>
          <a:off x="0" y="665"/>
          <a:ext cx="500012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CB6F6C2-AC42-41E7-94F8-213B6487F5C5}">
      <dsp:nvSpPr>
        <dsp:cNvPr id="0" name=""/>
        <dsp:cNvSpPr/>
      </dsp:nvSpPr>
      <dsp:spPr>
        <a:xfrm>
          <a:off x="0" y="665"/>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t>Uncomplicated intoxication may only require observation and monitoring in a quiet environment until symptoms subside.</a:t>
          </a:r>
          <a:endParaRPr lang="en-US" sz="2100" kern="1200"/>
        </a:p>
      </dsp:txBody>
      <dsp:txXfrm>
        <a:off x="0" y="665"/>
        <a:ext cx="5000124" cy="1090517"/>
      </dsp:txXfrm>
    </dsp:sp>
    <dsp:sp modelId="{D7E184A8-ED88-40DE-95BC-020945F6C94C}">
      <dsp:nvSpPr>
        <dsp:cNvPr id="0" name=""/>
        <dsp:cNvSpPr/>
      </dsp:nvSpPr>
      <dsp:spPr>
        <a:xfrm>
          <a:off x="0" y="1091183"/>
          <a:ext cx="5000124" cy="0"/>
        </a:xfrm>
        <a:prstGeom prst="line">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w="6350" cap="flat" cmpd="sng" algn="ctr">
          <a:solidFill>
            <a:schemeClr val="accent2">
              <a:hueOff val="-363841"/>
              <a:satOff val="-20982"/>
              <a:lumOff val="215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35216E-AF82-44A8-A89F-87A464DF39C8}">
      <dsp:nvSpPr>
        <dsp:cNvPr id="0" name=""/>
        <dsp:cNvSpPr/>
      </dsp:nvSpPr>
      <dsp:spPr>
        <a:xfrm>
          <a:off x="0" y="1091183"/>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t>Supportive care, with an emphasis on sedation and reduction of body temperature. </a:t>
          </a:r>
          <a:endParaRPr lang="en-US" sz="2100" kern="1200"/>
        </a:p>
      </dsp:txBody>
      <dsp:txXfrm>
        <a:off x="0" y="1091183"/>
        <a:ext cx="5000124" cy="1090517"/>
      </dsp:txXfrm>
    </dsp:sp>
    <dsp:sp modelId="{39E40D90-F2BA-4F8F-9495-A19A8B8AC1B1}">
      <dsp:nvSpPr>
        <dsp:cNvPr id="0" name=""/>
        <dsp:cNvSpPr/>
      </dsp:nvSpPr>
      <dsp:spPr>
        <a:xfrm>
          <a:off x="0" y="2181701"/>
          <a:ext cx="5000124"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C5462E0-68C0-4B47-A6DE-F4566B6AF48A}">
      <dsp:nvSpPr>
        <dsp:cNvPr id="0" name=""/>
        <dsp:cNvSpPr/>
      </dsp:nvSpPr>
      <dsp:spPr>
        <a:xfrm>
          <a:off x="0" y="2181701"/>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t>Some patients also require pharmacologic therapy for control of hypertension.</a:t>
          </a:r>
          <a:endParaRPr lang="en-US" sz="2100" kern="1200"/>
        </a:p>
      </dsp:txBody>
      <dsp:txXfrm>
        <a:off x="0" y="2181701"/>
        <a:ext cx="5000124" cy="1090517"/>
      </dsp:txXfrm>
    </dsp:sp>
    <dsp:sp modelId="{93A51DCA-BAA0-4029-BD83-605F68C3EBBB}">
      <dsp:nvSpPr>
        <dsp:cNvPr id="0" name=""/>
        <dsp:cNvSpPr/>
      </dsp:nvSpPr>
      <dsp:spPr>
        <a:xfrm>
          <a:off x="0" y="3272218"/>
          <a:ext cx="5000124" cy="0"/>
        </a:xfrm>
        <a:prstGeom prst="line">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w="6350" cap="flat" cmpd="sng" algn="ctr">
          <a:solidFill>
            <a:schemeClr val="accent2">
              <a:hueOff val="-1091522"/>
              <a:satOff val="-62946"/>
              <a:lumOff val="647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B213935-D877-4AB7-854E-7060475624FF}">
      <dsp:nvSpPr>
        <dsp:cNvPr id="0" name=""/>
        <dsp:cNvSpPr/>
      </dsp:nvSpPr>
      <dsp:spPr>
        <a:xfrm>
          <a:off x="0" y="3272218"/>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t>Use of amphetamines may cause thirst. Large consumption of water may lower the blood concentration of electrolytes. </a:t>
          </a:r>
          <a:endParaRPr lang="en-US" sz="2100" kern="1200"/>
        </a:p>
      </dsp:txBody>
      <dsp:txXfrm>
        <a:off x="0" y="3272218"/>
        <a:ext cx="5000124" cy="1090517"/>
      </dsp:txXfrm>
    </dsp:sp>
    <dsp:sp modelId="{41B806DD-6FB2-4E40-9671-9F23FC3CBE2C}">
      <dsp:nvSpPr>
        <dsp:cNvPr id="0" name=""/>
        <dsp:cNvSpPr/>
      </dsp:nvSpPr>
      <dsp:spPr>
        <a:xfrm>
          <a:off x="0" y="4362736"/>
          <a:ext cx="5000124"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624C79-49EF-4EC4-BAAE-5B3ECB1F780A}">
      <dsp:nvSpPr>
        <dsp:cNvPr id="0" name=""/>
        <dsp:cNvSpPr/>
      </dsp:nvSpPr>
      <dsp:spPr>
        <a:xfrm>
          <a:off x="0" y="4362736"/>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t>Patients who complain of chest/muscle pain should have bloods, chest X-ray investigations and an ECG, as relevant</a:t>
          </a:r>
          <a:endParaRPr lang="en-US" sz="2100" kern="1200"/>
        </a:p>
      </dsp:txBody>
      <dsp:txXfrm>
        <a:off x="0" y="4362736"/>
        <a:ext cx="5000124" cy="1090517"/>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F787B391-F186-7247-9D12-35CFACBF4729}" type="datetime1">
              <a:rPr lang="en-US"/>
              <a:pPr>
                <a:defRPr/>
              </a:pPr>
              <a:t>8/31/2021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F25148CE-C692-AC4C-9676-7992E7635D38}" type="slidenum">
              <a:rPr lang="en-US"/>
              <a:pPr>
                <a:defRPr/>
              </a:pPr>
              <a:t>‹#›</a:t>
            </a:fld>
            <a:endParaRPr lang="en-US"/>
          </a:p>
        </p:txBody>
      </p:sp>
    </p:spTree>
    <p:extLst>
      <p:ext uri="{BB962C8B-B14F-4D97-AF65-F5344CB8AC3E}">
        <p14:creationId xmlns:p14="http://schemas.microsoft.com/office/powerpoint/2010/main" val="1029491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11ECA988-0783-0B44-93C2-8EF17007D13D}" type="datetime1">
              <a:rPr lang="en-US"/>
              <a:pPr>
                <a:defRPr/>
              </a:pPr>
              <a:t>8/31/2021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657725"/>
          </a:xfrm>
          <a:prstGeom prst="rect">
            <a:avLst/>
          </a:prstGeom>
        </p:spPr>
        <p:txBody>
          <a:bodyPr vert="horz" lIns="91440" tIns="45720" rIns="91440" bIns="45720" rtlCol="0">
            <a:noAutofit/>
          </a:bodyPr>
          <a:lstStyle/>
          <a:p>
            <a:pPr lvl="0"/>
            <a:r>
              <a:rPr lang="en-AU" noProof="0" dirty="0"/>
              <a:t>In January 2008 RCNA provided a Pre-Budget Submission to the Australian Treasury for items relevant to nursing to be considered for inclusion in the Federal Budget 2008-2009. </a:t>
            </a:r>
          </a:p>
          <a:p>
            <a:pPr lvl="0"/>
            <a:r>
              <a:rPr lang="en-AU" noProof="0" dirty="0"/>
              <a:t>RCNA’s Pre–Budget Submission provided recommendations in a number of priority areas in urgent need of funding in order to address nursing workforce issues, and to enable nurses to provide high quality, evidence based health and aged care to the Australian community. </a:t>
            </a:r>
          </a:p>
          <a:p>
            <a:pPr lvl="0"/>
            <a:r>
              <a:rPr lang="en-AU" noProof="0" dirty="0"/>
              <a:t>Summary of Recommendations </a:t>
            </a:r>
          </a:p>
          <a:p>
            <a:pPr lvl="0"/>
            <a:r>
              <a:rPr lang="en-AU" noProof="0" dirty="0"/>
              <a:t>Funding was sought to: </a:t>
            </a:r>
          </a:p>
          <a:p>
            <a:pPr lvl="0"/>
            <a:r>
              <a:rPr lang="en-AU" noProof="0" dirty="0"/>
              <a:t>1. Increase the number of undergraduate nursing places for registered nurse education. </a:t>
            </a:r>
          </a:p>
          <a:p>
            <a:pPr lvl="0"/>
            <a:r>
              <a:rPr lang="en-AU" noProof="0" dirty="0"/>
              <a:t>2. Increase the number of enrolled nursing education places. </a:t>
            </a:r>
          </a:p>
          <a:p>
            <a:pPr lvl="0"/>
            <a:r>
              <a:rPr lang="en-AU" noProof="0" dirty="0"/>
              <a:t>3. Increase the number of clinical places for enrolled / registered nursing students. </a:t>
            </a:r>
          </a:p>
          <a:p>
            <a:pPr lvl="0"/>
            <a:r>
              <a:rPr lang="en-AU" noProof="0" dirty="0"/>
              <a:t>4. Increase the number of undergraduate scholarships that are available for nursing students. </a:t>
            </a:r>
          </a:p>
          <a:p>
            <a:pPr lvl="0"/>
            <a:r>
              <a:rPr lang="en-AU" noProof="0" dirty="0"/>
              <a:t>5. Increase the value of individual nurse scholarships. </a:t>
            </a:r>
          </a:p>
          <a:p>
            <a:pPr lvl="0"/>
            <a:r>
              <a:rPr lang="en-AU" noProof="0" dirty="0"/>
              <a:t>6. Provide clinical nurse educators throughout the hospital and age care system to support clinical placements and the retention of: </a:t>
            </a:r>
          </a:p>
          <a:p>
            <a:pPr lvl="0"/>
            <a:r>
              <a:rPr lang="en-AU" noProof="0" dirty="0"/>
              <a:t>(a) newly graduated nurses </a:t>
            </a:r>
          </a:p>
          <a:p>
            <a:pPr lvl="0"/>
            <a:r>
              <a:rPr lang="en-AU" noProof="0" dirty="0"/>
              <a:t>(b) nurses currently in the workforce </a:t>
            </a:r>
          </a:p>
          <a:p>
            <a:pPr lvl="0"/>
            <a:r>
              <a:rPr lang="en-AU" noProof="0" dirty="0"/>
              <a:t>(c) nurses re-entering the workforce. </a:t>
            </a:r>
          </a:p>
          <a:p>
            <a:pPr lvl="0"/>
            <a:r>
              <a:rPr lang="en-AU" noProof="0" dirty="0"/>
              <a:t>8. Explore and advance the development of Magnet Hospital Recognition Program in Australia. Magnet institutions are healthcare organisations which have been identified as being successful in recruiting, retaining and motivating nursing staff. Research on Magnet institutions has highlighted positive links between good human resource practices, staffing characteristics and outcomes of care. More information about Magnet principles are available on the ANCC website: </a:t>
            </a:r>
          </a:p>
          <a:p>
            <a:pPr lvl="0"/>
            <a:r>
              <a:rPr lang="en-AU" noProof="0" dirty="0"/>
              <a:t>www.nursecredentialing.org/Magnet </a:t>
            </a:r>
          </a:p>
          <a:p>
            <a:pPr lvl="0"/>
            <a:r>
              <a:rPr lang="en-AU" noProof="0" dirty="0"/>
              <a:t>Items relating to nurse practitioner recommended: </a:t>
            </a:r>
          </a:p>
          <a:p>
            <a:pPr lvl="0"/>
            <a:r>
              <a:rPr lang="en-AU" noProof="0" dirty="0"/>
              <a:t>9. Access to Medical Benefits Scheme (MBS) for nurse </a:t>
            </a:r>
            <a:r>
              <a:rPr lang="en-AU" noProof="0" dirty="0" err="1"/>
              <a:t>practioners</a:t>
            </a:r>
            <a:r>
              <a:rPr lang="en-AU" noProof="0" dirty="0"/>
              <a:t> (NP). Legislation barriers be removed that prevent NP from accessing the MBS and for their patients to be entitled to financial re-imbursement for NP services. </a:t>
            </a:r>
          </a:p>
          <a:p>
            <a:pPr lvl="0"/>
            <a:r>
              <a:rPr lang="en-AU" noProof="0" dirty="0"/>
              <a:t>10. Access to Pharmaceutical Benefits Scheme (PBS) for nurse </a:t>
            </a:r>
            <a:r>
              <a:rPr lang="en-AU" noProof="0" dirty="0" err="1"/>
              <a:t>practioners</a:t>
            </a:r>
            <a:r>
              <a:rPr lang="en-AU" noProof="0" dirty="0"/>
              <a:t>. Legislative barriers be removed which currently prevent NP from accessing the PBS and for their patients to be entitled to financial rebates for NP prescribed medication.</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54ED095D-9656-6E4F-B23C-AACCB0FC1124}" type="slidenum">
              <a:rPr lang="en-AU"/>
              <a:pPr>
                <a:defRPr/>
              </a:pPr>
              <a:t>‹#›</a:t>
            </a:fld>
            <a:endParaRPr lang="en-AU"/>
          </a:p>
        </p:txBody>
      </p:sp>
    </p:spTree>
    <p:extLst>
      <p:ext uri="{BB962C8B-B14F-4D97-AF65-F5344CB8AC3E}">
        <p14:creationId xmlns:p14="http://schemas.microsoft.com/office/powerpoint/2010/main" val="1830442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en-AU" sz="900" kern="1200">
        <a:solidFill>
          <a:schemeClr val="tx1"/>
        </a:solidFill>
        <a:latin typeface="+mn-lt"/>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t>Management of acute intoxication requires recognition and exclusion of other potential causes of changes in mental status, such as head trauma, hypoglycaemia, hypoxia, and poisoning with other agents.</a:t>
            </a:r>
          </a:p>
          <a:p>
            <a:endParaRPr lang="en-AU" sz="1800" dirty="0"/>
          </a:p>
          <a:p>
            <a:r>
              <a:rPr lang="en-AU" sz="1800" dirty="0"/>
              <a:t>Treatment is largely supportive and consists of identification and correction of hypovolaemia and hypoglycaemia, close monitoring of respiratory status, and intravenous thiamine in patients at risk of WE</a:t>
            </a:r>
          </a:p>
          <a:p>
            <a:endParaRPr lang="en-AU" dirty="0"/>
          </a:p>
        </p:txBody>
      </p:sp>
      <p:sp>
        <p:nvSpPr>
          <p:cNvPr id="4" name="Slide Number Placeholder 3"/>
          <p:cNvSpPr>
            <a:spLocks noGrp="1"/>
          </p:cNvSpPr>
          <p:nvPr>
            <p:ph type="sldNum" sz="quarter" idx="5"/>
          </p:nvPr>
        </p:nvSpPr>
        <p:spPr/>
        <p:txBody>
          <a:bodyPr/>
          <a:lstStyle/>
          <a:p>
            <a:pPr>
              <a:defRPr/>
            </a:pPr>
            <a:fld id="{54ED095D-9656-6E4F-B23C-AACCB0FC1124}" type="slidenum">
              <a:rPr lang="en-AU" smtClean="0"/>
              <a:pPr>
                <a:defRPr/>
              </a:pPr>
              <a:t>15</a:t>
            </a:fld>
            <a:endParaRPr lang="en-AU"/>
          </a:p>
        </p:txBody>
      </p:sp>
    </p:spTree>
    <p:extLst>
      <p:ext uri="{BB962C8B-B14F-4D97-AF65-F5344CB8AC3E}">
        <p14:creationId xmlns:p14="http://schemas.microsoft.com/office/powerpoint/2010/main" val="295795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t>Maintenance of airway and breathing are most important in overdose management. Follow cardiopulmonary resuscitation (CPR) protocol. </a:t>
            </a:r>
          </a:p>
          <a:p>
            <a:endParaRPr lang="en-AU" sz="1800" dirty="0"/>
          </a:p>
          <a:p>
            <a:r>
              <a:rPr lang="en-AU" sz="1800" dirty="0"/>
              <a:t>Administration of naloxone, a short-acting opioid antagonist will reverse the effect of opioid overdose. Naloxone may be administered by intravenous, intramuscular or subcutaneous injection, or by nasal spray. Patients who were previously sedated may become agitated, aggressive and difficult to manage due to sudden precipitated withdrawal syndrome</a:t>
            </a:r>
          </a:p>
          <a:p>
            <a:endParaRPr lang="en-AU" sz="1800" dirty="0"/>
          </a:p>
          <a:p>
            <a:r>
              <a:rPr lang="en-AU" sz="1800" dirty="0"/>
              <a:t>In the case of overdoses involving methadone and long-acting prescribed opioids, naloxone may wear off and the person can become sedated again. Because of the longer half-life of methadone compared with heroin or morphine (methadone = 24–48 hours), people who overdose from methadone and who are subsequently treated with naloxone may seem to recover initially but can relapse into respiratory depression and coma if not adequately monitored and treated. </a:t>
            </a:r>
          </a:p>
          <a:p>
            <a:endParaRPr lang="en-AU" sz="1800" dirty="0"/>
          </a:p>
          <a:p>
            <a:r>
              <a:rPr lang="en-AU" sz="1800" dirty="0"/>
              <a:t>On discharge offer patient Take Home Naloxone – National Strategy to reduce Overdose deaths from Opiates</a:t>
            </a:r>
          </a:p>
          <a:p>
            <a:endParaRPr lang="en-AU" dirty="0"/>
          </a:p>
        </p:txBody>
      </p:sp>
      <p:sp>
        <p:nvSpPr>
          <p:cNvPr id="4" name="Slide Number Placeholder 3"/>
          <p:cNvSpPr>
            <a:spLocks noGrp="1"/>
          </p:cNvSpPr>
          <p:nvPr>
            <p:ph type="sldNum" sz="quarter" idx="5"/>
          </p:nvPr>
        </p:nvSpPr>
        <p:spPr/>
        <p:txBody>
          <a:bodyPr/>
          <a:lstStyle/>
          <a:p>
            <a:pPr>
              <a:defRPr/>
            </a:pPr>
            <a:fld id="{54ED095D-9656-6E4F-B23C-AACCB0FC1124}" type="slidenum">
              <a:rPr lang="en-AU" smtClean="0"/>
              <a:pPr>
                <a:defRPr/>
              </a:pPr>
              <a:t>17</a:t>
            </a:fld>
            <a:endParaRPr lang="en-AU"/>
          </a:p>
        </p:txBody>
      </p:sp>
    </p:spTree>
    <p:extLst>
      <p:ext uri="{BB962C8B-B14F-4D97-AF65-F5344CB8AC3E}">
        <p14:creationId xmlns:p14="http://schemas.microsoft.com/office/powerpoint/2010/main" val="267151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with any overdose, assess the patient's airway, breathing, and circulation, and address rapidly as needed. In any patient with an altered mental status, a blood glucose level should be obtained immediately. The cornerstone of treatment in benzodiazepine overdoses is good supportive care and monitoring.</a:t>
            </a:r>
          </a:p>
          <a:p>
            <a:endParaRPr lang="en-AU" dirty="0"/>
          </a:p>
          <a:p>
            <a:r>
              <a:rPr lang="en-AU" dirty="0"/>
              <a:t>In patients with benzodiazepine overdose complicated by respiratory depression or failure, a concomitant opioid overdose may be present and it is reasonable to administer appropriate doses of parenteral naloxone.</a:t>
            </a:r>
          </a:p>
          <a:p>
            <a:pPr marL="0" indent="0">
              <a:buNone/>
            </a:pPr>
            <a:r>
              <a:rPr lang="en-AU" b="1" dirty="0"/>
              <a:t>Note:</a:t>
            </a:r>
          </a:p>
          <a:p>
            <a:pPr marL="0" indent="0">
              <a:buNone/>
            </a:pPr>
            <a:r>
              <a:rPr lang="en-AU" dirty="0"/>
              <a:t>Gastrointestinal decontamination with activated charcoal is usually of </a:t>
            </a:r>
            <a:r>
              <a:rPr lang="en-AU" u="sng" dirty="0"/>
              <a:t>NO</a:t>
            </a:r>
            <a:r>
              <a:rPr lang="en-AU" dirty="0"/>
              <a:t> benefit and increases the risk of aspiration</a:t>
            </a:r>
          </a:p>
        </p:txBody>
      </p:sp>
      <p:sp>
        <p:nvSpPr>
          <p:cNvPr id="4" name="Slide Number Placeholder 3"/>
          <p:cNvSpPr>
            <a:spLocks noGrp="1"/>
          </p:cNvSpPr>
          <p:nvPr>
            <p:ph type="sldNum" sz="quarter" idx="5"/>
          </p:nvPr>
        </p:nvSpPr>
        <p:spPr/>
        <p:txBody>
          <a:bodyPr/>
          <a:lstStyle/>
          <a:p>
            <a:pPr>
              <a:defRPr/>
            </a:pPr>
            <a:fld id="{54ED095D-9656-6E4F-B23C-AACCB0FC1124}" type="slidenum">
              <a:rPr lang="en-AU" smtClean="0"/>
              <a:pPr>
                <a:defRPr/>
              </a:pPr>
              <a:t>19</a:t>
            </a:fld>
            <a:endParaRPr lang="en-AU"/>
          </a:p>
        </p:txBody>
      </p:sp>
    </p:spTree>
    <p:extLst>
      <p:ext uri="{BB962C8B-B14F-4D97-AF65-F5344CB8AC3E}">
        <p14:creationId xmlns:p14="http://schemas.microsoft.com/office/powerpoint/2010/main" val="421223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1818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737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0248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4A6901-767C-4DC5-BB23-866F5CBFD2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2" name="Title 1"/>
          <p:cNvSpPr>
            <a:spLocks noGrp="1"/>
          </p:cNvSpPr>
          <p:nvPr>
            <p:ph type="title"/>
          </p:nvPr>
        </p:nvSpPr>
        <p:spPr/>
        <p:txBody>
          <a:bodyPr lIns="0" tIns="0" rIns="0" bIns="0">
            <a:noAutofit/>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332186" y="1230757"/>
            <a:ext cx="8479631"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40" name="Group 39">
            <a:extLst>
              <a:ext uri="{FF2B5EF4-FFF2-40B4-BE49-F238E27FC236}">
                <a16:creationId xmlns:a16="http://schemas.microsoft.com/office/drawing/2014/main" id="{261D1B18-D9C8-446E-BCE7-49C86824614B}"/>
              </a:ext>
            </a:extLst>
          </p:cNvPr>
          <p:cNvGrpSpPr/>
          <p:nvPr userDrawn="1"/>
        </p:nvGrpSpPr>
        <p:grpSpPr>
          <a:xfrm>
            <a:off x="335733" y="5831540"/>
            <a:ext cx="713777" cy="769667"/>
            <a:chOff x="335733" y="5831540"/>
            <a:chExt cx="713777" cy="769667"/>
          </a:xfrm>
        </p:grpSpPr>
        <p:sp>
          <p:nvSpPr>
            <p:cNvPr id="23" name="Freeform: Shape 22">
              <a:extLst>
                <a:ext uri="{FF2B5EF4-FFF2-40B4-BE49-F238E27FC236}">
                  <a16:creationId xmlns:a16="http://schemas.microsoft.com/office/drawing/2014/main" id="{227C21C5-6BE3-4FD9-8DDE-A5050CB07BC3}"/>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370339E9-8D73-4C23-B055-026340306649}"/>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22A949E8-DE32-4CD9-A26C-6E2352A0D4F6}"/>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79421BE4-EC63-4AC6-983F-0FEBA2EFA500}"/>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3AABDB4A-129F-4FA7-8427-BEC6CACD4FF8}"/>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A582E753-77F2-4F3D-B9F8-305DD7A27970}"/>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F4A5A04A-6EE2-4C53-AEBB-E004FD55EF30}"/>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B4D9A9F6-3A14-4003-A299-E51EA1B06520}"/>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87B1D08C-07FB-4D0C-AD75-B644441D51CD}"/>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F67B484D-A4D8-4C31-AD63-75BD922E9CC6}"/>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A0E987AE-27B9-4C1E-B99F-3AF90F65BF59}"/>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B42F95E-6ECC-437A-8277-E8B0A4C17123}"/>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8ABDFEB6-8B49-4B51-BC41-F0BA66558D8E}"/>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178A6D0B-2F01-4295-9A0E-F7719A8F210D}"/>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FFF91EAA-1321-4B54-B527-FDAD9E1219CE}"/>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99F0B932-4B8F-493B-9CEE-B478FB5DED1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42D5F403-963B-4868-9223-B362C424B011}"/>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5EC206E7-AC81-4E52-90A4-09A279C8453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163586AB-51AF-420D-B753-AE7815BCBD92}"/>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D3D82AC-B715-4BDC-9091-690743A5051B}"/>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BFBF542B-4273-4D35-B6CD-A550A74D18C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1748BBAF-7708-4713-9E35-29FE21311791}"/>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0E48F070-4646-4BFB-A66E-A9B0391CBD54}"/>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27ABC8D8-379F-41EF-8BEF-F7E2D29E2823}"/>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063EB1FB-85CE-447B-A6CE-C36621B4017F}"/>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22190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5346"/>
          </a:xfrm>
          <a:prstGeom prst="rect">
            <a:avLst/>
          </a:prstGeom>
        </p:spPr>
      </p:pic>
      <p:sp>
        <p:nvSpPr>
          <p:cNvPr id="2" name="Title 1"/>
          <p:cNvSpPr>
            <a:spLocks noGrp="1"/>
          </p:cNvSpPr>
          <p:nvPr>
            <p:ph type="ctrTitle"/>
          </p:nvPr>
        </p:nvSpPr>
        <p:spPr>
          <a:xfrm>
            <a:off x="685800" y="2130425"/>
            <a:ext cx="7772400" cy="1470025"/>
          </a:xfrm>
        </p:spPr>
        <p:txBody>
          <a:bodyPr/>
          <a:lstStyle>
            <a:lvl1pPr algn="ctr" defTabSz="457200" rtl="0" eaLnBrk="0" fontAlgn="base" hangingPunct="0">
              <a:spcBef>
                <a:spcPct val="0"/>
              </a:spcBef>
              <a:spcAft>
                <a:spcPct val="0"/>
              </a:spcAft>
              <a:defRPr lang="en-US" sz="4000" b="0" i="0" kern="1200" baseline="0" dirty="0">
                <a:solidFill>
                  <a:srgbClr val="ADC32B"/>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42527"/>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F4B4EA-3002-1E41-8284-290B28260A0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457200" rtl="0" eaLnBrk="0" fontAlgn="base" hangingPunct="0">
              <a:spcBef>
                <a:spcPct val="0"/>
              </a:spcBef>
              <a:spcAft>
                <a:spcPct val="0"/>
              </a:spcAft>
              <a:defRPr lang="en-US" sz="4400" kern="1200" baseline="0" dirty="0">
                <a:solidFill>
                  <a:srgbClr val="ADC32B"/>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gn="l" defTabSz="457200" rtl="0" eaLnBrk="0" fontAlgn="base" hangingPunct="0">
              <a:spcBef>
                <a:spcPct val="20000"/>
              </a:spcBef>
              <a:spcAft>
                <a:spcPct val="0"/>
              </a:spcAft>
              <a:buFont typeface="Arial" charset="0"/>
              <a:defRPr lang="en-AU" sz="2000" kern="1200" dirty="0" smtClean="0">
                <a:solidFill>
                  <a:srgbClr val="242527"/>
                </a:solidFill>
                <a:latin typeface="Arial" charset="0"/>
                <a:ea typeface="Arial" charset="0"/>
                <a:cs typeface="Arial" charset="0"/>
              </a:defRPr>
            </a:lvl1pPr>
            <a:lvl2pPr algn="l" defTabSz="457200" rtl="0" eaLnBrk="0" fontAlgn="base" hangingPunct="0">
              <a:spcBef>
                <a:spcPct val="20000"/>
              </a:spcBef>
              <a:spcAft>
                <a:spcPct val="0"/>
              </a:spcAft>
              <a:buFont typeface="Arial" charset="0"/>
              <a:defRPr lang="en-AU" sz="1800" kern="1200" dirty="0" smtClean="0">
                <a:solidFill>
                  <a:srgbClr val="242527"/>
                </a:solidFill>
                <a:latin typeface="Arial" charset="0"/>
                <a:ea typeface="Arial" charset="0"/>
                <a:cs typeface="Arial" charset="0"/>
              </a:defRPr>
            </a:lvl2pPr>
            <a:lvl3pPr algn="l" defTabSz="457200" rtl="0" eaLnBrk="0" fontAlgn="base" hangingPunct="0">
              <a:spcBef>
                <a:spcPct val="20000"/>
              </a:spcBef>
              <a:spcAft>
                <a:spcPct val="0"/>
              </a:spcAft>
              <a:buFont typeface="Arial" charset="0"/>
              <a:defRPr lang="en-AU" sz="1600" kern="1200" dirty="0" smtClean="0">
                <a:solidFill>
                  <a:srgbClr val="242527"/>
                </a:solidFill>
                <a:latin typeface="Arial" charset="0"/>
                <a:ea typeface="Arial" charset="0"/>
                <a:cs typeface="Arial" charset="0"/>
              </a:defRPr>
            </a:lvl3pPr>
            <a:lvl4pPr algn="l" defTabSz="457200" rtl="0" eaLnBrk="0" fontAlgn="base" hangingPunct="0">
              <a:spcBef>
                <a:spcPct val="20000"/>
              </a:spcBef>
              <a:spcAft>
                <a:spcPct val="0"/>
              </a:spcAft>
              <a:buFont typeface="Arial" charset="0"/>
              <a:defRPr lang="en-AU" sz="1400" kern="1200" dirty="0" smtClean="0">
                <a:solidFill>
                  <a:srgbClr val="242527"/>
                </a:solidFill>
                <a:latin typeface="Arial" charset="0"/>
                <a:ea typeface="Arial" charset="0"/>
                <a:cs typeface="Arial" charset="0"/>
              </a:defRPr>
            </a:lvl4pPr>
            <a:lvl5pPr algn="l" defTabSz="457200" rtl="0" eaLnBrk="0" fontAlgn="base" hangingPunct="0">
              <a:spcBef>
                <a:spcPct val="20000"/>
              </a:spcBef>
              <a:spcAft>
                <a:spcPct val="0"/>
              </a:spcAft>
              <a:buFont typeface="Arial" charset="0"/>
              <a:defRPr lang="en-US" sz="1200" kern="1200" dirty="0">
                <a:solidFill>
                  <a:srgbClr val="242527"/>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432B9-EA67-F04F-9304-501133B507F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42527"/>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E809FF-532A-EB4A-867A-7A626154F7E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457200" rtl="0" eaLnBrk="0" fontAlgn="base" hangingPunct="0">
              <a:spcBef>
                <a:spcPct val="0"/>
              </a:spcBef>
              <a:spcAft>
                <a:spcPct val="0"/>
              </a:spcAft>
              <a:defRPr lang="en-US" sz="4400" kern="1200" baseline="0" dirty="0">
                <a:solidFill>
                  <a:srgbClr val="ADC32B"/>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342900" indent="-342900">
              <a:defRPr lang="en-AU" sz="2000" kern="1200" dirty="0" smtClean="0">
                <a:solidFill>
                  <a:srgbClr val="242527"/>
                </a:solidFill>
                <a:latin typeface="Arial" charset="0"/>
                <a:ea typeface="Arial" charset="0"/>
                <a:cs typeface="Arial" charset="0"/>
              </a:defRPr>
            </a:lvl1pPr>
            <a:lvl2pPr algn="l" defTabSz="457200" rtl="0" eaLnBrk="0" fontAlgn="base" hangingPunct="0">
              <a:spcBef>
                <a:spcPct val="20000"/>
              </a:spcBef>
              <a:spcAft>
                <a:spcPct val="0"/>
              </a:spcAft>
              <a:buFont typeface="Arial" charset="0"/>
              <a:defRPr lang="en-AU" sz="1800" kern="1200" dirty="0" smtClean="0">
                <a:solidFill>
                  <a:srgbClr val="242527"/>
                </a:solidFill>
                <a:latin typeface="Arial" charset="0"/>
                <a:ea typeface="Arial" charset="0"/>
                <a:cs typeface="Arial" charset="0"/>
              </a:defRPr>
            </a:lvl2pPr>
            <a:lvl3pPr algn="l" defTabSz="457200" rtl="0" eaLnBrk="0" fontAlgn="base" hangingPunct="0">
              <a:spcBef>
                <a:spcPct val="20000"/>
              </a:spcBef>
              <a:spcAft>
                <a:spcPct val="0"/>
              </a:spcAft>
              <a:buFont typeface="Arial" charset="0"/>
              <a:defRPr lang="en-AU" sz="1600" kern="1200" dirty="0" smtClean="0">
                <a:solidFill>
                  <a:srgbClr val="242527"/>
                </a:solidFill>
                <a:latin typeface="Arial" charset="0"/>
                <a:ea typeface="Arial" charset="0"/>
                <a:cs typeface="Arial" charset="0"/>
              </a:defRPr>
            </a:lvl3pPr>
            <a:lvl4pPr algn="l" defTabSz="457200" rtl="0" eaLnBrk="0" fontAlgn="base" hangingPunct="0">
              <a:spcBef>
                <a:spcPct val="20000"/>
              </a:spcBef>
              <a:spcAft>
                <a:spcPct val="0"/>
              </a:spcAft>
              <a:buFont typeface="Arial" charset="0"/>
              <a:defRPr lang="en-AU" sz="1400" kern="1200" dirty="0" smtClean="0">
                <a:solidFill>
                  <a:srgbClr val="242527"/>
                </a:solidFill>
                <a:latin typeface="Arial" charset="0"/>
                <a:ea typeface="Arial" charset="0"/>
                <a:cs typeface="Arial" charset="0"/>
              </a:defRPr>
            </a:lvl4pPr>
            <a:lvl5pPr algn="l" defTabSz="457200" rtl="0" eaLnBrk="0" fontAlgn="base" hangingPunct="0">
              <a:spcBef>
                <a:spcPct val="20000"/>
              </a:spcBef>
              <a:spcAft>
                <a:spcPct val="0"/>
              </a:spcAft>
              <a:buFont typeface="Arial" charset="0"/>
              <a:defRPr lang="en-US" sz="1200" kern="1200" dirty="0">
                <a:solidFill>
                  <a:srgbClr val="242527"/>
                </a:solidFill>
                <a:latin typeface="Arial" charset="0"/>
                <a:ea typeface="Arial" charset="0"/>
                <a:cs typeface="Arial" charset="0"/>
              </a:defRPr>
            </a:lvl5pPr>
            <a:lvl6pPr>
              <a:defRPr sz="1800"/>
            </a:lvl6pPr>
            <a:lvl7pPr>
              <a:defRPr sz="1800"/>
            </a:lvl7pPr>
            <a:lvl8pPr>
              <a:defRPr sz="1800"/>
            </a:lvl8pPr>
            <a:lvl9pPr>
              <a:defRPr sz="1800"/>
            </a:lvl9pPr>
          </a:lstStyle>
          <a:p>
            <a:pPr marL="342900" lvl="0" indent="-342900" algn="l" defTabSz="457200" rtl="0" eaLnBrk="0" fontAlgn="base" hangingPunct="0">
              <a:spcBef>
                <a:spcPct val="20000"/>
              </a:spcBef>
              <a:spcAft>
                <a:spcPct val="0"/>
              </a:spcAft>
              <a:buFont typeface="Arial" charset="0"/>
              <a:buChar char="•"/>
            </a:pPr>
            <a:r>
              <a:rPr lang="en-US"/>
              <a:t>Click to edit Master text styles</a:t>
            </a:r>
          </a:p>
          <a:p>
            <a:pPr marL="342900" lvl="1" indent="-342900" algn="l" defTabSz="457200" rtl="0" eaLnBrk="0" fontAlgn="base" hangingPunct="0">
              <a:spcBef>
                <a:spcPct val="20000"/>
              </a:spcBef>
              <a:spcAft>
                <a:spcPct val="0"/>
              </a:spcAft>
              <a:buFont typeface="Arial" charset="0"/>
              <a:buChar char="•"/>
            </a:pPr>
            <a:r>
              <a:rPr lang="en-US"/>
              <a:t>Second level</a:t>
            </a:r>
          </a:p>
          <a:p>
            <a:pPr marL="342900" lvl="2" indent="-342900" algn="l" defTabSz="457200" rtl="0" eaLnBrk="0" fontAlgn="base" hangingPunct="0">
              <a:spcBef>
                <a:spcPct val="20000"/>
              </a:spcBef>
              <a:spcAft>
                <a:spcPct val="0"/>
              </a:spcAft>
              <a:buFont typeface="Arial" charset="0"/>
              <a:buChar char="•"/>
            </a:pPr>
            <a:r>
              <a:rPr lang="en-US"/>
              <a:t>Third level</a:t>
            </a:r>
          </a:p>
          <a:p>
            <a:pPr marL="342900" lvl="3" indent="-342900" algn="l" defTabSz="457200" rtl="0" eaLnBrk="0" fontAlgn="base" hangingPunct="0">
              <a:spcBef>
                <a:spcPct val="20000"/>
              </a:spcBef>
              <a:spcAft>
                <a:spcPct val="0"/>
              </a:spcAft>
              <a:buFont typeface="Arial" charset="0"/>
              <a:buChar char="•"/>
            </a:pPr>
            <a:r>
              <a:rPr lang="en-US"/>
              <a:t>Fourth level</a:t>
            </a:r>
          </a:p>
          <a:p>
            <a:pPr marL="342900" lvl="4" indent="-342900" algn="l" defTabSz="457200" rtl="0" eaLnBrk="0" fontAlgn="base" hangingPunct="0">
              <a:spcBef>
                <a:spcPct val="20000"/>
              </a:spcBef>
              <a:spcAft>
                <a:spcPct val="0"/>
              </a:spcAft>
              <a:buFont typeface="Arial" charset="0"/>
              <a:buChar char="•"/>
            </a:pPr>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lgn="l" defTabSz="457200" rtl="0" eaLnBrk="0" fontAlgn="base" hangingPunct="0">
              <a:spcBef>
                <a:spcPct val="20000"/>
              </a:spcBef>
              <a:spcAft>
                <a:spcPct val="0"/>
              </a:spcAft>
              <a:buFont typeface="Arial" charset="0"/>
              <a:defRPr lang="en-AU" sz="2000" kern="1200" dirty="0" smtClean="0">
                <a:solidFill>
                  <a:srgbClr val="242527"/>
                </a:solidFill>
                <a:latin typeface="Arial" charset="0"/>
                <a:ea typeface="Arial" charset="0"/>
                <a:cs typeface="Arial" charset="0"/>
              </a:defRPr>
            </a:lvl1pPr>
            <a:lvl2pPr algn="l" defTabSz="457200" rtl="0" eaLnBrk="0" fontAlgn="base" hangingPunct="0">
              <a:spcBef>
                <a:spcPct val="20000"/>
              </a:spcBef>
              <a:spcAft>
                <a:spcPct val="0"/>
              </a:spcAft>
              <a:buFont typeface="Arial" charset="0"/>
              <a:defRPr lang="en-AU" sz="1800" kern="1200" dirty="0" smtClean="0">
                <a:solidFill>
                  <a:srgbClr val="242527"/>
                </a:solidFill>
                <a:latin typeface="Arial" charset="0"/>
                <a:ea typeface="Arial" charset="0"/>
                <a:cs typeface="Arial" charset="0"/>
              </a:defRPr>
            </a:lvl2pPr>
            <a:lvl3pPr algn="l" defTabSz="457200" rtl="0" eaLnBrk="0" fontAlgn="base" hangingPunct="0">
              <a:spcBef>
                <a:spcPct val="20000"/>
              </a:spcBef>
              <a:spcAft>
                <a:spcPct val="0"/>
              </a:spcAft>
              <a:buFont typeface="Arial" charset="0"/>
              <a:defRPr lang="en-AU" sz="1600" kern="1200" dirty="0" smtClean="0">
                <a:solidFill>
                  <a:srgbClr val="242527"/>
                </a:solidFill>
                <a:latin typeface="Arial" charset="0"/>
                <a:ea typeface="Arial" charset="0"/>
                <a:cs typeface="Arial" charset="0"/>
              </a:defRPr>
            </a:lvl3pPr>
            <a:lvl4pPr algn="l" defTabSz="457200" rtl="0" eaLnBrk="0" fontAlgn="base" hangingPunct="0">
              <a:spcBef>
                <a:spcPct val="20000"/>
              </a:spcBef>
              <a:spcAft>
                <a:spcPct val="0"/>
              </a:spcAft>
              <a:buFont typeface="Arial" charset="0"/>
              <a:defRPr lang="en-AU" sz="1400" kern="1200" dirty="0" smtClean="0">
                <a:solidFill>
                  <a:srgbClr val="242527"/>
                </a:solidFill>
                <a:latin typeface="Arial" charset="0"/>
                <a:ea typeface="Arial" charset="0"/>
                <a:cs typeface="Arial" charset="0"/>
              </a:defRPr>
            </a:lvl4pPr>
            <a:lvl5pPr algn="l" defTabSz="457200" rtl="0" eaLnBrk="0" fontAlgn="base" hangingPunct="0">
              <a:spcBef>
                <a:spcPct val="20000"/>
              </a:spcBef>
              <a:spcAft>
                <a:spcPct val="0"/>
              </a:spcAft>
              <a:buFont typeface="Arial" charset="0"/>
              <a:defRPr lang="en-US" sz="1200" kern="1200" dirty="0">
                <a:solidFill>
                  <a:srgbClr val="242527"/>
                </a:solidFill>
                <a:latin typeface="Arial" charset="0"/>
                <a:ea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F78EF86-02B3-4D4B-91DB-69A852FC3B28}"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lang="en-AU" sz="4400" kern="1200" baseline="0" dirty="0" smtClean="0">
                <a:solidFill>
                  <a:srgbClr val="ADC32B"/>
                </a:solidFill>
                <a:latin typeface="Helvetica" panose="020B0500000000000000" pitchFamily="34" charset="0"/>
                <a:ea typeface="ＭＳ Ｐゴシック" charset="-128"/>
                <a:cs typeface="ＭＳ Ｐゴシック" charset="-128"/>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baseline="0">
                <a:solidFill>
                  <a:srgbClr val="ADC32B"/>
                </a:solidFill>
                <a:latin typeface="Helvetica" panose="020B05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242527"/>
                </a:solidFill>
              </a:defRPr>
            </a:lvl1pPr>
            <a:lvl2pPr>
              <a:defRPr sz="1800">
                <a:solidFill>
                  <a:srgbClr val="242527"/>
                </a:solidFill>
              </a:defRPr>
            </a:lvl2pPr>
            <a:lvl3pPr>
              <a:defRPr sz="1600">
                <a:solidFill>
                  <a:srgbClr val="242527"/>
                </a:solidFill>
              </a:defRPr>
            </a:lvl3pPr>
            <a:lvl4pPr>
              <a:defRPr sz="1400">
                <a:solidFill>
                  <a:srgbClr val="242527"/>
                </a:solidFill>
              </a:defRPr>
            </a:lvl4pPr>
            <a:lvl5pPr>
              <a:defRPr sz="1200">
                <a:solidFill>
                  <a:srgbClr val="242527"/>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lang="en-AU" sz="2000" b="1" kern="1200" baseline="0" smtClean="0">
                <a:solidFill>
                  <a:srgbClr val="ADC32B"/>
                </a:solidFill>
                <a:latin typeface="Helvetica" panose="020B0500000000000000" pitchFamily="34" charset="0"/>
                <a:ea typeface="ＭＳ Ｐゴシック" charset="-128"/>
                <a:cs typeface="ＭＳ Ｐゴシック"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000">
                <a:solidFill>
                  <a:srgbClr val="242527"/>
                </a:solidFill>
              </a:defRPr>
            </a:lvl1pPr>
            <a:lvl2pPr>
              <a:defRPr sz="1800">
                <a:solidFill>
                  <a:srgbClr val="242527"/>
                </a:solidFill>
              </a:defRPr>
            </a:lvl2pPr>
            <a:lvl3pPr>
              <a:defRPr sz="1600">
                <a:solidFill>
                  <a:srgbClr val="242527"/>
                </a:solidFill>
              </a:defRPr>
            </a:lvl3pPr>
            <a:lvl4pPr>
              <a:defRPr sz="1400">
                <a:solidFill>
                  <a:srgbClr val="242527"/>
                </a:solidFill>
              </a:defRPr>
            </a:lvl4pPr>
            <a:lvl5pPr>
              <a:defRPr sz="1200">
                <a:solidFill>
                  <a:srgbClr val="242527"/>
                </a:solidFill>
              </a:defRPr>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9" name="Slide Number Placeholder 5"/>
          <p:cNvSpPr>
            <a:spLocks noGrp="1"/>
          </p:cNvSpPr>
          <p:nvPr>
            <p:ph type="sldNum" sz="quarter" idx="12"/>
          </p:nvPr>
        </p:nvSpPr>
        <p:spPr>
          <a:xfrm>
            <a:off x="6686872" y="6093296"/>
            <a:ext cx="2133600" cy="365125"/>
          </a:xfrm>
        </p:spPr>
        <p:txBody>
          <a:bodyPr vert="horz" lIns="91440" tIns="45720" rIns="91440" bIns="45720" rtlCol="0" anchor="ctr"/>
          <a:lstStyle>
            <a:lvl1pPr>
              <a:defRPr lang="en-US" smtClean="0"/>
            </a:lvl1pPr>
          </a:lstStyle>
          <a:p>
            <a:fld id="{CE19E27B-0D6D-5B4E-880B-D2A42B00F1F2}" type="slidenum">
              <a:rPr lang="en-AU" smtClean="0"/>
              <a:pPr/>
              <a:t>‹#›</a:t>
            </a:fld>
            <a:endParaRPr lang="en-A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457200" rtl="0" eaLnBrk="0" fontAlgn="base" hangingPunct="0">
              <a:spcBef>
                <a:spcPct val="0"/>
              </a:spcBef>
              <a:spcAft>
                <a:spcPct val="0"/>
              </a:spcAft>
              <a:defRPr lang="en-US" sz="4400" kern="1200" baseline="0">
                <a:solidFill>
                  <a:srgbClr val="ADC32B"/>
                </a:solidFill>
                <a:latin typeface="Arial" charset="0"/>
                <a:ea typeface="Arial" charset="0"/>
                <a:cs typeface="Arial" charset="0"/>
              </a:defRPr>
            </a:lvl1pPr>
          </a:lstStyle>
          <a:p>
            <a:r>
              <a:rPr lang="en-US"/>
              <a:t>Click to edit Master title style</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CEA4244-BE18-BD4B-9D59-CBE981EE1BE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F6F425-1ECE-4247-A633-1D3872AA62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3880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lgn="l" defTabSz="457200" rtl="0" eaLnBrk="0" fontAlgn="base" hangingPunct="0">
              <a:spcBef>
                <a:spcPct val="20000"/>
              </a:spcBef>
              <a:spcAft>
                <a:spcPct val="0"/>
              </a:spcAft>
              <a:buFont typeface="Arial" charset="0"/>
              <a:defRPr lang="en-AU" sz="2000" kern="1200" dirty="0" smtClean="0">
                <a:solidFill>
                  <a:srgbClr val="242527"/>
                </a:solidFill>
                <a:latin typeface="Arial" charset="0"/>
                <a:ea typeface="Arial" charset="0"/>
                <a:cs typeface="Arial" charset="0"/>
              </a:defRPr>
            </a:lvl1pPr>
            <a:lvl2pPr algn="l" defTabSz="457200" rtl="0" eaLnBrk="0" fontAlgn="base" hangingPunct="0">
              <a:spcBef>
                <a:spcPct val="20000"/>
              </a:spcBef>
              <a:spcAft>
                <a:spcPct val="0"/>
              </a:spcAft>
              <a:buFont typeface="Arial" charset="0"/>
              <a:defRPr lang="en-AU" sz="1800" kern="1200" dirty="0" smtClean="0">
                <a:solidFill>
                  <a:srgbClr val="242527"/>
                </a:solidFill>
                <a:latin typeface="Arial" charset="0"/>
                <a:ea typeface="Arial" charset="0"/>
                <a:cs typeface="Arial" charset="0"/>
              </a:defRPr>
            </a:lvl2pPr>
            <a:lvl3pPr algn="l" defTabSz="457200" rtl="0" eaLnBrk="0" fontAlgn="base" hangingPunct="0">
              <a:spcBef>
                <a:spcPct val="20000"/>
              </a:spcBef>
              <a:spcAft>
                <a:spcPct val="0"/>
              </a:spcAft>
              <a:buFont typeface="Arial" charset="0"/>
              <a:defRPr lang="en-AU" sz="1600" kern="1200" dirty="0" smtClean="0">
                <a:solidFill>
                  <a:srgbClr val="242527"/>
                </a:solidFill>
                <a:latin typeface="Arial" charset="0"/>
                <a:ea typeface="Arial" charset="0"/>
                <a:cs typeface="Arial" charset="0"/>
              </a:defRPr>
            </a:lvl3pPr>
            <a:lvl4pPr algn="l" defTabSz="457200" rtl="0" eaLnBrk="0" fontAlgn="base" hangingPunct="0">
              <a:spcBef>
                <a:spcPct val="20000"/>
              </a:spcBef>
              <a:spcAft>
                <a:spcPct val="0"/>
              </a:spcAft>
              <a:buFont typeface="Arial" charset="0"/>
              <a:defRPr lang="en-AU" sz="1400" kern="1200" dirty="0" smtClean="0">
                <a:solidFill>
                  <a:srgbClr val="242527"/>
                </a:solidFill>
                <a:latin typeface="Arial" charset="0"/>
                <a:ea typeface="Arial" charset="0"/>
                <a:cs typeface="Arial" charset="0"/>
              </a:defRPr>
            </a:lvl4pPr>
            <a:lvl5pPr algn="l" defTabSz="457200" rtl="0" eaLnBrk="0" fontAlgn="base" hangingPunct="0">
              <a:spcBef>
                <a:spcPct val="20000"/>
              </a:spcBef>
              <a:spcAft>
                <a:spcPct val="0"/>
              </a:spcAft>
              <a:buFont typeface="Arial" charset="0"/>
              <a:defRPr lang="en-US" sz="1200" kern="1200" dirty="0">
                <a:solidFill>
                  <a:srgbClr val="242527"/>
                </a:solidFill>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24252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7456A0-2ADE-B746-8E96-A1E96D2AD27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42527"/>
                </a:solidFill>
                <a:latin typeface="Arial" charset="0"/>
                <a:ea typeface="Arial" charset="0"/>
                <a:cs typeface="Arial"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EC7597-1BF6-6945-BCE0-92E4D908B3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642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659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490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9721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5464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007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5575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jp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3061037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5236"/>
          </a:xfrm>
          <a:prstGeom prst="rect">
            <a:avLst/>
          </a:prstGeom>
        </p:spPr>
      </p:pic>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2FDBE8B-4250-3A48-9ECA-8E36C66A2D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Lst>
  <p:txStyles>
    <p:titleStyle>
      <a:lvl1pPr algn="l" defTabSz="457200" rtl="0" eaLnBrk="1" fontAlgn="base" hangingPunct="1">
        <a:spcBef>
          <a:spcPct val="0"/>
        </a:spcBef>
        <a:spcAft>
          <a:spcPct val="0"/>
        </a:spcAft>
        <a:defRPr lang="en-US" sz="4400" kern="1200" baseline="0" dirty="0">
          <a:solidFill>
            <a:srgbClr val="ADC32B"/>
          </a:solidFill>
          <a:latin typeface="Arial" charset="0"/>
          <a:ea typeface="Arial" charset="0"/>
          <a:cs typeface="Arial"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lang="en-AU" sz="2000" kern="1200" dirty="0">
          <a:solidFill>
            <a:srgbClr val="242527"/>
          </a:solidFill>
          <a:latin typeface="Arial" charset="0"/>
          <a:ea typeface="Arial" charset="0"/>
          <a:cs typeface="Arial" charset="0"/>
        </a:defRPr>
      </a:lvl1pPr>
      <a:lvl2pPr marL="742950" indent="-285750" algn="l" defTabSz="457200" rtl="0" eaLnBrk="1" fontAlgn="base" hangingPunct="1">
        <a:spcBef>
          <a:spcPct val="20000"/>
        </a:spcBef>
        <a:spcAft>
          <a:spcPct val="0"/>
        </a:spcAft>
        <a:buFont typeface="Arial" charset="0"/>
        <a:buChar char="–"/>
        <a:defRPr lang="en-AU" sz="1800" kern="1200" dirty="0">
          <a:solidFill>
            <a:srgbClr val="242527"/>
          </a:solidFill>
          <a:latin typeface="Arial" charset="0"/>
          <a:ea typeface="Arial" charset="0"/>
          <a:cs typeface="Arial" charset="0"/>
        </a:defRPr>
      </a:lvl2pPr>
      <a:lvl3pPr marL="1143000" indent="-228600" algn="l" defTabSz="457200" rtl="0" eaLnBrk="1" fontAlgn="base" hangingPunct="1">
        <a:spcBef>
          <a:spcPct val="20000"/>
        </a:spcBef>
        <a:spcAft>
          <a:spcPct val="0"/>
        </a:spcAft>
        <a:buFont typeface="Arial" charset="0"/>
        <a:buChar char="•"/>
        <a:defRPr lang="en-AU" sz="1600" kern="1200" dirty="0">
          <a:solidFill>
            <a:srgbClr val="242527"/>
          </a:solidFill>
          <a:latin typeface="Arial" charset="0"/>
          <a:ea typeface="Arial" charset="0"/>
          <a:cs typeface="Arial" charset="0"/>
        </a:defRPr>
      </a:lvl3pPr>
      <a:lvl4pPr marL="1600200" indent="-228600" algn="l" defTabSz="457200" rtl="0" eaLnBrk="1" fontAlgn="base" hangingPunct="1">
        <a:spcBef>
          <a:spcPct val="20000"/>
        </a:spcBef>
        <a:spcAft>
          <a:spcPct val="0"/>
        </a:spcAft>
        <a:buFont typeface="Arial" charset="0"/>
        <a:buChar char="–"/>
        <a:defRPr lang="en-AU" sz="1400" kern="1200" dirty="0">
          <a:solidFill>
            <a:srgbClr val="242527"/>
          </a:solidFill>
          <a:latin typeface="Arial" charset="0"/>
          <a:ea typeface="Arial" charset="0"/>
          <a:cs typeface="Arial" charset="0"/>
        </a:defRPr>
      </a:lvl4pPr>
      <a:lvl5pPr marL="2057400" indent="-228600" algn="l" defTabSz="457200" rtl="0" eaLnBrk="1" fontAlgn="base" hangingPunct="1">
        <a:spcBef>
          <a:spcPct val="20000"/>
        </a:spcBef>
        <a:spcAft>
          <a:spcPct val="0"/>
        </a:spcAft>
        <a:buFont typeface="Arial" charset="0"/>
        <a:buChar char="»"/>
        <a:defRPr lang="en-US" sz="1200" kern="1200" dirty="0">
          <a:solidFill>
            <a:srgbClr val="242527"/>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4">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B876F6-B017-47CF-9366-01185F603C14}"/>
              </a:ext>
            </a:extLst>
          </p:cNvPr>
          <p:cNvSpPr>
            <a:spLocks noGrp="1"/>
          </p:cNvSpPr>
          <p:nvPr>
            <p:ph type="ctrTitle"/>
          </p:nvPr>
        </p:nvSpPr>
        <p:spPr>
          <a:xfrm>
            <a:off x="479161" y="3577456"/>
            <a:ext cx="8182230" cy="1687814"/>
          </a:xfrm>
        </p:spPr>
        <p:txBody>
          <a:bodyPr anchor="b">
            <a:normAutofit/>
          </a:bodyPr>
          <a:lstStyle/>
          <a:p>
            <a:r>
              <a:rPr lang="en-US" sz="5700" dirty="0"/>
              <a:t>Managing Intoxication and Overdose</a:t>
            </a:r>
            <a:endParaRPr lang="en-AU" sz="5700" dirty="0"/>
          </a:p>
        </p:txBody>
      </p:sp>
      <p:sp>
        <p:nvSpPr>
          <p:cNvPr id="3" name="Subtitle 2">
            <a:extLst>
              <a:ext uri="{FF2B5EF4-FFF2-40B4-BE49-F238E27FC236}">
                <a16:creationId xmlns:a16="http://schemas.microsoft.com/office/drawing/2014/main" id="{00BC8289-0171-4A86-B767-982784BD5653}"/>
              </a:ext>
            </a:extLst>
          </p:cNvPr>
          <p:cNvSpPr>
            <a:spLocks noGrp="1"/>
          </p:cNvSpPr>
          <p:nvPr>
            <p:ph type="subTitle" idx="1"/>
          </p:nvPr>
        </p:nvSpPr>
        <p:spPr>
          <a:xfrm>
            <a:off x="479160" y="5660607"/>
            <a:ext cx="8182233" cy="552659"/>
          </a:xfrm>
        </p:spPr>
        <p:txBody>
          <a:bodyPr anchor="t">
            <a:normAutofit fontScale="62500" lnSpcReduction="20000"/>
          </a:bodyPr>
          <a:lstStyle/>
          <a:p>
            <a:r>
              <a:rPr lang="en-US" dirty="0"/>
              <a:t>Nursing and Midwifery CoP Presentation June 2021</a:t>
            </a:r>
          </a:p>
          <a:p>
            <a:r>
              <a:rPr lang="en-AU" dirty="0"/>
              <a:t>Prepared by Tonina Harvey</a:t>
            </a:r>
          </a:p>
        </p:txBody>
      </p:sp>
      <p:pic>
        <p:nvPicPr>
          <p:cNvPr id="9" name="Picture 8">
            <a:extLst>
              <a:ext uri="{FF2B5EF4-FFF2-40B4-BE49-F238E27FC236}">
                <a16:creationId xmlns:a16="http://schemas.microsoft.com/office/drawing/2014/main" id="{D027D487-E36C-42DF-8FE9-AFA8551C0260}"/>
              </a:ext>
            </a:extLst>
          </p:cNvPr>
          <p:cNvPicPr>
            <a:picLocks noChangeAspect="1"/>
          </p:cNvPicPr>
          <p:nvPr/>
        </p:nvPicPr>
        <p:blipFill>
          <a:blip r:embed="rId2"/>
          <a:stretch>
            <a:fillRect/>
          </a:stretch>
        </p:blipFill>
        <p:spPr>
          <a:xfrm>
            <a:off x="2155431" y="694878"/>
            <a:ext cx="4829691" cy="2535587"/>
          </a:xfrm>
          <a:prstGeom prst="rect">
            <a:avLst/>
          </a:prstGeom>
        </p:spPr>
      </p:pic>
      <p:sp>
        <p:nvSpPr>
          <p:cNvPr id="26"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5509052"/>
            <a:ext cx="3429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485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65DABD1-D9DD-47BD-AD1F-9A30F5D5DB30}"/>
              </a:ext>
            </a:extLst>
          </p:cNvPr>
          <p:cNvSpPr>
            <a:spLocks noGrp="1"/>
          </p:cNvSpPr>
          <p:nvPr>
            <p:ph type="title"/>
          </p:nvPr>
        </p:nvSpPr>
        <p:spPr>
          <a:xfrm>
            <a:off x="476250" y="640823"/>
            <a:ext cx="2563994" cy="5583148"/>
          </a:xfrm>
        </p:spPr>
        <p:txBody>
          <a:bodyPr anchor="ctr">
            <a:normAutofit/>
          </a:bodyPr>
          <a:lstStyle/>
          <a:p>
            <a:r>
              <a:rPr lang="en-US" sz="4700"/>
              <a:t>Physical Care</a:t>
            </a:r>
            <a:endParaRPr lang="en-AU" sz="4700"/>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3">
            <a:extLst>
              <a:ext uri="{FF2B5EF4-FFF2-40B4-BE49-F238E27FC236}">
                <a16:creationId xmlns:a16="http://schemas.microsoft.com/office/drawing/2014/main" id="{FAB8D22C-9B75-4C2A-A47A-D9EAC9C5B17C}"/>
              </a:ext>
            </a:extLst>
          </p:cNvPr>
          <p:cNvGraphicFramePr>
            <a:graphicFrameLocks noGrp="1"/>
          </p:cNvGraphicFramePr>
          <p:nvPr>
            <p:ph idx="1"/>
            <p:extLst>
              <p:ext uri="{D42A27DB-BD31-4B8C-83A1-F6EECF244321}">
                <p14:modId xmlns:p14="http://schemas.microsoft.com/office/powerpoint/2010/main" val="3245754629"/>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067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8109B5E3-5E71-4247-8436-04D6F494EF84}"/>
              </a:ext>
            </a:extLst>
          </p:cNvPr>
          <p:cNvSpPr>
            <a:spLocks noGrp="1"/>
          </p:cNvSpPr>
          <p:nvPr>
            <p:ph type="title"/>
          </p:nvPr>
        </p:nvSpPr>
        <p:spPr>
          <a:xfrm>
            <a:off x="884419" y="826680"/>
            <a:ext cx="7375161" cy="1325563"/>
          </a:xfrm>
        </p:spPr>
        <p:txBody>
          <a:bodyPr>
            <a:normAutofit/>
          </a:bodyPr>
          <a:lstStyle/>
          <a:p>
            <a:pPr algn="ctr"/>
            <a:r>
              <a:rPr lang="en-US" sz="3500">
                <a:solidFill>
                  <a:srgbClr val="FFFFFF"/>
                </a:solidFill>
              </a:rPr>
              <a:t>Behavioural Management</a:t>
            </a:r>
            <a:endParaRPr lang="en-AU" sz="3500">
              <a:solidFill>
                <a:srgbClr val="FFFFFF"/>
              </a:solidFill>
            </a:endParaRPr>
          </a:p>
        </p:txBody>
      </p:sp>
      <p:graphicFrame>
        <p:nvGraphicFramePr>
          <p:cNvPr id="4" name="Table 4">
            <a:extLst>
              <a:ext uri="{FF2B5EF4-FFF2-40B4-BE49-F238E27FC236}">
                <a16:creationId xmlns:a16="http://schemas.microsoft.com/office/drawing/2014/main" id="{0108C648-D785-4820-8D54-7CF7A54EB2F7}"/>
              </a:ext>
            </a:extLst>
          </p:cNvPr>
          <p:cNvGraphicFramePr>
            <a:graphicFrameLocks noGrp="1"/>
          </p:cNvGraphicFramePr>
          <p:nvPr>
            <p:ph idx="1"/>
            <p:extLst>
              <p:ext uri="{D42A27DB-BD31-4B8C-83A1-F6EECF244321}">
                <p14:modId xmlns:p14="http://schemas.microsoft.com/office/powerpoint/2010/main" val="2453413814"/>
              </p:ext>
            </p:extLst>
          </p:nvPr>
        </p:nvGraphicFramePr>
        <p:xfrm>
          <a:off x="777240" y="2984788"/>
          <a:ext cx="7589521" cy="2980037"/>
        </p:xfrm>
        <a:graphic>
          <a:graphicData uri="http://schemas.openxmlformats.org/drawingml/2006/table">
            <a:tbl>
              <a:tblPr firstRow="1" bandRow="1">
                <a:tableStyleId>{5C22544A-7EE6-4342-B048-85BDC9FD1C3A}</a:tableStyleId>
              </a:tblPr>
              <a:tblGrid>
                <a:gridCol w="1749981">
                  <a:extLst>
                    <a:ext uri="{9D8B030D-6E8A-4147-A177-3AD203B41FA5}">
                      <a16:colId xmlns:a16="http://schemas.microsoft.com/office/drawing/2014/main" val="2380183377"/>
                    </a:ext>
                  </a:extLst>
                </a:gridCol>
                <a:gridCol w="5839540">
                  <a:extLst>
                    <a:ext uri="{9D8B030D-6E8A-4147-A177-3AD203B41FA5}">
                      <a16:colId xmlns:a16="http://schemas.microsoft.com/office/drawing/2014/main" val="3379663970"/>
                    </a:ext>
                  </a:extLst>
                </a:gridCol>
              </a:tblGrid>
              <a:tr h="474385">
                <a:tc gridSpan="2">
                  <a:txBody>
                    <a:bodyPr/>
                    <a:lstStyle/>
                    <a:p>
                      <a:pPr algn="ctr"/>
                      <a:r>
                        <a:rPr lang="en-AU" sz="1300" b="1" kern="1200">
                          <a:solidFill>
                            <a:schemeClr val="lt1"/>
                          </a:solidFill>
                          <a:effectLst/>
                          <a:latin typeface="+mn-lt"/>
                          <a:ea typeface="+mn-ea"/>
                          <a:cs typeface="+mn-cs"/>
                        </a:rPr>
                        <a:t>GUIDELINES FOR MANAGEMENT OF SPECIFIC BEHAVIOURS </a:t>
                      </a:r>
                    </a:p>
                    <a:p>
                      <a:pPr algn="ctr"/>
                      <a:r>
                        <a:rPr lang="en-AU" sz="1300" b="1" kern="1200">
                          <a:solidFill>
                            <a:schemeClr val="lt1"/>
                          </a:solidFill>
                          <a:effectLst/>
                          <a:latin typeface="+mn-lt"/>
                          <a:ea typeface="+mn-ea"/>
                          <a:cs typeface="+mn-cs"/>
                        </a:rPr>
                        <a:t>OF AN INTOXICATED PATIENT</a:t>
                      </a:r>
                      <a:endParaRPr lang="en-AU" sz="1300"/>
                    </a:p>
                  </a:txBody>
                  <a:tcPr marL="64106" marR="64106" marT="32053" marB="32053">
                    <a:solidFill>
                      <a:schemeClr val="tx2"/>
                    </a:solidFill>
                  </a:tcPr>
                </a:tc>
                <a:tc hMerge="1">
                  <a:txBody>
                    <a:bodyPr/>
                    <a:lstStyle/>
                    <a:p>
                      <a:endParaRPr lang="en-AU" dirty="0"/>
                    </a:p>
                  </a:txBody>
                  <a:tcPr/>
                </a:tc>
                <a:extLst>
                  <a:ext uri="{0D108BD9-81ED-4DB2-BD59-A6C34878D82A}">
                    <a16:rowId xmlns:a16="http://schemas.microsoft.com/office/drawing/2014/main" val="922894798"/>
                  </a:ext>
                </a:extLst>
              </a:tr>
              <a:tr h="1435977">
                <a:tc>
                  <a:txBody>
                    <a:bodyPr/>
                    <a:lstStyle/>
                    <a:p>
                      <a:r>
                        <a:rPr lang="en-AU" sz="1300" b="1" kern="1200">
                          <a:solidFill>
                            <a:schemeClr val="dk1"/>
                          </a:solidFill>
                          <a:effectLst/>
                          <a:latin typeface="+mn-lt"/>
                          <a:ea typeface="+mn-ea"/>
                          <a:cs typeface="+mn-cs"/>
                        </a:rPr>
                        <a:t>Anxiety, agitation, panic</a:t>
                      </a:r>
                      <a:endParaRPr lang="en-AU" sz="1300"/>
                    </a:p>
                  </a:txBody>
                  <a:tcPr marL="64106" marR="64106" marT="32053" marB="32053"/>
                </a:tc>
                <a:tc>
                  <a:txBody>
                    <a:bodyPr/>
                    <a:lstStyle/>
                    <a:p>
                      <a:pPr lvl="0"/>
                      <a:r>
                        <a:rPr lang="en-AU" sz="1300" kern="1200">
                          <a:solidFill>
                            <a:schemeClr val="dk1"/>
                          </a:solidFill>
                          <a:effectLst/>
                          <a:latin typeface="+mn-lt"/>
                          <a:ea typeface="+mn-ea"/>
                          <a:cs typeface="+mn-cs"/>
                        </a:rPr>
                        <a:t>Approach in a calm and confident manner</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300" kern="1200">
                          <a:solidFill>
                            <a:schemeClr val="dk1"/>
                          </a:solidFill>
                          <a:effectLst/>
                          <a:latin typeface="+mn-lt"/>
                          <a:ea typeface="+mn-ea"/>
                          <a:cs typeface="+mn-cs"/>
                        </a:rPr>
                        <a:t>Explain interventions</a:t>
                      </a:r>
                    </a:p>
                    <a:p>
                      <a:pPr lvl="0"/>
                      <a:r>
                        <a:rPr lang="en-AU" sz="1300" kern="1200">
                          <a:solidFill>
                            <a:schemeClr val="dk1"/>
                          </a:solidFill>
                          <a:effectLst/>
                          <a:latin typeface="+mn-lt"/>
                          <a:ea typeface="+mn-ea"/>
                          <a:cs typeface="+mn-cs"/>
                        </a:rPr>
                        <a:t>Move and speak in an unhurried way</a:t>
                      </a:r>
                    </a:p>
                    <a:p>
                      <a:pPr lvl="0"/>
                      <a:r>
                        <a:rPr lang="en-AU" sz="1300" kern="1200">
                          <a:solidFill>
                            <a:schemeClr val="dk1"/>
                          </a:solidFill>
                          <a:effectLst/>
                          <a:latin typeface="+mn-lt"/>
                          <a:ea typeface="+mn-ea"/>
                          <a:cs typeface="+mn-cs"/>
                        </a:rPr>
                        <a:t>Minimise the number of staff attending to the patient</a:t>
                      </a:r>
                    </a:p>
                    <a:p>
                      <a:pPr lvl="0"/>
                      <a:r>
                        <a:rPr lang="en-AU" sz="1300" kern="1200">
                          <a:solidFill>
                            <a:schemeClr val="dk1"/>
                          </a:solidFill>
                          <a:effectLst/>
                          <a:latin typeface="+mn-lt"/>
                          <a:ea typeface="+mn-ea"/>
                          <a:cs typeface="+mn-cs"/>
                        </a:rPr>
                        <a:t>Provide a quiet environment to reduce stimulation</a:t>
                      </a:r>
                    </a:p>
                    <a:p>
                      <a:pPr lvl="0"/>
                      <a:r>
                        <a:rPr lang="en-AU" sz="1300" kern="1200">
                          <a:solidFill>
                            <a:schemeClr val="dk1"/>
                          </a:solidFill>
                          <a:effectLst/>
                          <a:latin typeface="+mn-lt"/>
                          <a:ea typeface="+mn-ea"/>
                          <a:cs typeface="+mn-cs"/>
                        </a:rPr>
                        <a:t>Reassure the patient frequently</a:t>
                      </a:r>
                    </a:p>
                    <a:p>
                      <a:r>
                        <a:rPr lang="en-AU" sz="1300" kern="1200">
                          <a:solidFill>
                            <a:schemeClr val="dk1"/>
                          </a:solidFill>
                          <a:effectLst/>
                          <a:latin typeface="+mn-lt"/>
                          <a:ea typeface="+mn-ea"/>
                          <a:cs typeface="+mn-cs"/>
                        </a:rPr>
                        <a:t>Protect the patient from accidental harm</a:t>
                      </a:r>
                      <a:endParaRPr lang="en-AU" sz="1300"/>
                    </a:p>
                  </a:txBody>
                  <a:tcPr marL="64106" marR="64106" marT="32053" marB="32053"/>
                </a:tc>
                <a:extLst>
                  <a:ext uri="{0D108BD9-81ED-4DB2-BD59-A6C34878D82A}">
                    <a16:rowId xmlns:a16="http://schemas.microsoft.com/office/drawing/2014/main" val="2150056953"/>
                  </a:ext>
                </a:extLst>
              </a:tr>
              <a:tr h="1051340">
                <a:tc>
                  <a:txBody>
                    <a:bodyPr/>
                    <a:lstStyle/>
                    <a:p>
                      <a:r>
                        <a:rPr lang="en-AU" sz="1300" b="1" kern="1200">
                          <a:solidFill>
                            <a:schemeClr val="dk1"/>
                          </a:solidFill>
                          <a:effectLst/>
                          <a:latin typeface="+mn-lt"/>
                          <a:ea typeface="+mn-ea"/>
                          <a:cs typeface="+mn-cs"/>
                        </a:rPr>
                        <a:t>Confusion, disorientation</a:t>
                      </a:r>
                      <a:endParaRPr lang="en-AU" sz="1300"/>
                    </a:p>
                  </a:txBody>
                  <a:tcPr marL="64106" marR="64106" marT="32053" marB="32053"/>
                </a:tc>
                <a:tc>
                  <a:txBody>
                    <a:bodyPr/>
                    <a:lstStyle/>
                    <a:p>
                      <a:pPr lvl="0"/>
                      <a:r>
                        <a:rPr lang="en-AU" sz="1300" kern="1200">
                          <a:solidFill>
                            <a:schemeClr val="dk1"/>
                          </a:solidFill>
                          <a:effectLst/>
                          <a:latin typeface="+mn-lt"/>
                          <a:ea typeface="+mn-ea"/>
                          <a:cs typeface="+mn-cs"/>
                        </a:rPr>
                        <a:t>Use clear and simple communication</a:t>
                      </a:r>
                    </a:p>
                    <a:p>
                      <a:pPr lvl="0"/>
                      <a:r>
                        <a:rPr lang="en-AU" sz="1300" kern="1200">
                          <a:solidFill>
                            <a:schemeClr val="dk1"/>
                          </a:solidFill>
                          <a:effectLst/>
                          <a:latin typeface="+mn-lt"/>
                          <a:ea typeface="+mn-ea"/>
                          <a:cs typeface="+mn-cs"/>
                        </a:rPr>
                        <a:t>Provide frequent reality orientation</a:t>
                      </a:r>
                    </a:p>
                    <a:p>
                      <a:pPr lvl="0"/>
                      <a:r>
                        <a:rPr lang="en-AU" sz="1300" kern="1200">
                          <a:solidFill>
                            <a:schemeClr val="dk1"/>
                          </a:solidFill>
                          <a:effectLst/>
                          <a:latin typeface="+mn-lt"/>
                          <a:ea typeface="+mn-ea"/>
                          <a:cs typeface="+mn-cs"/>
                        </a:rPr>
                        <a:t>Display some object familiar to the patient, eg own dressing gown or slippers</a:t>
                      </a:r>
                    </a:p>
                    <a:p>
                      <a:pPr lvl="0"/>
                      <a:r>
                        <a:rPr lang="en-AU" sz="1300" kern="1200">
                          <a:solidFill>
                            <a:schemeClr val="dk1"/>
                          </a:solidFill>
                          <a:effectLst/>
                          <a:latin typeface="+mn-lt"/>
                          <a:ea typeface="+mn-ea"/>
                          <a:cs typeface="+mn-cs"/>
                        </a:rPr>
                        <a:t>Ensure frequent supervision</a:t>
                      </a:r>
                    </a:p>
                    <a:p>
                      <a:r>
                        <a:rPr lang="en-AU" sz="1300" kern="1200">
                          <a:solidFill>
                            <a:schemeClr val="dk1"/>
                          </a:solidFill>
                          <a:effectLst/>
                          <a:latin typeface="+mn-lt"/>
                          <a:ea typeface="+mn-ea"/>
                          <a:cs typeface="+mn-cs"/>
                        </a:rPr>
                        <a:t>Accompany the patient to and from places (e.g. bathroom, TV lounge)</a:t>
                      </a:r>
                      <a:endParaRPr lang="en-AU" sz="1300"/>
                    </a:p>
                  </a:txBody>
                  <a:tcPr marL="64106" marR="64106" marT="32053" marB="32053"/>
                </a:tc>
                <a:extLst>
                  <a:ext uri="{0D108BD9-81ED-4DB2-BD59-A6C34878D82A}">
                    <a16:rowId xmlns:a16="http://schemas.microsoft.com/office/drawing/2014/main" val="4249167936"/>
                  </a:ext>
                </a:extLst>
              </a:tr>
            </a:tbl>
          </a:graphicData>
        </a:graphic>
      </p:graphicFrame>
    </p:spTree>
    <p:extLst>
      <p:ext uri="{BB962C8B-B14F-4D97-AF65-F5344CB8AC3E}">
        <p14:creationId xmlns:p14="http://schemas.microsoft.com/office/powerpoint/2010/main" val="25796651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F664B1-ACDF-4A30-B42E-89E46A22EAE9}"/>
              </a:ext>
            </a:extLst>
          </p:cNvPr>
          <p:cNvSpPr>
            <a:spLocks noGrp="1"/>
          </p:cNvSpPr>
          <p:nvPr>
            <p:ph type="title"/>
          </p:nvPr>
        </p:nvSpPr>
        <p:spPr/>
        <p:txBody>
          <a:bodyPr/>
          <a:lstStyle/>
          <a:p>
            <a:endParaRPr lang="en-AU"/>
          </a:p>
        </p:txBody>
      </p:sp>
      <p:graphicFrame>
        <p:nvGraphicFramePr>
          <p:cNvPr id="4" name="Table 3">
            <a:extLst>
              <a:ext uri="{FF2B5EF4-FFF2-40B4-BE49-F238E27FC236}">
                <a16:creationId xmlns:a16="http://schemas.microsoft.com/office/drawing/2014/main" id="{15B838EA-F9C1-408D-AFC5-284E57A2446B}"/>
              </a:ext>
            </a:extLst>
          </p:cNvPr>
          <p:cNvGraphicFramePr>
            <a:graphicFrameLocks noGrp="1"/>
          </p:cNvGraphicFramePr>
          <p:nvPr>
            <p:extLst>
              <p:ext uri="{D42A27DB-BD31-4B8C-83A1-F6EECF244321}">
                <p14:modId xmlns:p14="http://schemas.microsoft.com/office/powerpoint/2010/main" val="3456567709"/>
              </p:ext>
            </p:extLst>
          </p:nvPr>
        </p:nvGraphicFramePr>
        <p:xfrm>
          <a:off x="467544" y="274638"/>
          <a:ext cx="8219256" cy="5890667"/>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1137590609"/>
                    </a:ext>
                  </a:extLst>
                </a:gridCol>
                <a:gridCol w="5626968">
                  <a:extLst>
                    <a:ext uri="{9D8B030D-6E8A-4147-A177-3AD203B41FA5}">
                      <a16:colId xmlns:a16="http://schemas.microsoft.com/office/drawing/2014/main" val="1638226210"/>
                    </a:ext>
                  </a:extLst>
                </a:gridCol>
              </a:tblGrid>
              <a:tr h="883601">
                <a:tc gridSpan="2">
                  <a:txBody>
                    <a:bodyPr/>
                    <a:lstStyle/>
                    <a:p>
                      <a:pPr algn="ctr"/>
                      <a:r>
                        <a:rPr lang="en-AU" sz="1800" b="1" kern="1200" dirty="0">
                          <a:solidFill>
                            <a:schemeClr val="lt1"/>
                          </a:solidFill>
                          <a:effectLst/>
                          <a:latin typeface="+mn-lt"/>
                          <a:ea typeface="+mn-ea"/>
                          <a:cs typeface="+mn-cs"/>
                        </a:rPr>
                        <a:t>GUIDELINES FOR MANAGEMENT OF SPECIFIC BEHAVIOURS </a:t>
                      </a:r>
                    </a:p>
                    <a:p>
                      <a:pPr algn="ctr"/>
                      <a:r>
                        <a:rPr lang="en-AU" sz="1800" b="1" kern="1200" dirty="0">
                          <a:solidFill>
                            <a:schemeClr val="lt1"/>
                          </a:solidFill>
                          <a:effectLst/>
                          <a:latin typeface="+mn-lt"/>
                          <a:ea typeface="+mn-ea"/>
                          <a:cs typeface="+mn-cs"/>
                        </a:rPr>
                        <a:t>OF AN INTOXICATED PATIENT</a:t>
                      </a:r>
                      <a:endParaRPr lang="en-AU" dirty="0"/>
                    </a:p>
                  </a:txBody>
                  <a:tcPr>
                    <a:solidFill>
                      <a:schemeClr val="tx2"/>
                    </a:solidFill>
                  </a:tcPr>
                </a:tc>
                <a:tc hMerge="1">
                  <a:txBody>
                    <a:bodyPr/>
                    <a:lstStyle/>
                    <a:p>
                      <a:endParaRPr lang="en-AU" dirty="0"/>
                    </a:p>
                  </a:txBody>
                  <a:tcPr/>
                </a:tc>
                <a:extLst>
                  <a:ext uri="{0D108BD9-81ED-4DB2-BD59-A6C34878D82A}">
                    <a16:rowId xmlns:a16="http://schemas.microsoft.com/office/drawing/2014/main" val="1388493068"/>
                  </a:ext>
                </a:extLst>
              </a:tr>
              <a:tr h="1423434">
                <a:tc>
                  <a:txBody>
                    <a:bodyPr/>
                    <a:lstStyle/>
                    <a:p>
                      <a:r>
                        <a:rPr lang="en-AU" sz="1800" b="1" kern="1200" dirty="0">
                          <a:solidFill>
                            <a:schemeClr val="dk1"/>
                          </a:solidFill>
                          <a:effectLst/>
                          <a:latin typeface="+mn-lt"/>
                          <a:ea typeface="+mn-ea"/>
                          <a:cs typeface="+mn-cs"/>
                        </a:rPr>
                        <a:t>Altered perception, hallucinations</a:t>
                      </a:r>
                      <a:endParaRPr lang="en-AU" dirty="0"/>
                    </a:p>
                  </a:txBody>
                  <a:tcPr/>
                </a:tc>
                <a:tc>
                  <a:txBody>
                    <a:bodyPr/>
                    <a:lstStyle/>
                    <a:p>
                      <a:pPr marL="285750" lvl="0" indent="-285750">
                        <a:buFont typeface="Arial" panose="020B0604020202020204" pitchFamily="34" charset="0"/>
                        <a:buChar char="•"/>
                      </a:pPr>
                      <a:r>
                        <a:rPr lang="en-AU" sz="1600" kern="1200" dirty="0">
                          <a:solidFill>
                            <a:schemeClr val="dk1"/>
                          </a:solidFill>
                          <a:effectLst/>
                          <a:latin typeface="+mn-lt"/>
                          <a:ea typeface="+mn-ea"/>
                          <a:cs typeface="+mn-cs"/>
                        </a:rPr>
                        <a:t>Explain perceptual errors and re-orientate </a:t>
                      </a:r>
                    </a:p>
                    <a:p>
                      <a:pPr marL="285750" lvl="0" indent="-285750">
                        <a:buFont typeface="Arial" panose="020B0604020202020204" pitchFamily="34" charset="0"/>
                        <a:buChar char="•"/>
                      </a:pPr>
                      <a:r>
                        <a:rPr lang="en-AU" sz="1600" kern="1200" dirty="0">
                          <a:solidFill>
                            <a:schemeClr val="dk1"/>
                          </a:solidFill>
                          <a:effectLst/>
                          <a:latin typeface="+mn-lt"/>
                          <a:ea typeface="+mn-ea"/>
                          <a:cs typeface="+mn-cs"/>
                        </a:rPr>
                        <a:t>Create a simple, uncluttered environment</a:t>
                      </a:r>
                    </a:p>
                    <a:p>
                      <a:pPr marL="285750" lvl="0" indent="-285750">
                        <a:buFont typeface="Arial" panose="020B0604020202020204" pitchFamily="34" charset="0"/>
                        <a:buChar char="•"/>
                      </a:pPr>
                      <a:r>
                        <a:rPr lang="en-AU" sz="1600" kern="1200" dirty="0">
                          <a:solidFill>
                            <a:schemeClr val="dk1"/>
                          </a:solidFill>
                          <a:effectLst/>
                          <a:latin typeface="+mn-lt"/>
                          <a:ea typeface="+mn-ea"/>
                          <a:cs typeface="+mn-cs"/>
                        </a:rPr>
                        <a:t>Nurse in well-lit surroundings to avoid perceptual confusion</a:t>
                      </a:r>
                    </a:p>
                    <a:p>
                      <a:pPr marL="285750" indent="-285750">
                        <a:buFont typeface="Arial" panose="020B0604020202020204" pitchFamily="34" charset="0"/>
                        <a:buChar char="•"/>
                      </a:pPr>
                      <a:r>
                        <a:rPr lang="en-AU" sz="1600" kern="1200" dirty="0">
                          <a:solidFill>
                            <a:schemeClr val="dk1"/>
                          </a:solidFill>
                          <a:effectLst/>
                          <a:latin typeface="+mn-lt"/>
                          <a:ea typeface="+mn-ea"/>
                          <a:cs typeface="+mn-cs"/>
                        </a:rPr>
                        <a:t>Protect the patient from harm</a:t>
                      </a:r>
                      <a:endParaRPr lang="en-AU" sz="1600" dirty="0"/>
                    </a:p>
                  </a:txBody>
                  <a:tcPr/>
                </a:tc>
                <a:extLst>
                  <a:ext uri="{0D108BD9-81ED-4DB2-BD59-A6C34878D82A}">
                    <a16:rowId xmlns:a16="http://schemas.microsoft.com/office/drawing/2014/main" val="755344103"/>
                  </a:ext>
                </a:extLst>
              </a:tr>
              <a:tr h="3583632">
                <a:tc>
                  <a:txBody>
                    <a:bodyPr/>
                    <a:lstStyle/>
                    <a:p>
                      <a:r>
                        <a:rPr lang="en-AU" sz="1800" b="1" kern="1200" dirty="0">
                          <a:solidFill>
                            <a:schemeClr val="dk1"/>
                          </a:solidFill>
                          <a:effectLst/>
                          <a:latin typeface="+mn-lt"/>
                          <a:ea typeface="+mn-ea"/>
                          <a:cs typeface="+mn-cs"/>
                        </a:rPr>
                        <a:t>Anger, aggression</a:t>
                      </a:r>
                      <a:endParaRPr lang="en-AU" dirty="0"/>
                    </a:p>
                  </a:txBody>
                  <a:tcPr/>
                </a:tc>
                <a:tc>
                  <a:txBody>
                    <a:bodyPr/>
                    <a:lstStyle/>
                    <a:p>
                      <a:pPr marL="342900" marR="168275" lvl="0" indent="-342900">
                        <a:lnSpc>
                          <a:spcPct val="115000"/>
                        </a:lnSpc>
                        <a:spcAft>
                          <a:spcPts val="0"/>
                        </a:spcAft>
                        <a:buFont typeface="Symbol" panose="05050102010706020507" pitchFamily="18" charset="2"/>
                        <a:buChar char=""/>
                      </a:pP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Use</a:t>
                      </a:r>
                      <a:r>
                        <a:rPr lang="en-AU" sz="1600" spc="-5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space</a:t>
                      </a:r>
                      <a:r>
                        <a:rPr lang="en-AU" sz="16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for</a:t>
                      </a:r>
                      <a:r>
                        <a:rPr lang="en-AU" sz="16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self-p</a:t>
                      </a:r>
                      <a:r>
                        <a:rPr lang="en-AU" sz="1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otection</a:t>
                      </a:r>
                      <a:r>
                        <a:rPr lang="en-AU" sz="16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e.g.</a:t>
                      </a:r>
                      <a:r>
                        <a:rPr lang="en-AU" sz="16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don</a:t>
                      </a:r>
                      <a:r>
                        <a:rPr lang="en-AU" sz="16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AU" sz="1600" spc="-5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c</a:t>
                      </a:r>
                      <a:r>
                        <a:rPr lang="en-AU" sz="1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owd</a:t>
                      </a:r>
                      <a:r>
                        <a:rPr lang="en-AU" sz="16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the patient,</a:t>
                      </a:r>
                      <a:r>
                        <a:rPr lang="en-AU" sz="1600" spc="-7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keep</a:t>
                      </a:r>
                      <a:r>
                        <a:rPr lang="en-AU" sz="1600" spc="-7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fu</a:t>
                      </a:r>
                      <a:r>
                        <a:rPr lang="en-AU" sz="1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nitu</a:t>
                      </a:r>
                      <a:r>
                        <a:rPr lang="en-AU" sz="16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AU" sz="1600" spc="-7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between</a:t>
                      </a:r>
                      <a:r>
                        <a:rPr lang="en-AU" sz="1600" spc="-7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yourself</a:t>
                      </a:r>
                      <a:r>
                        <a:rPr lang="en-AU" sz="1600" spc="-7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and</a:t>
                      </a:r>
                      <a:r>
                        <a:rPr lang="en-AU" sz="1600" spc="-7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the patient</a:t>
                      </a:r>
                      <a:r>
                        <a:rPr lang="en-AU" sz="1600" spc="-7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if</a:t>
                      </a:r>
                      <a:r>
                        <a:rPr lang="en-AU" sz="1600" spc="-7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feeling</a:t>
                      </a:r>
                      <a:r>
                        <a:rPr lang="en-AU" sz="1600" spc="-7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unsafe)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68275" lvl="0" indent="-342900">
                        <a:lnSpc>
                          <a:spcPct val="115000"/>
                        </a:lnSpc>
                        <a:spcAft>
                          <a:spcPts val="0"/>
                        </a:spcAft>
                        <a:buFont typeface="Symbol" panose="05050102010706020507" pitchFamily="18" charset="2"/>
                        <a:buChar char=""/>
                      </a:pP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Speak</a:t>
                      </a:r>
                      <a:r>
                        <a:rPr lang="en-AU" sz="1600" spc="-7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in</a:t>
                      </a:r>
                      <a:r>
                        <a:rPr lang="en-AU" sz="1600" spc="-6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AU" sz="1600" spc="-7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calm, </a:t>
                      </a:r>
                      <a:r>
                        <a:rPr lang="en-AU" sz="16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eassuring</a:t>
                      </a:r>
                      <a:r>
                        <a:rPr lang="en-AU" sz="1600" spc="-6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wa</a:t>
                      </a:r>
                      <a:r>
                        <a:rPr lang="en-AU" sz="1600" spc="-90" dirty="0">
                          <a:solidFill>
                            <a:srgbClr val="231F20"/>
                          </a:solidFill>
                          <a:effectLst/>
                          <a:latin typeface="Calibri" panose="020F0502020204030204" pitchFamily="34" charset="0"/>
                          <a:ea typeface="Arial" panose="020B0604020202020204" pitchFamily="34" charset="0"/>
                          <a:cs typeface="Calibri" panose="020F0502020204030204" pitchFamily="34" charset="0"/>
                        </a:rPr>
                        <a:t>y</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68275" lvl="0" indent="-342900">
                        <a:lnSpc>
                          <a:spcPct val="115000"/>
                        </a:lnSpc>
                        <a:spcAft>
                          <a:spcPts val="0"/>
                        </a:spcAft>
                        <a:buFont typeface="Symbol" panose="05050102010706020507" pitchFamily="18" charset="2"/>
                        <a:buChar char=""/>
                      </a:pP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Use</a:t>
                      </a:r>
                      <a:r>
                        <a:rPr lang="en-AU" sz="16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the</a:t>
                      </a:r>
                      <a:r>
                        <a:rPr lang="en-AU" sz="16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patient</a:t>
                      </a:r>
                      <a:r>
                        <a:rPr lang="en-AU" sz="1600" spc="-9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r>
                        <a:rPr lang="en-AU" sz="16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name</a:t>
                      </a:r>
                      <a:r>
                        <a:rPr lang="en-AU" sz="16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when</a:t>
                      </a:r>
                      <a:r>
                        <a:rPr lang="en-AU" sz="16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speaking</a:t>
                      </a:r>
                      <a:r>
                        <a:rPr lang="en-AU" sz="1600" spc="-4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to</a:t>
                      </a:r>
                      <a:r>
                        <a:rPr lang="en-AU" sz="16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spc="-95" dirty="0">
                          <a:solidFill>
                            <a:srgbClr val="231F20"/>
                          </a:solidFill>
                          <a:effectLst/>
                          <a:latin typeface="Calibri" panose="020F0502020204030204" pitchFamily="34" charset="0"/>
                          <a:ea typeface="Arial" panose="020B0604020202020204" pitchFamily="34" charset="0"/>
                          <a:cs typeface="Calibri" panose="020F0502020204030204" pitchFamily="34" charset="0"/>
                        </a:rPr>
                        <a:t>them</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68275" lvl="0" indent="-342900">
                        <a:lnSpc>
                          <a:spcPct val="115000"/>
                        </a:lnSpc>
                        <a:spcAft>
                          <a:spcPts val="0"/>
                        </a:spcAft>
                        <a:buFont typeface="Symbol" panose="05050102010706020507" pitchFamily="18" charset="2"/>
                        <a:buChar char=""/>
                      </a:pP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Do</a:t>
                      </a:r>
                      <a:r>
                        <a:rPr lang="en-AU" sz="1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not</a:t>
                      </a:r>
                      <a:r>
                        <a:rPr lang="en-AU" sz="1600" spc="-3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challenge</a:t>
                      </a:r>
                      <a:r>
                        <a:rPr lang="en-AU" sz="1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or</a:t>
                      </a:r>
                      <a:r>
                        <a:rPr lang="en-AU" sz="1600" spc="-3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th</a:t>
                      </a:r>
                      <a:r>
                        <a:rPr lang="en-AU" sz="16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eaten</a:t>
                      </a:r>
                      <a:r>
                        <a:rPr lang="en-AU" sz="1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the</a:t>
                      </a:r>
                      <a:r>
                        <a:rPr lang="en-AU" sz="1600" spc="-3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patient</a:t>
                      </a:r>
                      <a:r>
                        <a:rPr lang="en-AU" sz="1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by</a:t>
                      </a:r>
                      <a:r>
                        <a:rPr lang="en-AU" sz="1600" spc="-3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tone</a:t>
                      </a:r>
                      <a:r>
                        <a:rPr lang="en-AU" sz="1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of voice,</a:t>
                      </a:r>
                      <a:r>
                        <a:rPr lang="en-AU" sz="1600" spc="-17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eyes </a:t>
                      </a:r>
                      <a:r>
                        <a:rPr lang="en-AU" sz="1600" spc="-17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or</a:t>
                      </a:r>
                      <a:r>
                        <a:rPr lang="en-AU" sz="1600" spc="-17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body</a:t>
                      </a:r>
                      <a:r>
                        <a:rPr lang="en-AU" sz="1600" spc="-17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language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68275" lvl="0" indent="-342900">
                        <a:lnSpc>
                          <a:spcPct val="115000"/>
                        </a:lnSpc>
                        <a:spcAft>
                          <a:spcPts val="0"/>
                        </a:spcAft>
                        <a:buFont typeface="Symbol" panose="05050102010706020507" pitchFamily="18" charset="2"/>
                        <a:buChar char=""/>
                      </a:pP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Let the patient air their feelings, and acknowledge them</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68275" lvl="0" indent="-342900">
                        <a:lnSpc>
                          <a:spcPct val="115000"/>
                        </a:lnSpc>
                        <a:spcAft>
                          <a:spcPts val="0"/>
                        </a:spcAft>
                        <a:buFont typeface="Symbol" panose="05050102010706020507" pitchFamily="18" charset="2"/>
                        <a:buChar char=""/>
                      </a:pP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Determine the source of the patient’s anger and if possible,</a:t>
                      </a:r>
                      <a:r>
                        <a:rPr lang="en-AU" sz="1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emove</a:t>
                      </a:r>
                      <a:r>
                        <a:rPr lang="en-AU" sz="1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it</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68275" lvl="0" indent="-342900">
                        <a:lnSpc>
                          <a:spcPct val="115000"/>
                        </a:lnSpc>
                        <a:spcAft>
                          <a:spcPts val="0"/>
                        </a:spcAft>
                        <a:buFont typeface="Symbol" panose="05050102010706020507" pitchFamily="18" charset="2"/>
                        <a:buChar char=""/>
                      </a:pP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Be</a:t>
                      </a:r>
                      <a:r>
                        <a:rPr lang="en-AU" sz="1600" spc="-5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flexible</a:t>
                      </a:r>
                      <a:r>
                        <a:rPr lang="en-AU" sz="1600" spc="-5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within</a:t>
                      </a:r>
                      <a:r>
                        <a:rPr lang="en-AU" sz="16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eason</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Be</a:t>
                      </a:r>
                      <a:r>
                        <a:rPr lang="en-AU" sz="1600" spc="-7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awa</a:t>
                      </a:r>
                      <a:r>
                        <a:rPr lang="en-AU" sz="1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AU" sz="1600" spc="-6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of</a:t>
                      </a:r>
                      <a:r>
                        <a:rPr lang="en-AU" sz="1600" spc="-7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workplace</a:t>
                      </a:r>
                      <a:r>
                        <a:rPr lang="en-AU" sz="1600" spc="-6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policies</a:t>
                      </a:r>
                      <a:r>
                        <a:rPr lang="en-AU" sz="1600" spc="-6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on</a:t>
                      </a:r>
                      <a:r>
                        <a:rPr lang="en-AU" sz="1600" spc="-7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managing agg</a:t>
                      </a:r>
                      <a:r>
                        <a:rPr lang="en-AU" sz="1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AU" sz="1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ession</a:t>
                      </a:r>
                      <a:endParaRPr lang="en-AU" sz="16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999072"/>
                  </a:ext>
                </a:extLst>
              </a:tr>
            </a:tbl>
          </a:graphicData>
        </a:graphic>
      </p:graphicFrame>
    </p:spTree>
    <p:extLst>
      <p:ext uri="{BB962C8B-B14F-4D97-AF65-F5344CB8AC3E}">
        <p14:creationId xmlns:p14="http://schemas.microsoft.com/office/powerpoint/2010/main" val="20573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3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C5A153A-80C4-4FB9-9E36-FCC7A9000014}"/>
              </a:ext>
            </a:extLst>
          </p:cNvPr>
          <p:cNvSpPr>
            <a:spLocks noGrp="1"/>
          </p:cNvSpPr>
          <p:nvPr>
            <p:ph type="title"/>
          </p:nvPr>
        </p:nvSpPr>
        <p:spPr>
          <a:xfrm>
            <a:off x="6820122" y="618681"/>
            <a:ext cx="1960404" cy="4794567"/>
          </a:xfrm>
        </p:spPr>
        <p:txBody>
          <a:bodyPr vert="horz" lIns="91440" tIns="45720" rIns="91440" bIns="45720" rtlCol="0" anchor="ctr">
            <a:normAutofit/>
          </a:bodyPr>
          <a:lstStyle/>
          <a:p>
            <a:r>
              <a:rPr lang="en-US" sz="2900">
                <a:solidFill>
                  <a:srgbClr val="FFFFFF"/>
                </a:solidFill>
              </a:rPr>
              <a:t>Signs &amp; Symptoms of Intoxication and Overdose</a:t>
            </a:r>
          </a:p>
        </p:txBody>
      </p:sp>
      <p:sp>
        <p:nvSpPr>
          <p:cNvPr id="1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ndoor, food, table&#10;&#10;Description automatically generated">
            <a:extLst>
              <a:ext uri="{FF2B5EF4-FFF2-40B4-BE49-F238E27FC236}">
                <a16:creationId xmlns:a16="http://schemas.microsoft.com/office/drawing/2014/main" id="{38A4DFB7-D595-4139-BF4D-291C228A764A}"/>
              </a:ext>
            </a:extLst>
          </p:cNvPr>
          <p:cNvPicPr>
            <a:picLocks noChangeAspect="1"/>
          </p:cNvPicPr>
          <p:nvPr/>
        </p:nvPicPr>
        <p:blipFill rotWithShape="1">
          <a:blip r:embed="rId2">
            <a:extLst>
              <a:ext uri="{28A0092B-C50C-407E-A947-70E740481C1C}">
                <a14:useLocalDpi xmlns:a14="http://schemas.microsoft.com/office/drawing/2010/main" val="0"/>
              </a:ext>
            </a:extLst>
          </a:blip>
          <a:srcRect l="2420" r="35589" b="-1"/>
          <a:stretch/>
        </p:blipFill>
        <p:spPr>
          <a:xfrm>
            <a:off x="732188" y="942538"/>
            <a:ext cx="5372416" cy="4808332"/>
          </a:xfrm>
          <a:prstGeom prst="rect">
            <a:avLst/>
          </a:prstGeom>
          <a:noFill/>
          <a:effectLst/>
        </p:spPr>
      </p:pic>
    </p:spTree>
    <p:extLst>
      <p:ext uri="{BB962C8B-B14F-4D97-AF65-F5344CB8AC3E}">
        <p14:creationId xmlns:p14="http://schemas.microsoft.com/office/powerpoint/2010/main" val="27217649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828327-1D70-4EA3-8297-54A127486984}"/>
              </a:ext>
            </a:extLst>
          </p:cNvPr>
          <p:cNvSpPr>
            <a:spLocks noGrp="1"/>
          </p:cNvSpPr>
          <p:nvPr>
            <p:ph type="title"/>
          </p:nvPr>
        </p:nvSpPr>
        <p:spPr/>
        <p:txBody>
          <a:bodyPr/>
          <a:lstStyle/>
          <a:p>
            <a:r>
              <a:rPr lang="en-US" dirty="0">
                <a:solidFill>
                  <a:schemeClr val="accent6">
                    <a:lumMod val="75000"/>
                  </a:schemeClr>
                </a:solidFill>
              </a:rPr>
              <a:t>Alcohol</a:t>
            </a:r>
            <a:endParaRPr lang="en-AU" dirty="0">
              <a:solidFill>
                <a:schemeClr val="accent6">
                  <a:lumMod val="75000"/>
                </a:schemeClr>
              </a:solidFill>
            </a:endParaRPr>
          </a:p>
        </p:txBody>
      </p:sp>
      <p:sp>
        <p:nvSpPr>
          <p:cNvPr id="4" name="Text Placeholder 3">
            <a:extLst>
              <a:ext uri="{FF2B5EF4-FFF2-40B4-BE49-F238E27FC236}">
                <a16:creationId xmlns:a16="http://schemas.microsoft.com/office/drawing/2014/main" id="{05FA33BD-D1E3-437C-89D1-7C10CC3E8A40}"/>
              </a:ext>
            </a:extLst>
          </p:cNvPr>
          <p:cNvSpPr>
            <a:spLocks noGrp="1"/>
          </p:cNvSpPr>
          <p:nvPr>
            <p:ph type="body" idx="1"/>
          </p:nvPr>
        </p:nvSpPr>
        <p:spPr/>
        <p:txBody>
          <a:bodyPr/>
          <a:lstStyle/>
          <a:p>
            <a:r>
              <a:rPr lang="en-US" dirty="0"/>
              <a:t>INTOXICATION		</a:t>
            </a:r>
            <a:endParaRPr lang="en-AU" dirty="0"/>
          </a:p>
        </p:txBody>
      </p:sp>
      <p:sp>
        <p:nvSpPr>
          <p:cNvPr id="5" name="Content Placeholder 4">
            <a:extLst>
              <a:ext uri="{FF2B5EF4-FFF2-40B4-BE49-F238E27FC236}">
                <a16:creationId xmlns:a16="http://schemas.microsoft.com/office/drawing/2014/main" id="{172B52DB-9DFE-49E7-BB4E-867F62B9D2C7}"/>
              </a:ext>
            </a:extLst>
          </p:cNvPr>
          <p:cNvSpPr>
            <a:spLocks noGrp="1"/>
          </p:cNvSpPr>
          <p:nvPr>
            <p:ph sz="half" idx="2"/>
          </p:nvPr>
        </p:nvSpPr>
        <p:spPr/>
        <p:txBody>
          <a:bodyPr/>
          <a:lstStyle/>
          <a:p>
            <a:r>
              <a:rPr lang="en-AU" sz="1600" dirty="0">
                <a:solidFill>
                  <a:schemeClr val="tx1"/>
                </a:solidFill>
              </a:rPr>
              <a:t>Passing out or blackouts; stupor or coma; cold and clammy skin; lowered body temperature; lowered blood pressure; </a:t>
            </a:r>
          </a:p>
          <a:p>
            <a:endParaRPr lang="en-AU" sz="1600" dirty="0">
              <a:solidFill>
                <a:schemeClr val="tx1"/>
              </a:solidFill>
            </a:endParaRPr>
          </a:p>
          <a:p>
            <a:r>
              <a:rPr lang="en-AU" sz="1600" dirty="0">
                <a:solidFill>
                  <a:schemeClr val="tx1"/>
                </a:solidFill>
              </a:rPr>
              <a:t>Slow and noisy respiration; accelerated heart rate or bradycardia; strong smell of alcohol; positive breath alcohol reading.</a:t>
            </a:r>
            <a:endParaRPr lang="en-AU"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6" name="Text Placeholder 5">
            <a:extLst>
              <a:ext uri="{FF2B5EF4-FFF2-40B4-BE49-F238E27FC236}">
                <a16:creationId xmlns:a16="http://schemas.microsoft.com/office/drawing/2014/main" id="{9DC675B5-F27E-4A71-974F-63627FFE64A2}"/>
              </a:ext>
            </a:extLst>
          </p:cNvPr>
          <p:cNvSpPr>
            <a:spLocks noGrp="1"/>
          </p:cNvSpPr>
          <p:nvPr>
            <p:ph type="body" sz="quarter" idx="3"/>
          </p:nvPr>
        </p:nvSpPr>
        <p:spPr/>
        <p:txBody>
          <a:bodyPr/>
          <a:lstStyle/>
          <a:p>
            <a:r>
              <a:rPr lang="en-US" dirty="0"/>
              <a:t>OVERDOSE</a:t>
            </a:r>
            <a:endParaRPr lang="en-AU" dirty="0"/>
          </a:p>
        </p:txBody>
      </p:sp>
      <p:sp>
        <p:nvSpPr>
          <p:cNvPr id="7" name="Content Placeholder 6">
            <a:extLst>
              <a:ext uri="{FF2B5EF4-FFF2-40B4-BE49-F238E27FC236}">
                <a16:creationId xmlns:a16="http://schemas.microsoft.com/office/drawing/2014/main" id="{64FF2A96-1C2E-40E2-BCA4-69FFA639D0E9}"/>
              </a:ext>
            </a:extLst>
          </p:cNvPr>
          <p:cNvSpPr>
            <a:spLocks noGrp="1"/>
          </p:cNvSpPr>
          <p:nvPr>
            <p:ph sz="quarter" idx="4"/>
          </p:nvPr>
        </p:nvSpPr>
        <p:spPr/>
        <p:txBody>
          <a:bodyPr/>
          <a:lstStyle/>
          <a:p>
            <a:r>
              <a:rPr lang="en-AU" sz="1600" dirty="0"/>
              <a:t>Alcohol intoxication is a potentially lethal condition. The majority of overdoses are due to polydrug toxicity involving the concomitant consumption of other CNS depressants</a:t>
            </a:r>
          </a:p>
          <a:p>
            <a:endParaRPr lang="en-AU" sz="1600" dirty="0"/>
          </a:p>
          <a:p>
            <a:r>
              <a:rPr lang="en-AU" sz="1600" dirty="0"/>
              <a:t>Death is usually due to respiratory depression or inhalation of vomitus.</a:t>
            </a:r>
          </a:p>
          <a:p>
            <a:endParaRPr lang="en-AU" sz="1600" dirty="0"/>
          </a:p>
          <a:p>
            <a:r>
              <a:rPr lang="en-AU" sz="1600" dirty="0"/>
              <a:t> Each person has a different tolerance to alcohol – on average, the lethal blood alcohol concentration is 0.45-0.5%.</a:t>
            </a:r>
          </a:p>
        </p:txBody>
      </p:sp>
      <p:pic>
        <p:nvPicPr>
          <p:cNvPr id="8" name="Picture 7" descr="A glass of wine&#10;&#10;Description automatically generated">
            <a:extLst>
              <a:ext uri="{FF2B5EF4-FFF2-40B4-BE49-F238E27FC236}">
                <a16:creationId xmlns:a16="http://schemas.microsoft.com/office/drawing/2014/main" id="{749C6ED3-4A88-47D0-BC0D-581849819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07951"/>
            <a:ext cx="2307677" cy="1952898"/>
          </a:xfrm>
          <a:prstGeom prst="rect">
            <a:avLst/>
          </a:prstGeom>
        </p:spPr>
      </p:pic>
    </p:spTree>
    <p:extLst>
      <p:ext uri="{BB962C8B-B14F-4D97-AF65-F5344CB8AC3E}">
        <p14:creationId xmlns:p14="http://schemas.microsoft.com/office/powerpoint/2010/main" val="396420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FD4BA-9C2A-493B-A912-AB1A5474501F}"/>
              </a:ext>
            </a:extLst>
          </p:cNvPr>
          <p:cNvSpPr>
            <a:spLocks noGrp="1"/>
          </p:cNvSpPr>
          <p:nvPr>
            <p:ph type="title"/>
          </p:nvPr>
        </p:nvSpPr>
        <p:spPr>
          <a:xfrm>
            <a:off x="439858" y="1683756"/>
            <a:ext cx="2336449" cy="2396359"/>
          </a:xfrm>
        </p:spPr>
        <p:txBody>
          <a:bodyPr anchor="b">
            <a:normAutofit/>
          </a:bodyPr>
          <a:lstStyle/>
          <a:p>
            <a:pPr algn="r"/>
            <a:r>
              <a:rPr lang="en-US" sz="3000">
                <a:solidFill>
                  <a:srgbClr val="FFFFFF"/>
                </a:solidFill>
              </a:rPr>
              <a:t>Alcohol - Management </a:t>
            </a:r>
            <a:endParaRPr lang="en-AU" sz="3000">
              <a:solidFill>
                <a:srgbClr val="FFFFFF"/>
              </a:solidFill>
            </a:endParaRPr>
          </a:p>
        </p:txBody>
      </p:sp>
      <p:graphicFrame>
        <p:nvGraphicFramePr>
          <p:cNvPr id="9" name="Content Placeholder 6">
            <a:extLst>
              <a:ext uri="{FF2B5EF4-FFF2-40B4-BE49-F238E27FC236}">
                <a16:creationId xmlns:a16="http://schemas.microsoft.com/office/drawing/2014/main" id="{CD27C791-3703-4CC7-AD90-0584155C3FB4}"/>
              </a:ext>
            </a:extLst>
          </p:cNvPr>
          <p:cNvGraphicFramePr>
            <a:graphicFrameLocks noGrp="1"/>
          </p:cNvGraphicFramePr>
          <p:nvPr>
            <p:ph idx="1"/>
            <p:extLst>
              <p:ext uri="{D42A27DB-BD31-4B8C-83A1-F6EECF244321}">
                <p14:modId xmlns:p14="http://schemas.microsoft.com/office/powerpoint/2010/main" val="2666345531"/>
              </p:ext>
            </p:extLst>
          </p:nvPr>
        </p:nvGraphicFramePr>
        <p:xfrm>
          <a:off x="3678789" y="476672"/>
          <a:ext cx="5000124" cy="5727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44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828327-1D70-4EA3-8297-54A127486984}"/>
              </a:ext>
            </a:extLst>
          </p:cNvPr>
          <p:cNvSpPr>
            <a:spLocks noGrp="1"/>
          </p:cNvSpPr>
          <p:nvPr>
            <p:ph type="title"/>
          </p:nvPr>
        </p:nvSpPr>
        <p:spPr/>
        <p:txBody>
          <a:bodyPr/>
          <a:lstStyle/>
          <a:p>
            <a:r>
              <a:rPr lang="en-US" dirty="0">
                <a:solidFill>
                  <a:srgbClr val="E30000"/>
                </a:solidFill>
              </a:rPr>
              <a:t>Opioids </a:t>
            </a:r>
            <a:br>
              <a:rPr lang="en-US" dirty="0"/>
            </a:br>
            <a:r>
              <a:rPr lang="en-US" sz="1400" dirty="0"/>
              <a:t>Heroin / Morphine / Codeine / Oxycodone /</a:t>
            </a:r>
            <a:br>
              <a:rPr lang="en-US" sz="1400" dirty="0"/>
            </a:br>
            <a:r>
              <a:rPr lang="en-US" sz="1400" dirty="0"/>
              <a:t>Hydrocodone/  Fentanyl / Tramadol / Methadone</a:t>
            </a:r>
            <a:endParaRPr lang="en-AU" dirty="0"/>
          </a:p>
        </p:txBody>
      </p:sp>
      <p:sp>
        <p:nvSpPr>
          <p:cNvPr id="4" name="Text Placeholder 3">
            <a:extLst>
              <a:ext uri="{FF2B5EF4-FFF2-40B4-BE49-F238E27FC236}">
                <a16:creationId xmlns:a16="http://schemas.microsoft.com/office/drawing/2014/main" id="{05FA33BD-D1E3-437C-89D1-7C10CC3E8A40}"/>
              </a:ext>
            </a:extLst>
          </p:cNvPr>
          <p:cNvSpPr>
            <a:spLocks noGrp="1"/>
          </p:cNvSpPr>
          <p:nvPr>
            <p:ph type="body" idx="1"/>
          </p:nvPr>
        </p:nvSpPr>
        <p:spPr/>
        <p:txBody>
          <a:bodyPr/>
          <a:lstStyle/>
          <a:p>
            <a:r>
              <a:rPr lang="en-US" dirty="0"/>
              <a:t>INTOXICATION		</a:t>
            </a:r>
            <a:endParaRPr lang="en-AU" dirty="0"/>
          </a:p>
        </p:txBody>
      </p:sp>
      <p:sp>
        <p:nvSpPr>
          <p:cNvPr id="10" name="Content Placeholder 9">
            <a:extLst>
              <a:ext uri="{FF2B5EF4-FFF2-40B4-BE49-F238E27FC236}">
                <a16:creationId xmlns:a16="http://schemas.microsoft.com/office/drawing/2014/main" id="{47CA3E34-4CAA-4054-9B42-E4433A6E7ED5}"/>
              </a:ext>
            </a:extLst>
          </p:cNvPr>
          <p:cNvSpPr>
            <a:spLocks noGrp="1"/>
          </p:cNvSpPr>
          <p:nvPr>
            <p:ph sz="half" idx="2"/>
          </p:nvPr>
        </p:nvSpPr>
        <p:spPr/>
        <p:txBody>
          <a:bodyPr/>
          <a:lstStyle/>
          <a:p>
            <a:r>
              <a:rPr lang="en-US" sz="1600" dirty="0"/>
              <a:t>Reduced sensitivity to pain, euphoria or negative mood, dizziness or faintness.</a:t>
            </a:r>
          </a:p>
          <a:p>
            <a:endParaRPr lang="en-US" sz="1600" dirty="0"/>
          </a:p>
          <a:p>
            <a:r>
              <a:rPr lang="en-AU" sz="1600" dirty="0"/>
              <a:t>Decreased level of consciousness (from drowsiness to coma)</a:t>
            </a:r>
          </a:p>
          <a:p>
            <a:pPr lvl="1"/>
            <a:r>
              <a:rPr lang="en-AU" sz="1400" dirty="0"/>
              <a:t> slow respiration, </a:t>
            </a:r>
          </a:p>
          <a:p>
            <a:pPr lvl="1"/>
            <a:r>
              <a:rPr lang="en-AU" sz="1400" dirty="0"/>
              <a:t>bradycardia </a:t>
            </a:r>
          </a:p>
          <a:p>
            <a:pPr lvl="1"/>
            <a:r>
              <a:rPr lang="en-AU" sz="1400" dirty="0"/>
              <a:t>pinpoint' pupils</a:t>
            </a:r>
          </a:p>
          <a:p>
            <a:pPr lvl="1"/>
            <a:r>
              <a:rPr lang="en-AU" sz="1400" dirty="0"/>
              <a:t>muscle twitching</a:t>
            </a:r>
          </a:p>
          <a:p>
            <a:pPr lvl="1"/>
            <a:r>
              <a:rPr lang="en-AU" sz="1400" dirty="0"/>
              <a:t>cyanosis</a:t>
            </a:r>
          </a:p>
          <a:p>
            <a:pPr lvl="1"/>
            <a:r>
              <a:rPr lang="en-AU" sz="1400" dirty="0"/>
              <a:t>hypotension</a:t>
            </a:r>
          </a:p>
          <a:p>
            <a:pPr lvl="1"/>
            <a:r>
              <a:rPr lang="en-AU" sz="1400" dirty="0"/>
              <a:t>pulmonary oedema and </a:t>
            </a:r>
          </a:p>
          <a:p>
            <a:pPr lvl="1"/>
            <a:r>
              <a:rPr lang="en-AU" sz="1400" dirty="0"/>
              <a:t>hypothermia may also be present.</a:t>
            </a:r>
          </a:p>
        </p:txBody>
      </p:sp>
      <p:sp>
        <p:nvSpPr>
          <p:cNvPr id="6" name="Text Placeholder 5">
            <a:extLst>
              <a:ext uri="{FF2B5EF4-FFF2-40B4-BE49-F238E27FC236}">
                <a16:creationId xmlns:a16="http://schemas.microsoft.com/office/drawing/2014/main" id="{9DC675B5-F27E-4A71-974F-63627FFE64A2}"/>
              </a:ext>
            </a:extLst>
          </p:cNvPr>
          <p:cNvSpPr>
            <a:spLocks noGrp="1"/>
          </p:cNvSpPr>
          <p:nvPr>
            <p:ph type="body" sz="quarter" idx="3"/>
          </p:nvPr>
        </p:nvSpPr>
        <p:spPr/>
        <p:txBody>
          <a:bodyPr/>
          <a:lstStyle/>
          <a:p>
            <a:r>
              <a:rPr lang="en-US" dirty="0"/>
              <a:t>OVERDOSE</a:t>
            </a:r>
            <a:endParaRPr lang="en-AU" dirty="0"/>
          </a:p>
        </p:txBody>
      </p:sp>
      <p:sp>
        <p:nvSpPr>
          <p:cNvPr id="7" name="Content Placeholder 6">
            <a:extLst>
              <a:ext uri="{FF2B5EF4-FFF2-40B4-BE49-F238E27FC236}">
                <a16:creationId xmlns:a16="http://schemas.microsoft.com/office/drawing/2014/main" id="{64FF2A96-1C2E-40E2-BCA4-69FFA639D0E9}"/>
              </a:ext>
            </a:extLst>
          </p:cNvPr>
          <p:cNvSpPr>
            <a:spLocks noGrp="1"/>
          </p:cNvSpPr>
          <p:nvPr>
            <p:ph sz="quarter" idx="4"/>
          </p:nvPr>
        </p:nvSpPr>
        <p:spPr/>
        <p:txBody>
          <a:bodyPr/>
          <a:lstStyle/>
          <a:p>
            <a:r>
              <a:rPr lang="en-AU" sz="1600" dirty="0"/>
              <a:t>Aspiration pneumonia is the most serious condition frequently seen in heroin overdose. </a:t>
            </a:r>
          </a:p>
          <a:p>
            <a:endParaRPr lang="en-AU" sz="1600" dirty="0"/>
          </a:p>
          <a:p>
            <a:r>
              <a:rPr lang="en-AU" sz="1600" dirty="0"/>
              <a:t>Opioids have emetic and cough suppressant properties, which, combined with a decreased level of consciousness can increase the likelihood of aspiration.</a:t>
            </a:r>
          </a:p>
          <a:p>
            <a:endParaRPr lang="en-AU" sz="1600" dirty="0"/>
          </a:p>
          <a:p>
            <a:r>
              <a:rPr lang="en-AU" sz="1600" dirty="0"/>
              <a:t>Death is usually due to respiratory failure, although cardiac arrest may occur secondary to myocardial oxygen deprivation</a:t>
            </a:r>
          </a:p>
        </p:txBody>
      </p:sp>
      <p:pic>
        <p:nvPicPr>
          <p:cNvPr id="11" name="Picture 10">
            <a:extLst>
              <a:ext uri="{FF2B5EF4-FFF2-40B4-BE49-F238E27FC236}">
                <a16:creationId xmlns:a16="http://schemas.microsoft.com/office/drawing/2014/main" id="{A6F5376F-1493-445C-962A-C77C8A1D2B70}"/>
              </a:ext>
            </a:extLst>
          </p:cNvPr>
          <p:cNvPicPr>
            <a:picLocks noChangeAspect="1"/>
          </p:cNvPicPr>
          <p:nvPr/>
        </p:nvPicPr>
        <p:blipFill>
          <a:blip r:embed="rId2"/>
          <a:stretch>
            <a:fillRect/>
          </a:stretch>
        </p:blipFill>
        <p:spPr>
          <a:xfrm>
            <a:off x="6732240" y="271678"/>
            <a:ext cx="2039713" cy="1821441"/>
          </a:xfrm>
          <a:prstGeom prst="rect">
            <a:avLst/>
          </a:prstGeom>
        </p:spPr>
      </p:pic>
    </p:spTree>
    <p:extLst>
      <p:ext uri="{BB962C8B-B14F-4D97-AF65-F5344CB8AC3E}">
        <p14:creationId xmlns:p14="http://schemas.microsoft.com/office/powerpoint/2010/main" val="416013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FD4BA-9C2A-493B-A912-AB1A5474501F}"/>
              </a:ext>
            </a:extLst>
          </p:cNvPr>
          <p:cNvSpPr>
            <a:spLocks noGrp="1"/>
          </p:cNvSpPr>
          <p:nvPr>
            <p:ph type="title"/>
          </p:nvPr>
        </p:nvSpPr>
        <p:spPr>
          <a:xfrm>
            <a:off x="439858" y="1683756"/>
            <a:ext cx="2336449" cy="2396359"/>
          </a:xfrm>
        </p:spPr>
        <p:txBody>
          <a:bodyPr anchor="b">
            <a:normAutofit/>
          </a:bodyPr>
          <a:lstStyle/>
          <a:p>
            <a:pPr algn="r"/>
            <a:r>
              <a:rPr lang="en-US" sz="3000">
                <a:solidFill>
                  <a:srgbClr val="FFFFFF"/>
                </a:solidFill>
              </a:rPr>
              <a:t>Opioids - Management </a:t>
            </a:r>
            <a:endParaRPr lang="en-AU" sz="3000">
              <a:solidFill>
                <a:srgbClr val="FFFFFF"/>
              </a:solidFill>
            </a:endParaRPr>
          </a:p>
        </p:txBody>
      </p:sp>
      <p:graphicFrame>
        <p:nvGraphicFramePr>
          <p:cNvPr id="10" name="Content Placeholder 6">
            <a:extLst>
              <a:ext uri="{FF2B5EF4-FFF2-40B4-BE49-F238E27FC236}">
                <a16:creationId xmlns:a16="http://schemas.microsoft.com/office/drawing/2014/main" id="{35D92719-E18E-41E9-8597-F0F60A68D279}"/>
              </a:ext>
            </a:extLst>
          </p:cNvPr>
          <p:cNvGraphicFramePr>
            <a:graphicFrameLocks noGrp="1"/>
          </p:cNvGraphicFramePr>
          <p:nvPr>
            <p:ph idx="1"/>
            <p:extLst>
              <p:ext uri="{D42A27DB-BD31-4B8C-83A1-F6EECF244321}">
                <p14:modId xmlns:p14="http://schemas.microsoft.com/office/powerpoint/2010/main" val="2882062311"/>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2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828327-1D70-4EA3-8297-54A127486984}"/>
              </a:ext>
            </a:extLst>
          </p:cNvPr>
          <p:cNvSpPr>
            <a:spLocks noGrp="1"/>
          </p:cNvSpPr>
          <p:nvPr>
            <p:ph type="title"/>
          </p:nvPr>
        </p:nvSpPr>
        <p:spPr>
          <a:xfrm>
            <a:off x="457200" y="274638"/>
            <a:ext cx="8229600" cy="1426170"/>
          </a:xfrm>
        </p:spPr>
        <p:txBody>
          <a:bodyPr>
            <a:normAutofit fontScale="90000"/>
          </a:bodyPr>
          <a:lstStyle/>
          <a:p>
            <a:br>
              <a:rPr lang="en-US" dirty="0"/>
            </a:br>
            <a:r>
              <a:rPr lang="en-US" dirty="0">
                <a:solidFill>
                  <a:srgbClr val="00B0F0"/>
                </a:solidFill>
              </a:rPr>
              <a:t>Benzodiazepines</a:t>
            </a:r>
            <a:br>
              <a:rPr lang="en-US" dirty="0"/>
            </a:br>
            <a:r>
              <a:rPr lang="en-US" sz="1400" dirty="0"/>
              <a:t>Diazepam/ Alprazolam / Lorazepam/ Clonazepam/</a:t>
            </a:r>
            <a:br>
              <a:rPr lang="en-US" sz="1400" dirty="0"/>
            </a:br>
            <a:r>
              <a:rPr lang="en-US" sz="1400" dirty="0"/>
              <a:t>Flunitrazepam/Clobazam/ Nitrazepam / Temazepam</a:t>
            </a:r>
            <a:br>
              <a:rPr lang="en-US" sz="1400" dirty="0"/>
            </a:br>
            <a:r>
              <a:rPr lang="en-US" sz="1400" b="1" dirty="0"/>
              <a:t>Zolpidem / Zopiclone - known as Z Drugs</a:t>
            </a:r>
            <a:br>
              <a:rPr lang="en-US" sz="1400" dirty="0"/>
            </a:br>
            <a:endParaRPr lang="en-AU" dirty="0"/>
          </a:p>
        </p:txBody>
      </p:sp>
      <p:sp>
        <p:nvSpPr>
          <p:cNvPr id="4" name="Text Placeholder 3">
            <a:extLst>
              <a:ext uri="{FF2B5EF4-FFF2-40B4-BE49-F238E27FC236}">
                <a16:creationId xmlns:a16="http://schemas.microsoft.com/office/drawing/2014/main" id="{05FA33BD-D1E3-437C-89D1-7C10CC3E8A40}"/>
              </a:ext>
            </a:extLst>
          </p:cNvPr>
          <p:cNvSpPr>
            <a:spLocks noGrp="1"/>
          </p:cNvSpPr>
          <p:nvPr>
            <p:ph type="body" idx="1"/>
          </p:nvPr>
        </p:nvSpPr>
        <p:spPr/>
        <p:txBody>
          <a:bodyPr/>
          <a:lstStyle/>
          <a:p>
            <a:r>
              <a:rPr lang="en-US" dirty="0"/>
              <a:t>INTOXICATION		</a:t>
            </a:r>
            <a:endParaRPr lang="en-AU" dirty="0"/>
          </a:p>
        </p:txBody>
      </p:sp>
      <p:sp>
        <p:nvSpPr>
          <p:cNvPr id="5" name="Content Placeholder 4">
            <a:extLst>
              <a:ext uri="{FF2B5EF4-FFF2-40B4-BE49-F238E27FC236}">
                <a16:creationId xmlns:a16="http://schemas.microsoft.com/office/drawing/2014/main" id="{172B52DB-9DFE-49E7-BB4E-867F62B9D2C7}"/>
              </a:ext>
            </a:extLst>
          </p:cNvPr>
          <p:cNvSpPr>
            <a:spLocks noGrp="1"/>
          </p:cNvSpPr>
          <p:nvPr>
            <p:ph sz="half" idx="2"/>
          </p:nvPr>
        </p:nvSpPr>
        <p:spPr/>
        <p:txBody>
          <a:bodyPr>
            <a:normAutofit fontScale="92500" lnSpcReduction="10000"/>
          </a:bodyPr>
          <a:lstStyle/>
          <a:p>
            <a:r>
              <a:rPr lang="en-AU" sz="1400" dirty="0"/>
              <a:t>Benzodiazepines have anxiolytic, sedative, hypnotic, muscle relaxant and anti-epileptic effects. </a:t>
            </a:r>
          </a:p>
          <a:p>
            <a:endParaRPr lang="en-AU" sz="1400" dirty="0"/>
          </a:p>
          <a:p>
            <a:r>
              <a:rPr lang="en-AU" sz="1400" dirty="0"/>
              <a:t>Unwanted effects include: </a:t>
            </a:r>
          </a:p>
          <a:p>
            <a:pPr lvl="1"/>
            <a:r>
              <a:rPr lang="en-AU" sz="1400" dirty="0"/>
              <a:t>depression </a:t>
            </a:r>
          </a:p>
          <a:p>
            <a:pPr lvl="1"/>
            <a:r>
              <a:rPr lang="en-AU" sz="1400" dirty="0"/>
              <a:t>confusion</a:t>
            </a:r>
          </a:p>
          <a:p>
            <a:pPr lvl="1"/>
            <a:r>
              <a:rPr lang="en-AU" sz="1400" dirty="0"/>
              <a:t>feelings of isolation or euphoria</a:t>
            </a:r>
          </a:p>
          <a:p>
            <a:pPr lvl="1"/>
            <a:r>
              <a:rPr lang="en-AU" sz="1400" dirty="0"/>
              <a:t>impaired thinking and memory loss headache, drowsiness, sleepiness and fatigue, </a:t>
            </a:r>
          </a:p>
          <a:p>
            <a:pPr lvl="1"/>
            <a:r>
              <a:rPr lang="en-AU" sz="1400" dirty="0"/>
              <a:t>dry mouth, slurred speech or stuttering</a:t>
            </a:r>
          </a:p>
          <a:p>
            <a:pPr lvl="1"/>
            <a:r>
              <a:rPr lang="en-AU" sz="1400" dirty="0"/>
              <a:t>double or blurred vision</a:t>
            </a:r>
          </a:p>
          <a:p>
            <a:pPr lvl="1"/>
            <a:r>
              <a:rPr lang="en-AU" sz="1400" dirty="0"/>
              <a:t>impaired coordination</a:t>
            </a:r>
          </a:p>
          <a:p>
            <a:pPr lvl="1"/>
            <a:r>
              <a:rPr lang="en-AU" sz="1400" dirty="0"/>
              <a:t>dizziness and tremors</a:t>
            </a:r>
          </a:p>
          <a:p>
            <a:pPr lvl="1"/>
            <a:r>
              <a:rPr lang="en-AU" sz="1400" dirty="0"/>
              <a:t>nausea and loss of appetite </a:t>
            </a:r>
          </a:p>
          <a:p>
            <a:pPr lvl="1"/>
            <a:r>
              <a:rPr lang="en-AU" sz="1400" dirty="0"/>
              <a:t>diarrhoea or constipation</a:t>
            </a:r>
          </a:p>
        </p:txBody>
      </p:sp>
      <p:sp>
        <p:nvSpPr>
          <p:cNvPr id="6" name="Text Placeholder 5">
            <a:extLst>
              <a:ext uri="{FF2B5EF4-FFF2-40B4-BE49-F238E27FC236}">
                <a16:creationId xmlns:a16="http://schemas.microsoft.com/office/drawing/2014/main" id="{9DC675B5-F27E-4A71-974F-63627FFE64A2}"/>
              </a:ext>
            </a:extLst>
          </p:cNvPr>
          <p:cNvSpPr>
            <a:spLocks noGrp="1"/>
          </p:cNvSpPr>
          <p:nvPr>
            <p:ph type="body" sz="quarter" idx="3"/>
          </p:nvPr>
        </p:nvSpPr>
        <p:spPr/>
        <p:txBody>
          <a:bodyPr/>
          <a:lstStyle/>
          <a:p>
            <a:r>
              <a:rPr lang="en-US" dirty="0"/>
              <a:t>OVERDOSE</a:t>
            </a:r>
            <a:endParaRPr lang="en-AU" dirty="0"/>
          </a:p>
        </p:txBody>
      </p:sp>
      <p:sp>
        <p:nvSpPr>
          <p:cNvPr id="7" name="Content Placeholder 6">
            <a:extLst>
              <a:ext uri="{FF2B5EF4-FFF2-40B4-BE49-F238E27FC236}">
                <a16:creationId xmlns:a16="http://schemas.microsoft.com/office/drawing/2014/main" id="{64FF2A96-1C2E-40E2-BCA4-69FFA639D0E9}"/>
              </a:ext>
            </a:extLst>
          </p:cNvPr>
          <p:cNvSpPr>
            <a:spLocks noGrp="1"/>
          </p:cNvSpPr>
          <p:nvPr>
            <p:ph sz="quarter" idx="4"/>
          </p:nvPr>
        </p:nvSpPr>
        <p:spPr/>
        <p:txBody>
          <a:bodyPr>
            <a:normAutofit fontScale="92500" lnSpcReduction="10000"/>
          </a:bodyPr>
          <a:lstStyle/>
          <a:p>
            <a:r>
              <a:rPr lang="en-AU" sz="1600" dirty="0">
                <a:solidFill>
                  <a:schemeClr val="dk1"/>
                </a:solidFill>
              </a:rPr>
              <a:t>CNS depression (over-sedation or sleep) is the most common finding after overdose.</a:t>
            </a:r>
          </a:p>
          <a:p>
            <a:endParaRPr lang="en-AU" sz="1600" dirty="0">
              <a:solidFill>
                <a:schemeClr val="dk1"/>
              </a:solidFill>
            </a:endParaRPr>
          </a:p>
          <a:p>
            <a:r>
              <a:rPr lang="en-AU" sz="1600" dirty="0">
                <a:solidFill>
                  <a:schemeClr val="dk1"/>
                </a:solidFill>
              </a:rPr>
              <a:t>Respiratory depression may also occur, but is more common with concurrent use with alcohol, opioids</a:t>
            </a:r>
          </a:p>
          <a:p>
            <a:endParaRPr lang="en-AU" sz="1600" dirty="0">
              <a:solidFill>
                <a:schemeClr val="dk1"/>
              </a:solidFill>
            </a:endParaRPr>
          </a:p>
          <a:p>
            <a:r>
              <a:rPr lang="en-AU" sz="1600" dirty="0">
                <a:solidFill>
                  <a:schemeClr val="dk1"/>
                </a:solidFill>
              </a:rPr>
              <a:t>In high doses, patients may manifest coma, respiratory depression, hypotension, bradycardia, hypothermia, and rhabdomyolysis</a:t>
            </a:r>
            <a:r>
              <a:rPr lang="en-AU" sz="1800" dirty="0">
                <a:solidFill>
                  <a:schemeClr val="dk1"/>
                </a:solidFill>
              </a:rPr>
              <a:t>.</a:t>
            </a:r>
            <a:endParaRPr lang="en-AU" sz="1800" dirty="0"/>
          </a:p>
          <a:p>
            <a:endParaRPr lang="en-AU" dirty="0"/>
          </a:p>
        </p:txBody>
      </p:sp>
      <p:pic>
        <p:nvPicPr>
          <p:cNvPr id="8" name="Picture 7" descr="A picture containing room&#10;&#10;Description automatically generated">
            <a:extLst>
              <a:ext uri="{FF2B5EF4-FFF2-40B4-BE49-F238E27FC236}">
                <a16:creationId xmlns:a16="http://schemas.microsoft.com/office/drawing/2014/main" id="{114C6DB8-0315-4635-AAA3-921FD924D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700" y="0"/>
            <a:ext cx="3543300" cy="1285875"/>
          </a:xfrm>
          <a:prstGeom prst="rect">
            <a:avLst/>
          </a:prstGeom>
        </p:spPr>
      </p:pic>
    </p:spTree>
    <p:extLst>
      <p:ext uri="{BB962C8B-B14F-4D97-AF65-F5344CB8AC3E}">
        <p14:creationId xmlns:p14="http://schemas.microsoft.com/office/powerpoint/2010/main" val="4250333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FD4BA-9C2A-493B-A912-AB1A5474501F}"/>
              </a:ext>
            </a:extLst>
          </p:cNvPr>
          <p:cNvSpPr>
            <a:spLocks noGrp="1"/>
          </p:cNvSpPr>
          <p:nvPr>
            <p:ph type="title"/>
          </p:nvPr>
        </p:nvSpPr>
        <p:spPr>
          <a:xfrm>
            <a:off x="439858" y="1683756"/>
            <a:ext cx="2336449" cy="2396359"/>
          </a:xfrm>
        </p:spPr>
        <p:txBody>
          <a:bodyPr anchor="b">
            <a:normAutofit/>
          </a:bodyPr>
          <a:lstStyle/>
          <a:p>
            <a:pPr algn="r"/>
            <a:r>
              <a:rPr lang="en-US" sz="2500">
                <a:solidFill>
                  <a:srgbClr val="FFFFFF"/>
                </a:solidFill>
              </a:rPr>
              <a:t>Benzodiazepines - Management </a:t>
            </a:r>
            <a:endParaRPr lang="en-AU" sz="2500">
              <a:solidFill>
                <a:srgbClr val="FFFFFF"/>
              </a:solidFill>
            </a:endParaRPr>
          </a:p>
        </p:txBody>
      </p:sp>
      <p:graphicFrame>
        <p:nvGraphicFramePr>
          <p:cNvPr id="9" name="Content Placeholder 6">
            <a:extLst>
              <a:ext uri="{FF2B5EF4-FFF2-40B4-BE49-F238E27FC236}">
                <a16:creationId xmlns:a16="http://schemas.microsoft.com/office/drawing/2014/main" id="{3F8C4AF7-4254-4A52-9E08-2CD5E4F54771}"/>
              </a:ext>
            </a:extLst>
          </p:cNvPr>
          <p:cNvGraphicFramePr>
            <a:graphicFrameLocks noGrp="1"/>
          </p:cNvGraphicFramePr>
          <p:nvPr>
            <p:ph idx="1"/>
            <p:extLst>
              <p:ext uri="{D42A27DB-BD31-4B8C-83A1-F6EECF244321}">
                <p14:modId xmlns:p14="http://schemas.microsoft.com/office/powerpoint/2010/main" val="719466150"/>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436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D052C05-F424-4B89-9DB2-6DBEB6C9EBD8}"/>
              </a:ext>
            </a:extLst>
          </p:cNvPr>
          <p:cNvSpPr/>
          <p:nvPr/>
        </p:nvSpPr>
        <p:spPr>
          <a:xfrm>
            <a:off x="-1" y="1494759"/>
            <a:ext cx="8124825" cy="2546076"/>
          </a:xfrm>
          <a:custGeom>
            <a:avLst/>
            <a:gdLst>
              <a:gd name="connsiteX0" fmla="*/ 0 w 4400550"/>
              <a:gd name="connsiteY0" fmla="*/ 0 h 2546076"/>
              <a:gd name="connsiteX1" fmla="*/ 4400550 w 4400550"/>
              <a:gd name="connsiteY1" fmla="*/ 0 h 2546076"/>
              <a:gd name="connsiteX2" fmla="*/ 3718331 w 4400550"/>
              <a:gd name="connsiteY2" fmla="*/ 2546076 h 2546076"/>
              <a:gd name="connsiteX3" fmla="*/ 0 w 4400550"/>
              <a:gd name="connsiteY3" fmla="*/ 2546076 h 2546076"/>
            </a:gdLst>
            <a:ahLst/>
            <a:cxnLst>
              <a:cxn ang="0">
                <a:pos x="connsiteX0" y="connsiteY0"/>
              </a:cxn>
              <a:cxn ang="0">
                <a:pos x="connsiteX1" y="connsiteY1"/>
              </a:cxn>
              <a:cxn ang="0">
                <a:pos x="connsiteX2" y="connsiteY2"/>
              </a:cxn>
              <a:cxn ang="0">
                <a:pos x="connsiteX3" y="connsiteY3"/>
              </a:cxn>
            </a:cxnLst>
            <a:rect l="l" t="t" r="r" b="b"/>
            <a:pathLst>
              <a:path w="4400550" h="2546076">
                <a:moveTo>
                  <a:pt x="0" y="0"/>
                </a:moveTo>
                <a:lnTo>
                  <a:pt x="4400550" y="0"/>
                </a:lnTo>
                <a:lnTo>
                  <a:pt x="3718331" y="2546076"/>
                </a:lnTo>
                <a:lnTo>
                  <a:pt x="0" y="25460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5" name="TextBox 4">
            <a:extLst>
              <a:ext uri="{FF2B5EF4-FFF2-40B4-BE49-F238E27FC236}">
                <a16:creationId xmlns:a16="http://schemas.microsoft.com/office/drawing/2014/main" id="{B02F5A89-843F-4D81-B3F1-60C6807B3BC6}"/>
              </a:ext>
            </a:extLst>
          </p:cNvPr>
          <p:cNvSpPr txBox="1"/>
          <p:nvPr/>
        </p:nvSpPr>
        <p:spPr>
          <a:xfrm>
            <a:off x="746495" y="2197235"/>
            <a:ext cx="5905500" cy="1409700"/>
          </a:xfrm>
          <a:prstGeom prst="rect">
            <a:avLst/>
          </a:prstGeom>
          <a:noFill/>
        </p:spPr>
        <p:txBody>
          <a:bodyPr wrap="square" lIns="0" tIns="0" rIns="0" bIns="0" rtlCol="0">
            <a:noAutofit/>
          </a:bodyPr>
          <a:lstStyle/>
          <a:p>
            <a:pPr>
              <a:spcBef>
                <a:spcPts val="600"/>
              </a:spcBef>
            </a:pPr>
            <a:r>
              <a:rPr lang="en-AU" sz="1600" dirty="0">
                <a:solidFill>
                  <a:schemeClr val="bg1"/>
                </a:solidFill>
              </a:rPr>
              <a:t>This presentation was prepared by Tonina Harvey as part of the Nursing and Midwifery Community of Practice, it supports the implementation of the NSW Health Policy Directive Nursing and Midwifery Management of Drug and Alcohol Use in the Delivery of Health Care PD2020_032. </a:t>
            </a:r>
          </a:p>
        </p:txBody>
      </p:sp>
    </p:spTree>
    <p:extLst>
      <p:ext uri="{BB962C8B-B14F-4D97-AF65-F5344CB8AC3E}">
        <p14:creationId xmlns:p14="http://schemas.microsoft.com/office/powerpoint/2010/main" val="339348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828327-1D70-4EA3-8297-54A127486984}"/>
              </a:ext>
            </a:extLst>
          </p:cNvPr>
          <p:cNvSpPr>
            <a:spLocks noGrp="1"/>
          </p:cNvSpPr>
          <p:nvPr>
            <p:ph type="title"/>
          </p:nvPr>
        </p:nvSpPr>
        <p:spPr/>
        <p:txBody>
          <a:bodyPr/>
          <a:lstStyle/>
          <a:p>
            <a:r>
              <a:rPr lang="en-US" dirty="0">
                <a:solidFill>
                  <a:srgbClr val="9CB227"/>
                </a:solidFill>
              </a:rPr>
              <a:t>Psychostimulants</a:t>
            </a:r>
            <a:br>
              <a:rPr lang="en-US" dirty="0"/>
            </a:br>
            <a:r>
              <a:rPr lang="en-US" sz="1400" dirty="0"/>
              <a:t>“Ritalin” / “</a:t>
            </a:r>
            <a:r>
              <a:rPr lang="en-US" sz="1400" dirty="0" err="1"/>
              <a:t>Concerta</a:t>
            </a:r>
            <a:r>
              <a:rPr lang="en-US" sz="1400" dirty="0"/>
              <a:t>” / Dexamphetamine/ Lis dexamphetamine / Cocaine /</a:t>
            </a:r>
            <a:br>
              <a:rPr lang="en-US" sz="1400" dirty="0"/>
            </a:br>
            <a:r>
              <a:rPr lang="en-US" sz="1400" dirty="0"/>
              <a:t> Amphetamine/ Methamphetamine and MDMA “Ecstasy”</a:t>
            </a:r>
            <a:endParaRPr lang="en-AU" dirty="0"/>
          </a:p>
        </p:txBody>
      </p:sp>
      <p:sp>
        <p:nvSpPr>
          <p:cNvPr id="4" name="Text Placeholder 3">
            <a:extLst>
              <a:ext uri="{FF2B5EF4-FFF2-40B4-BE49-F238E27FC236}">
                <a16:creationId xmlns:a16="http://schemas.microsoft.com/office/drawing/2014/main" id="{05FA33BD-D1E3-437C-89D1-7C10CC3E8A40}"/>
              </a:ext>
            </a:extLst>
          </p:cNvPr>
          <p:cNvSpPr>
            <a:spLocks noGrp="1"/>
          </p:cNvSpPr>
          <p:nvPr>
            <p:ph type="body" idx="1"/>
          </p:nvPr>
        </p:nvSpPr>
        <p:spPr/>
        <p:txBody>
          <a:bodyPr/>
          <a:lstStyle/>
          <a:p>
            <a:r>
              <a:rPr lang="en-US" dirty="0"/>
              <a:t>INTOXICATION		</a:t>
            </a:r>
            <a:endParaRPr lang="en-AU" dirty="0"/>
          </a:p>
        </p:txBody>
      </p:sp>
      <p:sp>
        <p:nvSpPr>
          <p:cNvPr id="5" name="Content Placeholder 4">
            <a:extLst>
              <a:ext uri="{FF2B5EF4-FFF2-40B4-BE49-F238E27FC236}">
                <a16:creationId xmlns:a16="http://schemas.microsoft.com/office/drawing/2014/main" id="{172B52DB-9DFE-49E7-BB4E-867F62B9D2C7}"/>
              </a:ext>
            </a:extLst>
          </p:cNvPr>
          <p:cNvSpPr>
            <a:spLocks noGrp="1"/>
          </p:cNvSpPr>
          <p:nvPr>
            <p:ph sz="half" idx="2"/>
          </p:nvPr>
        </p:nvSpPr>
        <p:spPr/>
        <p:txBody>
          <a:bodyPr>
            <a:normAutofit lnSpcReduction="10000"/>
          </a:bodyPr>
          <a:lstStyle/>
          <a:p>
            <a:pPr>
              <a:lnSpc>
                <a:spcPct val="150000"/>
              </a:lnSpc>
            </a:pPr>
            <a:r>
              <a:rPr lang="en-AU" sz="1600" dirty="0"/>
              <a:t>Euphoria, increased sense of wellbeing, increased energy, more confidence or over-confidence, improved cognitive and psychomotor performance, suppression of appetite and reduced sleep.</a:t>
            </a:r>
          </a:p>
          <a:p>
            <a:endParaRPr lang="en-US" sz="1600" dirty="0"/>
          </a:p>
          <a:p>
            <a:endParaRPr lang="en-AU" dirty="0"/>
          </a:p>
          <a:p>
            <a:endParaRPr lang="en-AU" dirty="0"/>
          </a:p>
          <a:p>
            <a:endParaRPr lang="en-AU" dirty="0"/>
          </a:p>
          <a:p>
            <a:endParaRPr lang="en-AU" dirty="0"/>
          </a:p>
          <a:p>
            <a:endParaRPr lang="en-AU" dirty="0"/>
          </a:p>
          <a:p>
            <a:endParaRPr lang="en-AU" dirty="0"/>
          </a:p>
        </p:txBody>
      </p:sp>
      <p:sp>
        <p:nvSpPr>
          <p:cNvPr id="6" name="Text Placeholder 5">
            <a:extLst>
              <a:ext uri="{FF2B5EF4-FFF2-40B4-BE49-F238E27FC236}">
                <a16:creationId xmlns:a16="http://schemas.microsoft.com/office/drawing/2014/main" id="{9DC675B5-F27E-4A71-974F-63627FFE64A2}"/>
              </a:ext>
            </a:extLst>
          </p:cNvPr>
          <p:cNvSpPr>
            <a:spLocks noGrp="1"/>
          </p:cNvSpPr>
          <p:nvPr>
            <p:ph type="body" sz="quarter" idx="3"/>
          </p:nvPr>
        </p:nvSpPr>
        <p:spPr/>
        <p:txBody>
          <a:bodyPr/>
          <a:lstStyle/>
          <a:p>
            <a:r>
              <a:rPr lang="en-US" dirty="0"/>
              <a:t>OVERDOSE</a:t>
            </a:r>
            <a:endParaRPr lang="en-AU" dirty="0"/>
          </a:p>
        </p:txBody>
      </p:sp>
      <p:sp>
        <p:nvSpPr>
          <p:cNvPr id="7" name="Content Placeholder 6">
            <a:extLst>
              <a:ext uri="{FF2B5EF4-FFF2-40B4-BE49-F238E27FC236}">
                <a16:creationId xmlns:a16="http://schemas.microsoft.com/office/drawing/2014/main" id="{64FF2A96-1C2E-40E2-BCA4-69FFA639D0E9}"/>
              </a:ext>
            </a:extLst>
          </p:cNvPr>
          <p:cNvSpPr>
            <a:spLocks noGrp="1"/>
          </p:cNvSpPr>
          <p:nvPr>
            <p:ph sz="quarter" idx="4"/>
          </p:nvPr>
        </p:nvSpPr>
        <p:spPr/>
        <p:txBody>
          <a:bodyPr>
            <a:normAutofit lnSpcReduction="10000"/>
          </a:bodyPr>
          <a:lstStyle/>
          <a:p>
            <a:pPr>
              <a:lnSpc>
                <a:spcPct val="107000"/>
              </a:lnSpc>
              <a:spcAft>
                <a:spcPts val="0"/>
              </a:spcAft>
            </a:pPr>
            <a:r>
              <a:rPr lang="en-AU" sz="1600" dirty="0"/>
              <a:t>Increased heart rate and respiration, nausea and vomiting, dilated pupils, hot and cold flushes, sweating, headaches, pallor, jaw clenching, paranoia, anxiousness, panic attacks, difficulty sleeping, moodiness, irritability and agitation.</a:t>
            </a:r>
          </a:p>
          <a:p>
            <a:pPr>
              <a:lnSpc>
                <a:spcPct val="107000"/>
              </a:lnSpc>
              <a:spcAft>
                <a:spcPts val="0"/>
              </a:spcAft>
            </a:pPr>
            <a:r>
              <a:rPr lang="en-AU" sz="1600" dirty="0">
                <a:solidFill>
                  <a:schemeClr val="tx1"/>
                </a:solidFill>
              </a:rPr>
              <a:t>Secondary complications can involve the kidneys, skeletal muscles and gastrointestinal system. </a:t>
            </a:r>
          </a:p>
          <a:p>
            <a:pPr>
              <a:lnSpc>
                <a:spcPct val="107000"/>
              </a:lnSpc>
              <a:spcAft>
                <a:spcPts val="0"/>
              </a:spcAft>
            </a:pPr>
            <a:r>
              <a:rPr lang="en-AU" sz="1600" dirty="0"/>
              <a:t>The most common causes of death related to amphetamine toxicity are arrhythmia, hyperthermia and intracerebral haemorrhage.</a:t>
            </a:r>
          </a:p>
          <a:p>
            <a:pPr>
              <a:lnSpc>
                <a:spcPct val="107000"/>
              </a:lnSpc>
              <a:spcAft>
                <a:spcPts val="0"/>
              </a:spcAft>
            </a:pPr>
            <a:endParaRPr lang="en-AU" sz="1600" dirty="0"/>
          </a:p>
        </p:txBody>
      </p:sp>
      <p:pic>
        <p:nvPicPr>
          <p:cNvPr id="8" name="Picture 7" descr="A picture containing indoor, table, food, sitting&#10;&#10;Description automatically generated">
            <a:extLst>
              <a:ext uri="{FF2B5EF4-FFF2-40B4-BE49-F238E27FC236}">
                <a16:creationId xmlns:a16="http://schemas.microsoft.com/office/drawing/2014/main" id="{A93A627A-5A18-45E5-B405-83EDCACDA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680" y="0"/>
            <a:ext cx="2428320" cy="1417638"/>
          </a:xfrm>
          <a:prstGeom prst="rect">
            <a:avLst/>
          </a:prstGeom>
        </p:spPr>
      </p:pic>
    </p:spTree>
    <p:extLst>
      <p:ext uri="{BB962C8B-B14F-4D97-AF65-F5344CB8AC3E}">
        <p14:creationId xmlns:p14="http://schemas.microsoft.com/office/powerpoint/2010/main" val="225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FD4BA-9C2A-493B-A912-AB1A5474501F}"/>
              </a:ext>
            </a:extLst>
          </p:cNvPr>
          <p:cNvSpPr>
            <a:spLocks noGrp="1"/>
          </p:cNvSpPr>
          <p:nvPr>
            <p:ph type="title"/>
          </p:nvPr>
        </p:nvSpPr>
        <p:spPr>
          <a:xfrm>
            <a:off x="439858" y="1683756"/>
            <a:ext cx="2336449" cy="2396359"/>
          </a:xfrm>
        </p:spPr>
        <p:txBody>
          <a:bodyPr anchor="b">
            <a:normAutofit/>
          </a:bodyPr>
          <a:lstStyle/>
          <a:p>
            <a:pPr algn="r"/>
            <a:r>
              <a:rPr lang="en-US" sz="2200">
                <a:solidFill>
                  <a:srgbClr val="FFFFFF"/>
                </a:solidFill>
              </a:rPr>
              <a:t>Psychostimulants -Management </a:t>
            </a:r>
            <a:endParaRPr lang="en-AU" sz="2200">
              <a:solidFill>
                <a:srgbClr val="FFFFFF"/>
              </a:solidFill>
            </a:endParaRPr>
          </a:p>
        </p:txBody>
      </p:sp>
      <p:graphicFrame>
        <p:nvGraphicFramePr>
          <p:cNvPr id="9" name="Content Placeholder 6">
            <a:extLst>
              <a:ext uri="{FF2B5EF4-FFF2-40B4-BE49-F238E27FC236}">
                <a16:creationId xmlns:a16="http://schemas.microsoft.com/office/drawing/2014/main" id="{1F24361A-8CD3-4420-A085-892253B14427}"/>
              </a:ext>
            </a:extLst>
          </p:cNvPr>
          <p:cNvGraphicFramePr>
            <a:graphicFrameLocks noGrp="1"/>
          </p:cNvGraphicFramePr>
          <p:nvPr>
            <p:ph idx="1"/>
            <p:extLst>
              <p:ext uri="{D42A27DB-BD31-4B8C-83A1-F6EECF244321}">
                <p14:modId xmlns:p14="http://schemas.microsoft.com/office/powerpoint/2010/main" val="4267551234"/>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750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828327-1D70-4EA3-8297-54A127486984}"/>
              </a:ext>
            </a:extLst>
          </p:cNvPr>
          <p:cNvSpPr>
            <a:spLocks noGrp="1"/>
          </p:cNvSpPr>
          <p:nvPr>
            <p:ph type="title"/>
          </p:nvPr>
        </p:nvSpPr>
        <p:spPr/>
        <p:txBody>
          <a:bodyPr/>
          <a:lstStyle/>
          <a:p>
            <a:r>
              <a:rPr lang="en-US" dirty="0">
                <a:solidFill>
                  <a:srgbClr val="FF00FF"/>
                </a:solidFill>
              </a:rPr>
              <a:t>Hallucinogens</a:t>
            </a:r>
            <a:br>
              <a:rPr lang="en-US" dirty="0"/>
            </a:br>
            <a:r>
              <a:rPr lang="en-AU" sz="1400" dirty="0"/>
              <a:t>Lysergic acid diethylamide (</a:t>
            </a:r>
            <a:r>
              <a:rPr lang="en-AU" sz="1400" b="1" dirty="0"/>
              <a:t>LSD</a:t>
            </a:r>
            <a:r>
              <a:rPr lang="en-AU" sz="1400" dirty="0"/>
              <a:t>) / phencyclidine (</a:t>
            </a:r>
            <a:r>
              <a:rPr lang="en-AU" sz="1400" b="1" dirty="0"/>
              <a:t>PCP, Angel dust</a:t>
            </a:r>
            <a:r>
              <a:rPr lang="en-AU" sz="1400" dirty="0"/>
              <a:t>)/</a:t>
            </a:r>
            <a:br>
              <a:rPr lang="en-AU" sz="1400" dirty="0"/>
            </a:br>
            <a:r>
              <a:rPr lang="en-AU" sz="1400" dirty="0"/>
              <a:t>psilocybin (</a:t>
            </a:r>
            <a:r>
              <a:rPr lang="en-AU" sz="1400" b="1" dirty="0"/>
              <a:t>magic mushrooms</a:t>
            </a:r>
            <a:r>
              <a:rPr lang="en-AU" sz="1400" dirty="0"/>
              <a:t>) and dimethyl tryptamine (</a:t>
            </a:r>
            <a:r>
              <a:rPr lang="en-AU" sz="1400" b="1" dirty="0"/>
              <a:t>DMT</a:t>
            </a:r>
            <a:r>
              <a:rPr lang="en-AU" sz="1400" dirty="0"/>
              <a:t>). </a:t>
            </a:r>
          </a:p>
        </p:txBody>
      </p:sp>
      <p:sp>
        <p:nvSpPr>
          <p:cNvPr id="4" name="Text Placeholder 3">
            <a:extLst>
              <a:ext uri="{FF2B5EF4-FFF2-40B4-BE49-F238E27FC236}">
                <a16:creationId xmlns:a16="http://schemas.microsoft.com/office/drawing/2014/main" id="{05FA33BD-D1E3-437C-89D1-7C10CC3E8A40}"/>
              </a:ext>
            </a:extLst>
          </p:cNvPr>
          <p:cNvSpPr>
            <a:spLocks noGrp="1"/>
          </p:cNvSpPr>
          <p:nvPr>
            <p:ph type="body" idx="1"/>
          </p:nvPr>
        </p:nvSpPr>
        <p:spPr/>
        <p:txBody>
          <a:bodyPr/>
          <a:lstStyle/>
          <a:p>
            <a:r>
              <a:rPr lang="en-US" dirty="0"/>
              <a:t>INTOXICATION		</a:t>
            </a:r>
            <a:endParaRPr lang="en-AU" dirty="0"/>
          </a:p>
        </p:txBody>
      </p:sp>
      <p:sp>
        <p:nvSpPr>
          <p:cNvPr id="5" name="Content Placeholder 4">
            <a:extLst>
              <a:ext uri="{FF2B5EF4-FFF2-40B4-BE49-F238E27FC236}">
                <a16:creationId xmlns:a16="http://schemas.microsoft.com/office/drawing/2014/main" id="{172B52DB-9DFE-49E7-BB4E-867F62B9D2C7}"/>
              </a:ext>
            </a:extLst>
          </p:cNvPr>
          <p:cNvSpPr>
            <a:spLocks noGrp="1"/>
          </p:cNvSpPr>
          <p:nvPr>
            <p:ph sz="half" idx="2"/>
          </p:nvPr>
        </p:nvSpPr>
        <p:spPr/>
        <p:txBody>
          <a:bodyPr>
            <a:normAutofit lnSpcReduction="10000"/>
          </a:bodyPr>
          <a:lstStyle/>
          <a:p>
            <a:r>
              <a:rPr lang="en-AU" sz="1600" dirty="0">
                <a:solidFill>
                  <a:schemeClr val="dk1"/>
                </a:solidFill>
              </a:rPr>
              <a:t>Euphoria and wellbeing, dilation of pupils, seeing and hearing things that aren’t there (hallucinations), confusion and trouble concentrating, depersonalisation, derealisation, headaches, nausea, fast or irregular heartbeat, increased body temperature, breathing quickly, vomiting, facial flushes, sweating and chills.</a:t>
            </a:r>
          </a:p>
          <a:p>
            <a:endParaRPr lang="en-AU" sz="1600" dirty="0">
              <a:solidFill>
                <a:schemeClr val="dk1"/>
              </a:solidFill>
            </a:endParaRPr>
          </a:p>
          <a:p>
            <a:r>
              <a:rPr lang="en-AU" sz="1600" dirty="0"/>
              <a:t>Psychiatric disturbances such as prolonged psychosis, depression, personality disruption and post-hallucinogen perceptual disorder have been attributed to prolonged use. </a:t>
            </a:r>
          </a:p>
        </p:txBody>
      </p:sp>
      <p:sp>
        <p:nvSpPr>
          <p:cNvPr id="6" name="Text Placeholder 5">
            <a:extLst>
              <a:ext uri="{FF2B5EF4-FFF2-40B4-BE49-F238E27FC236}">
                <a16:creationId xmlns:a16="http://schemas.microsoft.com/office/drawing/2014/main" id="{9DC675B5-F27E-4A71-974F-63627FFE64A2}"/>
              </a:ext>
            </a:extLst>
          </p:cNvPr>
          <p:cNvSpPr>
            <a:spLocks noGrp="1"/>
          </p:cNvSpPr>
          <p:nvPr>
            <p:ph type="body" sz="quarter" idx="3"/>
          </p:nvPr>
        </p:nvSpPr>
        <p:spPr/>
        <p:txBody>
          <a:bodyPr/>
          <a:lstStyle/>
          <a:p>
            <a:r>
              <a:rPr lang="en-US" dirty="0"/>
              <a:t>OVERDOSE</a:t>
            </a:r>
            <a:endParaRPr lang="en-AU" dirty="0"/>
          </a:p>
        </p:txBody>
      </p:sp>
      <p:sp>
        <p:nvSpPr>
          <p:cNvPr id="7" name="Content Placeholder 6">
            <a:extLst>
              <a:ext uri="{FF2B5EF4-FFF2-40B4-BE49-F238E27FC236}">
                <a16:creationId xmlns:a16="http://schemas.microsoft.com/office/drawing/2014/main" id="{64FF2A96-1C2E-40E2-BCA4-69FFA639D0E9}"/>
              </a:ext>
            </a:extLst>
          </p:cNvPr>
          <p:cNvSpPr>
            <a:spLocks noGrp="1"/>
          </p:cNvSpPr>
          <p:nvPr>
            <p:ph sz="quarter" idx="4"/>
          </p:nvPr>
        </p:nvSpPr>
        <p:spPr/>
        <p:txBody>
          <a:bodyPr>
            <a:normAutofit lnSpcReduction="10000"/>
          </a:bodyPr>
          <a:lstStyle/>
          <a:p>
            <a:r>
              <a:rPr lang="en-AU" sz="1600" dirty="0"/>
              <a:t>Many patients intoxicated with hallucinogens are awake, aware that their symptoms are drug-induced, and able to provide a history of recreational hallucinogen use. </a:t>
            </a:r>
          </a:p>
          <a:p>
            <a:endParaRPr lang="en-AU" sz="1600" dirty="0"/>
          </a:p>
          <a:p>
            <a:r>
              <a:rPr lang="en-AU" sz="1600" dirty="0"/>
              <a:t>Seizure and rhabdomyolysis have been reported in extreme cases. </a:t>
            </a:r>
          </a:p>
          <a:p>
            <a:endParaRPr lang="en-AU" sz="1600" dirty="0"/>
          </a:p>
          <a:p>
            <a:r>
              <a:rPr lang="en-AU" sz="1600" dirty="0"/>
              <a:t>Severe injury or death (e.g. from drowning) more commonly occur as a result of impaired judgment and warped sense of distance, time and reality while intoxicated</a:t>
            </a:r>
            <a:r>
              <a:rPr lang="en-AU" dirty="0"/>
              <a:t>.</a:t>
            </a:r>
          </a:p>
        </p:txBody>
      </p:sp>
      <p:pic>
        <p:nvPicPr>
          <p:cNvPr id="5122" name="Picture 2" descr="Hallucinogens: what are the effects? - myDr.com.au">
            <a:extLst>
              <a:ext uri="{FF2B5EF4-FFF2-40B4-BE49-F238E27FC236}">
                <a16:creationId xmlns:a16="http://schemas.microsoft.com/office/drawing/2014/main" id="{806D4890-F26E-4879-8CAB-864651B46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7171"/>
            <a:ext cx="2339752" cy="155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6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FD4BA-9C2A-493B-A912-AB1A5474501F}"/>
              </a:ext>
            </a:extLst>
          </p:cNvPr>
          <p:cNvSpPr>
            <a:spLocks noGrp="1"/>
          </p:cNvSpPr>
          <p:nvPr>
            <p:ph type="title"/>
          </p:nvPr>
        </p:nvSpPr>
        <p:spPr>
          <a:xfrm>
            <a:off x="350041" y="586855"/>
            <a:ext cx="2401025" cy="3387497"/>
          </a:xfrm>
        </p:spPr>
        <p:txBody>
          <a:bodyPr anchor="b">
            <a:normAutofit/>
          </a:bodyPr>
          <a:lstStyle/>
          <a:p>
            <a:pPr algn="r"/>
            <a:r>
              <a:rPr lang="en-US" sz="3000">
                <a:solidFill>
                  <a:srgbClr val="FFFFFF"/>
                </a:solidFill>
              </a:rPr>
              <a:t>Hallucinogens -Management </a:t>
            </a:r>
            <a:endParaRPr lang="en-AU" sz="3000">
              <a:solidFill>
                <a:srgbClr val="FFFFFF"/>
              </a:solidFill>
            </a:endParaRPr>
          </a:p>
        </p:txBody>
      </p:sp>
      <p:sp>
        <p:nvSpPr>
          <p:cNvPr id="7" name="Content Placeholder 6">
            <a:extLst>
              <a:ext uri="{FF2B5EF4-FFF2-40B4-BE49-F238E27FC236}">
                <a16:creationId xmlns:a16="http://schemas.microsoft.com/office/drawing/2014/main" id="{7E95A94F-6CE1-456D-A5BC-6681D2AF0D6A}"/>
              </a:ext>
            </a:extLst>
          </p:cNvPr>
          <p:cNvSpPr>
            <a:spLocks noGrp="1"/>
          </p:cNvSpPr>
          <p:nvPr>
            <p:ph idx="1"/>
          </p:nvPr>
        </p:nvSpPr>
        <p:spPr>
          <a:xfrm>
            <a:off x="3607694" y="649480"/>
            <a:ext cx="4916510" cy="5546047"/>
          </a:xfrm>
        </p:spPr>
        <p:txBody>
          <a:bodyPr anchor="ctr">
            <a:normAutofit/>
          </a:bodyPr>
          <a:lstStyle/>
          <a:p>
            <a:r>
              <a:rPr lang="en-AU" sz="1700"/>
              <a:t>Uncomplicated intoxication may only require observation and supportive care</a:t>
            </a:r>
          </a:p>
          <a:p>
            <a:endParaRPr lang="en-AU" sz="1700"/>
          </a:p>
          <a:p>
            <a:r>
              <a:rPr lang="en-AU" sz="1700"/>
              <a:t>Monitoring in a quiet environment until symptoms subside.</a:t>
            </a:r>
          </a:p>
          <a:p>
            <a:pPr marL="0" indent="0">
              <a:buNone/>
            </a:pPr>
            <a:endParaRPr lang="en-AU" sz="1700"/>
          </a:p>
          <a:p>
            <a:r>
              <a:rPr lang="en-AU" sz="1700"/>
              <a:t>Symptoms of intoxications are self-limited and not usually severe a conservative approach is preferred unless there is evidence of severe toxicity (e.g. hyperthermia and severe agitation).</a:t>
            </a:r>
          </a:p>
          <a:p>
            <a:pPr marL="457200" lvl="1" indent="0">
              <a:buNone/>
            </a:pPr>
            <a:endParaRPr lang="en-AU" sz="1700"/>
          </a:p>
          <a:p>
            <a:pPr marL="355600" lvl="1" indent="-355600">
              <a:buFont typeface="Arial" panose="020B0604020202020204" pitchFamily="34" charset="0"/>
              <a:buChar char="•"/>
            </a:pPr>
            <a:r>
              <a:rPr lang="en-AU" sz="1700"/>
              <a:t>Benzodiazepines are first-line therapy for acute agitation and dysphoria. If psychotic symptoms persist (e.g. after agitation subsides), neuroleptics such as haloperidol may be titrated with careful monitoring.</a:t>
            </a:r>
          </a:p>
        </p:txBody>
      </p:sp>
    </p:spTree>
    <p:extLst>
      <p:ext uri="{BB962C8B-B14F-4D97-AF65-F5344CB8AC3E}">
        <p14:creationId xmlns:p14="http://schemas.microsoft.com/office/powerpoint/2010/main" val="218792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828327-1D70-4EA3-8297-54A127486984}"/>
              </a:ext>
            </a:extLst>
          </p:cNvPr>
          <p:cNvSpPr>
            <a:spLocks noGrp="1"/>
          </p:cNvSpPr>
          <p:nvPr>
            <p:ph type="title"/>
          </p:nvPr>
        </p:nvSpPr>
        <p:spPr/>
        <p:txBody>
          <a:bodyPr/>
          <a:lstStyle/>
          <a:p>
            <a:r>
              <a:rPr lang="en-US" dirty="0">
                <a:solidFill>
                  <a:schemeClr val="accent6">
                    <a:lumMod val="50000"/>
                  </a:schemeClr>
                </a:solidFill>
              </a:rPr>
              <a:t>Cannabis</a:t>
            </a:r>
            <a:br>
              <a:rPr lang="en-US" dirty="0"/>
            </a:br>
            <a:r>
              <a:rPr lang="en-US" sz="1400" dirty="0"/>
              <a:t>Herbal Cannabis ( Marijuana) / Cannabis resin( Hashish) / </a:t>
            </a:r>
            <a:br>
              <a:rPr lang="en-US" sz="1400" dirty="0"/>
            </a:br>
            <a:r>
              <a:rPr lang="en-US" sz="1400" dirty="0"/>
              <a:t>Cannabis oil (Hashish oil) / Cannabis products - Nabiximols</a:t>
            </a:r>
            <a:endParaRPr lang="en-AU" dirty="0"/>
          </a:p>
        </p:txBody>
      </p:sp>
      <p:sp>
        <p:nvSpPr>
          <p:cNvPr id="4" name="Text Placeholder 3">
            <a:extLst>
              <a:ext uri="{FF2B5EF4-FFF2-40B4-BE49-F238E27FC236}">
                <a16:creationId xmlns:a16="http://schemas.microsoft.com/office/drawing/2014/main" id="{05FA33BD-D1E3-437C-89D1-7C10CC3E8A40}"/>
              </a:ext>
            </a:extLst>
          </p:cNvPr>
          <p:cNvSpPr>
            <a:spLocks noGrp="1"/>
          </p:cNvSpPr>
          <p:nvPr>
            <p:ph type="body" idx="1"/>
          </p:nvPr>
        </p:nvSpPr>
        <p:spPr/>
        <p:txBody>
          <a:bodyPr>
            <a:normAutofit lnSpcReduction="10000"/>
          </a:bodyPr>
          <a:lstStyle/>
          <a:p>
            <a:r>
              <a:rPr lang="en-US" dirty="0"/>
              <a:t>INTOXICATION		</a:t>
            </a:r>
            <a:endParaRPr lang="en-AU" dirty="0"/>
          </a:p>
        </p:txBody>
      </p:sp>
      <p:sp>
        <p:nvSpPr>
          <p:cNvPr id="5" name="Content Placeholder 4">
            <a:extLst>
              <a:ext uri="{FF2B5EF4-FFF2-40B4-BE49-F238E27FC236}">
                <a16:creationId xmlns:a16="http://schemas.microsoft.com/office/drawing/2014/main" id="{172B52DB-9DFE-49E7-BB4E-867F62B9D2C7}"/>
              </a:ext>
            </a:extLst>
          </p:cNvPr>
          <p:cNvSpPr>
            <a:spLocks noGrp="1"/>
          </p:cNvSpPr>
          <p:nvPr>
            <p:ph sz="half" idx="2"/>
          </p:nvPr>
        </p:nvSpPr>
        <p:spPr>
          <a:xfrm>
            <a:off x="4572000" y="2179044"/>
            <a:ext cx="4040188" cy="3951288"/>
          </a:xfrm>
        </p:spPr>
        <p:txBody>
          <a:bodyPr/>
          <a:lstStyle/>
          <a:p>
            <a:r>
              <a:rPr lang="en-AU" sz="1600" dirty="0"/>
              <a:t>Complications associated with inhalation of cannabis include acute exacerbations and poor symptom control in patients with:</a:t>
            </a:r>
          </a:p>
          <a:p>
            <a:pPr lvl="1"/>
            <a:r>
              <a:rPr lang="en-AU" sz="1400" dirty="0"/>
              <a:t> asthma;</a:t>
            </a:r>
          </a:p>
          <a:p>
            <a:pPr lvl="1"/>
            <a:r>
              <a:rPr lang="en-AU" sz="1400" dirty="0"/>
              <a:t> chest pain, </a:t>
            </a:r>
          </a:p>
          <a:p>
            <a:pPr lvl="1"/>
            <a:r>
              <a:rPr lang="en-AU" sz="1400" dirty="0"/>
              <a:t>subcutaneous emphysemas caused by deep inhalation with breath holding and</a:t>
            </a:r>
          </a:p>
          <a:p>
            <a:pPr lvl="1"/>
            <a:r>
              <a:rPr lang="en-AU" sz="1400" dirty="0"/>
              <a:t>rarely, angina and myocardial infarction.</a:t>
            </a:r>
          </a:p>
        </p:txBody>
      </p:sp>
      <p:sp>
        <p:nvSpPr>
          <p:cNvPr id="6" name="Text Placeholder 5">
            <a:extLst>
              <a:ext uri="{FF2B5EF4-FFF2-40B4-BE49-F238E27FC236}">
                <a16:creationId xmlns:a16="http://schemas.microsoft.com/office/drawing/2014/main" id="{9DC675B5-F27E-4A71-974F-63627FFE64A2}"/>
              </a:ext>
            </a:extLst>
          </p:cNvPr>
          <p:cNvSpPr>
            <a:spLocks noGrp="1"/>
          </p:cNvSpPr>
          <p:nvPr>
            <p:ph type="body" sz="quarter" idx="3"/>
          </p:nvPr>
        </p:nvSpPr>
        <p:spPr>
          <a:xfrm>
            <a:off x="4629150" y="1401652"/>
            <a:ext cx="3887391" cy="823912"/>
          </a:xfrm>
        </p:spPr>
        <p:txBody>
          <a:bodyPr>
            <a:normAutofit lnSpcReduction="10000"/>
          </a:bodyPr>
          <a:lstStyle/>
          <a:p>
            <a:endParaRPr lang="en-US" dirty="0"/>
          </a:p>
          <a:p>
            <a:r>
              <a:rPr lang="en-US" dirty="0"/>
              <a:t>OVERDOSE</a:t>
            </a:r>
            <a:endParaRPr lang="en-AU" dirty="0">
              <a:cs typeface="Calibri"/>
            </a:endParaRPr>
          </a:p>
        </p:txBody>
      </p:sp>
      <p:pic>
        <p:nvPicPr>
          <p:cNvPr id="10" name="Content Placeholder 9" descr="A wooden cutting board&#10;&#10;Description automatically generated">
            <a:extLst>
              <a:ext uri="{FF2B5EF4-FFF2-40B4-BE49-F238E27FC236}">
                <a16:creationId xmlns:a16="http://schemas.microsoft.com/office/drawing/2014/main" id="{499681FA-8A9D-4004-B8DB-3AECD46FD268}"/>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005162" y="44624"/>
            <a:ext cx="2138838" cy="1296144"/>
          </a:xfrm>
        </p:spPr>
      </p:pic>
      <p:sp>
        <p:nvSpPr>
          <p:cNvPr id="11" name="TextBox 10">
            <a:extLst>
              <a:ext uri="{FF2B5EF4-FFF2-40B4-BE49-F238E27FC236}">
                <a16:creationId xmlns:a16="http://schemas.microsoft.com/office/drawing/2014/main" id="{E7466F4B-E98E-4C1F-AAC9-E62BEB59B32D}"/>
              </a:ext>
            </a:extLst>
          </p:cNvPr>
          <p:cNvSpPr txBox="1"/>
          <p:nvPr/>
        </p:nvSpPr>
        <p:spPr>
          <a:xfrm>
            <a:off x="395536" y="2348880"/>
            <a:ext cx="3816424" cy="4401205"/>
          </a:xfrm>
          <a:prstGeom prst="rect">
            <a:avLst/>
          </a:prstGeom>
          <a:noFill/>
        </p:spPr>
        <p:txBody>
          <a:bodyPr wrap="square" rtlCol="0">
            <a:spAutoFit/>
          </a:bodyPr>
          <a:lstStyle/>
          <a:p>
            <a:r>
              <a:rPr lang="en-AU" sz="1600" dirty="0"/>
              <a:t>Signs of cannabis intoxication in adolescents and adults  may include:</a:t>
            </a:r>
          </a:p>
          <a:p>
            <a:endParaRPr lang="en-AU" sz="1600" dirty="0"/>
          </a:p>
          <a:p>
            <a:pPr marL="285750" indent="-285750">
              <a:buFontTx/>
              <a:buChar char="-"/>
            </a:pPr>
            <a:r>
              <a:rPr lang="en-AU" sz="1600" dirty="0"/>
              <a:t>tachycardia; </a:t>
            </a:r>
          </a:p>
          <a:p>
            <a:pPr marL="285750" indent="-285750">
              <a:buFontTx/>
              <a:buChar char="-"/>
            </a:pPr>
            <a:r>
              <a:rPr lang="en-AU" sz="1600" dirty="0"/>
              <a:t>increased blood pressure or orthostatic hypotension</a:t>
            </a:r>
          </a:p>
          <a:p>
            <a:pPr marL="285750" indent="-285750">
              <a:buFontTx/>
              <a:buChar char="-"/>
            </a:pPr>
            <a:r>
              <a:rPr lang="en-AU" sz="1600" dirty="0"/>
              <a:t>increased respiratory rate</a:t>
            </a:r>
          </a:p>
          <a:p>
            <a:pPr marL="285750" indent="-285750">
              <a:buFontTx/>
              <a:buChar char="-"/>
            </a:pPr>
            <a:r>
              <a:rPr lang="en-AU" sz="1600" dirty="0"/>
              <a:t>conjunctival injection (red eye)</a:t>
            </a:r>
          </a:p>
          <a:p>
            <a:pPr marL="285750" indent="-285750">
              <a:buFontTx/>
              <a:buChar char="-"/>
            </a:pPr>
            <a:r>
              <a:rPr lang="en-AU" sz="1600" dirty="0"/>
              <a:t>dry mouth</a:t>
            </a:r>
          </a:p>
          <a:p>
            <a:pPr marL="285750" indent="-285750">
              <a:buFontTx/>
              <a:buChar char="-"/>
            </a:pPr>
            <a:r>
              <a:rPr lang="en-AU" sz="1600" dirty="0"/>
              <a:t>increased appetite</a:t>
            </a:r>
          </a:p>
          <a:p>
            <a:pPr marL="285750" indent="-285750">
              <a:buFontTx/>
              <a:buChar char="-"/>
            </a:pPr>
            <a:r>
              <a:rPr lang="en-AU" sz="1600" dirty="0"/>
              <a:t>Nystagmus</a:t>
            </a:r>
          </a:p>
          <a:p>
            <a:pPr marL="285750" indent="-285750">
              <a:buFontTx/>
              <a:buChar char="-"/>
            </a:pPr>
            <a:r>
              <a:rPr lang="en-AU" sz="1600" dirty="0"/>
              <a:t>ataxia and </a:t>
            </a:r>
          </a:p>
          <a:p>
            <a:pPr marL="285750" indent="-285750">
              <a:buFontTx/>
              <a:buChar char="-"/>
            </a:pPr>
            <a:r>
              <a:rPr lang="en-AU" sz="1600" dirty="0"/>
              <a:t>slurred speech.</a:t>
            </a:r>
          </a:p>
          <a:p>
            <a:endParaRPr lang="en-AU" dirty="0"/>
          </a:p>
          <a:p>
            <a:endParaRPr lang="en-AU" dirty="0"/>
          </a:p>
          <a:p>
            <a:endParaRPr lang="en-AU" dirty="0"/>
          </a:p>
        </p:txBody>
      </p:sp>
    </p:spTree>
    <p:extLst>
      <p:ext uri="{BB962C8B-B14F-4D97-AF65-F5344CB8AC3E}">
        <p14:creationId xmlns:p14="http://schemas.microsoft.com/office/powerpoint/2010/main" val="387884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FD4BA-9C2A-493B-A912-AB1A5474501F}"/>
              </a:ext>
            </a:extLst>
          </p:cNvPr>
          <p:cNvSpPr>
            <a:spLocks noGrp="1"/>
          </p:cNvSpPr>
          <p:nvPr>
            <p:ph type="title"/>
          </p:nvPr>
        </p:nvSpPr>
        <p:spPr>
          <a:xfrm>
            <a:off x="350041" y="586855"/>
            <a:ext cx="2401025" cy="3387497"/>
          </a:xfrm>
        </p:spPr>
        <p:txBody>
          <a:bodyPr anchor="b">
            <a:normAutofit/>
          </a:bodyPr>
          <a:lstStyle/>
          <a:p>
            <a:pPr algn="r"/>
            <a:r>
              <a:rPr lang="en-US" sz="3200">
                <a:solidFill>
                  <a:srgbClr val="FFFFFF"/>
                </a:solidFill>
              </a:rPr>
              <a:t>Cannabis -Management </a:t>
            </a:r>
            <a:endParaRPr lang="en-AU" sz="3200">
              <a:solidFill>
                <a:srgbClr val="FFFFFF"/>
              </a:solidFill>
            </a:endParaRPr>
          </a:p>
        </p:txBody>
      </p:sp>
      <p:sp>
        <p:nvSpPr>
          <p:cNvPr id="7" name="Content Placeholder 6">
            <a:extLst>
              <a:ext uri="{FF2B5EF4-FFF2-40B4-BE49-F238E27FC236}">
                <a16:creationId xmlns:a16="http://schemas.microsoft.com/office/drawing/2014/main" id="{7E95A94F-6CE1-456D-A5BC-6681D2AF0D6A}"/>
              </a:ext>
            </a:extLst>
          </p:cNvPr>
          <p:cNvSpPr>
            <a:spLocks noGrp="1"/>
          </p:cNvSpPr>
          <p:nvPr>
            <p:ph idx="1"/>
          </p:nvPr>
        </p:nvSpPr>
        <p:spPr>
          <a:xfrm>
            <a:off x="3607694" y="649480"/>
            <a:ext cx="4916510" cy="5546047"/>
          </a:xfrm>
        </p:spPr>
        <p:txBody>
          <a:bodyPr anchor="ctr">
            <a:normAutofit/>
          </a:bodyPr>
          <a:lstStyle/>
          <a:p>
            <a:r>
              <a:rPr lang="en-AU" sz="1700"/>
              <a:t>Recreational cannabis intake to achieve psychoactive effects can often result in adverse effects because there is no clear indication of doses that achieve symptoms desired by the user and noxious effects. </a:t>
            </a:r>
          </a:p>
          <a:p>
            <a:endParaRPr lang="en-AU" sz="1700"/>
          </a:p>
          <a:p>
            <a:r>
              <a:rPr lang="en-AU" sz="1700"/>
              <a:t>Monitoring  vital signs</a:t>
            </a:r>
          </a:p>
          <a:p>
            <a:endParaRPr lang="en-AU" sz="1700"/>
          </a:p>
          <a:p>
            <a:r>
              <a:rPr lang="en-AU" sz="1700"/>
              <a:t>Asymptomatic treatment as effects of cannabis also vary between people and may even be different for the same person at different times.</a:t>
            </a:r>
          </a:p>
        </p:txBody>
      </p:sp>
    </p:spTree>
    <p:extLst>
      <p:ext uri="{BB962C8B-B14F-4D97-AF65-F5344CB8AC3E}">
        <p14:creationId xmlns:p14="http://schemas.microsoft.com/office/powerpoint/2010/main" val="182140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BE31-5A36-4CDC-BC2C-C72536F27194}"/>
              </a:ext>
            </a:extLst>
          </p:cNvPr>
          <p:cNvSpPr>
            <a:spLocks noGrp="1"/>
          </p:cNvSpPr>
          <p:nvPr>
            <p:ph type="title"/>
          </p:nvPr>
        </p:nvSpPr>
        <p:spPr>
          <a:xfrm>
            <a:off x="395536" y="13905"/>
            <a:ext cx="8229600" cy="1143000"/>
          </a:xfrm>
        </p:spPr>
        <p:txBody>
          <a:bodyPr wrap="square" anchor="ctr">
            <a:normAutofit/>
          </a:bodyPr>
          <a:lstStyle/>
          <a:p>
            <a:r>
              <a:rPr lang="en-US" dirty="0">
                <a:solidFill>
                  <a:srgbClr val="E30000"/>
                </a:solidFill>
              </a:rPr>
              <a:t>Reflection Questions</a:t>
            </a:r>
            <a:endParaRPr lang="en-AU" dirty="0">
              <a:solidFill>
                <a:srgbClr val="E30000"/>
              </a:solidFill>
            </a:endParaRPr>
          </a:p>
        </p:txBody>
      </p:sp>
      <p:sp>
        <p:nvSpPr>
          <p:cNvPr id="5" name="Content Placeholder 4">
            <a:extLst>
              <a:ext uri="{FF2B5EF4-FFF2-40B4-BE49-F238E27FC236}">
                <a16:creationId xmlns:a16="http://schemas.microsoft.com/office/drawing/2014/main" id="{2F025C36-0A09-459B-902B-E43F32957A6E}"/>
              </a:ext>
            </a:extLst>
          </p:cNvPr>
          <p:cNvSpPr>
            <a:spLocks noGrp="1"/>
          </p:cNvSpPr>
          <p:nvPr>
            <p:ph sz="half" idx="1"/>
          </p:nvPr>
        </p:nvSpPr>
        <p:spPr>
          <a:xfrm>
            <a:off x="457200" y="1600201"/>
            <a:ext cx="3178696" cy="4133056"/>
          </a:xfrm>
        </p:spPr>
        <p:txBody>
          <a:bodyPr>
            <a:normAutofit fontScale="70000" lnSpcReduction="20000"/>
          </a:bodyPr>
          <a:lstStyle/>
          <a:p>
            <a:endParaRPr lang="en-AU" dirty="0"/>
          </a:p>
        </p:txBody>
      </p:sp>
      <p:sp>
        <p:nvSpPr>
          <p:cNvPr id="9" name="Text Placeholder 3">
            <a:extLst>
              <a:ext uri="{FF2B5EF4-FFF2-40B4-BE49-F238E27FC236}">
                <a16:creationId xmlns:a16="http://schemas.microsoft.com/office/drawing/2014/main" id="{0DBFA990-A360-41A5-B154-E54CAE763433}"/>
              </a:ext>
            </a:extLst>
          </p:cNvPr>
          <p:cNvSpPr>
            <a:spLocks noGrp="1"/>
          </p:cNvSpPr>
          <p:nvPr>
            <p:ph sz="half" idx="2"/>
          </p:nvPr>
        </p:nvSpPr>
        <p:spPr>
          <a:xfrm>
            <a:off x="3923928" y="1156792"/>
            <a:ext cx="4978896" cy="5001419"/>
          </a:xfrm>
        </p:spPr>
        <p:txBody>
          <a:bodyPr wrap="square" anchor="t">
            <a:normAutofit fontScale="70000" lnSpcReduction="20000"/>
          </a:bodyPr>
          <a:lstStyle/>
          <a:p>
            <a:pPr>
              <a:lnSpc>
                <a:spcPct val="90000"/>
              </a:lnSpc>
            </a:pPr>
            <a:r>
              <a:rPr lang="en-US" dirty="0"/>
              <a:t>What are the illnesses or injuries that can mimic intoxication?</a:t>
            </a:r>
          </a:p>
          <a:p>
            <a:pPr>
              <a:lnSpc>
                <a:spcPct val="90000"/>
              </a:lnSpc>
            </a:pPr>
            <a:endParaRPr lang="en-US" dirty="0"/>
          </a:p>
          <a:p>
            <a:pPr>
              <a:lnSpc>
                <a:spcPct val="90000"/>
              </a:lnSpc>
            </a:pPr>
            <a:r>
              <a:rPr lang="en-US" dirty="0"/>
              <a:t>What is the key principle for managing anyone who is disorientated, drowsy or confused?</a:t>
            </a:r>
          </a:p>
          <a:p>
            <a:pPr>
              <a:lnSpc>
                <a:spcPct val="90000"/>
              </a:lnSpc>
            </a:pPr>
            <a:endParaRPr lang="en-US" dirty="0"/>
          </a:p>
          <a:p>
            <a:pPr>
              <a:lnSpc>
                <a:spcPct val="90000"/>
              </a:lnSpc>
            </a:pPr>
            <a:r>
              <a:rPr lang="en-US" dirty="0"/>
              <a:t>How would you recognize if a patient was progressing from intoxication to overdose?</a:t>
            </a:r>
          </a:p>
          <a:p>
            <a:pPr>
              <a:lnSpc>
                <a:spcPct val="90000"/>
              </a:lnSpc>
            </a:pPr>
            <a:endParaRPr lang="en-US" dirty="0"/>
          </a:p>
          <a:p>
            <a:pPr>
              <a:lnSpc>
                <a:spcPct val="90000"/>
              </a:lnSpc>
            </a:pPr>
            <a:r>
              <a:rPr lang="en-US" dirty="0"/>
              <a:t>What are the core elements of care when providing support to an intoxicated person?</a:t>
            </a:r>
          </a:p>
          <a:p>
            <a:pPr>
              <a:lnSpc>
                <a:spcPct val="90000"/>
              </a:lnSpc>
            </a:pPr>
            <a:endParaRPr lang="en-US" dirty="0"/>
          </a:p>
          <a:p>
            <a:pPr>
              <a:lnSpc>
                <a:spcPct val="90000"/>
              </a:lnSpc>
            </a:pPr>
            <a:r>
              <a:rPr lang="en-US" dirty="0"/>
              <a:t>What are your local protocols for management of intoxication &amp; overdose?  Where might you locate these?</a:t>
            </a:r>
          </a:p>
          <a:p>
            <a:pPr>
              <a:lnSpc>
                <a:spcPct val="90000"/>
              </a:lnSpc>
            </a:pPr>
            <a:endParaRPr lang="en-US" dirty="0"/>
          </a:p>
        </p:txBody>
      </p:sp>
      <p:pic>
        <p:nvPicPr>
          <p:cNvPr id="6" name="Picture 5">
            <a:extLst>
              <a:ext uri="{FF2B5EF4-FFF2-40B4-BE49-F238E27FC236}">
                <a16:creationId xmlns:a16="http://schemas.microsoft.com/office/drawing/2014/main" id="{AC83120E-9AC6-48FD-A346-4012B20B143B}"/>
              </a:ext>
            </a:extLst>
          </p:cNvPr>
          <p:cNvPicPr>
            <a:picLocks noChangeAspect="1"/>
          </p:cNvPicPr>
          <p:nvPr/>
        </p:nvPicPr>
        <p:blipFill>
          <a:blip r:embed="rId2"/>
          <a:stretch>
            <a:fillRect/>
          </a:stretch>
        </p:blipFill>
        <p:spPr>
          <a:xfrm>
            <a:off x="472547" y="1594319"/>
            <a:ext cx="3178696" cy="4133056"/>
          </a:xfrm>
          <a:prstGeom prst="rect">
            <a:avLst/>
          </a:prstGeom>
        </p:spPr>
      </p:pic>
    </p:spTree>
    <p:extLst>
      <p:ext uri="{BB962C8B-B14F-4D97-AF65-F5344CB8AC3E}">
        <p14:creationId xmlns:p14="http://schemas.microsoft.com/office/powerpoint/2010/main" val="213663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arn(inVertic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barn(inVertical)">
                                      <p:cBhvr>
                                        <p:cTn id="2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2E7A66-FB39-4C53-8D40-EF3498811988}"/>
              </a:ext>
            </a:extLst>
          </p:cNvPr>
          <p:cNvSpPr>
            <a:spLocks noGrp="1"/>
          </p:cNvSpPr>
          <p:nvPr>
            <p:ph type="title"/>
          </p:nvPr>
        </p:nvSpPr>
        <p:spPr/>
        <p:txBody>
          <a:bodyPr/>
          <a:lstStyle/>
          <a:p>
            <a:r>
              <a:rPr lang="en-US" dirty="0">
                <a:solidFill>
                  <a:schemeClr val="accent2">
                    <a:lumMod val="75000"/>
                  </a:schemeClr>
                </a:solidFill>
              </a:rPr>
              <a:t>What we will cover</a:t>
            </a:r>
            <a:endParaRPr lang="en-AU" dirty="0">
              <a:solidFill>
                <a:schemeClr val="accent2">
                  <a:lumMod val="75000"/>
                </a:schemeClr>
              </a:solidFill>
            </a:endParaRPr>
          </a:p>
        </p:txBody>
      </p:sp>
      <p:graphicFrame>
        <p:nvGraphicFramePr>
          <p:cNvPr id="7" name="Content Placeholder 6">
            <a:extLst>
              <a:ext uri="{FF2B5EF4-FFF2-40B4-BE49-F238E27FC236}">
                <a16:creationId xmlns:a16="http://schemas.microsoft.com/office/drawing/2014/main" id="{DFDE16A3-30F1-4CA2-81C1-1467195CE612}"/>
              </a:ext>
            </a:extLst>
          </p:cNvPr>
          <p:cNvGraphicFramePr>
            <a:graphicFrameLocks noGrp="1"/>
          </p:cNvGraphicFramePr>
          <p:nvPr>
            <p:ph idx="1"/>
            <p:extLst>
              <p:ext uri="{D42A27DB-BD31-4B8C-83A1-F6EECF244321}">
                <p14:modId xmlns:p14="http://schemas.microsoft.com/office/powerpoint/2010/main" val="263758315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BDADB32E-3AE0-40F9-BD61-04BB2F7056C4}"/>
              </a:ext>
            </a:extLst>
          </p:cNvPr>
          <p:cNvSpPr txBox="1"/>
          <p:nvPr/>
        </p:nvSpPr>
        <p:spPr>
          <a:xfrm>
            <a:off x="1331640" y="5445224"/>
            <a:ext cx="8098896" cy="369332"/>
          </a:xfrm>
          <a:prstGeom prst="rect">
            <a:avLst/>
          </a:prstGeom>
          <a:noFill/>
        </p:spPr>
        <p:txBody>
          <a:bodyPr wrap="square" rtlCol="0">
            <a:spAutoFit/>
          </a:bodyPr>
          <a:lstStyle/>
          <a:p>
            <a:r>
              <a:rPr lang="en-US" sz="1800" dirty="0">
                <a:solidFill>
                  <a:schemeClr val="tx1">
                    <a:lumMod val="75000"/>
                    <a:lumOff val="25000"/>
                  </a:schemeClr>
                </a:solidFill>
              </a:rPr>
              <a:t>Can be progressive over time – dependent on substances used</a:t>
            </a:r>
            <a:endParaRPr lang="en-AU" sz="1800" dirty="0">
              <a:solidFill>
                <a:schemeClr val="tx1">
                  <a:lumMod val="75000"/>
                  <a:lumOff val="25000"/>
                </a:schemeClr>
              </a:solidFill>
            </a:endParaRPr>
          </a:p>
        </p:txBody>
      </p:sp>
    </p:spTree>
    <p:extLst>
      <p:ext uri="{BB962C8B-B14F-4D97-AF65-F5344CB8AC3E}">
        <p14:creationId xmlns:p14="http://schemas.microsoft.com/office/powerpoint/2010/main" val="111637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97D2C0-61A5-4A3F-844D-AC79FD25E522}"/>
              </a:ext>
            </a:extLst>
          </p:cNvPr>
          <p:cNvSpPr>
            <a:spLocks noGrp="1"/>
          </p:cNvSpPr>
          <p:nvPr>
            <p:ph type="title"/>
          </p:nvPr>
        </p:nvSpPr>
        <p:spPr>
          <a:xfrm>
            <a:off x="429369" y="238539"/>
            <a:ext cx="8263890" cy="1434415"/>
          </a:xfrm>
        </p:spPr>
        <p:txBody>
          <a:bodyPr vert="horz" lIns="91440" tIns="45720" rIns="91440" bIns="45720" rtlCol="0" anchor="b">
            <a:normAutofit/>
          </a:bodyPr>
          <a:lstStyle/>
          <a:p>
            <a:r>
              <a:rPr lang="en-US" sz="4700"/>
              <a:t>Intoxication</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6F9735A-5ED4-4CFA-9C22-359F39404CB1}"/>
              </a:ext>
            </a:extLst>
          </p:cNvPr>
          <p:cNvPicPr>
            <a:picLocks noGrp="1" noChangeAspect="1"/>
          </p:cNvPicPr>
          <p:nvPr>
            <p:ph sz="half" idx="2"/>
          </p:nvPr>
        </p:nvPicPr>
        <p:blipFill rotWithShape="1">
          <a:blip r:embed="rId2"/>
          <a:srcRect l="31920" r="17753" b="1"/>
          <a:stretch/>
        </p:blipFill>
        <p:spPr>
          <a:xfrm>
            <a:off x="5756743" y="2093976"/>
            <a:ext cx="2955798" cy="4096512"/>
          </a:xfrm>
          <a:prstGeom prst="rect">
            <a:avLst/>
          </a:prstGeom>
        </p:spPr>
      </p:pic>
      <p:graphicFrame>
        <p:nvGraphicFramePr>
          <p:cNvPr id="1028" name="Content Placeholder 5">
            <a:extLst>
              <a:ext uri="{FF2B5EF4-FFF2-40B4-BE49-F238E27FC236}">
                <a16:creationId xmlns:a16="http://schemas.microsoft.com/office/drawing/2014/main" id="{186205D5-BF35-4406-9588-3846DAF2C9EB}"/>
              </a:ext>
            </a:extLst>
          </p:cNvPr>
          <p:cNvGraphicFramePr>
            <a:graphicFrameLocks noGrp="1"/>
          </p:cNvGraphicFramePr>
          <p:nvPr>
            <p:ph sz="half" idx="1"/>
            <p:extLst>
              <p:ext uri="{D42A27DB-BD31-4B8C-83A1-F6EECF244321}">
                <p14:modId xmlns:p14="http://schemas.microsoft.com/office/powerpoint/2010/main" val="1333192096"/>
              </p:ext>
            </p:extLst>
          </p:nvPr>
        </p:nvGraphicFramePr>
        <p:xfrm>
          <a:off x="429369" y="2071316"/>
          <a:ext cx="5035164"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3911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288"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 name="Rectangle 16">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288" y="0"/>
            <a:ext cx="2414186"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9F5040-938F-422C-A7BB-55C3502F986C}"/>
              </a:ext>
            </a:extLst>
          </p:cNvPr>
          <p:cNvSpPr>
            <a:spLocks noGrp="1"/>
          </p:cNvSpPr>
          <p:nvPr>
            <p:ph type="title"/>
          </p:nvPr>
        </p:nvSpPr>
        <p:spPr>
          <a:xfrm>
            <a:off x="744154" y="1608667"/>
            <a:ext cx="2117456" cy="4501127"/>
          </a:xfrm>
        </p:spPr>
        <p:txBody>
          <a:bodyPr anchor="t">
            <a:normAutofit/>
          </a:bodyPr>
          <a:lstStyle/>
          <a:p>
            <a:pPr algn="r"/>
            <a:r>
              <a:rPr lang="en-US" sz="2800">
                <a:solidFill>
                  <a:srgbClr val="FFFFFF"/>
                </a:solidFill>
              </a:rPr>
              <a:t>Other conditions can mimic intoxication</a:t>
            </a:r>
            <a:endParaRPr lang="en-AU" sz="2800">
              <a:solidFill>
                <a:srgbClr val="FFFFFF"/>
              </a:solidFill>
            </a:endParaRPr>
          </a:p>
        </p:txBody>
      </p:sp>
      <p:sp>
        <p:nvSpPr>
          <p:cNvPr id="9" name="Content Placeholder 8">
            <a:extLst>
              <a:ext uri="{FF2B5EF4-FFF2-40B4-BE49-F238E27FC236}">
                <a16:creationId xmlns:a16="http://schemas.microsoft.com/office/drawing/2014/main" id="{791B70A0-6F8D-413C-AAEF-4FD7CAE34591}"/>
              </a:ext>
            </a:extLst>
          </p:cNvPr>
          <p:cNvSpPr>
            <a:spLocks noGrp="1"/>
          </p:cNvSpPr>
          <p:nvPr>
            <p:ph sz="half" idx="1"/>
          </p:nvPr>
        </p:nvSpPr>
        <p:spPr>
          <a:xfrm>
            <a:off x="3410773" y="1608667"/>
            <a:ext cx="2566469" cy="4501127"/>
          </a:xfrm>
        </p:spPr>
        <p:txBody>
          <a:bodyPr>
            <a:normAutofit/>
          </a:bodyPr>
          <a:lstStyle/>
          <a:p>
            <a:pPr lvl="0"/>
            <a:r>
              <a:rPr lang="en-AU" sz="1700"/>
              <a:t>Infection</a:t>
            </a:r>
          </a:p>
          <a:p>
            <a:pPr lvl="0"/>
            <a:r>
              <a:rPr lang="en-AU" sz="1700"/>
              <a:t>Respiratory disease, hypoxia</a:t>
            </a:r>
          </a:p>
          <a:p>
            <a:pPr lvl="0"/>
            <a:endParaRPr lang="en-AU" sz="1700"/>
          </a:p>
          <a:p>
            <a:pPr lvl="0"/>
            <a:r>
              <a:rPr lang="en-AU" sz="1700"/>
              <a:t>Head injury (e.g. subdural haematoma)</a:t>
            </a:r>
          </a:p>
          <a:p>
            <a:pPr lvl="0"/>
            <a:endParaRPr lang="en-AU" sz="1700"/>
          </a:p>
          <a:p>
            <a:pPr lvl="0"/>
            <a:r>
              <a:rPr lang="en-AU" sz="1700"/>
              <a:t>Acute psychosis</a:t>
            </a:r>
          </a:p>
          <a:p>
            <a:pPr lvl="0"/>
            <a:endParaRPr lang="en-AU" sz="1700"/>
          </a:p>
          <a:p>
            <a:pPr lvl="0"/>
            <a:r>
              <a:rPr lang="en-AU" sz="1700"/>
              <a:t>Cerebrovascular accident (CVA or stroke) or transient ischaemic attack (TIA)</a:t>
            </a:r>
          </a:p>
          <a:p>
            <a:endParaRPr lang="en-AU" sz="1700"/>
          </a:p>
        </p:txBody>
      </p:sp>
      <p:sp>
        <p:nvSpPr>
          <p:cNvPr id="10" name="Content Placeholder 9">
            <a:extLst>
              <a:ext uri="{FF2B5EF4-FFF2-40B4-BE49-F238E27FC236}">
                <a16:creationId xmlns:a16="http://schemas.microsoft.com/office/drawing/2014/main" id="{97DFE81B-B5CA-4317-8107-794F7A7F510C}"/>
              </a:ext>
            </a:extLst>
          </p:cNvPr>
          <p:cNvSpPr>
            <a:spLocks noGrp="1"/>
          </p:cNvSpPr>
          <p:nvPr>
            <p:ph sz="half" idx="2"/>
          </p:nvPr>
        </p:nvSpPr>
        <p:spPr>
          <a:xfrm>
            <a:off x="6217272" y="1608667"/>
            <a:ext cx="2566467" cy="4501127"/>
          </a:xfrm>
        </p:spPr>
        <p:txBody>
          <a:bodyPr>
            <a:normAutofit/>
          </a:bodyPr>
          <a:lstStyle/>
          <a:p>
            <a:pPr lvl="0"/>
            <a:r>
              <a:rPr lang="en-AU" sz="1600"/>
              <a:t>Diabetes, hypo or hyper glycaemia</a:t>
            </a:r>
          </a:p>
          <a:p>
            <a:pPr lvl="0"/>
            <a:r>
              <a:rPr lang="en-AU" sz="1600"/>
              <a:t>Epilepsy, postictal confusion</a:t>
            </a:r>
          </a:p>
          <a:p>
            <a:pPr lvl="0"/>
            <a:endParaRPr lang="en-AU" sz="1600"/>
          </a:p>
          <a:p>
            <a:pPr lvl="0"/>
            <a:r>
              <a:rPr lang="en-AU" sz="1600"/>
              <a:t>Drug toxicity (e.g. phenytoin, digoxin)</a:t>
            </a:r>
          </a:p>
          <a:p>
            <a:pPr lvl="0"/>
            <a:endParaRPr lang="en-AU" sz="1600"/>
          </a:p>
          <a:p>
            <a:pPr lvl="0"/>
            <a:r>
              <a:rPr lang="en-AU" sz="1600"/>
              <a:t>Meningitis</a:t>
            </a:r>
          </a:p>
          <a:p>
            <a:pPr lvl="0"/>
            <a:endParaRPr lang="en-AU" sz="1600"/>
          </a:p>
          <a:p>
            <a:pPr lvl="0"/>
            <a:r>
              <a:rPr lang="en-AU" sz="1600"/>
              <a:t>Alcohol and/or benzodiazepine withdrawal</a:t>
            </a:r>
          </a:p>
          <a:p>
            <a:pPr lvl="0"/>
            <a:r>
              <a:rPr lang="en-AU" sz="1600"/>
              <a:t>Wernicke’s encephalopathy</a:t>
            </a:r>
          </a:p>
          <a:p>
            <a:endParaRPr lang="en-AU" sz="1600"/>
          </a:p>
        </p:txBody>
      </p:sp>
    </p:spTree>
    <p:extLst>
      <p:ext uri="{BB962C8B-B14F-4D97-AF65-F5344CB8AC3E}">
        <p14:creationId xmlns:p14="http://schemas.microsoft.com/office/powerpoint/2010/main" val="25877316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25"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1DCEB5E-3657-4F17-A565-1E546AB36895}"/>
              </a:ext>
            </a:extLst>
          </p:cNvPr>
          <p:cNvSpPr>
            <a:spLocks noGrp="1"/>
          </p:cNvSpPr>
          <p:nvPr>
            <p:ph type="title"/>
          </p:nvPr>
        </p:nvSpPr>
        <p:spPr>
          <a:xfrm>
            <a:off x="785460" y="759805"/>
            <a:ext cx="7729890" cy="1325563"/>
          </a:xfrm>
        </p:spPr>
        <p:txBody>
          <a:bodyPr vert="horz" lIns="91440" tIns="45720" rIns="91440" bIns="45720" rtlCol="0" anchor="ctr">
            <a:normAutofit/>
          </a:bodyPr>
          <a:lstStyle/>
          <a:p>
            <a:r>
              <a:rPr lang="en-US" sz="3500">
                <a:solidFill>
                  <a:srgbClr val="FFFFFF"/>
                </a:solidFill>
              </a:rPr>
              <a:t>Managing  a Deteriorating Patient</a:t>
            </a:r>
          </a:p>
        </p:txBody>
      </p:sp>
      <p:pic>
        <p:nvPicPr>
          <p:cNvPr id="6" name="Picture 5">
            <a:extLst>
              <a:ext uri="{FF2B5EF4-FFF2-40B4-BE49-F238E27FC236}">
                <a16:creationId xmlns:a16="http://schemas.microsoft.com/office/drawing/2014/main" id="{EE5E1E70-6577-4FD8-914D-755AE6E9A728}"/>
              </a:ext>
            </a:extLst>
          </p:cNvPr>
          <p:cNvPicPr>
            <a:picLocks noChangeAspect="1"/>
          </p:cNvPicPr>
          <p:nvPr/>
        </p:nvPicPr>
        <p:blipFill rotWithShape="1">
          <a:blip r:embed="rId2"/>
          <a:srcRect l="10710" r="10730" b="-5"/>
          <a:stretch/>
        </p:blipFill>
        <p:spPr>
          <a:xfrm>
            <a:off x="1068676" y="2492376"/>
            <a:ext cx="2407334" cy="3563372"/>
          </a:xfrm>
          <a:prstGeom prst="rect">
            <a:avLst/>
          </a:prstGeom>
          <a:noFill/>
        </p:spPr>
      </p:pic>
      <p:sp>
        <p:nvSpPr>
          <p:cNvPr id="10" name="Content Placeholder 3">
            <a:extLst>
              <a:ext uri="{FF2B5EF4-FFF2-40B4-BE49-F238E27FC236}">
                <a16:creationId xmlns:a16="http://schemas.microsoft.com/office/drawing/2014/main" id="{2FB136FB-A7B5-489A-ADE7-3AFC042D04F8}"/>
              </a:ext>
            </a:extLst>
          </p:cNvPr>
          <p:cNvSpPr>
            <a:spLocks noGrp="1"/>
          </p:cNvSpPr>
          <p:nvPr>
            <p:ph sz="half" idx="1"/>
          </p:nvPr>
        </p:nvSpPr>
        <p:spPr>
          <a:xfrm>
            <a:off x="3971676" y="2494450"/>
            <a:ext cx="4692185" cy="3563159"/>
          </a:xfrm>
        </p:spPr>
        <p:txBody>
          <a:bodyPr vert="horz" lIns="91440" tIns="45720" rIns="91440" bIns="45720" rtlCol="0">
            <a:normAutofit lnSpcReduction="10000"/>
          </a:bodyPr>
          <a:lstStyle/>
          <a:p>
            <a:r>
              <a:rPr lang="en-US" sz="1600" dirty="0"/>
              <a:t>Attain accurate history, if possible </a:t>
            </a:r>
          </a:p>
          <a:p>
            <a:r>
              <a:rPr lang="en-US" sz="1600" dirty="0"/>
              <a:t>Monitor Vital Signs:</a:t>
            </a:r>
          </a:p>
          <a:p>
            <a:pPr lvl="1"/>
            <a:r>
              <a:rPr lang="en-US" sz="1600" dirty="0"/>
              <a:t>Temp</a:t>
            </a:r>
          </a:p>
          <a:p>
            <a:pPr lvl="1"/>
            <a:r>
              <a:rPr lang="en-US" sz="1600" dirty="0"/>
              <a:t>Pulse</a:t>
            </a:r>
          </a:p>
          <a:p>
            <a:pPr lvl="1"/>
            <a:r>
              <a:rPr lang="en-US" sz="1600" dirty="0"/>
              <a:t>BP</a:t>
            </a:r>
          </a:p>
          <a:p>
            <a:pPr lvl="1"/>
            <a:r>
              <a:rPr lang="en-US" sz="1600" dirty="0"/>
              <a:t>Respiratory rate</a:t>
            </a:r>
          </a:p>
          <a:p>
            <a:pPr lvl="1"/>
            <a:r>
              <a:rPr lang="en-US" sz="1600" dirty="0"/>
              <a:t>Oxygen saturation regularly as outlined by local policy</a:t>
            </a:r>
          </a:p>
          <a:p>
            <a:r>
              <a:rPr lang="en-US" sz="1600" dirty="0"/>
              <a:t>Unconscious patients – ensure basic life support and that resuscitation equipment is readily available</a:t>
            </a:r>
          </a:p>
          <a:p>
            <a:r>
              <a:rPr lang="en-US" sz="1600" dirty="0"/>
              <a:t>Escalate to Medical Officer if patient deteriorates or you have concerns</a:t>
            </a:r>
          </a:p>
          <a:p>
            <a:endParaRPr lang="en-US" sz="1000" dirty="0"/>
          </a:p>
        </p:txBody>
      </p:sp>
    </p:spTree>
    <p:extLst>
      <p:ext uri="{BB962C8B-B14F-4D97-AF65-F5344CB8AC3E}">
        <p14:creationId xmlns:p14="http://schemas.microsoft.com/office/powerpoint/2010/main" val="6782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3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7256E6-3A9C-4BE1-B670-B6584270D73E}"/>
              </a:ext>
            </a:extLst>
          </p:cNvPr>
          <p:cNvSpPr>
            <a:spLocks noGrp="1"/>
          </p:cNvSpPr>
          <p:nvPr>
            <p:ph type="title"/>
          </p:nvPr>
        </p:nvSpPr>
        <p:spPr>
          <a:xfrm>
            <a:off x="6820122" y="618681"/>
            <a:ext cx="1960404" cy="4794567"/>
          </a:xfrm>
        </p:spPr>
        <p:txBody>
          <a:bodyPr vert="horz" lIns="91440" tIns="45720" rIns="91440" bIns="45720" rtlCol="0" anchor="ctr">
            <a:normAutofit/>
          </a:bodyPr>
          <a:lstStyle/>
          <a:p>
            <a:r>
              <a:rPr lang="en-US" sz="2400" b="1" dirty="0">
                <a:solidFill>
                  <a:srgbClr val="FFFFFF"/>
                </a:solidFill>
              </a:rPr>
              <a:t>A person who has had a potentially lethal overdose must be assessed immediately.</a:t>
            </a:r>
            <a:endParaRPr lang="en-US" sz="2400" dirty="0">
              <a:solidFill>
                <a:srgbClr val="FFFFFF"/>
              </a:solidFill>
            </a:endParaRPr>
          </a:p>
        </p:txBody>
      </p:sp>
      <p:sp>
        <p:nvSpPr>
          <p:cNvPr id="4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93E9CFF0-A3A8-4715-9CA2-E3D68A670095}"/>
              </a:ext>
            </a:extLst>
          </p:cNvPr>
          <p:cNvPicPr>
            <a:picLocks noGrp="1" noChangeAspect="1"/>
          </p:cNvPicPr>
          <p:nvPr>
            <p:ph idx="1"/>
          </p:nvPr>
        </p:nvPicPr>
        <p:blipFill rotWithShape="1">
          <a:blip r:embed="rId2"/>
          <a:srcRect r="4187" b="-3"/>
          <a:stretch/>
        </p:blipFill>
        <p:spPr>
          <a:xfrm>
            <a:off x="533492" y="764704"/>
            <a:ext cx="5792798" cy="5184576"/>
          </a:xfrm>
          <a:prstGeom prst="rect">
            <a:avLst/>
          </a:prstGeom>
          <a:effectLst/>
        </p:spPr>
      </p:pic>
    </p:spTree>
    <p:extLst>
      <p:ext uri="{BB962C8B-B14F-4D97-AF65-F5344CB8AC3E}">
        <p14:creationId xmlns:p14="http://schemas.microsoft.com/office/powerpoint/2010/main" val="1044772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18C36-DB97-461A-87D5-D8521F579135}"/>
              </a:ext>
            </a:extLst>
          </p:cNvPr>
          <p:cNvSpPr>
            <a:spLocks noGrp="1"/>
          </p:cNvSpPr>
          <p:nvPr>
            <p:ph type="title"/>
          </p:nvPr>
        </p:nvSpPr>
        <p:spPr>
          <a:xfrm>
            <a:off x="350041" y="586855"/>
            <a:ext cx="2401025" cy="3387497"/>
          </a:xfrm>
        </p:spPr>
        <p:txBody>
          <a:bodyPr anchor="b">
            <a:normAutofit/>
          </a:bodyPr>
          <a:lstStyle/>
          <a:p>
            <a:pPr algn="r"/>
            <a:r>
              <a:rPr lang="en-US" sz="3200">
                <a:solidFill>
                  <a:srgbClr val="FFFFFF"/>
                </a:solidFill>
              </a:rPr>
              <a:t>General Principles for Management of Intoxication</a:t>
            </a:r>
            <a:endParaRPr lang="en-AU" sz="3200">
              <a:solidFill>
                <a:srgbClr val="FFFFFF"/>
              </a:solidFill>
            </a:endParaRPr>
          </a:p>
        </p:txBody>
      </p:sp>
      <p:sp>
        <p:nvSpPr>
          <p:cNvPr id="5" name="Content Placeholder 4">
            <a:extLst>
              <a:ext uri="{FF2B5EF4-FFF2-40B4-BE49-F238E27FC236}">
                <a16:creationId xmlns:a16="http://schemas.microsoft.com/office/drawing/2014/main" id="{2C9651BD-7113-4DBE-B4E7-111A8D71125D}"/>
              </a:ext>
            </a:extLst>
          </p:cNvPr>
          <p:cNvSpPr>
            <a:spLocks noGrp="1"/>
          </p:cNvSpPr>
          <p:nvPr>
            <p:ph idx="1"/>
          </p:nvPr>
        </p:nvSpPr>
        <p:spPr>
          <a:xfrm>
            <a:off x="3607694" y="649480"/>
            <a:ext cx="4916510" cy="5546047"/>
          </a:xfrm>
        </p:spPr>
        <p:txBody>
          <a:bodyPr anchor="ctr">
            <a:normAutofit/>
          </a:bodyPr>
          <a:lstStyle/>
          <a:p>
            <a:pPr marL="0" indent="0">
              <a:buNone/>
            </a:pPr>
            <a:r>
              <a:rPr lang="en-AU" sz="1700" dirty="0"/>
              <a:t>Treat any patient presenting as incoherent, disoriented or drowsy as having a head injury until proven otherwise</a:t>
            </a:r>
          </a:p>
          <a:p>
            <a:pPr marL="0" indent="0">
              <a:buNone/>
            </a:pPr>
            <a:endParaRPr lang="en-AU" sz="1700" dirty="0"/>
          </a:p>
          <a:p>
            <a:pPr marL="0" indent="0">
              <a:buNone/>
            </a:pPr>
            <a:r>
              <a:rPr lang="en-AU" sz="1700" b="1" dirty="0"/>
              <a:t>Risk factors for accidental overdose include:</a:t>
            </a:r>
          </a:p>
          <a:p>
            <a:pPr>
              <a:buFont typeface="Wingdings" panose="05000000000000000000" pitchFamily="2" charset="2"/>
              <a:buChar char="q"/>
            </a:pPr>
            <a:r>
              <a:rPr lang="en-AU" sz="1700" dirty="0"/>
              <a:t>history of overdose</a:t>
            </a:r>
          </a:p>
          <a:p>
            <a:pPr>
              <a:buFont typeface="Wingdings" panose="05000000000000000000" pitchFamily="2" charset="2"/>
              <a:buChar char="q"/>
            </a:pPr>
            <a:r>
              <a:rPr lang="en-AU" sz="1700" dirty="0"/>
              <a:t> frequent use and higher levels of dependence </a:t>
            </a:r>
          </a:p>
          <a:p>
            <a:pPr>
              <a:buFont typeface="Wingdings" panose="05000000000000000000" pitchFamily="2" charset="2"/>
              <a:buChar char="q"/>
            </a:pPr>
            <a:r>
              <a:rPr lang="en-AU" sz="1700" dirty="0"/>
              <a:t>use following period of abstinence (due to a reduced level of tolerance)</a:t>
            </a:r>
          </a:p>
          <a:p>
            <a:pPr>
              <a:buFont typeface="Wingdings" panose="05000000000000000000" pitchFamily="2" charset="2"/>
              <a:buChar char="q"/>
            </a:pPr>
            <a:r>
              <a:rPr lang="en-AU" sz="1700" dirty="0"/>
              <a:t>mixing drugs / alcohol and regular poly substance use</a:t>
            </a:r>
          </a:p>
        </p:txBody>
      </p:sp>
    </p:spTree>
    <p:extLst>
      <p:ext uri="{BB962C8B-B14F-4D97-AF65-F5344CB8AC3E}">
        <p14:creationId xmlns:p14="http://schemas.microsoft.com/office/powerpoint/2010/main" val="193019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D51F1-720D-45C0-B186-14A212B717D4}"/>
              </a:ext>
            </a:extLst>
          </p:cNvPr>
          <p:cNvSpPr>
            <a:spLocks noGrp="1"/>
          </p:cNvSpPr>
          <p:nvPr>
            <p:ph type="title"/>
          </p:nvPr>
        </p:nvSpPr>
        <p:spPr>
          <a:xfrm>
            <a:off x="476250" y="640823"/>
            <a:ext cx="2563994" cy="5583148"/>
          </a:xfrm>
        </p:spPr>
        <p:txBody>
          <a:bodyPr anchor="ctr">
            <a:normAutofit/>
          </a:bodyPr>
          <a:lstStyle/>
          <a:p>
            <a:r>
              <a:rPr lang="en-US" sz="4700"/>
              <a:t>Physical Care</a:t>
            </a:r>
            <a:endParaRPr lang="en-AU" sz="47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3851BEC0-BA37-4573-B174-69E4DE49FDEB}"/>
              </a:ext>
            </a:extLst>
          </p:cNvPr>
          <p:cNvGraphicFramePr>
            <a:graphicFrameLocks noGrp="1"/>
          </p:cNvGraphicFramePr>
          <p:nvPr>
            <p:ph idx="1"/>
            <p:extLst>
              <p:ext uri="{D42A27DB-BD31-4B8C-83A1-F6EECF244321}">
                <p14:modId xmlns:p14="http://schemas.microsoft.com/office/powerpoint/2010/main" val="4292109410"/>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361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N">
      <a:dk1>
        <a:srgbClr val="242527"/>
      </a:dk1>
      <a:lt1>
        <a:sysClr val="window" lastClr="FFFFFF"/>
      </a:lt1>
      <a:dk2>
        <a:srgbClr val="ADC32B"/>
      </a:dk2>
      <a:lt2>
        <a:srgbClr val="EEECE1"/>
      </a:lt2>
      <a:accent1>
        <a:srgbClr val="004E78"/>
      </a:accent1>
      <a:accent2>
        <a:srgbClr val="038373"/>
      </a:accent2>
      <a:accent3>
        <a:srgbClr val="CA496B"/>
      </a:accent3>
      <a:accent4>
        <a:srgbClr val="90AFAF"/>
      </a:accent4>
      <a:accent5>
        <a:srgbClr val="8CA88F"/>
      </a:accent5>
      <a:accent6>
        <a:srgbClr val="E2A0A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N Powerpoint Template_2018_Approved  -  Read-Only" id="{9F700BBD-C125-455A-9528-F95FF9AD8473}" vid="{5D091DE3-349A-4015-83D5-9AA7106A60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ABB278BF566E4489848AC47C70BC49" ma:contentTypeVersion="2" ma:contentTypeDescription="Create a new document." ma:contentTypeScope="" ma:versionID="c06b389321e73da4882ff29401bb73ec">
  <xsd:schema xmlns:xsd="http://www.w3.org/2001/XMLSchema" xmlns:xs="http://www.w3.org/2001/XMLSchema" xmlns:p="http://schemas.microsoft.com/office/2006/metadata/properties" xmlns:ns1="http://schemas.microsoft.com/sharepoint/v3" targetNamespace="http://schemas.microsoft.com/office/2006/metadata/properties" ma:root="true" ma:fieldsID="6a5abbfe4f4ab95422e0c5f813c3d62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B6AB1D-6F3F-480E-95A4-59B1BCC8AAB1}"/>
</file>

<file path=customXml/itemProps2.xml><?xml version="1.0" encoding="utf-8"?>
<ds:datastoreItem xmlns:ds="http://schemas.openxmlformats.org/officeDocument/2006/customXml" ds:itemID="{8F3EF95A-47F9-4E01-A4CF-9F486D4B788C}"/>
</file>

<file path=customXml/itemProps3.xml><?xml version="1.0" encoding="utf-8"?>
<ds:datastoreItem xmlns:ds="http://schemas.openxmlformats.org/officeDocument/2006/customXml" ds:itemID="{AF54016F-7569-4F62-8E81-D49FE2E67361}"/>
</file>

<file path=docProps/app.xml><?xml version="1.0" encoding="utf-8"?>
<Properties xmlns="http://schemas.openxmlformats.org/officeDocument/2006/extended-properties" xmlns:vt="http://schemas.openxmlformats.org/officeDocument/2006/docPropsVTypes">
  <TotalTime>9</TotalTime>
  <Words>2272</Words>
  <Application>Microsoft Office PowerPoint</Application>
  <PresentationFormat>On-screen Show (4:3)</PresentationFormat>
  <Paragraphs>274</Paragraphs>
  <Slides>26</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Helvetica</vt:lpstr>
      <vt:lpstr>Symbol</vt:lpstr>
      <vt:lpstr>Wingdings</vt:lpstr>
      <vt:lpstr>Office Theme</vt:lpstr>
      <vt:lpstr>Office Theme</vt:lpstr>
      <vt:lpstr>Managing Intoxication and Overdose</vt:lpstr>
      <vt:lpstr>PowerPoint Presentation</vt:lpstr>
      <vt:lpstr>What we will cover</vt:lpstr>
      <vt:lpstr>Intoxication</vt:lpstr>
      <vt:lpstr>Other conditions can mimic intoxication</vt:lpstr>
      <vt:lpstr>Managing  a Deteriorating Patient</vt:lpstr>
      <vt:lpstr>A person who has had a potentially lethal overdose must be assessed immediately.</vt:lpstr>
      <vt:lpstr>General Principles for Management of Intoxication</vt:lpstr>
      <vt:lpstr>Physical Care</vt:lpstr>
      <vt:lpstr>Physical Care</vt:lpstr>
      <vt:lpstr>Behavioural Management</vt:lpstr>
      <vt:lpstr>PowerPoint Presentation</vt:lpstr>
      <vt:lpstr>Signs &amp; Symptoms of Intoxication and Overdose</vt:lpstr>
      <vt:lpstr>Alcohol</vt:lpstr>
      <vt:lpstr>Alcohol - Management </vt:lpstr>
      <vt:lpstr>Opioids  Heroin / Morphine / Codeine / Oxycodone / Hydrocodone/  Fentanyl / Tramadol / Methadone</vt:lpstr>
      <vt:lpstr>Opioids - Management </vt:lpstr>
      <vt:lpstr> Benzodiazepines Diazepam/ Alprazolam / Lorazepam/ Clonazepam/ Flunitrazepam/Clobazam/ Nitrazepam / Temazepam Zolpidem / Zopiclone - known as Z Drugs </vt:lpstr>
      <vt:lpstr>Benzodiazepines - Management </vt:lpstr>
      <vt:lpstr>Psychostimulants “Ritalin” / “Concerta” / Dexamphetamine/ Lis dexamphetamine / Cocaine /  Amphetamine/ Methamphetamine and MDMA “Ecstasy”</vt:lpstr>
      <vt:lpstr>Psychostimulants -Management </vt:lpstr>
      <vt:lpstr>Hallucinogens Lysergic acid diethylamide (LSD) / phencyclidine (PCP, Angel dust)/ psilocybin (magic mushrooms) and dimethyl tryptamine (DMT). </vt:lpstr>
      <vt:lpstr>Hallucinogens -Management </vt:lpstr>
      <vt:lpstr>Cannabis Herbal Cannabis ( Marijuana) / Cannabis resin( Hashish) /  Cannabis oil (Hashish oil) / Cannabis products - Nabiximols</vt:lpstr>
      <vt:lpstr>Cannabis -Management </vt:lpstr>
      <vt:lpstr>Reflection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Intoxication and Overdose</dc:title>
  <dc:creator>Tonina Harvey</dc:creator>
  <cp:lastModifiedBy>Luis Gonzalez Chaux</cp:lastModifiedBy>
  <cp:revision>3</cp:revision>
  <dcterms:created xsi:type="dcterms:W3CDTF">2021-06-17T02:43:42Z</dcterms:created>
  <dcterms:modified xsi:type="dcterms:W3CDTF">2021-08-31T04:18:49Z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0x01010077ABB278BF566E4489848AC47C70BC49</vt:lpwstr>
  </property>
</Properties>
</file>