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5.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tags/tag17.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docProps/app.xml" ContentType="application/vnd.openxmlformats-officedocument.extended-properties+xml"/>
  <Override PartName="/ppt/tags/tag1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3.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ppt/tags/tag14.xml" ContentType="application/vnd.openxmlformats-officedocument.presentationml.tags+xml"/>
  <Override PartName="/ppt/tags/tag6.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5"/>
  </p:sldMasterIdLst>
  <p:notesMasterIdLst>
    <p:notesMasterId r:id="rId24"/>
  </p:notesMasterIdLst>
  <p:sldIdLst>
    <p:sldId id="345" r:id="rId6"/>
    <p:sldId id="374" r:id="rId7"/>
    <p:sldId id="348" r:id="rId8"/>
    <p:sldId id="347" r:id="rId9"/>
    <p:sldId id="356" r:id="rId10"/>
    <p:sldId id="357" r:id="rId11"/>
    <p:sldId id="326" r:id="rId12"/>
    <p:sldId id="375" r:id="rId13"/>
    <p:sldId id="373" r:id="rId14"/>
    <p:sldId id="382" r:id="rId15"/>
    <p:sldId id="377" r:id="rId16"/>
    <p:sldId id="379" r:id="rId17"/>
    <p:sldId id="376" r:id="rId18"/>
    <p:sldId id="383" r:id="rId19"/>
    <p:sldId id="380" r:id="rId20"/>
    <p:sldId id="365" r:id="rId21"/>
    <p:sldId id="370" r:id="rId22"/>
    <p:sldId id="372" r:id="rId23"/>
  </p:sldIdLst>
  <p:sldSz cx="9144000" cy="6858000" type="screen4x3"/>
  <p:notesSz cx="6669088" cy="9926638"/>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4" userDrawn="1">
          <p15:clr>
            <a:srgbClr val="A4A3A4"/>
          </p15:clr>
        </p15:guide>
        <p15:guide id="4" orient="horz" pos="2115" userDrawn="1">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E00"/>
    <a:srgbClr val="FF7F2F"/>
    <a:srgbClr val="752F8A"/>
    <a:srgbClr val="78B143"/>
    <a:srgbClr val="001942"/>
    <a:srgbClr val="00122E"/>
    <a:srgbClr val="FFFFFF"/>
    <a:srgbClr val="001E50"/>
    <a:srgbClr val="1C3F94"/>
    <a:srgbClr val="0D75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440" autoAdjust="0"/>
    <p:restoredTop sz="83952" autoAdjust="0"/>
  </p:normalViewPr>
  <p:slideViewPr>
    <p:cSldViewPr snapToGrid="0" showGuides="1">
      <p:cViewPr varScale="1">
        <p:scale>
          <a:sx n="128" d="100"/>
          <a:sy n="128" d="100"/>
        </p:scale>
        <p:origin x="126" y="264"/>
      </p:cViewPr>
      <p:guideLst>
        <p:guide orient="horz" pos="1774"/>
        <p:guide orient="horz" pos="2115"/>
        <p:guide pos="2880"/>
      </p:guideLst>
    </p:cSldViewPr>
  </p:slideViewPr>
  <p:outlineViewPr>
    <p:cViewPr>
      <p:scale>
        <a:sx n="33" d="100"/>
        <a:sy n="33" d="100"/>
      </p:scale>
      <p:origin x="0" y="-2852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27" Type="http://schemas.openxmlformats.org/officeDocument/2006/relationships/viewProps" Target="viewProp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atin typeface="Arial" panose="020B0604020202020204" pitchFamily="34" charset="0"/>
              </a:defRPr>
            </a:lvl1pPr>
          </a:lstStyle>
          <a:p>
            <a:fld id="{B54B9022-B3DC-4EAE-8AD5-71EC8BD8744A}" type="datetimeFigureOut">
              <a:rPr lang="en-AU" smtClean="0"/>
              <a:pPr/>
              <a:t>26/11/2021</a:t>
            </a:fld>
            <a:endParaRPr lang="en-AU" dirty="0"/>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3ACC9E35-E9F3-4F69-AAEB-DBBAC33C112E}" type="slidenum">
              <a:rPr lang="en-AU" smtClean="0"/>
              <a:pPr/>
              <a:t>‹#›</a:t>
            </a:fld>
            <a:endParaRPr lang="en-AU" dirty="0"/>
          </a:p>
        </p:txBody>
      </p:sp>
    </p:spTree>
    <p:extLst>
      <p:ext uri="{BB962C8B-B14F-4D97-AF65-F5344CB8AC3E}">
        <p14:creationId xmlns:p14="http://schemas.microsoft.com/office/powerpoint/2010/main" val="160902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a:t>
            </a:fld>
            <a:endParaRPr lang="en-AU" dirty="0"/>
          </a:p>
        </p:txBody>
      </p:sp>
    </p:spTree>
    <p:extLst>
      <p:ext uri="{BB962C8B-B14F-4D97-AF65-F5344CB8AC3E}">
        <p14:creationId xmlns:p14="http://schemas.microsoft.com/office/powerpoint/2010/main" val="3916248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11</a:t>
            </a:fld>
            <a:endParaRPr lang="en-AU" dirty="0"/>
          </a:p>
        </p:txBody>
      </p:sp>
    </p:spTree>
    <p:extLst>
      <p:ext uri="{BB962C8B-B14F-4D97-AF65-F5344CB8AC3E}">
        <p14:creationId xmlns:p14="http://schemas.microsoft.com/office/powerpoint/2010/main" val="399989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12</a:t>
            </a:fld>
            <a:endParaRPr lang="en-AU" dirty="0"/>
          </a:p>
        </p:txBody>
      </p:sp>
    </p:spTree>
    <p:extLst>
      <p:ext uri="{BB962C8B-B14F-4D97-AF65-F5344CB8AC3E}">
        <p14:creationId xmlns:p14="http://schemas.microsoft.com/office/powerpoint/2010/main" val="2175033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13</a:t>
            </a:fld>
            <a:endParaRPr lang="en-AU" dirty="0"/>
          </a:p>
        </p:txBody>
      </p:sp>
    </p:spTree>
    <p:extLst>
      <p:ext uri="{BB962C8B-B14F-4D97-AF65-F5344CB8AC3E}">
        <p14:creationId xmlns:p14="http://schemas.microsoft.com/office/powerpoint/2010/main" val="795653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14</a:t>
            </a:fld>
            <a:endParaRPr lang="en-AU" dirty="0"/>
          </a:p>
        </p:txBody>
      </p:sp>
    </p:spTree>
    <p:extLst>
      <p:ext uri="{BB962C8B-B14F-4D97-AF65-F5344CB8AC3E}">
        <p14:creationId xmlns:p14="http://schemas.microsoft.com/office/powerpoint/2010/main" val="63897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15</a:t>
            </a:fld>
            <a:endParaRPr lang="en-AU" dirty="0"/>
          </a:p>
        </p:txBody>
      </p:sp>
    </p:spTree>
    <p:extLst>
      <p:ext uri="{BB962C8B-B14F-4D97-AF65-F5344CB8AC3E}">
        <p14:creationId xmlns:p14="http://schemas.microsoft.com/office/powerpoint/2010/main" val="2455916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16</a:t>
            </a:fld>
            <a:endParaRPr lang="en-AU" dirty="0"/>
          </a:p>
        </p:txBody>
      </p:sp>
    </p:spTree>
    <p:extLst>
      <p:ext uri="{BB962C8B-B14F-4D97-AF65-F5344CB8AC3E}">
        <p14:creationId xmlns:p14="http://schemas.microsoft.com/office/powerpoint/2010/main" val="316953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17</a:t>
            </a:fld>
            <a:endParaRPr lang="en-AU" dirty="0"/>
          </a:p>
        </p:txBody>
      </p:sp>
    </p:spTree>
    <p:extLst>
      <p:ext uri="{BB962C8B-B14F-4D97-AF65-F5344CB8AC3E}">
        <p14:creationId xmlns:p14="http://schemas.microsoft.com/office/powerpoint/2010/main" val="414172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18</a:t>
            </a:fld>
            <a:endParaRPr lang="en-AU" dirty="0"/>
          </a:p>
        </p:txBody>
      </p:sp>
    </p:spTree>
    <p:extLst>
      <p:ext uri="{BB962C8B-B14F-4D97-AF65-F5344CB8AC3E}">
        <p14:creationId xmlns:p14="http://schemas.microsoft.com/office/powerpoint/2010/main" val="224029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3</a:t>
            </a:fld>
            <a:endParaRPr lang="en-AU" dirty="0"/>
          </a:p>
        </p:txBody>
      </p:sp>
    </p:spTree>
    <p:extLst>
      <p:ext uri="{BB962C8B-B14F-4D97-AF65-F5344CB8AC3E}">
        <p14:creationId xmlns:p14="http://schemas.microsoft.com/office/powerpoint/2010/main" val="22460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4</a:t>
            </a:fld>
            <a:endParaRPr lang="en-AU" dirty="0"/>
          </a:p>
        </p:txBody>
      </p:sp>
    </p:spTree>
    <p:extLst>
      <p:ext uri="{BB962C8B-B14F-4D97-AF65-F5344CB8AC3E}">
        <p14:creationId xmlns:p14="http://schemas.microsoft.com/office/powerpoint/2010/main" val="420636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5</a:t>
            </a:fld>
            <a:endParaRPr lang="en-AU" dirty="0"/>
          </a:p>
        </p:txBody>
      </p:sp>
    </p:spTree>
    <p:extLst>
      <p:ext uri="{BB962C8B-B14F-4D97-AF65-F5344CB8AC3E}">
        <p14:creationId xmlns:p14="http://schemas.microsoft.com/office/powerpoint/2010/main" val="12203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6</a:t>
            </a:fld>
            <a:endParaRPr lang="en-AU" dirty="0"/>
          </a:p>
        </p:txBody>
      </p:sp>
    </p:spTree>
    <p:extLst>
      <p:ext uri="{BB962C8B-B14F-4D97-AF65-F5344CB8AC3E}">
        <p14:creationId xmlns:p14="http://schemas.microsoft.com/office/powerpoint/2010/main" val="34454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7</a:t>
            </a:fld>
            <a:endParaRPr lang="en-AU" dirty="0"/>
          </a:p>
        </p:txBody>
      </p:sp>
    </p:spTree>
    <p:extLst>
      <p:ext uri="{BB962C8B-B14F-4D97-AF65-F5344CB8AC3E}">
        <p14:creationId xmlns:p14="http://schemas.microsoft.com/office/powerpoint/2010/main" val="4262954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0" i="0" u="none" strike="noStrike" kern="1200" baseline="0" dirty="0">
                <a:solidFill>
                  <a:schemeClr val="tx1"/>
                </a:solidFill>
                <a:latin typeface="Arial" panose="020B0604020202020204" pitchFamily="34" charset="0"/>
                <a:ea typeface="+mn-ea"/>
                <a:cs typeface="+mn-cs"/>
              </a:rPr>
              <a:t>Physical abuse is a </a:t>
            </a:r>
            <a:r>
              <a:rPr lang="en-AU" sz="1000" b="0" i="1" u="none" strike="noStrike" kern="1200" baseline="0" dirty="0">
                <a:solidFill>
                  <a:schemeClr val="tx1"/>
                </a:solidFill>
                <a:latin typeface="Arial" panose="020B0604020202020204" pitchFamily="34" charset="0"/>
                <a:ea typeface="+mn-ea"/>
                <a:cs typeface="+mn-cs"/>
              </a:rPr>
              <a:t>non-accidental </a:t>
            </a:r>
            <a:r>
              <a:rPr lang="en-AU" sz="1000" b="0" i="0" u="none" strike="noStrike" kern="1200" baseline="0" dirty="0">
                <a:solidFill>
                  <a:schemeClr val="tx1"/>
                </a:solidFill>
                <a:latin typeface="Arial" panose="020B0604020202020204" pitchFamily="34" charset="0"/>
                <a:ea typeface="+mn-ea"/>
                <a:cs typeface="+mn-cs"/>
              </a:rPr>
              <a:t>injury or pattern of injuries to a child or young person caused by a parent, caregiver or any other person.</a:t>
            </a:r>
          </a:p>
          <a:p>
            <a:r>
              <a:rPr lang="en-AU" sz="1000" b="0" i="0" u="none" strike="noStrike" kern="1200" baseline="0" dirty="0">
                <a:solidFill>
                  <a:schemeClr val="tx1"/>
                </a:solidFill>
                <a:latin typeface="Arial" panose="020B0604020202020204" pitchFamily="34" charset="0"/>
                <a:ea typeface="+mn-ea"/>
                <a:cs typeface="+mn-cs"/>
              </a:rPr>
              <a:t>Psychological abuse is characterised by a person subjecting or exposing another person to behaviour that may result in psychological trauma, including anxiety, chronic depression, or post-traumatic stress disorder.</a:t>
            </a:r>
          </a:p>
          <a:p>
            <a:r>
              <a:rPr lang="en-AU" sz="1000" b="0" i="0" u="none" strike="noStrike" kern="1200" baseline="0" dirty="0">
                <a:solidFill>
                  <a:schemeClr val="tx1"/>
                </a:solidFill>
                <a:latin typeface="Arial" panose="020B0604020202020204" pitchFamily="34" charset="0"/>
                <a:ea typeface="+mn-ea"/>
                <a:cs typeface="+mn-cs"/>
              </a:rPr>
              <a:t>• Sexual abuse occurs when someone involves a child or young person in a sexual activity by using their power over them or taking advantage of their trust.</a:t>
            </a:r>
          </a:p>
          <a:p>
            <a:r>
              <a:rPr lang="en-AU" sz="1000" b="0" i="0" u="none" strike="noStrike" kern="1200" baseline="0" dirty="0">
                <a:solidFill>
                  <a:schemeClr val="tx1"/>
                </a:solidFill>
                <a:latin typeface="Arial" panose="020B0604020202020204" pitchFamily="34" charset="0"/>
                <a:ea typeface="+mn-ea"/>
                <a:cs typeface="+mn-cs"/>
              </a:rPr>
              <a:t>• Emotional abuse of a young person can occur if the behaviour of their parent or caregiver damages the confidence and self-esteem of the child or young person, which often results in serious emotional disturbance or psychological trauma.</a:t>
            </a:r>
          </a:p>
          <a:p>
            <a:r>
              <a:rPr lang="en-AU" sz="1000" b="0" i="0" u="none" strike="noStrike" kern="1200" baseline="0" dirty="0">
                <a:solidFill>
                  <a:schemeClr val="tx1"/>
                </a:solidFill>
                <a:latin typeface="Arial" panose="020B0604020202020204" pitchFamily="34" charset="0"/>
                <a:ea typeface="+mn-ea"/>
                <a:cs typeface="+mn-cs"/>
              </a:rPr>
              <a:t>• Domestic or family violence is any abusive behaviour used by a person in a relationship to gain and maintain control over their partner or ex-partner. It can include a broad range of behaviours that cause fear and physical and/or psychological harm. If a child or young person is living in a household where there have been</a:t>
            </a:r>
          </a:p>
          <a:p>
            <a:r>
              <a:rPr lang="en-AU" sz="1000" b="0" i="0" u="none" strike="noStrike" kern="1200" baseline="0" dirty="0">
                <a:solidFill>
                  <a:schemeClr val="tx1"/>
                </a:solidFill>
                <a:latin typeface="Arial" panose="020B0604020202020204" pitchFamily="34" charset="0"/>
                <a:ea typeface="+mn-ea"/>
                <a:cs typeface="+mn-cs"/>
              </a:rPr>
              <a:t>incidents of domestic violence, they may be at risk of serious physical and/or psychological </a:t>
            </a:r>
            <a:r>
              <a:rPr lang="en-AU" sz="1100" b="0" i="0" u="none" strike="noStrike" kern="1200" baseline="0" dirty="0">
                <a:solidFill>
                  <a:schemeClr val="tx1"/>
                </a:solidFill>
                <a:latin typeface="Arial" panose="020B0604020202020204" pitchFamily="34" charset="0"/>
                <a:ea typeface="+mn-ea"/>
                <a:cs typeface="+mn-cs"/>
              </a:rPr>
              <a:t>harm</a:t>
            </a:r>
            <a:endParaRPr lang="en-AU" sz="1100"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8</a:t>
            </a:fld>
            <a:endParaRPr lang="en-AU" dirty="0"/>
          </a:p>
        </p:txBody>
      </p:sp>
    </p:spTree>
    <p:extLst>
      <p:ext uri="{BB962C8B-B14F-4D97-AF65-F5344CB8AC3E}">
        <p14:creationId xmlns:p14="http://schemas.microsoft.com/office/powerpoint/2010/main" val="402005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ACC9E35-E9F3-4F69-AAEB-DBBAC33C112E}" type="slidenum">
              <a:rPr lang="en-AU" smtClean="0"/>
              <a:pPr/>
              <a:t>9</a:t>
            </a:fld>
            <a:endParaRPr lang="en-AU" dirty="0"/>
          </a:p>
        </p:txBody>
      </p:sp>
    </p:spTree>
    <p:extLst>
      <p:ext uri="{BB962C8B-B14F-4D97-AF65-F5344CB8AC3E}">
        <p14:creationId xmlns:p14="http://schemas.microsoft.com/office/powerpoint/2010/main" val="149289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effectLst/>
              </a:rPr>
              <a:t>Methadone (</a:t>
            </a:r>
            <a:r>
              <a:rPr lang="en-AU" b="1" dirty="0" err="1">
                <a:effectLst/>
              </a:rPr>
              <a:t>Biodone</a:t>
            </a:r>
            <a:r>
              <a:rPr lang="en-AU" b="1" dirty="0">
                <a:effectLst/>
              </a:rPr>
              <a:t> Forte® or Methadone Syrup®) </a:t>
            </a:r>
            <a:endParaRPr lang="en-AU" dirty="0">
              <a:effectLst/>
            </a:endParaRPr>
          </a:p>
          <a:p>
            <a:r>
              <a:rPr lang="en-AU" b="1" dirty="0">
                <a:effectLst/>
              </a:rPr>
              <a:t>Do not drive: </a:t>
            </a:r>
            <a:r>
              <a:rPr lang="en-AU" dirty="0">
                <a:effectLst/>
              </a:rPr>
              <a:t> 4 weeks from start </a:t>
            </a:r>
          </a:p>
          <a:p>
            <a:r>
              <a:rPr lang="en-AU" b="1" dirty="0">
                <a:effectLst/>
              </a:rPr>
              <a:t>Especially Careful : </a:t>
            </a:r>
            <a:r>
              <a:rPr lang="en-AU" dirty="0">
                <a:effectLst/>
              </a:rPr>
              <a:t>3-5 days after dose change </a:t>
            </a:r>
          </a:p>
          <a:p>
            <a:r>
              <a:rPr lang="en-AU" b="1" dirty="0">
                <a:effectLst/>
              </a:rPr>
              <a:t>Buprenorphine (</a:t>
            </a:r>
            <a:r>
              <a:rPr lang="en-AU" b="1" dirty="0" err="1">
                <a:effectLst/>
              </a:rPr>
              <a:t>Suboxone</a:t>
            </a:r>
            <a:r>
              <a:rPr lang="en-AU" b="1" dirty="0">
                <a:effectLst/>
              </a:rPr>
              <a:t>® or </a:t>
            </a:r>
            <a:r>
              <a:rPr lang="en-AU" b="1" dirty="0" err="1">
                <a:effectLst/>
              </a:rPr>
              <a:t>Subutex</a:t>
            </a:r>
            <a:r>
              <a:rPr lang="en-AU" b="1" dirty="0">
                <a:effectLst/>
              </a:rPr>
              <a:t>®) </a:t>
            </a:r>
            <a:endParaRPr lang="en-AU" dirty="0">
              <a:effectLst/>
            </a:endParaRPr>
          </a:p>
          <a:p>
            <a:r>
              <a:rPr lang="en-AU" b="1" dirty="0">
                <a:effectLst/>
              </a:rPr>
              <a:t>Do not drive:</a:t>
            </a:r>
            <a:r>
              <a:rPr lang="en-AU" dirty="0">
                <a:effectLst/>
              </a:rPr>
              <a:t> 2 weeks from start </a:t>
            </a:r>
          </a:p>
          <a:p>
            <a:r>
              <a:rPr lang="en-AU" b="1" dirty="0">
                <a:effectLst/>
              </a:rPr>
              <a:t>Be especially careful:</a:t>
            </a:r>
            <a:r>
              <a:rPr lang="en-AU" dirty="0">
                <a:effectLst/>
              </a:rPr>
              <a:t> 3-5 days after dose change </a:t>
            </a:r>
          </a:p>
          <a:p>
            <a:endParaRPr lang="en-AU" dirty="0"/>
          </a:p>
        </p:txBody>
      </p:sp>
      <p:sp>
        <p:nvSpPr>
          <p:cNvPr id="4" name="Slide Number Placeholder 3"/>
          <p:cNvSpPr>
            <a:spLocks noGrp="1"/>
          </p:cNvSpPr>
          <p:nvPr>
            <p:ph type="sldNum" sz="quarter" idx="10"/>
          </p:nvPr>
        </p:nvSpPr>
        <p:spPr/>
        <p:txBody>
          <a:bodyPr/>
          <a:lstStyle/>
          <a:p>
            <a:fld id="{3ACC9E35-E9F3-4F69-AAEB-DBBAC33C112E}" type="slidenum">
              <a:rPr lang="en-AU" smtClean="0"/>
              <a:pPr/>
              <a:t>10</a:t>
            </a:fld>
            <a:endParaRPr lang="en-AU" dirty="0"/>
          </a:p>
        </p:txBody>
      </p:sp>
    </p:spTree>
    <p:extLst>
      <p:ext uri="{BB962C8B-B14F-4D97-AF65-F5344CB8AC3E}">
        <p14:creationId xmlns:p14="http://schemas.microsoft.com/office/powerpoint/2010/main" val="2074902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788" y="953179"/>
            <a:ext cx="4173537" cy="2387600"/>
          </a:xfrm>
        </p:spPr>
        <p:txBody>
          <a:bodyPr anchor="b"/>
          <a:lstStyle>
            <a:lvl1pPr algn="l">
              <a:defRPr lang="en-US" sz="6600" b="1" kern="1200" cap="none" baseline="0" dirty="0">
                <a:solidFill>
                  <a:schemeClr val="bg1"/>
                </a:solidFill>
                <a:latin typeface="+mj-lt"/>
                <a:ea typeface="+mj-ea"/>
                <a:cs typeface="+mj-cs"/>
              </a:defRPr>
            </a:lvl1pPr>
          </a:lstStyle>
          <a:p>
            <a:pPr marL="0" lvl="0" algn="l" defTabSz="914400" rtl="0" eaLnBrk="1" latinLnBrk="0" hangingPunct="1">
              <a:lnSpc>
                <a:spcPct val="90000"/>
              </a:lnSpc>
              <a:spcBef>
                <a:spcPct val="0"/>
              </a:spcBef>
              <a:buNone/>
            </a:pPr>
            <a:r>
              <a:rPr lang="en-US" dirty="0"/>
              <a:t>Title</a:t>
            </a:r>
          </a:p>
        </p:txBody>
      </p:sp>
      <p:sp>
        <p:nvSpPr>
          <p:cNvPr id="3" name="Subtitle 2"/>
          <p:cNvSpPr>
            <a:spLocks noGrp="1"/>
          </p:cNvSpPr>
          <p:nvPr>
            <p:ph type="subTitle" idx="1"/>
          </p:nvPr>
        </p:nvSpPr>
        <p:spPr>
          <a:xfrm>
            <a:off x="331788" y="3432854"/>
            <a:ext cx="4173537" cy="1655762"/>
          </a:xfrm>
        </p:spPr>
        <p:txBody>
          <a:bodyPr/>
          <a:lstStyle>
            <a:lvl1pPr marL="0" indent="0" algn="l">
              <a:buNone/>
              <a:defRPr lang="en-US" sz="180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600"/>
              </a:spcBef>
              <a:buClr>
                <a:schemeClr val="accent4"/>
              </a:buClr>
              <a:buSzPct val="75000"/>
              <a:buFont typeface="Arial" panose="020B0604020202020204" pitchFamily="34" charset="0"/>
              <a:buNone/>
            </a:pPr>
            <a:r>
              <a:rPr lang="en-US" dirty="0"/>
              <a:t>Click to edit Master subtitle style</a:t>
            </a:r>
          </a:p>
        </p:txBody>
      </p:sp>
      <p:pic>
        <p:nvPicPr>
          <p:cNvPr id="7" name="Picture 6">
            <a:extLst>
              <a:ext uri="{FF2B5EF4-FFF2-40B4-BE49-F238E27FC236}">
                <a16:creationId xmlns:a16="http://schemas.microsoft.com/office/drawing/2014/main" id="{24DE60F4-F358-4E62-9887-923C33557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806" r="52155"/>
          <a:stretch/>
        </p:blipFill>
        <p:spPr>
          <a:xfrm>
            <a:off x="4638677" y="546779"/>
            <a:ext cx="4505323" cy="6229421"/>
          </a:xfrm>
          <a:prstGeom prst="rect">
            <a:avLst/>
          </a:prstGeom>
        </p:spPr>
      </p:pic>
      <p:grpSp>
        <p:nvGrpSpPr>
          <p:cNvPr id="45" name="Group 44">
            <a:extLst>
              <a:ext uri="{FF2B5EF4-FFF2-40B4-BE49-F238E27FC236}">
                <a16:creationId xmlns:a16="http://schemas.microsoft.com/office/drawing/2014/main" id="{B0024A80-6E11-4693-B598-8DC0969F1778}"/>
              </a:ext>
            </a:extLst>
          </p:cNvPr>
          <p:cNvGrpSpPr/>
          <p:nvPr userDrawn="1"/>
        </p:nvGrpSpPr>
        <p:grpSpPr>
          <a:xfrm>
            <a:off x="335733" y="5831540"/>
            <a:ext cx="713777" cy="769667"/>
            <a:chOff x="335733" y="5831540"/>
            <a:chExt cx="713777" cy="769667"/>
          </a:xfrm>
          <a:solidFill>
            <a:schemeClr val="bg1"/>
          </a:solidFill>
        </p:grpSpPr>
        <p:sp>
          <p:nvSpPr>
            <p:cNvPr id="19" name="Freeform: Shape 18">
              <a:extLst>
                <a:ext uri="{FF2B5EF4-FFF2-40B4-BE49-F238E27FC236}">
                  <a16:creationId xmlns:a16="http://schemas.microsoft.com/office/drawing/2014/main" id="{70D9303C-EEB2-48A1-B3BB-EE71AE2EF02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346C0FB2-C0BB-4AFA-9767-DF8A791669BB}"/>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DE4B05A8-39D4-4E4C-ADEA-BE47AAB292A8}"/>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6E35CF6E-B995-4805-BC53-3AEA923A5DEF}"/>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335DC608-6915-4FC8-8455-8AB7FA4A363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56DB3E12-B90B-4EBD-B985-8AE12F7A5742}"/>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D84C2F6C-EE3F-45FF-89BC-B6D5E5B2F28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17529FAE-F330-4F78-8761-00EAFEAD7E05}"/>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BAFF6534-2B77-4FA5-8C66-E2F037A1F4A3}"/>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269A85B9-E61E-4B5B-9937-33A4F4F37F3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3FFBDFF-DA61-4500-AFB8-63B2F57942B4}"/>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636B73BB-C82B-481D-A273-8C013A91C2A5}"/>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C2F8C7A-F099-4A2D-AA1F-A44277624312}"/>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F899923-2535-4043-9025-45F6D73A00D0}"/>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CEF719A9-3790-4003-B862-514AA8CF2FE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B1160CB2-3CBB-4947-B8AE-5ABD982F7D44}"/>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0DC78740-11DB-44D9-BC3F-668932BC3DE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F4B6AFAF-E85A-488F-9803-D56D7BE45F35}"/>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5D4CE94-FE59-45AE-9329-8407846AA03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514BC14D-57E3-4588-8317-47CAC58B102F}"/>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33A4A2AF-6218-4503-8D00-5248FB0CE7E4}"/>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63AFBCE8-E6CF-4F80-B447-DD74AF31BE1C}"/>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4FFD4AF0-439B-4397-8B10-0294EB71A17B}"/>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E8EDB8EF-7CD7-48ED-9DF3-C71A322E53E6}"/>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9AF0F4ED-5109-4868-B40F-0DC09CCA4E74}"/>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77946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Image 1">
    <p:spTree>
      <p:nvGrpSpPr>
        <p:cNvPr id="1" name=""/>
        <p:cNvGrpSpPr/>
        <p:nvPr/>
      </p:nvGrpSpPr>
      <p:grpSpPr>
        <a:xfrm>
          <a:off x="0" y="0"/>
          <a:ext cx="0" cy="0"/>
          <a:chOff x="0" y="0"/>
          <a:chExt cx="0" cy="0"/>
        </a:xfrm>
      </p:grpSpPr>
      <p:sp>
        <p:nvSpPr>
          <p:cNvPr id="67" name="Picture Placeholder 66"/>
          <p:cNvSpPr>
            <a:spLocks noGrp="1"/>
          </p:cNvSpPr>
          <p:nvPr>
            <p:ph type="pic" sz="quarter" idx="11"/>
          </p:nvPr>
        </p:nvSpPr>
        <p:spPr>
          <a:xfrm>
            <a:off x="0" y="0"/>
            <a:ext cx="9144000" cy="2910114"/>
          </a:xfrm>
          <a:custGeom>
            <a:avLst/>
            <a:gdLst>
              <a:gd name="connsiteX0" fmla="*/ 0 w 12192000"/>
              <a:gd name="connsiteY0" fmla="*/ 0 h 2910114"/>
              <a:gd name="connsiteX1" fmla="*/ 12192000 w 12192000"/>
              <a:gd name="connsiteY1" fmla="*/ 0 h 2910114"/>
              <a:gd name="connsiteX2" fmla="*/ 12192000 w 12192000"/>
              <a:gd name="connsiteY2" fmla="*/ 2089480 h 2910114"/>
              <a:gd name="connsiteX3" fmla="*/ 12192000 w 12192000"/>
              <a:gd name="connsiteY3" fmla="*/ 2910114 h 2910114"/>
              <a:gd name="connsiteX4" fmla="*/ 0 w 12192000"/>
              <a:gd name="connsiteY4" fmla="*/ 2910114 h 291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910114">
                <a:moveTo>
                  <a:pt x="0" y="0"/>
                </a:moveTo>
                <a:lnTo>
                  <a:pt x="12192000" y="0"/>
                </a:lnTo>
                <a:lnTo>
                  <a:pt x="12192000" y="2089480"/>
                </a:lnTo>
                <a:lnTo>
                  <a:pt x="12192000" y="2910114"/>
                </a:lnTo>
                <a:lnTo>
                  <a:pt x="0" y="2910114"/>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p:nvPr>
        </p:nvSpPr>
        <p:spPr>
          <a:xfrm>
            <a:off x="332187" y="2005241"/>
            <a:ext cx="8479630" cy="540310"/>
          </a:xfrm>
        </p:spPr>
        <p:txBody>
          <a:bodyPr lIns="0" tIns="0" rIns="0" bIns="0">
            <a:noAutofit/>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2186" y="3436261"/>
            <a:ext cx="4173141" cy="2390902"/>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63" name="Content Placeholder 2"/>
          <p:cNvSpPr>
            <a:spLocks noGrp="1"/>
          </p:cNvSpPr>
          <p:nvPr>
            <p:ph idx="10"/>
          </p:nvPr>
        </p:nvSpPr>
        <p:spPr>
          <a:xfrm>
            <a:off x="4645427" y="3436261"/>
            <a:ext cx="4173141" cy="2390902"/>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B5EC3768-5B7B-4D52-964A-6513598A24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8" name="Group 7">
            <a:extLst>
              <a:ext uri="{FF2B5EF4-FFF2-40B4-BE49-F238E27FC236}">
                <a16:creationId xmlns:a16="http://schemas.microsoft.com/office/drawing/2014/main" id="{4116DDBB-B79A-4F4B-9EB3-CDEABBE1053F}"/>
              </a:ext>
            </a:extLst>
          </p:cNvPr>
          <p:cNvGrpSpPr/>
          <p:nvPr userDrawn="1"/>
        </p:nvGrpSpPr>
        <p:grpSpPr>
          <a:xfrm>
            <a:off x="335733" y="5831540"/>
            <a:ext cx="713777" cy="769667"/>
            <a:chOff x="335733" y="5831540"/>
            <a:chExt cx="713777" cy="769667"/>
          </a:xfrm>
        </p:grpSpPr>
        <p:sp>
          <p:nvSpPr>
            <p:cNvPr id="10" name="Freeform: Shape 9">
              <a:extLst>
                <a:ext uri="{FF2B5EF4-FFF2-40B4-BE49-F238E27FC236}">
                  <a16:creationId xmlns:a16="http://schemas.microsoft.com/office/drawing/2014/main" id="{16226FB5-9653-4134-919A-8D26EB9044D5}"/>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8BCF5871-79CE-4CCD-A1CE-9D388ABAFB6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AEBDBBAC-9F9C-4A6E-A7D6-C21966880B6C}"/>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26E24B58-5B40-4603-9A7B-EE473D0C3582}"/>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8E410F5-E0D8-44AF-99B9-1EDD938C707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1EA38E8C-2FE0-4B39-9E7A-78E2A379BFA8}"/>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C4C956E8-42D4-4175-B304-0C4E49BB1A4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1E045589-F61F-4632-8832-19C33E96A6D1}"/>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206CD1F0-E39D-49F5-B584-F9208D786F41}"/>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12631DF1-02B3-499F-B8D9-EFDD150BFE5D}"/>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D4FC72C5-6A65-46D5-8DAE-F6544D44EDC5}"/>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842B2C08-60BD-4F78-9E29-6A86188A4BBB}"/>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D80A9735-211E-4369-B704-15B69160C36C}"/>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A5497143-5C48-4271-9884-5F9B06596A19}"/>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C5F90DA-5015-4AD2-8D74-21BF2D93928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D92EE246-40C2-4763-96DF-6D412D6857A3}"/>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A61CFFFA-1836-42A0-990D-05A9347F9349}"/>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DF8A8EA0-E330-4642-A0F9-1ACB61491F9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A07DCE99-3457-4D3A-A77E-06DFADE439C4}"/>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7D024651-90A1-4431-8050-06E713144232}"/>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9EB452C-9B7E-4FC5-99A7-3632C549F357}"/>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3BC6A860-78BC-44C1-8545-4122C6491AE7}"/>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7B8F6CF5-A932-4F18-87A1-80DEF348DACA}"/>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94E298C5-E641-46EB-BF3C-CEDD05F94809}"/>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811BB282-781C-4BE4-A344-D1CE0D67270F}"/>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55884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op Image 1 examp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BD6499-F024-49A1-99A7-EEEF4D3153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6136" b="26136"/>
          <a:stretch/>
        </p:blipFill>
        <p:spPr>
          <a:xfrm>
            <a:off x="2" y="0"/>
            <a:ext cx="9143999" cy="2910114"/>
          </a:xfrm>
          <a:prstGeom prst="rect">
            <a:avLst/>
          </a:prstGeom>
        </p:spPr>
      </p:pic>
      <p:sp>
        <p:nvSpPr>
          <p:cNvPr id="3" name="Content Placeholder 2"/>
          <p:cNvSpPr>
            <a:spLocks noGrp="1"/>
          </p:cNvSpPr>
          <p:nvPr>
            <p:ph idx="1"/>
          </p:nvPr>
        </p:nvSpPr>
        <p:spPr>
          <a:xfrm>
            <a:off x="332186" y="3436261"/>
            <a:ext cx="4173141" cy="2389864"/>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63" name="Content Placeholder 2"/>
          <p:cNvSpPr>
            <a:spLocks noGrp="1"/>
          </p:cNvSpPr>
          <p:nvPr>
            <p:ph idx="10"/>
          </p:nvPr>
        </p:nvSpPr>
        <p:spPr>
          <a:xfrm>
            <a:off x="4645427" y="3436261"/>
            <a:ext cx="4173141" cy="2389864"/>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191BFA28-2945-46F4-AA91-D1AA63DF4ACE}"/>
              </a:ext>
            </a:extLst>
          </p:cNvPr>
          <p:cNvSpPr/>
          <p:nvPr userDrawn="1"/>
        </p:nvSpPr>
        <p:spPr>
          <a:xfrm>
            <a:off x="0" y="2005243"/>
            <a:ext cx="9144000" cy="904873"/>
          </a:xfrm>
          <a:prstGeom prst="rect">
            <a:avLst/>
          </a:prstGeom>
          <a:gradFill>
            <a:gsLst>
              <a:gs pos="0">
                <a:schemeClr val="tx1">
                  <a:alpha val="0"/>
                </a:schemeClr>
              </a:gs>
              <a:gs pos="100000">
                <a:schemeClr val="tx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hasCustomPrompt="1"/>
          </p:nvPr>
        </p:nvSpPr>
        <p:spPr>
          <a:xfrm>
            <a:off x="332187" y="2005241"/>
            <a:ext cx="8479630" cy="540310"/>
          </a:xfrm>
        </p:spPr>
        <p:txBody>
          <a:bodyPr lIns="0" tIns="0" rIns="0" bIns="0">
            <a:noAutofit/>
          </a:bodyPr>
          <a:lstStyle>
            <a:lvl1pPr>
              <a:defRPr cap="none">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6C82C884-DDCF-4EDA-B649-A8FFDE3C94E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10" name="Group 9">
            <a:extLst>
              <a:ext uri="{FF2B5EF4-FFF2-40B4-BE49-F238E27FC236}">
                <a16:creationId xmlns:a16="http://schemas.microsoft.com/office/drawing/2014/main" id="{36E28158-7774-4001-8620-6BB58777EF95}"/>
              </a:ext>
            </a:extLst>
          </p:cNvPr>
          <p:cNvGrpSpPr/>
          <p:nvPr userDrawn="1"/>
        </p:nvGrpSpPr>
        <p:grpSpPr>
          <a:xfrm>
            <a:off x="335733" y="5831540"/>
            <a:ext cx="713777" cy="769667"/>
            <a:chOff x="335733" y="5831540"/>
            <a:chExt cx="713777" cy="769667"/>
          </a:xfrm>
        </p:grpSpPr>
        <p:sp>
          <p:nvSpPr>
            <p:cNvPr id="13" name="Freeform: Shape 12">
              <a:extLst>
                <a:ext uri="{FF2B5EF4-FFF2-40B4-BE49-F238E27FC236}">
                  <a16:creationId xmlns:a16="http://schemas.microsoft.com/office/drawing/2014/main" id="{E680183C-79B0-4A1D-A0B9-331FB4484A9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2F50B90F-79FA-49C1-BE86-A10F6487020F}"/>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1AC4AA5-C7FD-4BCF-98C0-CF0A629189BE}"/>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804CD2BF-4130-41C8-ADE8-AF60B5F11E51}"/>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1AF53CFF-3B25-4CF2-84D4-EC84DB380F13}"/>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10068B39-1777-4762-AF80-24F38FEF03BE}"/>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108BE90A-CAA8-4A15-BB10-2DC872DA469A}"/>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09C3FD16-B571-4C68-8092-27F2CFED0B8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AAEA26A5-D1C7-43FD-B566-C3DBD0060024}"/>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A4BAC37B-6DF4-4A97-95C8-0679384323E8}"/>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A0D9555F-8CAE-422B-B543-64A8860563AD}"/>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CBE1D0E7-34B9-490E-958B-4C8702ADCCFC}"/>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C862AA61-3731-46F8-90F8-1EDCF9EC7AB5}"/>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C2530752-C230-4C13-8932-78AB02A482FF}"/>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9C8FE583-54D4-47B0-B150-D5187C8B205B}"/>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AEFAB6F8-D122-437C-9DA8-9805DC289CCF}"/>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F290AABA-24CC-44D3-AD5C-5F43B2575E65}"/>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57526F38-EF67-4EF9-AFED-FDA38E68AD17}"/>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EEBFD73-0A5B-4D11-AF25-9C9E1F57CBB2}"/>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7B16618-D870-4077-9200-5B255AC7E9FD}"/>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D28BE17A-5B25-49AF-9B96-B480A8E078CA}"/>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01EF1A4D-81EB-4403-B8DA-74F714591F12}"/>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AA350AA5-1E5B-42A7-A08D-210938856DA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463B7206-E2F0-4D4F-824F-9EC85C656D7A}"/>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A1F0AF5-45EF-4FBC-9CCA-78A255D43FA2}"/>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5726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General slid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4A6901-767C-4DC5-BB23-866F5CBFD2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2" name="Title 1"/>
          <p:cNvSpPr>
            <a:spLocks noGrp="1"/>
          </p:cNvSpPr>
          <p:nvPr>
            <p:ph type="title"/>
          </p:nvPr>
        </p:nvSpPr>
        <p:spPr/>
        <p:txBody>
          <a:bodyPr lIns="0" tIns="0" rIns="0" bIns="0">
            <a:noAutofit/>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332186" y="1230757"/>
            <a:ext cx="8479631"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40" name="Group 39">
            <a:extLst>
              <a:ext uri="{FF2B5EF4-FFF2-40B4-BE49-F238E27FC236}">
                <a16:creationId xmlns:a16="http://schemas.microsoft.com/office/drawing/2014/main" id="{261D1B18-D9C8-446E-BCE7-49C86824614B}"/>
              </a:ext>
            </a:extLst>
          </p:cNvPr>
          <p:cNvGrpSpPr/>
          <p:nvPr userDrawn="1"/>
        </p:nvGrpSpPr>
        <p:grpSpPr>
          <a:xfrm>
            <a:off x="335733" y="5831540"/>
            <a:ext cx="713777" cy="769667"/>
            <a:chOff x="335733" y="5831540"/>
            <a:chExt cx="713777" cy="769667"/>
          </a:xfrm>
        </p:grpSpPr>
        <p:sp>
          <p:nvSpPr>
            <p:cNvPr id="23" name="Freeform: Shape 22">
              <a:extLst>
                <a:ext uri="{FF2B5EF4-FFF2-40B4-BE49-F238E27FC236}">
                  <a16:creationId xmlns:a16="http://schemas.microsoft.com/office/drawing/2014/main" id="{227C21C5-6BE3-4FD9-8DDE-A5050CB07BC3}"/>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370339E9-8D73-4C23-B055-026340306649}"/>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22A949E8-DE32-4CD9-A26C-6E2352A0D4F6}"/>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79421BE4-EC63-4AC6-983F-0FEBA2EFA500}"/>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3AABDB4A-129F-4FA7-8427-BEC6CACD4FF8}"/>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A582E753-77F2-4F3D-B9F8-305DD7A27970}"/>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F4A5A04A-6EE2-4C53-AEBB-E004FD55EF3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B4D9A9F6-3A14-4003-A299-E51EA1B06520}"/>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87B1D08C-07FB-4D0C-AD75-B644441D51CD}"/>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F67B484D-A4D8-4C31-AD63-75BD922E9CC6}"/>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A0E987AE-27B9-4C1E-B99F-3AF90F65BF59}"/>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B42F95E-6ECC-437A-8277-E8B0A4C17123}"/>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8ABDFEB6-8B49-4B51-BC41-F0BA66558D8E}"/>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178A6D0B-2F01-4295-9A0E-F7719A8F210D}"/>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FFF91EAA-1321-4B54-B527-FDAD9E1219CE}"/>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99F0B932-4B8F-493B-9CEE-B478FB5DED1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42D5F403-963B-4868-9223-B362C424B011}"/>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5EC206E7-AC81-4E52-90A4-09A279C8453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163586AB-51AF-420D-B753-AE7815BCBD92}"/>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D3D82AC-B715-4BDC-9091-690743A5051B}"/>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BFBF542B-4273-4D35-B6CD-A550A74D18C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1748BBAF-7708-4713-9E35-29FE21311791}"/>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0E48F070-4646-4BFB-A66E-A9B0391CBD54}"/>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27ABC8D8-379F-41EF-8BEF-F7E2D29E2823}"/>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063EB1FB-85CE-447B-A6CE-C36621B4017F}"/>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426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2">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8479631"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9" name="Group 8">
            <a:extLst>
              <a:ext uri="{FF2B5EF4-FFF2-40B4-BE49-F238E27FC236}">
                <a16:creationId xmlns:a16="http://schemas.microsoft.com/office/drawing/2014/main" id="{20212D8E-46AA-413C-B4A1-DFD87EF05189}"/>
              </a:ext>
            </a:extLst>
          </p:cNvPr>
          <p:cNvGrpSpPr/>
          <p:nvPr userDrawn="1"/>
        </p:nvGrpSpPr>
        <p:grpSpPr>
          <a:xfrm>
            <a:off x="335733" y="5831540"/>
            <a:ext cx="713777" cy="769667"/>
            <a:chOff x="335733" y="5831540"/>
            <a:chExt cx="713777" cy="769667"/>
          </a:xfrm>
        </p:grpSpPr>
        <p:sp>
          <p:nvSpPr>
            <p:cNvPr id="10" name="Freeform: Shape 9">
              <a:extLst>
                <a:ext uri="{FF2B5EF4-FFF2-40B4-BE49-F238E27FC236}">
                  <a16:creationId xmlns:a16="http://schemas.microsoft.com/office/drawing/2014/main" id="{BE80063B-220D-49F3-83FD-B6BE8B39A79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72B5B903-48D7-488A-8EE8-D2E09425B70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BB52BE4A-2611-4523-A168-3458139B33DE}"/>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D2163DAF-EFFF-4DEE-A83A-388BCAAEC989}"/>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A7B02EBC-6C9F-4286-94FD-4F5A69D70CA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EBE9ABFD-48FC-428B-B687-507166A28350}"/>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69D897EA-C590-4EE9-AAD2-B74B8839D934}"/>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51905883-7CC4-431F-8499-DC1039C68DBD}"/>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6BDE036E-7AAF-46FC-8C38-6273784EA673}"/>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9837DB8-C553-47E9-ABA1-53259C50FD3D}"/>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00586412-90B7-4820-BA21-7019A9468781}"/>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029BEEB5-7BC0-4B75-A371-9F987B3D587C}"/>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1C40EE75-F72E-47C1-AB4B-D7964C7DE255}"/>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61DC0DC2-CB8A-44C0-87A5-670B9D1585F4}"/>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3486ED66-DF34-4870-83FA-342B24F10993}"/>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A1E11D4A-E047-4538-8B1B-CAEADF4C8CEB}"/>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30E35359-4BBE-406C-8284-12622740D7BB}"/>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650E5BFF-5668-4BD1-92A7-196439BA1B54}"/>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8D76A2D9-90AF-44E0-A89F-B834D37CECCA}"/>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A10165C1-80AB-4328-936A-8B71C76EB2D3}"/>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24D80116-2A1B-462D-B090-9DCA115CD4EF}"/>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F5F9244-4184-4B07-8F7F-B18DDC7A6ECB}"/>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3AD4D8C1-52E0-40A6-90C9-4DF02BDF14BB}"/>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6559DEFC-793C-44F1-B091-75D163B4743C}"/>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D32669F7-F3DC-4F1E-ACBD-2CBF91A79885}"/>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28911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9" name="Content Placeholder 2">
            <a:extLst>
              <a:ext uri="{FF2B5EF4-FFF2-40B4-BE49-F238E27FC236}">
                <a16:creationId xmlns:a16="http://schemas.microsoft.com/office/drawing/2014/main" id="{16A4921C-7F3D-4719-93DB-3B9719448234}"/>
              </a:ext>
            </a:extLst>
          </p:cNvPr>
          <p:cNvSpPr>
            <a:spLocks noGrp="1"/>
          </p:cNvSpPr>
          <p:nvPr>
            <p:ph idx="10"/>
          </p:nvPr>
        </p:nvSpPr>
        <p:spPr>
          <a:xfrm>
            <a:off x="4638675"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0031277C-99BF-4C71-9525-4F0E53903885}"/>
              </a:ext>
            </a:extLst>
          </p:cNvPr>
          <p:cNvGrpSpPr/>
          <p:nvPr userDrawn="1"/>
        </p:nvGrpSpPr>
        <p:grpSpPr>
          <a:xfrm>
            <a:off x="335733" y="5831540"/>
            <a:ext cx="713777" cy="769667"/>
            <a:chOff x="335733" y="5831540"/>
            <a:chExt cx="713777" cy="769667"/>
          </a:xfrm>
        </p:grpSpPr>
        <p:sp>
          <p:nvSpPr>
            <p:cNvPr id="11" name="Freeform: Shape 10">
              <a:extLst>
                <a:ext uri="{FF2B5EF4-FFF2-40B4-BE49-F238E27FC236}">
                  <a16:creationId xmlns:a16="http://schemas.microsoft.com/office/drawing/2014/main" id="{C2AB1F60-D105-4C3A-A0B5-610791E75E74}"/>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87FFE781-3614-4FBB-8DAF-B8E521CC0F9A}"/>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9EB43AB8-D474-471C-A06E-C07CF0006D00}"/>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D67DC1E9-B7DE-4429-8FDB-87F9118E5402}"/>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AA066A86-51C1-4864-B873-59BE1640A4E8}"/>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94762E42-D2E3-4642-BE6A-5B343AF38D5F}"/>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20F1F8A6-36F5-452F-953A-092A2ABF82FB}"/>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0EB8E1FE-01D4-448C-A621-F3BBCC621CCB}"/>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C631DACC-7E98-4515-BE94-D6BF34E01FF1}"/>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A98CEFB8-FEFF-449C-A28C-03F1571E320E}"/>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2970E4AB-04B8-4ECA-8AB2-041836A41613}"/>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030C1F02-A73B-4BDE-BC11-0B4F40900489}"/>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B41AF2F4-C0EC-4A97-A41E-3794CAF5196B}"/>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12115329-8378-46D7-AC48-2694DCD7097E}"/>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9DAA7552-29F9-474D-AB30-189163A152F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4F55EE5B-4872-48F9-940E-ED9B80ECE07D}"/>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11EE068A-7FB8-4E67-8759-B117FE880E02}"/>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0A05D5FA-3CFD-41A7-A5FA-6123D0920D9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86901820-9771-4947-A878-E845EA633EC7}"/>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149A54B-E5DA-4742-A8C3-3F03F2BFA220}"/>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425F51C-1D04-4608-9FBF-F51BD48FD27E}"/>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CC2D33FB-B04A-4552-B460-4B182A6547A8}"/>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A7E6615A-F125-4517-968A-C6F57A65DC3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F0EA5714-5349-4357-8BDD-BC4EC9BC31CD}"/>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0A2FC086-D78D-4D84-B71A-4AFC4092878B}"/>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4886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4">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9" name="Content Placeholder 2">
            <a:extLst>
              <a:ext uri="{FF2B5EF4-FFF2-40B4-BE49-F238E27FC236}">
                <a16:creationId xmlns:a16="http://schemas.microsoft.com/office/drawing/2014/main" id="{16A4921C-7F3D-4719-93DB-3B9719448234}"/>
              </a:ext>
            </a:extLst>
          </p:cNvPr>
          <p:cNvSpPr>
            <a:spLocks noGrp="1"/>
          </p:cNvSpPr>
          <p:nvPr>
            <p:ph idx="10"/>
          </p:nvPr>
        </p:nvSpPr>
        <p:spPr>
          <a:xfrm>
            <a:off x="4638675"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E57C4B88-DAD3-4FC4-9D69-AE6AFCC396F5}"/>
              </a:ext>
            </a:extLst>
          </p:cNvPr>
          <p:cNvGrpSpPr/>
          <p:nvPr userDrawn="1"/>
        </p:nvGrpSpPr>
        <p:grpSpPr>
          <a:xfrm>
            <a:off x="335733" y="5831540"/>
            <a:ext cx="713777" cy="769667"/>
            <a:chOff x="335733" y="5831540"/>
            <a:chExt cx="713777" cy="769667"/>
          </a:xfrm>
        </p:grpSpPr>
        <p:sp>
          <p:nvSpPr>
            <p:cNvPr id="11" name="Freeform: Shape 10">
              <a:extLst>
                <a:ext uri="{FF2B5EF4-FFF2-40B4-BE49-F238E27FC236}">
                  <a16:creationId xmlns:a16="http://schemas.microsoft.com/office/drawing/2014/main" id="{7E0B41BD-85F7-4C18-A480-2F89866E6FF9}"/>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30C5D8D6-045E-45B5-ACB1-14CDC6468733}"/>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54D69F8A-FCCD-4299-B9EF-DC8D5E57ADE7}"/>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2BAE67E1-95C5-4540-AF3F-F93F027D142E}"/>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9B2E2B38-ABC0-4C4D-9CA3-8C6833C1C664}"/>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1CEB131F-9602-45B3-AFAF-197FE5276A2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65AD26A7-240D-4FA1-8729-6F4297F6BB6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96FBACF8-4465-4E6C-A837-3678E0011806}"/>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90F87507-4D3F-4943-B0AE-9C68EA252F0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6777EC33-5AA8-4EFD-9600-BA931D61C232}"/>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5827653-FC11-43FC-A18F-CC356DB1B777}"/>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570A3CD8-2660-46A1-96AC-5CE3556716CF}"/>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A78C8BB6-3FE3-4516-B5D0-E3DADF58AB58}"/>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75731273-B530-45DA-A1D2-EF8E3B4615EA}"/>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6EB5B7ED-DA2B-4B5A-940D-8E2F56A5C5BD}"/>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5C5ED7B5-FDD6-4E72-9AF4-B6D393447EF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8D576534-3EAF-4D7E-BC34-37AC981FD56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BA519932-F9E0-4D0A-A54C-829885B0E575}"/>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3E0E3543-0776-467E-A258-16A5AAF97CF5}"/>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D11CDAEF-0784-4EE5-BE1A-B10DB588BAB8}"/>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56B9E0BF-9B52-4A4A-B391-D64D33ED034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BC0D67AC-599C-4D16-9F42-FB578A774D45}"/>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73F3172A-ED97-4ABA-AC6C-3EC1558E450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EEE07103-7864-4C4E-8B81-8C2DDAFA5641}"/>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C06F0A50-5A25-4F3E-99F1-20F50DC8892D}"/>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29139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entral Image 1">
    <p:spTree>
      <p:nvGrpSpPr>
        <p:cNvPr id="1" name=""/>
        <p:cNvGrpSpPr/>
        <p:nvPr/>
      </p:nvGrpSpPr>
      <p:grpSpPr>
        <a:xfrm>
          <a:off x="0" y="0"/>
          <a:ext cx="0" cy="0"/>
          <a:chOff x="0" y="0"/>
          <a:chExt cx="0" cy="0"/>
        </a:xfrm>
      </p:grpSpPr>
      <p:sp>
        <p:nvSpPr>
          <p:cNvPr id="64" name="Picture Placeholder 63"/>
          <p:cNvSpPr>
            <a:spLocks noGrp="1"/>
          </p:cNvSpPr>
          <p:nvPr>
            <p:ph type="pic" sz="quarter" idx="10"/>
          </p:nvPr>
        </p:nvSpPr>
        <p:spPr>
          <a:xfrm>
            <a:off x="2531821" y="0"/>
            <a:ext cx="5214206" cy="6858000"/>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hasCustomPrompt="1"/>
          </p:nvPr>
        </p:nvSpPr>
        <p:spPr>
          <a:xfrm>
            <a:off x="332185" y="365126"/>
            <a:ext cx="3216558" cy="540310"/>
          </a:xfrm>
        </p:spPr>
        <p:txBody>
          <a:bodyPr lIns="0" tIns="0" rIns="0" bIns="0">
            <a:noAutofit/>
          </a:bodyPr>
          <a:lstStyle>
            <a:lvl1pPr>
              <a:defRPr/>
            </a:lvl1pPr>
          </a:lstStyle>
          <a:p>
            <a:r>
              <a:rPr lang="en-US" dirty="0"/>
              <a:t>Title</a:t>
            </a:r>
          </a:p>
        </p:txBody>
      </p:sp>
      <p:sp>
        <p:nvSpPr>
          <p:cNvPr id="3" name="Content Placeholder 2"/>
          <p:cNvSpPr>
            <a:spLocks noGrp="1"/>
          </p:cNvSpPr>
          <p:nvPr>
            <p:ph idx="1"/>
          </p:nvPr>
        </p:nvSpPr>
        <p:spPr>
          <a:xfrm>
            <a:off x="332188" y="1230757"/>
            <a:ext cx="2157012" cy="4595368"/>
          </a:xfrm>
        </p:spPr>
        <p:txBody>
          <a:bodyPr lIns="0" tIns="0" rIns="0" bIns="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3"/>
              </a:buClr>
              <a:buSzPct val="75000"/>
              <a:buFont typeface="Arial" panose="020B0604020202020204" pitchFamily="34" charset="0"/>
              <a:buChar char="►"/>
              <a:defRPr lang="en-US" sz="1400" kern="1200" dirty="0">
                <a:solidFill>
                  <a:schemeClr val="tx1"/>
                </a:solidFill>
                <a:latin typeface="+mn-lt"/>
                <a:ea typeface="+mn-ea"/>
                <a:cs typeface="+mn-cs"/>
              </a:defRPr>
            </a:lvl3pPr>
          </a:lstStyle>
          <a:p>
            <a:pPr lvl="0"/>
            <a:r>
              <a:rPr lang="en-US" dirty="0"/>
              <a:t>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31AF29C2-6858-4B19-835C-4DD94628AB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7" name="Group 6">
            <a:extLst>
              <a:ext uri="{FF2B5EF4-FFF2-40B4-BE49-F238E27FC236}">
                <a16:creationId xmlns:a16="http://schemas.microsoft.com/office/drawing/2014/main" id="{589E8C94-29E4-49AD-98AE-AE62D5E16200}"/>
              </a:ext>
            </a:extLst>
          </p:cNvPr>
          <p:cNvGrpSpPr/>
          <p:nvPr userDrawn="1"/>
        </p:nvGrpSpPr>
        <p:grpSpPr>
          <a:xfrm>
            <a:off x="335733" y="5831540"/>
            <a:ext cx="713777" cy="769667"/>
            <a:chOff x="335733" y="5831540"/>
            <a:chExt cx="713777" cy="769667"/>
          </a:xfrm>
        </p:grpSpPr>
        <p:sp>
          <p:nvSpPr>
            <p:cNvPr id="8" name="Freeform: Shape 7">
              <a:extLst>
                <a:ext uri="{FF2B5EF4-FFF2-40B4-BE49-F238E27FC236}">
                  <a16:creationId xmlns:a16="http://schemas.microsoft.com/office/drawing/2014/main" id="{2A2DE5DC-9EFF-4637-B281-67F0C0CFA329}"/>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3DEB70B0-0728-4F0C-935F-9DBD03479E82}"/>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3FA207F0-8A11-430C-A9B9-7E3D90E2CB6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BFEB5D60-65A4-4019-A685-2CD3F5283C7D}"/>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A6643AB8-F470-4CAF-B2DD-56215081096E}"/>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5BB52064-65BD-42B4-9BBC-529F9B778E7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3196BD2B-EF79-4640-9FC7-27F853CB8375}"/>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9377A203-0CC0-41A8-B669-23920C14727A}"/>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E79B03C5-05FB-458E-A263-EAE7EE1E198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EB5379B-41C2-4D66-96FA-574DA6078A18}"/>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D91661BE-C499-478C-B24D-5FE67F2C20E7}"/>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4474F7D7-DF4F-4E96-BF14-E2421BE9D722}"/>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68DBEB86-F294-4C99-B6E4-461ACBF605C0}"/>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2C3A19AC-05B2-4547-9737-4A3D6F848E4C}"/>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0CA7B8B8-BB2B-443F-AA43-15B7E1F3774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56794794-3BD1-46B5-8461-4BFD1154260E}"/>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F37ACB91-03B9-4CC1-8F06-C2854D10A38D}"/>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90CF4CC-2598-47D8-B920-FE11C32562BE}"/>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29800906-B593-41AC-9806-5A5C566EA65C}"/>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68F601A-A638-44DE-9D65-7144FA94BF86}"/>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C93F7BC3-99B5-4863-8D9D-7E1B311EDE38}"/>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40A052E-A834-4FDA-B8A9-E9D2A64BE171}"/>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71395F0C-DFCF-4852-8525-DC385C9B4C8F}"/>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8656D7EA-9E2E-4C3F-9240-9CA1F30B7783}"/>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52B820A1-C47F-47BA-B7EE-85B01A06A6D5}"/>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68761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entral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185" y="365126"/>
            <a:ext cx="3216558" cy="540310"/>
          </a:xfrm>
        </p:spPr>
        <p:txBody>
          <a:bodyPr lIns="0" tIns="0" rIns="0" bIns="0">
            <a:noAutofit/>
          </a:bodyPr>
          <a:lstStyle>
            <a:lvl1pPr>
              <a:defRPr cap="none"/>
            </a:lvl1pPr>
          </a:lstStyle>
          <a:p>
            <a:r>
              <a:rPr lang="en-US" dirty="0"/>
              <a:t>Title</a:t>
            </a:r>
          </a:p>
        </p:txBody>
      </p:sp>
      <p:sp>
        <p:nvSpPr>
          <p:cNvPr id="3" name="Content Placeholder 2"/>
          <p:cNvSpPr>
            <a:spLocks noGrp="1"/>
          </p:cNvSpPr>
          <p:nvPr>
            <p:ph idx="1"/>
          </p:nvPr>
        </p:nvSpPr>
        <p:spPr>
          <a:xfrm>
            <a:off x="332188" y="1230760"/>
            <a:ext cx="2157012" cy="4595365"/>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104" name="Picture Placeholder 103"/>
          <p:cNvSpPr>
            <a:spLocks noGrp="1"/>
          </p:cNvSpPr>
          <p:nvPr>
            <p:ph type="pic" sz="quarter" idx="11"/>
          </p:nvPr>
        </p:nvSpPr>
        <p:spPr>
          <a:xfrm>
            <a:off x="2531821" y="0"/>
            <a:ext cx="5214206" cy="6858000"/>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pic>
        <p:nvPicPr>
          <p:cNvPr id="10" name="Picture 9">
            <a:extLst>
              <a:ext uri="{FF2B5EF4-FFF2-40B4-BE49-F238E27FC236}">
                <a16:creationId xmlns:a16="http://schemas.microsoft.com/office/drawing/2014/main" id="{6F91FD91-311F-4E18-AE1B-4511217246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sp>
        <p:nvSpPr>
          <p:cNvPr id="12" name="Content Placeholder 2">
            <a:extLst>
              <a:ext uri="{FF2B5EF4-FFF2-40B4-BE49-F238E27FC236}">
                <a16:creationId xmlns:a16="http://schemas.microsoft.com/office/drawing/2014/main" id="{BBDB8CC5-553F-4A46-832E-6E4155531575}"/>
              </a:ext>
            </a:extLst>
          </p:cNvPr>
          <p:cNvSpPr>
            <a:spLocks noGrp="1"/>
          </p:cNvSpPr>
          <p:nvPr>
            <p:ph idx="10"/>
          </p:nvPr>
        </p:nvSpPr>
        <p:spPr>
          <a:xfrm>
            <a:off x="7030722" y="3711303"/>
            <a:ext cx="1780937" cy="2114208"/>
          </a:xfrm>
        </p:spPr>
        <p:txBody>
          <a:bodyPr lIns="0" tIns="0" rIns="0" bIns="0" anchor="b">
            <a:noAutofit/>
          </a:bodyPr>
          <a:lstStyle>
            <a:lvl1pPr marL="0" indent="0" algn="r">
              <a:lnSpc>
                <a:spcPct val="100000"/>
              </a:lnSpc>
              <a:spcBef>
                <a:spcPts val="600"/>
              </a:spcBef>
              <a:buClr>
                <a:schemeClr val="accent1"/>
              </a:buClr>
              <a:buNone/>
              <a:defRPr sz="1600" b="1">
                <a:solidFill>
                  <a:schemeClr val="accent3"/>
                </a:solidFill>
              </a:defRPr>
            </a:lvl1pPr>
            <a:lvl2pPr marL="268281" indent="0" algn="r">
              <a:lnSpc>
                <a:spcPct val="100000"/>
              </a:lnSpc>
              <a:spcBef>
                <a:spcPts val="600"/>
              </a:spcBef>
              <a:buClr>
                <a:schemeClr val="accent2"/>
              </a:buClr>
              <a:buNone/>
              <a:defRPr sz="1600" b="1">
                <a:solidFill>
                  <a:schemeClr val="accent3"/>
                </a:solidFill>
              </a:defRPr>
            </a:lvl2pPr>
            <a:lvl3pPr marL="538149" indent="0" algn="r">
              <a:lnSpc>
                <a:spcPct val="100000"/>
              </a:lnSpc>
              <a:spcBef>
                <a:spcPts val="600"/>
              </a:spcBef>
              <a:buClr>
                <a:schemeClr val="accent3"/>
              </a:buClr>
              <a:buNone/>
              <a:defRPr sz="1600" b="1">
                <a:solidFill>
                  <a:schemeClr val="accent3"/>
                </a:solidFill>
              </a:defRPr>
            </a:lvl3pPr>
          </a:lstStyle>
          <a:p>
            <a:pPr lvl="0"/>
            <a:r>
              <a:rPr lang="en-US" dirty="0"/>
              <a:t>Edit Master text styles</a:t>
            </a:r>
          </a:p>
          <a:p>
            <a:pPr lvl="1"/>
            <a:r>
              <a:rPr lang="en-US" dirty="0"/>
              <a:t>Second level</a:t>
            </a:r>
          </a:p>
          <a:p>
            <a:pPr lvl="2"/>
            <a:r>
              <a:rPr lang="en-US" dirty="0"/>
              <a:t>Third level</a:t>
            </a:r>
          </a:p>
        </p:txBody>
      </p:sp>
      <p:grpSp>
        <p:nvGrpSpPr>
          <p:cNvPr id="8" name="Group 7">
            <a:extLst>
              <a:ext uri="{FF2B5EF4-FFF2-40B4-BE49-F238E27FC236}">
                <a16:creationId xmlns:a16="http://schemas.microsoft.com/office/drawing/2014/main" id="{3CB8AEC6-C9A9-4D3B-962F-3F994936B2EA}"/>
              </a:ext>
            </a:extLst>
          </p:cNvPr>
          <p:cNvGrpSpPr/>
          <p:nvPr userDrawn="1"/>
        </p:nvGrpSpPr>
        <p:grpSpPr>
          <a:xfrm>
            <a:off x="335733" y="5831540"/>
            <a:ext cx="713777" cy="769667"/>
            <a:chOff x="335733" y="5831540"/>
            <a:chExt cx="713777" cy="769667"/>
          </a:xfrm>
        </p:grpSpPr>
        <p:sp>
          <p:nvSpPr>
            <p:cNvPr id="9" name="Freeform: Shape 8">
              <a:extLst>
                <a:ext uri="{FF2B5EF4-FFF2-40B4-BE49-F238E27FC236}">
                  <a16:creationId xmlns:a16="http://schemas.microsoft.com/office/drawing/2014/main" id="{AD58DF3C-7592-4DF7-8F9F-BF9520455851}"/>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30B23F1E-C6CD-4492-BE94-AE60D9D46545}"/>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0D8485B0-CFA6-4BB7-B48C-09035A77979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50CB910A-0D70-4797-BE4D-776CCB08238E}"/>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A260EC12-8E82-4897-BD13-480FDF0526D0}"/>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65B88884-E9C8-4C9E-B5E6-26BBF93AC70D}"/>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2CD49011-D0FE-4285-AE21-A00A1FE8329B}"/>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082A808E-3633-4977-A5C3-788377ABE2C6}"/>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FE59F166-92D5-42D2-95C5-81A3F473BA45}"/>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2815F65-A79F-41D6-9CB2-5D7049B9D0C1}"/>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0CA9A41D-FA8C-45C3-8993-29360A18BFBC}"/>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C0FA7E1D-A7BD-409E-ACC2-F6A451B9925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D7416345-6010-4D0A-A491-E13829E24CFC}"/>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4B5665C0-516F-4BB8-9ABE-88269FE1985E}"/>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D9575A8A-19B4-4CA7-9350-6A97F189DF0E}"/>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19A9D8B8-F252-4601-B96E-3E43CB734326}"/>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ED5BE2FF-121D-4D9A-8233-5C78D0B05774}"/>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26D95AA5-418E-47F5-BFE0-4BDAC2AC25AC}"/>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0509A8B8-1EE3-467B-9D89-049167828CBF}"/>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608539A1-C3F2-469D-81F7-01FB9879082A}"/>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25A1E987-A56F-4833-9B7D-54EDDD4D7373}"/>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D768426-2A7C-46A6-944F-DC79D46F51B6}"/>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4828F9B1-D9ED-4EE2-8E0F-C9A6E0CD0C69}"/>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A1CE5C96-787C-4EEA-9BB9-1CCE73629CBC}"/>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5F087901-20C5-4724-8EB4-94766CBF0740}"/>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92003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Central Image 2 exam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028394-12E6-41CC-9960-48F29A3DA7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32" r="9276"/>
          <a:stretch/>
        </p:blipFill>
        <p:spPr>
          <a:xfrm>
            <a:off x="2531821" y="0"/>
            <a:ext cx="5214206" cy="6868336"/>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a:blipFill>
            <a:blip r:embed="rId3"/>
            <a:stretch>
              <a:fillRect/>
            </a:stretch>
          </a:blipFill>
        </p:spPr>
      </p:pic>
      <p:sp>
        <p:nvSpPr>
          <p:cNvPr id="2" name="Title 1"/>
          <p:cNvSpPr>
            <a:spLocks noGrp="1"/>
          </p:cNvSpPr>
          <p:nvPr>
            <p:ph type="title" hasCustomPrompt="1"/>
          </p:nvPr>
        </p:nvSpPr>
        <p:spPr>
          <a:xfrm>
            <a:off x="332185" y="365126"/>
            <a:ext cx="3216558" cy="540310"/>
          </a:xfrm>
        </p:spPr>
        <p:txBody>
          <a:bodyPr lIns="0" tIns="0" rIns="0" bIns="0">
            <a:noAutofit/>
          </a:bodyPr>
          <a:lstStyle>
            <a:lvl1pPr>
              <a:defRPr cap="none"/>
            </a:lvl1pPr>
          </a:lstStyle>
          <a:p>
            <a:r>
              <a:rPr lang="en-US" dirty="0"/>
              <a:t>Title</a:t>
            </a:r>
          </a:p>
        </p:txBody>
      </p:sp>
      <p:sp>
        <p:nvSpPr>
          <p:cNvPr id="3" name="Content Placeholder 2"/>
          <p:cNvSpPr>
            <a:spLocks noGrp="1"/>
          </p:cNvSpPr>
          <p:nvPr>
            <p:ph idx="1"/>
          </p:nvPr>
        </p:nvSpPr>
        <p:spPr>
          <a:xfrm>
            <a:off x="332188" y="1230760"/>
            <a:ext cx="2157012" cy="4595365"/>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103" name="Content Placeholder 2"/>
          <p:cNvSpPr>
            <a:spLocks noGrp="1"/>
          </p:cNvSpPr>
          <p:nvPr>
            <p:ph idx="10"/>
          </p:nvPr>
        </p:nvSpPr>
        <p:spPr>
          <a:xfrm>
            <a:off x="7030722" y="3711303"/>
            <a:ext cx="1780937" cy="2114208"/>
          </a:xfrm>
        </p:spPr>
        <p:txBody>
          <a:bodyPr lIns="0" tIns="0" rIns="0" bIns="0" anchor="b">
            <a:noAutofit/>
          </a:bodyPr>
          <a:lstStyle>
            <a:lvl1pPr marL="0" indent="0" algn="r">
              <a:lnSpc>
                <a:spcPct val="100000"/>
              </a:lnSpc>
              <a:spcBef>
                <a:spcPts val="600"/>
              </a:spcBef>
              <a:buClr>
                <a:schemeClr val="accent1"/>
              </a:buClr>
              <a:buNone/>
              <a:defRPr sz="1600" b="1">
                <a:solidFill>
                  <a:schemeClr val="accent3"/>
                </a:solidFill>
              </a:defRPr>
            </a:lvl1pPr>
            <a:lvl2pPr marL="268281" indent="0" algn="r">
              <a:lnSpc>
                <a:spcPct val="100000"/>
              </a:lnSpc>
              <a:spcBef>
                <a:spcPts val="600"/>
              </a:spcBef>
              <a:buClr>
                <a:schemeClr val="accent2"/>
              </a:buClr>
              <a:buNone/>
              <a:defRPr sz="1600" b="1">
                <a:solidFill>
                  <a:schemeClr val="accent3"/>
                </a:solidFill>
              </a:defRPr>
            </a:lvl2pPr>
            <a:lvl3pPr marL="538149" indent="0" algn="r">
              <a:lnSpc>
                <a:spcPct val="100000"/>
              </a:lnSpc>
              <a:spcBef>
                <a:spcPts val="600"/>
              </a:spcBef>
              <a:buClr>
                <a:schemeClr val="accent3"/>
              </a:buClr>
              <a:buNone/>
              <a:defRPr sz="1600" b="1">
                <a:solidFill>
                  <a:schemeClr val="accent3"/>
                </a:solidFill>
              </a:defRPr>
            </a:lvl3pPr>
          </a:lstStyle>
          <a:p>
            <a:pPr lvl="0"/>
            <a:r>
              <a:rPr lang="en-US" dirty="0"/>
              <a:t>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CE0A717D-D4CE-4DE8-A9AA-495A3234952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grpSp>
        <p:nvGrpSpPr>
          <p:cNvPr id="8" name="Group 7">
            <a:extLst>
              <a:ext uri="{FF2B5EF4-FFF2-40B4-BE49-F238E27FC236}">
                <a16:creationId xmlns:a16="http://schemas.microsoft.com/office/drawing/2014/main" id="{D1F636B0-D897-4737-8CC4-627170A58E4B}"/>
              </a:ext>
            </a:extLst>
          </p:cNvPr>
          <p:cNvGrpSpPr/>
          <p:nvPr userDrawn="1"/>
        </p:nvGrpSpPr>
        <p:grpSpPr>
          <a:xfrm>
            <a:off x="335733" y="5831540"/>
            <a:ext cx="713777" cy="769667"/>
            <a:chOff x="335733" y="5831540"/>
            <a:chExt cx="713777" cy="769667"/>
          </a:xfrm>
        </p:grpSpPr>
        <p:sp>
          <p:nvSpPr>
            <p:cNvPr id="9" name="Freeform: Shape 8">
              <a:extLst>
                <a:ext uri="{FF2B5EF4-FFF2-40B4-BE49-F238E27FC236}">
                  <a16:creationId xmlns:a16="http://schemas.microsoft.com/office/drawing/2014/main" id="{60E0B1CE-07E0-4BFB-B1B8-8273C43C0C03}"/>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B4391F0-74BD-4C5C-A4BE-828B10457127}"/>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3D705218-6221-4EF1-9A5F-7ED64B76FD63}"/>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D68AFC7D-7248-46A1-8D44-B491BBDAB683}"/>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9E4B75A3-B9B6-4492-9950-3157FAB4880C}"/>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45C21CE1-5943-451E-AB34-9EB42D7EC999}"/>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B9CD63CF-8F22-4C00-9365-AC07430EA3CF}"/>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E463D392-D402-4D6E-8830-B0C7FB6975A0}"/>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A920912B-A68E-4C07-BA1B-F55C93254E36}"/>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63F48E8-8B8C-4AEE-BF7B-E1757CAB275F}"/>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9C3D3B74-A79F-43A5-A972-9A8F0E77CA24}"/>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637CBD5D-3FEF-4C9D-8040-3E45F85FF5D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3BF8D9A9-2FCD-4CE6-9913-7FDB5A832F3E}"/>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163574D4-F598-4E18-88E2-41CEAFA75EFA}"/>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0E9D3B60-51EB-41FA-A748-A9741D15246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FC9A264C-FD8E-4559-8C9F-B586A4EB0D4A}"/>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2D0DFCBE-DE81-4D82-90C7-5D6C02638F11}"/>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A70F0024-7B7D-4DAD-8AF7-BD87D25E966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13EE94D-4645-4DBC-83A1-7EE7B53FD358}"/>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66D12927-14C2-4D87-B686-A8FC0DC160D9}"/>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76A83DD-1430-47B8-9662-1CAEB0588EEC}"/>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3DD5A8F-8E33-4F0A-B3BD-54571040A9C6}"/>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B7EFD67D-44E4-471A-A68A-1258C0685603}"/>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A963F124-CBEE-4520-8935-72E4E9CE228B}"/>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F63A75D4-41A4-4295-BE65-576A529C784C}"/>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9458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1">
    <p:spTree>
      <p:nvGrpSpPr>
        <p:cNvPr id="1" name=""/>
        <p:cNvGrpSpPr/>
        <p:nvPr/>
      </p:nvGrpSpPr>
      <p:grpSpPr>
        <a:xfrm>
          <a:off x="0" y="0"/>
          <a:ext cx="0" cy="0"/>
          <a:chOff x="0" y="0"/>
          <a:chExt cx="0" cy="0"/>
        </a:xfrm>
      </p:grpSpPr>
      <p:sp>
        <p:nvSpPr>
          <p:cNvPr id="61" name="Picture Placeholder 60"/>
          <p:cNvSpPr>
            <a:spLocks noGrp="1"/>
          </p:cNvSpPr>
          <p:nvPr>
            <p:ph type="pic" sz="quarter" idx="10"/>
          </p:nvPr>
        </p:nvSpPr>
        <p:spPr>
          <a:xfrm>
            <a:off x="4638676" y="0"/>
            <a:ext cx="4505325" cy="6858000"/>
          </a:xfrm>
          <a:custGeom>
            <a:avLst/>
            <a:gdLst>
              <a:gd name="connsiteX0" fmla="*/ 1837596 w 6007100"/>
              <a:gd name="connsiteY0" fmla="*/ 0 h 6858000"/>
              <a:gd name="connsiteX1" fmla="*/ 2376041 w 6007100"/>
              <a:gd name="connsiteY1" fmla="*/ 0 h 6858000"/>
              <a:gd name="connsiteX2" fmla="*/ 2737507 w 6007100"/>
              <a:gd name="connsiteY2" fmla="*/ 0 h 6858000"/>
              <a:gd name="connsiteX3" fmla="*/ 6007100 w 6007100"/>
              <a:gd name="connsiteY3" fmla="*/ 0 h 6858000"/>
              <a:gd name="connsiteX4" fmla="*/ 6007100 w 6007100"/>
              <a:gd name="connsiteY4" fmla="*/ 3527437 h 6858000"/>
              <a:gd name="connsiteX5" fmla="*/ 6007100 w 6007100"/>
              <a:gd name="connsiteY5" fmla="*/ 6858000 h 6858000"/>
              <a:gd name="connsiteX6" fmla="*/ 5114678 w 6007100"/>
              <a:gd name="connsiteY6" fmla="*/ 6858000 h 6858000"/>
              <a:gd name="connsiteX7" fmla="*/ 4576233 w 6007100"/>
              <a:gd name="connsiteY7" fmla="*/ 6858000 h 6858000"/>
              <a:gd name="connsiteX8" fmla="*/ 4214767 w 6007100"/>
              <a:gd name="connsiteY8" fmla="*/ 6858000 h 6858000"/>
              <a:gd name="connsiteX9" fmla="*/ 2044700 w 6007100"/>
              <a:gd name="connsiteY9" fmla="*/ 6858000 h 6858000"/>
              <a:gd name="connsiteX10" fmla="*/ 899911 w 6007100"/>
              <a:gd name="connsiteY10" fmla="*/ 6858000 h 6858000"/>
              <a:gd name="connsiteX11" fmla="*/ 538445 w 6007100"/>
              <a:gd name="connsiteY11" fmla="*/ 6858000 h 6858000"/>
              <a:gd name="connsiteX12" fmla="*/ 0 w 60071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7100" h="6858000">
                <a:moveTo>
                  <a:pt x="1837596" y="0"/>
                </a:moveTo>
                <a:lnTo>
                  <a:pt x="2376041" y="0"/>
                </a:lnTo>
                <a:lnTo>
                  <a:pt x="2737507" y="0"/>
                </a:lnTo>
                <a:lnTo>
                  <a:pt x="6007100" y="0"/>
                </a:lnTo>
                <a:lnTo>
                  <a:pt x="6007100" y="3527437"/>
                </a:lnTo>
                <a:lnTo>
                  <a:pt x="6007100" y="6858000"/>
                </a:lnTo>
                <a:lnTo>
                  <a:pt x="5114678" y="6858000"/>
                </a:lnTo>
                <a:lnTo>
                  <a:pt x="4576233" y="6858000"/>
                </a:lnTo>
                <a:lnTo>
                  <a:pt x="4214767" y="6858000"/>
                </a:lnTo>
                <a:lnTo>
                  <a:pt x="2044700"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hasCustomPrompt="1"/>
          </p:nvPr>
        </p:nvSpPr>
        <p:spPr>
          <a:xfrm>
            <a:off x="332186" y="365126"/>
            <a:ext cx="4838530" cy="540310"/>
          </a:xfrm>
        </p:spPr>
        <p:txBody>
          <a:bodyPr lIns="0" tIns="0" rIns="0" bIns="0">
            <a:noAutofit/>
          </a:bodyPr>
          <a:lstStyle>
            <a:lvl1pPr>
              <a:defRPr cap="none"/>
            </a:lvl1pPr>
          </a:lstStyle>
          <a:p>
            <a:r>
              <a:rPr lang="en-US" dirty="0"/>
              <a:t>Click to edit master title style</a:t>
            </a:r>
          </a:p>
        </p:txBody>
      </p:sp>
      <p:sp>
        <p:nvSpPr>
          <p:cNvPr id="3" name="Content Placeholder 2"/>
          <p:cNvSpPr>
            <a:spLocks noGrp="1"/>
          </p:cNvSpPr>
          <p:nvPr>
            <p:ph idx="1"/>
          </p:nvPr>
        </p:nvSpPr>
        <p:spPr>
          <a:xfrm>
            <a:off x="332185" y="1230757"/>
            <a:ext cx="4173140" cy="4596406"/>
          </a:xfrm>
        </p:spPr>
        <p:txBody>
          <a:bodyPr lIns="0" tIns="0" rIns="0" bIns="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3"/>
              </a:buClr>
              <a:buSzPct val="75000"/>
              <a:buFont typeface="Arial" panose="020B0604020202020204" pitchFamily="34" charset="0"/>
              <a:buChar char="►"/>
              <a:defRPr lang="en-US" sz="1400" kern="1200" dirty="0">
                <a:solidFill>
                  <a:schemeClr val="tx1"/>
                </a:solidFill>
                <a:latin typeface="+mn-lt"/>
                <a:ea typeface="+mn-ea"/>
                <a:cs typeface="+mn-cs"/>
              </a:defRPr>
            </a:lvl3pPr>
          </a:lstStyle>
          <a:p>
            <a:pPr lvl="0"/>
            <a:r>
              <a:rPr lang="en-US" dirty="0"/>
              <a:t>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C98274C3-C608-476F-B2E6-B8EBB0BC40C1}"/>
              </a:ext>
            </a:extLst>
          </p:cNvPr>
          <p:cNvGrpSpPr/>
          <p:nvPr userDrawn="1"/>
        </p:nvGrpSpPr>
        <p:grpSpPr>
          <a:xfrm>
            <a:off x="335733" y="5831540"/>
            <a:ext cx="713777" cy="769667"/>
            <a:chOff x="335733" y="5831540"/>
            <a:chExt cx="713777" cy="769667"/>
          </a:xfrm>
        </p:grpSpPr>
        <p:sp>
          <p:nvSpPr>
            <p:cNvPr id="7" name="Freeform: Shape 6">
              <a:extLst>
                <a:ext uri="{FF2B5EF4-FFF2-40B4-BE49-F238E27FC236}">
                  <a16:creationId xmlns:a16="http://schemas.microsoft.com/office/drawing/2014/main" id="{FC9E84A0-027C-4A55-AAE5-0FA2DA7617AB}"/>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solidFill>
              <a:srgbClr val="E3173E"/>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FF32FF95-9C9A-4E6F-AE57-F252641834F3}"/>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solidFill>
              <a:srgbClr val="E3173E"/>
            </a:solidFill>
            <a:ln w="9525"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82ACF9DC-E107-4885-A205-8E7ED3C87148}"/>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solidFill>
              <a:srgbClr val="E3173E"/>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8D622034-29C8-4EEF-B471-233ED695D3BB}"/>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solidFill>
              <a:srgbClr val="E3173E"/>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4D6890CE-64DD-4659-9733-F5B0E67CD3FD}"/>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solidFill>
              <a:srgbClr val="E3173E"/>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B8BB2FAC-257F-4350-B053-2869FEA55DCC}"/>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solidFill>
              <a:srgbClr val="E3173E"/>
            </a:solid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58F65317-511E-4622-B35B-A9A97275D5A8}"/>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solidFill>
              <a:srgbClr val="E3173E"/>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B63E033F-F508-4A32-9520-940B6E32AAD5}"/>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solidFill>
              <a:srgbClr val="E3173E"/>
            </a:solid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AD4E38E0-B4E1-4ECF-9A7E-6839E6FF7C32}"/>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solidFill>
              <a:srgbClr val="E3173E"/>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41E4B2B4-0615-4FDB-B888-57B70F4C2C92}"/>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solidFill>
              <a:srgbClr val="E3173E"/>
            </a:solid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A0A99B65-299F-4ED3-A016-BC3AD4906DF3}"/>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solidFill>
              <a:srgbClr val="E3173E"/>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FD63C2DB-B2DA-4B17-82F0-BBBDAA08485E}"/>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solidFill>
              <a:srgbClr val="E3173E"/>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B290D118-6229-41E5-988C-EE6D0B758CA8}"/>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solidFill>
              <a:srgbClr val="E3173E"/>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93D17DFB-6221-49EF-BFBA-3BD5E4323975}"/>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solidFill>
              <a:srgbClr val="15397F"/>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75FF978E-CEB5-4808-8D55-97E61EB2C270}"/>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solidFill>
              <a:srgbClr val="15397F"/>
            </a:solid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5DF36B8C-83CA-410F-8AC8-413A6D99F121}"/>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solidFill>
              <a:srgbClr val="15397F"/>
            </a:solid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F6207B2B-EEB4-4336-8839-2406E429F26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solidFill>
              <a:srgbClr val="15397F"/>
            </a:solid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5058647F-CF22-44F0-919D-1B340032CBFB}"/>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solidFill>
              <a:srgbClr val="15397F"/>
            </a:solid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F5F78B99-C14F-4A19-A407-5D85B7431FD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770B3582-F507-4EE0-883C-0DCA48EFA834}"/>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solidFill>
              <a:srgbClr val="15397F"/>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FDF7D148-A352-47F5-A4EA-5FBC28C40ED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087B2096-0CC1-49E0-B159-D1AAFD28258A}"/>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A837D42D-C4F0-46B9-AD3C-621282D49DD3}"/>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41D0BE1-B66C-47D7-9E62-929676562504}"/>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solidFill>
              <a:srgbClr val="15397F"/>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AFD522C9-62FB-48BB-9B28-2B7BC34D007D}"/>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solidFill>
              <a:srgbClr val="15397F"/>
            </a:solid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9092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155" y="365126"/>
            <a:ext cx="8478057" cy="540215"/>
          </a:xfrm>
          <a:prstGeom prst="rect">
            <a:avLst/>
          </a:prstGeom>
        </p:spPr>
        <p:txBody>
          <a:bodyPr vert="horz" lIns="0" tIns="0" rIns="0" bIns="0" rtlCol="0" anchor="ctr">
            <a:noAutofit/>
          </a:bodyPr>
          <a:lstStyle/>
          <a:p>
            <a:pPr marL="0" lvl="0"/>
            <a:r>
              <a:rPr lang="en-US" dirty="0"/>
              <a:t>Click to edit Master title style</a:t>
            </a:r>
          </a:p>
        </p:txBody>
      </p:sp>
      <p:sp>
        <p:nvSpPr>
          <p:cNvPr id="3" name="Text Placeholder 2"/>
          <p:cNvSpPr>
            <a:spLocks noGrp="1"/>
          </p:cNvSpPr>
          <p:nvPr>
            <p:ph type="body" idx="1"/>
          </p:nvPr>
        </p:nvSpPr>
        <p:spPr>
          <a:xfrm>
            <a:off x="331787" y="1084729"/>
            <a:ext cx="8478057" cy="4741396"/>
          </a:xfrm>
          <a:prstGeom prst="rect">
            <a:avLst/>
          </a:prstGeom>
        </p:spPr>
        <p:txBody>
          <a:bodyPr vert="horz" lIns="0" tIns="0" rIns="0" bIns="0" rtlCol="0">
            <a:noAutofit/>
          </a:bodyPr>
          <a:lstStyle/>
          <a:p>
            <a:pPr marL="268288" lvl="0" indent="-268288">
              <a:buClr>
                <a:schemeClr val="accent4"/>
              </a:buClr>
            </a:pPr>
            <a:r>
              <a:rPr lang="en-US" dirty="0"/>
              <a:t>Edit Master text styles</a:t>
            </a:r>
          </a:p>
          <a:p>
            <a:pPr marL="538163" lvl="1" indent="-269875">
              <a:buClr>
                <a:schemeClr val="accent1"/>
              </a:buClr>
            </a:pPr>
            <a:r>
              <a:rPr lang="en-US" dirty="0"/>
              <a:t>Second level</a:t>
            </a:r>
          </a:p>
          <a:p>
            <a:pPr marL="806450" lvl="2" indent="-268288">
              <a:buClr>
                <a:schemeClr val="accent2"/>
              </a:buClr>
            </a:pPr>
            <a:r>
              <a:rPr lang="en-US" dirty="0"/>
              <a:t>Third level</a:t>
            </a:r>
          </a:p>
          <a:p>
            <a:pPr marL="1600200" lvl="3" indent="-228600">
              <a:buClr>
                <a:schemeClr val="accent4"/>
              </a:buClr>
              <a:buSzPct val="75000"/>
              <a:buChar char="►"/>
            </a:pP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Box 6">
            <a:extLst>
              <a:ext uri="{FF2B5EF4-FFF2-40B4-BE49-F238E27FC236}">
                <a16:creationId xmlns:a16="http://schemas.microsoft.com/office/drawing/2014/main" id="{CA7E151A-6843-414F-83D0-1E60560D150A}"/>
              </a:ext>
            </a:extLst>
          </p:cNvPr>
          <p:cNvSpPr txBox="1"/>
          <p:nvPr userDrawn="1"/>
        </p:nvSpPr>
        <p:spPr>
          <a:xfrm>
            <a:off x="3939780" y="6330765"/>
            <a:ext cx="1264444" cy="276999"/>
          </a:xfrm>
          <a:prstGeom prst="rect">
            <a:avLst/>
          </a:prstGeom>
          <a:noFill/>
        </p:spPr>
        <p:txBody>
          <a:bodyPr wrap="square" lIns="0" tIns="0" rIns="0" bIns="0" rtlCol="0" anchor="b">
            <a:noAutofit/>
          </a:bodyPr>
          <a:lstStyle/>
          <a:p>
            <a:pPr algn="ctr"/>
            <a:fld id="{BB0550BB-1B04-43DD-891E-0AC4A154F765}" type="slidenum">
              <a:rPr lang="en-AU" sz="600" smtClean="0">
                <a:solidFill>
                  <a:schemeClr val="tx2"/>
                </a:solidFill>
                <a:latin typeface="Arial" panose="020B0604020202020204" pitchFamily="34" charset="0"/>
              </a:rPr>
              <a:pPr algn="ctr"/>
              <a:t>‹#›</a:t>
            </a:fld>
            <a:endParaRPr lang="en-AU" sz="600" dirty="0">
              <a:solidFill>
                <a:schemeClr val="tx2"/>
              </a:solidFill>
              <a:latin typeface="Arial" panose="020B0604020202020204" pitchFamily="34" charset="0"/>
            </a:endParaRPr>
          </a:p>
        </p:txBody>
      </p:sp>
    </p:spTree>
    <p:extLst>
      <p:ext uri="{BB962C8B-B14F-4D97-AF65-F5344CB8AC3E}">
        <p14:creationId xmlns:p14="http://schemas.microsoft.com/office/powerpoint/2010/main" val="3708801601"/>
      </p:ext>
    </p:extLst>
  </p:cSld>
  <p:clrMap bg1="lt1" tx1="dk1" bg2="lt2" tx2="dk2" accent1="accent1" accent2="accent2" accent3="accent3" accent4="accent4" accent5="accent5" accent6="accent6" hlink="hlink" folHlink="folHlink"/>
  <p:sldLayoutIdLst>
    <p:sldLayoutId id="2147483699" r:id="rId1"/>
    <p:sldLayoutId id="2147483711" r:id="rId2"/>
    <p:sldLayoutId id="2147483682" r:id="rId3"/>
    <p:sldLayoutId id="2147483722" r:id="rId4"/>
    <p:sldLayoutId id="2147483723" r:id="rId5"/>
    <p:sldLayoutId id="2147483676" r:id="rId6"/>
    <p:sldLayoutId id="2147483691" r:id="rId7"/>
    <p:sldLayoutId id="2147483721" r:id="rId8"/>
    <p:sldLayoutId id="2147483689" r:id="rId9"/>
    <p:sldLayoutId id="2147483693" r:id="rId10"/>
    <p:sldLayoutId id="21474837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400" b="1" kern="1200" cap="none" baseline="0" dirty="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600" kern="1200" dirty="0" smtClean="0">
          <a:solidFill>
            <a:schemeClr val="tx1"/>
          </a:solidFill>
          <a:latin typeface="+mn-lt"/>
          <a:ea typeface="+mn-ea"/>
          <a:cs typeface="+mn-cs"/>
        </a:defRPr>
      </a:lvl1pPr>
      <a:lvl2pPr marL="554038" indent="-28575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600" kern="1200" dirty="0" smtClean="0">
          <a:solidFill>
            <a:schemeClr val="tx1"/>
          </a:solidFill>
          <a:latin typeface="+mn-lt"/>
          <a:ea typeface="+mn-ea"/>
          <a:cs typeface="+mn-cs"/>
        </a:defRPr>
      </a:lvl2pPr>
      <a:lvl3pPr marL="823912" indent="-285750" algn="l" defTabSz="914400" rtl="0" eaLnBrk="1" latinLnBrk="0" hangingPunct="1">
        <a:lnSpc>
          <a:spcPct val="100000"/>
        </a:lnSpc>
        <a:spcBef>
          <a:spcPts val="600"/>
        </a:spcBef>
        <a:buSzPct val="75000"/>
        <a:buFont typeface="Arial" panose="020B0604020202020204" pitchFamily="34" charset="0"/>
        <a:buChar char="►"/>
        <a:defRPr lang="en-US" sz="16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10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9" userDrawn="1">
          <p15:clr>
            <a:srgbClr val="F26B43"/>
          </p15:clr>
        </p15:guide>
        <p15:guide id="2" pos="5551" userDrawn="1">
          <p15:clr>
            <a:srgbClr val="F26B43"/>
          </p15:clr>
        </p15:guide>
        <p15:guide id="3" orient="horz" pos="2160" userDrawn="1">
          <p15:clr>
            <a:srgbClr val="F26B43"/>
          </p15:clr>
        </p15:guide>
        <p15:guide id="4" pos="1478" userDrawn="1">
          <p15:clr>
            <a:srgbClr val="F26B43"/>
          </p15:clr>
        </p15:guide>
        <p15:guide id="5" pos="4278" userDrawn="1">
          <p15:clr>
            <a:srgbClr val="F26B43"/>
          </p15:clr>
        </p15:guide>
        <p15:guide id="6" pos="1568" userDrawn="1">
          <p15:clr>
            <a:srgbClr val="F26B43"/>
          </p15:clr>
        </p15:guide>
        <p15:guide id="7" pos="2838" userDrawn="1">
          <p15:clr>
            <a:srgbClr val="F26B43"/>
          </p15:clr>
        </p15:guide>
        <p15:guide id="8" pos="2922" userDrawn="1">
          <p15:clr>
            <a:srgbClr val="F26B43"/>
          </p15:clr>
        </p15:guide>
        <p15:guide id="9" pos="4193" userDrawn="1">
          <p15:clr>
            <a:srgbClr val="F26B43"/>
          </p15:clr>
        </p15:guide>
        <p15:guide id="10" orient="horz" pos="36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15.xml"/><Relationship Id="rId5" Type="http://schemas.openxmlformats.org/officeDocument/2006/relationships/slideLayout" Target="../slideLayouts/slideLayout4.xml"/><Relationship Id="rId4"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1.health.nsw.gov.au/pds/ActivePDSDocuments/PD2013_007.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1.health.nsw.gov.au/pds/ActivePDSDocuments/PD2006_084.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3.xml"/><Relationship Id="rId4"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notesSlide" Target="../notesSlides/notesSlide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8.jpg"/><Relationship Id="rId4" Type="http://schemas.openxmlformats.org/officeDocument/2006/relationships/hyperlink" Target="https://reporter.childstory.nsw.gov.au/s/login/"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CDA72-3109-4BF1-B1AA-60C024E510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9" r="10424"/>
          <a:stretch/>
        </p:blipFill>
        <p:spPr>
          <a:xfrm>
            <a:off x="0" y="0"/>
            <a:ext cx="9144000" cy="6858000"/>
          </a:xfrm>
          <a:prstGeom prst="rect">
            <a:avLst/>
          </a:prstGeom>
        </p:spPr>
      </p:pic>
      <p:sp>
        <p:nvSpPr>
          <p:cNvPr id="5" name="Rectangle 4"/>
          <p:cNvSpPr/>
          <p:nvPr/>
        </p:nvSpPr>
        <p:spPr>
          <a:xfrm>
            <a:off x="-8388" y="806450"/>
            <a:ext cx="4735463" cy="4389860"/>
          </a:xfrm>
          <a:prstGeom prst="rect">
            <a:avLst/>
          </a:prstGeom>
          <a:solidFill>
            <a:srgbClr val="78B1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pic>
        <p:nvPicPr>
          <p:cNvPr id="8" name="Picture 7">
            <a:extLst>
              <a:ext uri="{FF2B5EF4-FFF2-40B4-BE49-F238E27FC236}">
                <a16:creationId xmlns:a16="http://schemas.microsoft.com/office/drawing/2014/main" id="{E94201F6-1203-4D69-9C84-BC4B7A2A13FC}"/>
              </a:ext>
            </a:extLst>
          </p:cNvPr>
          <p:cNvPicPr>
            <a:picLocks noChangeAspect="1"/>
          </p:cNvPicPr>
          <p:nvPr/>
        </p:nvPicPr>
        <p:blipFill rotWithShape="1">
          <a:blip r:embed="rId4">
            <a:extLst>
              <a:ext uri="{28A0092B-C50C-407E-A947-70E740481C1C}">
                <a14:useLocalDpi xmlns:a14="http://schemas.microsoft.com/office/drawing/2010/main" val="0"/>
              </a:ext>
            </a:extLst>
          </a:blip>
          <a:srcRect r="52323" b="15323"/>
          <a:stretch/>
        </p:blipFill>
        <p:spPr>
          <a:xfrm>
            <a:off x="2489200" y="1615438"/>
            <a:ext cx="6663187" cy="5242563"/>
          </a:xfrm>
          <a:prstGeom prst="rect">
            <a:avLst/>
          </a:prstGeom>
        </p:spPr>
      </p:pic>
      <p:sp>
        <p:nvSpPr>
          <p:cNvPr id="2" name="Title 1">
            <a:extLst>
              <a:ext uri="{FF2B5EF4-FFF2-40B4-BE49-F238E27FC236}">
                <a16:creationId xmlns:a16="http://schemas.microsoft.com/office/drawing/2014/main" id="{283AC6B0-0C3B-4D41-A5AB-EC9337C012EB}"/>
              </a:ext>
            </a:extLst>
          </p:cNvPr>
          <p:cNvSpPr>
            <a:spLocks noGrp="1"/>
          </p:cNvSpPr>
          <p:nvPr>
            <p:ph type="ctrTitle"/>
          </p:nvPr>
        </p:nvSpPr>
        <p:spPr>
          <a:xfrm>
            <a:off x="-8387" y="864067"/>
            <a:ext cx="4425314" cy="1183182"/>
          </a:xfrm>
        </p:spPr>
        <p:txBody>
          <a:bodyPr/>
          <a:lstStyle/>
          <a:p>
            <a:pPr algn="ctr"/>
            <a:r>
              <a:rPr lang="en-AU" sz="2000" dirty="0">
                <a:solidFill>
                  <a:schemeClr val="accent2"/>
                </a:solidFill>
              </a:rPr>
              <a:t>Handbook for Nurses and Midwives: Responding Effectively to People Who Use AOD</a:t>
            </a:r>
          </a:p>
        </p:txBody>
      </p:sp>
      <p:sp>
        <p:nvSpPr>
          <p:cNvPr id="3" name="Subtitle 2">
            <a:extLst>
              <a:ext uri="{FF2B5EF4-FFF2-40B4-BE49-F238E27FC236}">
                <a16:creationId xmlns:a16="http://schemas.microsoft.com/office/drawing/2014/main" id="{F5E1CB6D-A691-4537-8288-D9ABA6EA7E10}"/>
              </a:ext>
            </a:extLst>
          </p:cNvPr>
          <p:cNvSpPr>
            <a:spLocks noGrp="1"/>
          </p:cNvSpPr>
          <p:nvPr>
            <p:ph type="subTitle" idx="1"/>
          </p:nvPr>
        </p:nvSpPr>
        <p:spPr>
          <a:xfrm>
            <a:off x="146686" y="2323949"/>
            <a:ext cx="4425314" cy="2107123"/>
          </a:xfrm>
        </p:spPr>
        <p:txBody>
          <a:bodyPr/>
          <a:lstStyle/>
          <a:p>
            <a:r>
              <a:rPr lang="en-AU" sz="2000" dirty="0"/>
              <a:t>Identifying and Managing Family and Social Needs</a:t>
            </a:r>
          </a:p>
          <a:p>
            <a:endParaRPr lang="en-AU" sz="2000" dirty="0"/>
          </a:p>
          <a:p>
            <a:r>
              <a:rPr lang="en-AU" sz="2000" dirty="0"/>
              <a:t>Prepared by Mary Wahhab</a:t>
            </a:r>
          </a:p>
          <a:p>
            <a:r>
              <a:rPr lang="en-AU" sz="2000" dirty="0"/>
              <a:t>November 2021</a:t>
            </a:r>
          </a:p>
        </p:txBody>
      </p:sp>
      <p:grpSp>
        <p:nvGrpSpPr>
          <p:cNvPr id="47" name="Group 46">
            <a:extLst>
              <a:ext uri="{FF2B5EF4-FFF2-40B4-BE49-F238E27FC236}">
                <a16:creationId xmlns:a16="http://schemas.microsoft.com/office/drawing/2014/main" id="{E9A5F176-AF93-4276-B570-CAE52AE9D471}"/>
              </a:ext>
            </a:extLst>
          </p:cNvPr>
          <p:cNvGrpSpPr/>
          <p:nvPr/>
        </p:nvGrpSpPr>
        <p:grpSpPr>
          <a:xfrm>
            <a:off x="335733" y="5831540"/>
            <a:ext cx="713777" cy="769667"/>
            <a:chOff x="335733" y="5831540"/>
            <a:chExt cx="713777" cy="769667"/>
          </a:xfrm>
          <a:solidFill>
            <a:schemeClr val="bg1"/>
          </a:solidFill>
        </p:grpSpPr>
        <p:sp>
          <p:nvSpPr>
            <p:cNvPr id="48" name="Freeform: Shape 47">
              <a:extLst>
                <a:ext uri="{FF2B5EF4-FFF2-40B4-BE49-F238E27FC236}">
                  <a16:creationId xmlns:a16="http://schemas.microsoft.com/office/drawing/2014/main" id="{61FDAEF4-F6C4-4500-96AF-75E35786162D}"/>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0489827B-9C8F-4870-9E23-CAB5F8AB246B}"/>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A28C52B5-3BE8-4395-A6FA-62B3197A51E4}"/>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AF20530F-22D6-45BD-908F-EEA0A4ABD41D}"/>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FEB8898A-F4AB-4132-B3FB-7FF49D1BF58B}"/>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53" name="Freeform: Shape 52">
              <a:extLst>
                <a:ext uri="{FF2B5EF4-FFF2-40B4-BE49-F238E27FC236}">
                  <a16:creationId xmlns:a16="http://schemas.microsoft.com/office/drawing/2014/main" id="{EC003477-4F8E-4C5B-9C1A-5F894B0893C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54" name="Freeform: Shape 53">
              <a:extLst>
                <a:ext uri="{FF2B5EF4-FFF2-40B4-BE49-F238E27FC236}">
                  <a16:creationId xmlns:a16="http://schemas.microsoft.com/office/drawing/2014/main" id="{11D7ED1E-B4FF-4B77-847D-3B603873DDBC}"/>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5B801F6F-8623-42C3-AE8C-B76955009416}"/>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56" name="Freeform: Shape 55">
              <a:extLst>
                <a:ext uri="{FF2B5EF4-FFF2-40B4-BE49-F238E27FC236}">
                  <a16:creationId xmlns:a16="http://schemas.microsoft.com/office/drawing/2014/main" id="{7577ED81-3C27-4F5B-B723-3E2E99979D4F}"/>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57" name="Freeform: Shape 56">
              <a:extLst>
                <a:ext uri="{FF2B5EF4-FFF2-40B4-BE49-F238E27FC236}">
                  <a16:creationId xmlns:a16="http://schemas.microsoft.com/office/drawing/2014/main" id="{A9DE4E57-8E54-4D1E-ABB5-46068432C8E9}"/>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58" name="Freeform: Shape 57">
              <a:extLst>
                <a:ext uri="{FF2B5EF4-FFF2-40B4-BE49-F238E27FC236}">
                  <a16:creationId xmlns:a16="http://schemas.microsoft.com/office/drawing/2014/main" id="{D8623FBF-612B-4829-AFD2-482F65C8FC9E}"/>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59" name="Freeform: Shape 58">
              <a:extLst>
                <a:ext uri="{FF2B5EF4-FFF2-40B4-BE49-F238E27FC236}">
                  <a16:creationId xmlns:a16="http://schemas.microsoft.com/office/drawing/2014/main" id="{44A4184B-62CC-4D64-8DCA-5CB5880D1552}"/>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60" name="Freeform: Shape 59">
              <a:extLst>
                <a:ext uri="{FF2B5EF4-FFF2-40B4-BE49-F238E27FC236}">
                  <a16:creationId xmlns:a16="http://schemas.microsoft.com/office/drawing/2014/main" id="{9FFE089E-D10D-4937-93CD-1D18C9CD2298}"/>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61" name="Freeform: Shape 60">
              <a:extLst>
                <a:ext uri="{FF2B5EF4-FFF2-40B4-BE49-F238E27FC236}">
                  <a16:creationId xmlns:a16="http://schemas.microsoft.com/office/drawing/2014/main" id="{983BCBF2-5E6F-4847-BC8E-8E83ACDB7959}"/>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62" name="Freeform: Shape 61">
              <a:extLst>
                <a:ext uri="{FF2B5EF4-FFF2-40B4-BE49-F238E27FC236}">
                  <a16:creationId xmlns:a16="http://schemas.microsoft.com/office/drawing/2014/main" id="{5F8BFD2F-37F1-4907-8489-C912B896F35F}"/>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63" name="Freeform: Shape 62">
              <a:extLst>
                <a:ext uri="{FF2B5EF4-FFF2-40B4-BE49-F238E27FC236}">
                  <a16:creationId xmlns:a16="http://schemas.microsoft.com/office/drawing/2014/main" id="{C455CFD2-5607-4A65-A497-78ECFDFD8493}"/>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64" name="Freeform: Shape 63">
              <a:extLst>
                <a:ext uri="{FF2B5EF4-FFF2-40B4-BE49-F238E27FC236}">
                  <a16:creationId xmlns:a16="http://schemas.microsoft.com/office/drawing/2014/main" id="{5D66B888-1287-4872-A6BC-78CD9FF063B8}"/>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65" name="Freeform: Shape 64">
              <a:extLst>
                <a:ext uri="{FF2B5EF4-FFF2-40B4-BE49-F238E27FC236}">
                  <a16:creationId xmlns:a16="http://schemas.microsoft.com/office/drawing/2014/main" id="{8699E059-ECCF-47B4-BF69-64251855BB63}"/>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66" name="Freeform: Shape 65">
              <a:extLst>
                <a:ext uri="{FF2B5EF4-FFF2-40B4-BE49-F238E27FC236}">
                  <a16:creationId xmlns:a16="http://schemas.microsoft.com/office/drawing/2014/main" id="{99694726-ACA3-4EE0-8570-6CFD59B6706E}"/>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67" name="Freeform: Shape 66">
              <a:extLst>
                <a:ext uri="{FF2B5EF4-FFF2-40B4-BE49-F238E27FC236}">
                  <a16:creationId xmlns:a16="http://schemas.microsoft.com/office/drawing/2014/main" id="{CCE5844A-2B3F-421F-B40E-2E847AE233B4}"/>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68" name="Freeform: Shape 67">
              <a:extLst>
                <a:ext uri="{FF2B5EF4-FFF2-40B4-BE49-F238E27FC236}">
                  <a16:creationId xmlns:a16="http://schemas.microsoft.com/office/drawing/2014/main" id="{796A47CE-DDC5-40BE-81E4-819533A0BB07}"/>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69" name="Freeform: Shape 68">
              <a:extLst>
                <a:ext uri="{FF2B5EF4-FFF2-40B4-BE49-F238E27FC236}">
                  <a16:creationId xmlns:a16="http://schemas.microsoft.com/office/drawing/2014/main" id="{A7C2DCD5-C0B5-4F48-A496-C92B8358BA69}"/>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70" name="Freeform: Shape 69">
              <a:extLst>
                <a:ext uri="{FF2B5EF4-FFF2-40B4-BE49-F238E27FC236}">
                  <a16:creationId xmlns:a16="http://schemas.microsoft.com/office/drawing/2014/main" id="{C1A267EA-928B-4942-BC89-06C2EFB59EDE}"/>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71" name="Freeform: Shape 70">
              <a:extLst>
                <a:ext uri="{FF2B5EF4-FFF2-40B4-BE49-F238E27FC236}">
                  <a16:creationId xmlns:a16="http://schemas.microsoft.com/office/drawing/2014/main" id="{314CBB24-86C9-42A8-83FA-0D185856CE72}"/>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72" name="Freeform: Shape 71">
              <a:extLst>
                <a:ext uri="{FF2B5EF4-FFF2-40B4-BE49-F238E27FC236}">
                  <a16:creationId xmlns:a16="http://schemas.microsoft.com/office/drawing/2014/main" id="{62C731B2-C933-4163-B40B-ADCD9FBA6BD3}"/>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389558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Risks following discharges from a facility</a:t>
            </a:r>
          </a:p>
        </p:txBody>
      </p:sp>
      <p:sp>
        <p:nvSpPr>
          <p:cNvPr id="5" name="Content Placeholder 4"/>
          <p:cNvSpPr>
            <a:spLocks noGrp="1"/>
          </p:cNvSpPr>
          <p:nvPr>
            <p:ph idx="1"/>
          </p:nvPr>
        </p:nvSpPr>
        <p:spPr/>
        <p:txBody>
          <a:bodyPr/>
          <a:lstStyle/>
          <a:p>
            <a:r>
              <a:rPr lang="en-AU" dirty="0"/>
              <a:t>Nurses and Midwives should identify whether patient has recently been discharged from a facility such as:</a:t>
            </a:r>
          </a:p>
          <a:p>
            <a:pPr lvl="1"/>
            <a:r>
              <a:rPr lang="en-AU" dirty="0"/>
              <a:t>Hospital or other health setting</a:t>
            </a:r>
          </a:p>
          <a:p>
            <a:pPr lvl="1"/>
            <a:r>
              <a:rPr lang="en-AU" dirty="0"/>
              <a:t>A rehabilitation or detoxification service</a:t>
            </a:r>
          </a:p>
          <a:p>
            <a:pPr lvl="1"/>
            <a:r>
              <a:rPr lang="en-AU" dirty="0"/>
              <a:t>Correctional centre or other custodial setting</a:t>
            </a:r>
          </a:p>
          <a:p>
            <a:pPr lvl="1"/>
            <a:r>
              <a:rPr lang="en-AU" dirty="0"/>
              <a:t>Other temporary health of social service</a:t>
            </a:r>
          </a:p>
          <a:p>
            <a:endParaRPr lang="en-AU" dirty="0"/>
          </a:p>
          <a:p>
            <a:r>
              <a:rPr lang="en-AU" dirty="0"/>
              <a:t>Patients sometimes commence Opioid Agonist Treatment (OAT) treatment during an admission in a health setting such as methadone, buprenorphine </a:t>
            </a:r>
          </a:p>
        </p:txBody>
      </p:sp>
      <p:sp>
        <p:nvSpPr>
          <p:cNvPr id="6" name="Content Placeholder 5"/>
          <p:cNvSpPr>
            <a:spLocks noGrp="1"/>
          </p:cNvSpPr>
          <p:nvPr>
            <p:ph idx="10"/>
          </p:nvPr>
        </p:nvSpPr>
        <p:spPr/>
        <p:txBody>
          <a:bodyPr/>
          <a:lstStyle/>
          <a:p>
            <a:pPr marL="0" indent="0">
              <a:buNone/>
            </a:pPr>
            <a:r>
              <a:rPr lang="en-AU" b="1" dirty="0"/>
              <a:t>Risks following discharges include:</a:t>
            </a:r>
          </a:p>
          <a:p>
            <a:pPr lvl="1"/>
            <a:r>
              <a:rPr lang="en-AU" dirty="0"/>
              <a:t>Resumption of substance use post discharge </a:t>
            </a:r>
          </a:p>
          <a:p>
            <a:pPr lvl="1"/>
            <a:r>
              <a:rPr lang="en-AU" dirty="0"/>
              <a:t>With reduced tolerance, risk of intoxication and or overdose is high </a:t>
            </a:r>
          </a:p>
          <a:p>
            <a:pPr lvl="1"/>
            <a:r>
              <a:rPr lang="en-AU" dirty="0"/>
              <a:t>Dose changes or initiation on OAT treatment may pose a risk on normal activity such as driving skills, operating machinery</a:t>
            </a:r>
          </a:p>
          <a:p>
            <a:pPr marL="0" indent="0">
              <a:buNone/>
            </a:pPr>
            <a:endParaRPr lang="en-AU" dirty="0"/>
          </a:p>
        </p:txBody>
      </p:sp>
      <p:pic>
        <p:nvPicPr>
          <p:cNvPr id="2" name="Picture 1"/>
          <p:cNvPicPr>
            <a:picLocks noChangeAspect="1"/>
          </p:cNvPicPr>
          <p:nvPr/>
        </p:nvPicPr>
        <p:blipFill>
          <a:blip r:embed="rId3"/>
          <a:stretch>
            <a:fillRect/>
          </a:stretch>
        </p:blipFill>
        <p:spPr>
          <a:xfrm>
            <a:off x="3073706" y="4840440"/>
            <a:ext cx="4679471" cy="1420946"/>
          </a:xfrm>
          <a:prstGeom prst="rect">
            <a:avLst/>
          </a:prstGeom>
        </p:spPr>
      </p:pic>
      <p:sp>
        <p:nvSpPr>
          <p:cNvPr id="7" name="Rectangle 6"/>
          <p:cNvSpPr/>
          <p:nvPr/>
        </p:nvSpPr>
        <p:spPr>
          <a:xfrm>
            <a:off x="1344632" y="6422605"/>
            <a:ext cx="3294043" cy="246221"/>
          </a:xfrm>
          <a:prstGeom prst="rect">
            <a:avLst/>
          </a:prstGeom>
        </p:spPr>
        <p:txBody>
          <a:bodyPr wrap="square">
            <a:spAutoFit/>
          </a:bodyPr>
          <a:lstStyle/>
          <a:p>
            <a:r>
              <a:rPr lang="en-AU" sz="1000" i="1" dirty="0"/>
              <a:t>Infographics: NUAA Users News</a:t>
            </a:r>
          </a:p>
        </p:txBody>
      </p:sp>
    </p:spTree>
    <p:extLst>
      <p:ext uri="{BB962C8B-B14F-4D97-AF65-F5344CB8AC3E}">
        <p14:creationId xmlns:p14="http://schemas.microsoft.com/office/powerpoint/2010/main" val="17048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2186" y="3436261"/>
            <a:ext cx="4173141" cy="2389864"/>
          </a:xfrm>
        </p:spPr>
        <p:txBody>
          <a:bodyPr/>
          <a:lstStyle/>
          <a:p>
            <a:r>
              <a:rPr lang="en-AU" dirty="0"/>
              <a:t>Substance use is likely to be a marker for the presence of other risk factors, including poverty, homelessness, inadequate accommodation and poor social supports.</a:t>
            </a:r>
          </a:p>
          <a:p>
            <a:r>
              <a:rPr lang="en-AU" dirty="0"/>
              <a:t>Patients identified as being homeless or at risk of eviction should be referred to social worker at the hospital</a:t>
            </a:r>
          </a:p>
        </p:txBody>
      </p:sp>
      <p:sp>
        <p:nvSpPr>
          <p:cNvPr id="3" name="Content Placeholder 2">
            <a:extLst>
              <a:ext uri="{FF2B5EF4-FFF2-40B4-BE49-F238E27FC236}">
                <a16:creationId xmlns:a16="http://schemas.microsoft.com/office/drawing/2014/main" id="{CDCDA6E0-4823-944F-A92B-B83B60756EEE}"/>
              </a:ext>
            </a:extLst>
          </p:cNvPr>
          <p:cNvSpPr>
            <a:spLocks noGrp="1"/>
          </p:cNvSpPr>
          <p:nvPr>
            <p:ph idx="10"/>
          </p:nvPr>
        </p:nvSpPr>
        <p:spPr/>
        <p:txBody>
          <a:bodyPr/>
          <a:lstStyle/>
          <a:p>
            <a:pPr marL="0" indent="0">
              <a:buNone/>
            </a:pPr>
            <a:r>
              <a:rPr lang="en-AU" dirty="0"/>
              <a:t>Strategies to encourage discussions:</a:t>
            </a:r>
          </a:p>
          <a:p>
            <a:pPr lvl="1"/>
            <a:r>
              <a:rPr lang="en-AU" dirty="0"/>
              <a:t>Building rapport</a:t>
            </a:r>
          </a:p>
          <a:p>
            <a:pPr lvl="1"/>
            <a:r>
              <a:rPr lang="en-AU" dirty="0"/>
              <a:t>Approach topic with sensitivity</a:t>
            </a:r>
          </a:p>
          <a:p>
            <a:pPr lvl="1"/>
            <a:r>
              <a:rPr lang="en-AU" dirty="0"/>
              <a:t>Ensure language is appropriate and not blaming</a:t>
            </a:r>
          </a:p>
          <a:p>
            <a:endParaRPr lang="en-US" dirty="0"/>
          </a:p>
        </p:txBody>
      </p:sp>
      <p:sp>
        <p:nvSpPr>
          <p:cNvPr id="2" name="Title 1"/>
          <p:cNvSpPr>
            <a:spLocks noGrp="1"/>
          </p:cNvSpPr>
          <p:nvPr>
            <p:ph type="title"/>
          </p:nvPr>
        </p:nvSpPr>
        <p:spPr/>
        <p:txBody>
          <a:bodyPr/>
          <a:lstStyle/>
          <a:p>
            <a:r>
              <a:rPr lang="en-AU" dirty="0"/>
              <a:t>Homelessness or Risk of Eviction</a:t>
            </a:r>
          </a:p>
        </p:txBody>
      </p:sp>
      <p:pic>
        <p:nvPicPr>
          <p:cNvPr id="6" name="Picture 5"/>
          <p:cNvPicPr>
            <a:picLocks noChangeAspect="1"/>
          </p:cNvPicPr>
          <p:nvPr/>
        </p:nvPicPr>
        <p:blipFill>
          <a:blip r:embed="rId3"/>
          <a:stretch>
            <a:fillRect/>
          </a:stretch>
        </p:blipFill>
        <p:spPr>
          <a:xfrm>
            <a:off x="2931522" y="5420299"/>
            <a:ext cx="3800475" cy="1296536"/>
          </a:xfrm>
          <a:prstGeom prst="rect">
            <a:avLst/>
          </a:prstGeom>
        </p:spPr>
      </p:pic>
    </p:spTree>
    <p:extLst>
      <p:ext uri="{BB962C8B-B14F-4D97-AF65-F5344CB8AC3E}">
        <p14:creationId xmlns:p14="http://schemas.microsoft.com/office/powerpoint/2010/main" val="92051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Content Placeholder 35">
            <a:extLst>
              <a:ext uri="{FF2B5EF4-FFF2-40B4-BE49-F238E27FC236}">
                <a16:creationId xmlns:a16="http://schemas.microsoft.com/office/drawing/2014/main" id="{7CAB1F66-ADD3-4473-A98C-8918F2313C5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020" t="179" r="14400" b="8265"/>
          <a:stretch/>
        </p:blipFill>
        <p:spPr>
          <a:xfrm>
            <a:off x="-8387" y="-11009"/>
            <a:ext cx="9152387" cy="6869009"/>
          </a:xfrm>
          <a:prstGeom prst="rect">
            <a:avLst/>
          </a:prstGeom>
        </p:spPr>
      </p:pic>
      <p:pic>
        <p:nvPicPr>
          <p:cNvPr id="5" name="Picture 4">
            <a:extLst>
              <a:ext uri="{FF2B5EF4-FFF2-40B4-BE49-F238E27FC236}">
                <a16:creationId xmlns:a16="http://schemas.microsoft.com/office/drawing/2014/main" id="{68D72027-ABF1-4461-AF5E-641ABB60D9DF}"/>
              </a:ext>
            </a:extLst>
          </p:cNvPr>
          <p:cNvPicPr>
            <a:picLocks noChangeAspect="1"/>
          </p:cNvPicPr>
          <p:nvPr/>
        </p:nvPicPr>
        <p:blipFill rotWithShape="1">
          <a:blip r:embed="rId4">
            <a:extLst>
              <a:ext uri="{28A0092B-C50C-407E-A947-70E740481C1C}">
                <a14:useLocalDpi xmlns:a14="http://schemas.microsoft.com/office/drawing/2010/main" val="0"/>
              </a:ext>
            </a:extLst>
          </a:blip>
          <a:srcRect r="52323" b="15323"/>
          <a:stretch/>
        </p:blipFill>
        <p:spPr>
          <a:xfrm>
            <a:off x="2489200" y="1615438"/>
            <a:ext cx="6663187" cy="5242563"/>
          </a:xfrm>
          <a:prstGeom prst="rect">
            <a:avLst/>
          </a:prstGeom>
        </p:spPr>
      </p:pic>
      <p:sp>
        <p:nvSpPr>
          <p:cNvPr id="6" name="Rectangle 5">
            <a:extLst>
              <a:ext uri="{FF2B5EF4-FFF2-40B4-BE49-F238E27FC236}">
                <a16:creationId xmlns:a16="http://schemas.microsoft.com/office/drawing/2014/main" id="{CEFC8E91-9686-4DFA-B202-502546246B73}"/>
              </a:ext>
            </a:extLst>
          </p:cNvPr>
          <p:cNvSpPr/>
          <p:nvPr/>
        </p:nvSpPr>
        <p:spPr>
          <a:xfrm>
            <a:off x="-7081" y="4301067"/>
            <a:ext cx="5964354" cy="1562804"/>
          </a:xfrm>
          <a:prstGeom prst="rect">
            <a:avLst/>
          </a:prstGeom>
          <a:solidFill>
            <a:srgbClr val="752F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7" name="Title 1">
            <a:extLst>
              <a:ext uri="{FF2B5EF4-FFF2-40B4-BE49-F238E27FC236}">
                <a16:creationId xmlns:a16="http://schemas.microsoft.com/office/drawing/2014/main" id="{E7589857-D09F-493A-B496-C79C2F5B07D8}"/>
              </a:ext>
            </a:extLst>
          </p:cNvPr>
          <p:cNvSpPr txBox="1">
            <a:spLocks/>
          </p:cNvSpPr>
          <p:nvPr/>
        </p:nvSpPr>
        <p:spPr>
          <a:xfrm>
            <a:off x="-299009" y="4590226"/>
            <a:ext cx="6445955" cy="87760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US" sz="2400" b="1" kern="1200" cap="none" baseline="0">
                <a:solidFill>
                  <a:schemeClr val="accent2"/>
                </a:solidFill>
                <a:latin typeface="+mj-lt"/>
                <a:ea typeface="+mj-ea"/>
                <a:cs typeface="+mj-cs"/>
              </a:defRPr>
            </a:lvl1pPr>
          </a:lstStyle>
          <a:p>
            <a:pPr algn="ctr"/>
            <a:r>
              <a:rPr lang="en-AU" sz="4000" dirty="0">
                <a:solidFill>
                  <a:schemeClr val="bg1"/>
                </a:solidFill>
                <a:latin typeface="Arial" panose="020B0604020202020204" pitchFamily="34" charset="0"/>
              </a:rPr>
              <a:t>Substance use in Pregnancy &amp; Parenting</a:t>
            </a:r>
          </a:p>
        </p:txBody>
      </p:sp>
      <p:grpSp>
        <p:nvGrpSpPr>
          <p:cNvPr id="9" name="Group 8">
            <a:extLst>
              <a:ext uri="{FF2B5EF4-FFF2-40B4-BE49-F238E27FC236}">
                <a16:creationId xmlns:a16="http://schemas.microsoft.com/office/drawing/2014/main" id="{B4475425-C2E9-4F8C-9908-BF4993614183}"/>
              </a:ext>
            </a:extLst>
          </p:cNvPr>
          <p:cNvGrpSpPr/>
          <p:nvPr/>
        </p:nvGrpSpPr>
        <p:grpSpPr>
          <a:xfrm>
            <a:off x="200560" y="5873298"/>
            <a:ext cx="713777" cy="769667"/>
            <a:chOff x="335733" y="5831540"/>
            <a:chExt cx="713777" cy="769667"/>
          </a:xfrm>
          <a:solidFill>
            <a:schemeClr val="bg1"/>
          </a:solidFill>
        </p:grpSpPr>
        <p:sp>
          <p:nvSpPr>
            <p:cNvPr id="10" name="Freeform: Shape 9">
              <a:extLst>
                <a:ext uri="{FF2B5EF4-FFF2-40B4-BE49-F238E27FC236}">
                  <a16:creationId xmlns:a16="http://schemas.microsoft.com/office/drawing/2014/main" id="{F1E04813-A9D5-4DD2-AC6E-B43BAEA9867B}"/>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E0204EE2-5349-4719-9D37-9291F4029424}"/>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DA58FDED-A9D2-4B9E-A7F7-591010DA57C1}"/>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ED4AEC65-65B3-41F8-9755-3ADB1C719324}"/>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8E54AFF0-2931-4E15-B1F8-4708F7FC9DF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F9F8B61-2527-4492-B5A0-E492484E878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7C81E28D-A7E0-4E2D-BB0A-B4ECCC0A4CE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1D1BDD32-FF69-4915-BD19-C1CFCA3B1689}"/>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33552023-FD51-469D-84CE-DD875E3B88B1}"/>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87E387ED-352B-48EE-A7F4-7D423D4F7391}"/>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FAACFA9C-5F82-4DE8-A51D-FBECBEB84D5E}"/>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23F6BB4-1AAF-46C3-A66B-FDE3C33AE9E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1EE0E43D-5382-433B-B2EB-2D0C405AF0C3}"/>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B37E4E23-BD89-4D33-A8B5-144D05E8DBA3}"/>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DDC73931-FD50-4484-815C-66D331418A3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290D09D4-F669-492F-902E-CA5766D2071B}"/>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42D70D63-4533-4D8E-97CB-BD8B7E99CBC3}"/>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571A6860-1090-434F-B889-025E1F03B2FC}"/>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54005E7F-80FE-4A62-AD3D-9127470100D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F8E69804-43A6-4A73-B8BD-972B21D5D675}"/>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B4725B1-B5FB-469B-B0E9-179E7ACF7B0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F442AD4-2260-472F-B475-CC18D006E0A4}"/>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B0202F05-4105-47BF-AC66-B8901FE6ACDF}"/>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F85DBB6-3F24-4C86-AE32-212B138FD51E}"/>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3A3C0C82-3010-41B0-966A-0B5A661DEB9E}"/>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256714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Substance Use during Pregnancy</a:t>
            </a:r>
          </a:p>
        </p:txBody>
      </p:sp>
      <p:sp>
        <p:nvSpPr>
          <p:cNvPr id="3" name="Content Placeholder 2"/>
          <p:cNvSpPr>
            <a:spLocks noGrp="1"/>
          </p:cNvSpPr>
          <p:nvPr>
            <p:ph idx="1"/>
          </p:nvPr>
        </p:nvSpPr>
        <p:spPr/>
        <p:txBody>
          <a:bodyPr/>
          <a:lstStyle/>
          <a:p>
            <a:r>
              <a:rPr lang="en-AU" dirty="0"/>
              <a:t>While reporting concerns relating to an unborn child is not mandatory, it is good practice and allows:</a:t>
            </a:r>
          </a:p>
          <a:p>
            <a:pPr lvl="1"/>
            <a:r>
              <a:rPr lang="en-AU" dirty="0"/>
              <a:t>Department of Communities and Justices (DCJ) and other agencies to work collaboratively with the pregnant woman and partner to engage in services for support to the parent/s and unborn child</a:t>
            </a:r>
          </a:p>
          <a:p>
            <a:pPr lvl="1"/>
            <a:r>
              <a:rPr lang="en-AU" dirty="0"/>
              <a:t>DCJ to prepare statutory/protective intervention following the birth of the child </a:t>
            </a:r>
          </a:p>
          <a:p>
            <a:r>
              <a:rPr lang="en-AU" dirty="0"/>
              <a:t>Clinicians are encouraged to engage pregnant women to provide support and access to services such as SUPPS service.</a:t>
            </a:r>
          </a:p>
          <a:p>
            <a:r>
              <a:rPr lang="en-AU" dirty="0"/>
              <a:t>Stigma is a barrier to accessing services. Clinicians are encouraged to:</a:t>
            </a:r>
          </a:p>
          <a:p>
            <a:pPr lvl="1"/>
            <a:r>
              <a:rPr lang="en-AU" dirty="0"/>
              <a:t>Ensure confidentiality</a:t>
            </a:r>
          </a:p>
          <a:p>
            <a:pPr lvl="1"/>
            <a:r>
              <a:rPr lang="en-AU" dirty="0"/>
              <a:t>Engage sensitively </a:t>
            </a:r>
          </a:p>
          <a:p>
            <a:pPr lvl="1"/>
            <a:r>
              <a:rPr lang="en-AU" dirty="0"/>
              <a:t>Build rapport and trust</a:t>
            </a:r>
          </a:p>
          <a:p>
            <a:pPr lvl="1"/>
            <a:r>
              <a:rPr lang="en-AU" dirty="0"/>
              <a:t>Offer appropriate care and referral pathways for support </a:t>
            </a:r>
          </a:p>
          <a:p>
            <a:pPr lvl="1"/>
            <a:endParaRPr lang="en-AU" dirty="0"/>
          </a:p>
        </p:txBody>
      </p:sp>
      <p:pic>
        <p:nvPicPr>
          <p:cNvPr id="4" name="Picture 3"/>
          <p:cNvPicPr>
            <a:picLocks noChangeAspect="1"/>
          </p:cNvPicPr>
          <p:nvPr/>
        </p:nvPicPr>
        <p:blipFill>
          <a:blip r:embed="rId3"/>
          <a:stretch>
            <a:fillRect/>
          </a:stretch>
        </p:blipFill>
        <p:spPr>
          <a:xfrm>
            <a:off x="1112149" y="5174023"/>
            <a:ext cx="3152775" cy="1152525"/>
          </a:xfrm>
          <a:prstGeom prst="rect">
            <a:avLst/>
          </a:prstGeom>
        </p:spPr>
      </p:pic>
      <p:sp>
        <p:nvSpPr>
          <p:cNvPr id="5" name="Rectangle 4"/>
          <p:cNvSpPr/>
          <p:nvPr/>
        </p:nvSpPr>
        <p:spPr>
          <a:xfrm>
            <a:off x="1497457" y="6326548"/>
            <a:ext cx="3294043" cy="246221"/>
          </a:xfrm>
          <a:prstGeom prst="rect">
            <a:avLst/>
          </a:prstGeom>
        </p:spPr>
        <p:txBody>
          <a:bodyPr wrap="square">
            <a:spAutoFit/>
          </a:bodyPr>
          <a:lstStyle/>
          <a:p>
            <a:r>
              <a:rPr lang="en-AU" sz="1000" i="1" dirty="0"/>
              <a:t>Infographics: SWSLHD SUPPS service</a:t>
            </a:r>
          </a:p>
        </p:txBody>
      </p:sp>
      <p:sp>
        <p:nvSpPr>
          <p:cNvPr id="6" name="Rectangle 5"/>
          <p:cNvSpPr/>
          <p:nvPr/>
        </p:nvSpPr>
        <p:spPr>
          <a:xfrm>
            <a:off x="4368047" y="5920708"/>
            <a:ext cx="4340646" cy="461665"/>
          </a:xfrm>
          <a:prstGeom prst="rect">
            <a:avLst/>
          </a:prstGeom>
        </p:spPr>
        <p:txBody>
          <a:bodyPr wrap="square">
            <a:spAutoFit/>
          </a:bodyPr>
          <a:lstStyle/>
          <a:p>
            <a:r>
              <a:rPr lang="en-AU" sz="12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SUPPS supports pregnant women who use substances from the antenatal period to two years post-delivery</a:t>
            </a:r>
          </a:p>
        </p:txBody>
      </p:sp>
    </p:spTree>
    <p:extLst>
      <p:ext uri="{BB962C8B-B14F-4D97-AF65-F5344CB8AC3E}">
        <p14:creationId xmlns:p14="http://schemas.microsoft.com/office/powerpoint/2010/main" val="344344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C4A0-075C-4E65-8DD7-648166A807CC}"/>
              </a:ext>
            </a:extLst>
          </p:cNvPr>
          <p:cNvSpPr>
            <a:spLocks noGrp="1"/>
          </p:cNvSpPr>
          <p:nvPr>
            <p:ph type="title"/>
          </p:nvPr>
        </p:nvSpPr>
        <p:spPr/>
        <p:txBody>
          <a:bodyPr/>
          <a:lstStyle/>
          <a:p>
            <a:r>
              <a:rPr lang="en-AU" dirty="0"/>
              <a:t>Substance Use and Impact on Parenting </a:t>
            </a:r>
          </a:p>
        </p:txBody>
      </p:sp>
      <p:sp>
        <p:nvSpPr>
          <p:cNvPr id="3" name="Rectangle 2"/>
          <p:cNvSpPr/>
          <p:nvPr/>
        </p:nvSpPr>
        <p:spPr>
          <a:xfrm>
            <a:off x="1105319" y="6151097"/>
            <a:ext cx="8038681" cy="461665"/>
          </a:xfrm>
          <a:prstGeom prst="rect">
            <a:avLst/>
          </a:prstGeom>
        </p:spPr>
        <p:txBody>
          <a:bodyPr wrap="square">
            <a:spAutoFit/>
          </a:bodyPr>
          <a:lstStyle/>
          <a:p>
            <a:r>
              <a:rPr lang="en-AU" sz="1200" i="1" dirty="0"/>
              <a:t>Source: Handbook for Nurses and Midwives: Responding effectively to people who use alcohol and other drugs, </a:t>
            </a:r>
            <a:r>
              <a:rPr lang="en-AU" sz="1200" i="1" dirty="0">
                <a:latin typeface="Arial" panose="020B0604020202020204" pitchFamily="34" charset="0"/>
              </a:rPr>
              <a:t>2020</a:t>
            </a:r>
            <a:endParaRPr lang="en-AU" sz="1200" i="1" dirty="0"/>
          </a:p>
        </p:txBody>
      </p:sp>
      <p:pic>
        <p:nvPicPr>
          <p:cNvPr id="5" name="Content Placeholder 4"/>
          <p:cNvPicPr>
            <a:picLocks noGrp="1" noChangeAspect="1"/>
          </p:cNvPicPr>
          <p:nvPr>
            <p:ph idx="1"/>
          </p:nvPr>
        </p:nvPicPr>
        <p:blipFill>
          <a:blip r:embed="rId3"/>
          <a:stretch>
            <a:fillRect/>
          </a:stretch>
        </p:blipFill>
        <p:spPr>
          <a:xfrm>
            <a:off x="484147" y="1230313"/>
            <a:ext cx="8175707" cy="4595812"/>
          </a:xfrm>
          <a:prstGeom prst="rect">
            <a:avLst/>
          </a:prstGeom>
        </p:spPr>
      </p:pic>
    </p:spTree>
    <p:extLst>
      <p:ext uri="{BB962C8B-B14F-4D97-AF65-F5344CB8AC3E}">
        <p14:creationId xmlns:p14="http://schemas.microsoft.com/office/powerpoint/2010/main" val="215367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Content Placeholder 34">
            <a:extLst>
              <a:ext uri="{FF2B5EF4-FFF2-40B4-BE49-F238E27FC236}">
                <a16:creationId xmlns:a16="http://schemas.microsoft.com/office/drawing/2014/main" id="{D06B7F0E-D9BB-4982-80E1-01CD4BE3F23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338" r="6906" b="6446"/>
          <a:stretch/>
        </p:blipFill>
        <p:spPr>
          <a:xfrm>
            <a:off x="0" y="0"/>
            <a:ext cx="9152388" cy="6960358"/>
          </a:xfrm>
          <a:prstGeom prst="rect">
            <a:avLst/>
          </a:prstGeom>
        </p:spPr>
      </p:pic>
      <p:pic>
        <p:nvPicPr>
          <p:cNvPr id="5" name="Picture 4">
            <a:extLst>
              <a:ext uri="{FF2B5EF4-FFF2-40B4-BE49-F238E27FC236}">
                <a16:creationId xmlns:a16="http://schemas.microsoft.com/office/drawing/2014/main" id="{68D72027-ABF1-4461-AF5E-641ABB60D9DF}"/>
              </a:ext>
            </a:extLst>
          </p:cNvPr>
          <p:cNvPicPr>
            <a:picLocks noChangeAspect="1"/>
          </p:cNvPicPr>
          <p:nvPr/>
        </p:nvPicPr>
        <p:blipFill rotWithShape="1">
          <a:blip r:embed="rId4">
            <a:extLst>
              <a:ext uri="{28A0092B-C50C-407E-A947-70E740481C1C}">
                <a14:useLocalDpi xmlns:a14="http://schemas.microsoft.com/office/drawing/2010/main" val="0"/>
              </a:ext>
            </a:extLst>
          </a:blip>
          <a:srcRect r="52323" b="15323"/>
          <a:stretch/>
        </p:blipFill>
        <p:spPr>
          <a:xfrm>
            <a:off x="2489200" y="1615438"/>
            <a:ext cx="6663187" cy="5242563"/>
          </a:xfrm>
          <a:prstGeom prst="rect">
            <a:avLst/>
          </a:prstGeom>
        </p:spPr>
      </p:pic>
      <p:sp>
        <p:nvSpPr>
          <p:cNvPr id="6" name="Rectangle 5">
            <a:extLst>
              <a:ext uri="{FF2B5EF4-FFF2-40B4-BE49-F238E27FC236}">
                <a16:creationId xmlns:a16="http://schemas.microsoft.com/office/drawing/2014/main" id="{CEFC8E91-9686-4DFA-B202-502546246B73}"/>
              </a:ext>
            </a:extLst>
          </p:cNvPr>
          <p:cNvSpPr/>
          <p:nvPr/>
        </p:nvSpPr>
        <p:spPr>
          <a:xfrm>
            <a:off x="-12342" y="4151158"/>
            <a:ext cx="5478355" cy="1671636"/>
          </a:xfrm>
          <a:prstGeom prst="rect">
            <a:avLst/>
          </a:prstGeom>
          <a:solidFill>
            <a:srgbClr val="752F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7" name="Title 1">
            <a:extLst>
              <a:ext uri="{FF2B5EF4-FFF2-40B4-BE49-F238E27FC236}">
                <a16:creationId xmlns:a16="http://schemas.microsoft.com/office/drawing/2014/main" id="{E7589857-D09F-493A-B496-C79C2F5B07D8}"/>
              </a:ext>
            </a:extLst>
          </p:cNvPr>
          <p:cNvSpPr txBox="1">
            <a:spLocks/>
          </p:cNvSpPr>
          <p:nvPr/>
        </p:nvSpPr>
        <p:spPr>
          <a:xfrm>
            <a:off x="0" y="4446683"/>
            <a:ext cx="5244029" cy="87760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US" sz="2400" b="1" kern="1200" cap="none" baseline="0">
                <a:solidFill>
                  <a:schemeClr val="accent2"/>
                </a:solidFill>
                <a:latin typeface="+mj-lt"/>
                <a:ea typeface="+mj-ea"/>
                <a:cs typeface="+mj-cs"/>
              </a:defRPr>
            </a:lvl1pPr>
          </a:lstStyle>
          <a:p>
            <a:pPr algn="ctr"/>
            <a:r>
              <a:rPr lang="en-AU" sz="4000" dirty="0">
                <a:solidFill>
                  <a:schemeClr val="bg1"/>
                </a:solidFill>
                <a:latin typeface="Arial" panose="020B0604020202020204" pitchFamily="34" charset="0"/>
              </a:rPr>
              <a:t>Domestic and Family Violence </a:t>
            </a:r>
          </a:p>
        </p:txBody>
      </p:sp>
      <p:grpSp>
        <p:nvGrpSpPr>
          <p:cNvPr id="9" name="Group 8">
            <a:extLst>
              <a:ext uri="{FF2B5EF4-FFF2-40B4-BE49-F238E27FC236}">
                <a16:creationId xmlns:a16="http://schemas.microsoft.com/office/drawing/2014/main" id="{B4475425-C2E9-4F8C-9908-BF4993614183}"/>
              </a:ext>
            </a:extLst>
          </p:cNvPr>
          <p:cNvGrpSpPr/>
          <p:nvPr/>
        </p:nvGrpSpPr>
        <p:grpSpPr>
          <a:xfrm>
            <a:off x="200560" y="5873298"/>
            <a:ext cx="713777" cy="769667"/>
            <a:chOff x="335733" y="5831540"/>
            <a:chExt cx="713777" cy="769667"/>
          </a:xfrm>
          <a:solidFill>
            <a:schemeClr val="bg1"/>
          </a:solidFill>
        </p:grpSpPr>
        <p:sp>
          <p:nvSpPr>
            <p:cNvPr id="10" name="Freeform: Shape 9">
              <a:extLst>
                <a:ext uri="{FF2B5EF4-FFF2-40B4-BE49-F238E27FC236}">
                  <a16:creationId xmlns:a16="http://schemas.microsoft.com/office/drawing/2014/main" id="{F1E04813-A9D5-4DD2-AC6E-B43BAEA9867B}"/>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E0204EE2-5349-4719-9D37-9291F4029424}"/>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DA58FDED-A9D2-4B9E-A7F7-591010DA57C1}"/>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ED4AEC65-65B3-41F8-9755-3ADB1C719324}"/>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8E54AFF0-2931-4E15-B1F8-4708F7FC9DF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F9F8B61-2527-4492-B5A0-E492484E878E}"/>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7C81E28D-A7E0-4E2D-BB0A-B4ECCC0A4CE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1D1BDD32-FF69-4915-BD19-C1CFCA3B1689}"/>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33552023-FD51-469D-84CE-DD875E3B88B1}"/>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87E387ED-352B-48EE-A7F4-7D423D4F7391}"/>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FAACFA9C-5F82-4DE8-A51D-FBECBEB84D5E}"/>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23F6BB4-1AAF-46C3-A66B-FDE3C33AE9E0}"/>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1EE0E43D-5382-433B-B2EB-2D0C405AF0C3}"/>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B37E4E23-BD89-4D33-A8B5-144D05E8DBA3}"/>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DDC73931-FD50-4484-815C-66D331418A3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290D09D4-F669-492F-902E-CA5766D2071B}"/>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42D70D63-4533-4D8E-97CB-BD8B7E99CBC3}"/>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571A6860-1090-434F-B889-025E1F03B2FC}"/>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54005E7F-80FE-4A62-AD3D-9127470100D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F8E69804-43A6-4A73-B8BD-972B21D5D675}"/>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9B4725B1-B5FB-469B-B0E9-179E7ACF7B0B}"/>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F442AD4-2260-472F-B475-CC18D006E0A4}"/>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B0202F05-4105-47BF-AC66-B8901FE6ACDF}"/>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1F85DBB6-3F24-4C86-AE32-212B138FD51E}"/>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3A3C0C82-3010-41B0-966A-0B5A661DEB9E}"/>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107868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p:txBody>
          <a:bodyPr/>
          <a:lstStyle/>
          <a:p>
            <a:r>
              <a:rPr lang="en-AU" dirty="0"/>
              <a:t>Domestic and Family Violence (DFV)</a:t>
            </a:r>
            <a:endParaRPr lang="en-AU" dirty="0">
              <a:solidFill>
                <a:schemeClr val="accent2"/>
              </a:solidFill>
            </a:endParaRPr>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p:txBody>
          <a:bodyPr/>
          <a:lstStyle/>
          <a:p>
            <a:r>
              <a:rPr lang="en-AU" dirty="0"/>
              <a:t>DFV refers to acts of violence that occur between people who have, have had an intimate relationship</a:t>
            </a:r>
          </a:p>
          <a:p>
            <a:r>
              <a:rPr lang="en-AU" dirty="0"/>
              <a:t>Elements of Domestic Violence (DV) are ongoing patterns of behaviours aimed at controlling a partner, through fear and a range of other tactics to exercise power and control another person and their children</a:t>
            </a:r>
          </a:p>
          <a:p>
            <a:r>
              <a:rPr lang="en-AU" dirty="0"/>
              <a:t>DV may include physical, verbal, financial, sexual, emotional, and psychological abuse</a:t>
            </a:r>
          </a:p>
          <a:p>
            <a:r>
              <a:rPr lang="en-AU" dirty="0"/>
              <a:t>DFV occurs in cyclical patterns making it difficult for the victim to leave the relationship</a:t>
            </a:r>
          </a:p>
          <a:p>
            <a:r>
              <a:rPr lang="en-AU" dirty="0"/>
              <a:t>Family violence is a broader term referring to violence between family members as well as between intimate partners. </a:t>
            </a:r>
          </a:p>
          <a:p>
            <a:pPr marL="0" indent="0">
              <a:buNone/>
            </a:pPr>
            <a:endParaRPr lang="en-AU" dirty="0"/>
          </a:p>
          <a:p>
            <a:endParaRPr lang="en-AU" dirty="0"/>
          </a:p>
          <a:p>
            <a:endParaRPr lang="en-AU" dirty="0"/>
          </a:p>
        </p:txBody>
      </p:sp>
      <p:sp>
        <p:nvSpPr>
          <p:cNvPr id="5" name="Content Placeholder 4">
            <a:extLst>
              <a:ext uri="{FF2B5EF4-FFF2-40B4-BE49-F238E27FC236}">
                <a16:creationId xmlns:a16="http://schemas.microsoft.com/office/drawing/2014/main" id="{51D9030F-AAE9-454D-82CF-CCE720A2E4DE}"/>
              </a:ext>
            </a:extLst>
          </p:cNvPr>
          <p:cNvSpPr>
            <a:spLocks noGrp="1"/>
          </p:cNvSpPr>
          <p:nvPr>
            <p:ph idx="10"/>
          </p:nvPr>
        </p:nvSpPr>
        <p:spPr/>
        <p:txBody>
          <a:bodyPr/>
          <a:lstStyle/>
          <a:p>
            <a:pPr marL="0" indent="0">
              <a:buNone/>
            </a:pPr>
            <a:r>
              <a:rPr lang="en-US" b="1" dirty="0">
                <a:solidFill>
                  <a:schemeClr val="accent2"/>
                </a:solidFill>
              </a:rPr>
              <a:t>Key points</a:t>
            </a:r>
          </a:p>
          <a:p>
            <a:r>
              <a:rPr lang="en-US" dirty="0"/>
              <a:t>Responding to DFV is the responsibility of all NSW Health employees</a:t>
            </a:r>
          </a:p>
          <a:p>
            <a:r>
              <a:rPr lang="en-US" dirty="0"/>
              <a:t>Risk assessment is considered routine clinical practice where DV is identified</a:t>
            </a:r>
          </a:p>
          <a:p>
            <a:r>
              <a:rPr lang="en-US" dirty="0"/>
              <a:t>Risk assessment is part of an ongoing continuum of care, therefore should be reassessed </a:t>
            </a:r>
          </a:p>
          <a:p>
            <a:r>
              <a:rPr lang="en-US" dirty="0"/>
              <a:t>Risk changes quickly - must be continuously assessed, monitored and reviewed as part of patient care</a:t>
            </a: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pic>
        <p:nvPicPr>
          <p:cNvPr id="4" name="Picture 3">
            <a:extLst>
              <a:ext uri="{FF2B5EF4-FFF2-40B4-BE49-F238E27FC236}">
                <a16:creationId xmlns:a16="http://schemas.microsoft.com/office/drawing/2014/main" id="{3421E90F-4BDC-C844-8AD5-929A484A5F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7184" y="5765800"/>
            <a:ext cx="3276600" cy="1092200"/>
          </a:xfrm>
          <a:prstGeom prst="rect">
            <a:avLst/>
          </a:prstGeom>
        </p:spPr>
      </p:pic>
    </p:spTree>
    <p:extLst>
      <p:ext uri="{BB962C8B-B14F-4D97-AF65-F5344CB8AC3E}">
        <p14:creationId xmlns:p14="http://schemas.microsoft.com/office/powerpoint/2010/main" val="324056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AU" sz="3200" dirty="0"/>
              <a:t>Risk Assessment and Child Protection</a:t>
            </a:r>
          </a:p>
        </p:txBody>
      </p:sp>
      <p:sp>
        <p:nvSpPr>
          <p:cNvPr id="5" name="Content Placeholder 4"/>
          <p:cNvSpPr>
            <a:spLocks noGrp="1" noRot="1" noMove="1" noResize="1"/>
          </p:cNvSpPr>
          <p:nvPr>
            <p:ph idx="1"/>
            <p:custDataLst>
              <p:tags r:id="rId2"/>
            </p:custDataLst>
          </p:nvPr>
        </p:nvSpPr>
        <p:spPr/>
        <p:txBody>
          <a:bodyPr/>
          <a:lstStyle/>
          <a:p>
            <a:pPr marL="0" indent="0">
              <a:buNone/>
            </a:pPr>
            <a:r>
              <a:rPr lang="en-AU" b="1" dirty="0"/>
              <a:t>DFV Risk Assessment</a:t>
            </a:r>
          </a:p>
          <a:p>
            <a:r>
              <a:rPr lang="en-AU" dirty="0"/>
              <a:t>Clinicians who have received training in Domestic Violence Routine Screening (DVRS) should conduct risk assessment using the structured risk assessment tool when </a:t>
            </a:r>
            <a:r>
              <a:rPr lang="en-AU" b="1" dirty="0"/>
              <a:t>safe </a:t>
            </a:r>
            <a:r>
              <a:rPr lang="en-AU" dirty="0"/>
              <a:t>and </a:t>
            </a:r>
            <a:r>
              <a:rPr lang="en-AU" b="1" dirty="0"/>
              <a:t>appropriate </a:t>
            </a:r>
          </a:p>
          <a:p>
            <a:r>
              <a:rPr lang="en-AU" dirty="0"/>
              <a:t>Clinicians who have not received training, should refer to another trained clinician in psychosocial interventions/conducting the assessment</a:t>
            </a:r>
          </a:p>
          <a:p>
            <a:r>
              <a:rPr lang="en-AU" dirty="0"/>
              <a:t>When conducting risk assessment consider the:</a:t>
            </a:r>
          </a:p>
          <a:p>
            <a:pPr lvl="1"/>
            <a:r>
              <a:rPr lang="en-AU" dirty="0"/>
              <a:t>Safety of all children </a:t>
            </a:r>
          </a:p>
          <a:p>
            <a:pPr lvl="1"/>
            <a:r>
              <a:rPr lang="en-AU" dirty="0"/>
              <a:t>Safety planning as part of the intervention</a:t>
            </a:r>
          </a:p>
          <a:p>
            <a:pPr lvl="1"/>
            <a:r>
              <a:rPr lang="en-AU" dirty="0"/>
              <a:t>Reporting responsibilities starting with MRG</a:t>
            </a:r>
          </a:p>
          <a:p>
            <a:r>
              <a:rPr lang="en-AU" dirty="0"/>
              <a:t>Risk Assessment tools:</a:t>
            </a:r>
          </a:p>
          <a:p>
            <a:pPr lvl="1"/>
            <a:r>
              <a:rPr lang="en-AU" dirty="0"/>
              <a:t>Domestic Violence Routine Screening Tool (DVRS)</a:t>
            </a:r>
          </a:p>
          <a:p>
            <a:pPr lvl="1"/>
            <a:r>
              <a:rPr lang="en-AU" dirty="0"/>
              <a:t>Domestic Violence Safety Assessment Tool (DVSAT)</a:t>
            </a:r>
          </a:p>
        </p:txBody>
      </p:sp>
      <p:pic>
        <p:nvPicPr>
          <p:cNvPr id="10" name="Picture 9">
            <a:extLst>
              <a:ext uri="{FF2B5EF4-FFF2-40B4-BE49-F238E27FC236}">
                <a16:creationId xmlns:a16="http://schemas.microsoft.com/office/drawing/2014/main" id="{503E6F79-CCB5-A44B-B066-F32C25BA20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6728" y="2765236"/>
            <a:ext cx="2137272" cy="1814830"/>
          </a:xfrm>
          <a:prstGeom prst="rect">
            <a:avLst/>
          </a:prstGeom>
        </p:spPr>
      </p:pic>
      <p:pic>
        <p:nvPicPr>
          <p:cNvPr id="2" name="Picture 1"/>
          <p:cNvPicPr>
            <a:picLocks noChangeAspect="1"/>
          </p:cNvPicPr>
          <p:nvPr/>
        </p:nvPicPr>
        <p:blipFill>
          <a:blip r:embed="rId6"/>
          <a:stretch>
            <a:fillRect/>
          </a:stretch>
        </p:blipFill>
        <p:spPr>
          <a:xfrm>
            <a:off x="1676401" y="5442333"/>
            <a:ext cx="5791200" cy="1239953"/>
          </a:xfrm>
          <a:prstGeom prst="rect">
            <a:avLst/>
          </a:prstGeom>
        </p:spPr>
      </p:pic>
    </p:spTree>
    <p:extLst>
      <p:ext uri="{BB962C8B-B14F-4D97-AF65-F5344CB8AC3E}">
        <p14:creationId xmlns:p14="http://schemas.microsoft.com/office/powerpoint/2010/main" val="326569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a:t>
            </a:r>
          </a:p>
        </p:txBody>
      </p:sp>
      <p:sp>
        <p:nvSpPr>
          <p:cNvPr id="3" name="Content Placeholder 2"/>
          <p:cNvSpPr>
            <a:spLocks noGrp="1"/>
          </p:cNvSpPr>
          <p:nvPr>
            <p:ph idx="1"/>
          </p:nvPr>
        </p:nvSpPr>
        <p:spPr/>
        <p:txBody>
          <a:bodyPr/>
          <a:lstStyle/>
          <a:p>
            <a:r>
              <a:rPr lang="en-AU" dirty="0">
                <a:latin typeface="Arial" panose="020B0604020202020204" pitchFamily="34" charset="0"/>
              </a:rPr>
              <a:t>NSW Ministry of Health. (2020). </a:t>
            </a:r>
            <a:r>
              <a:rPr lang="en-AU" dirty="0"/>
              <a:t>Handbook for Nurses and Midwives: Responding effectively to people who use alcohol and other drugs</a:t>
            </a:r>
          </a:p>
          <a:p>
            <a:r>
              <a:rPr lang="en-AU" dirty="0">
                <a:latin typeface="Arial" panose="020B0604020202020204" pitchFamily="34" charset="0"/>
              </a:rPr>
              <a:t>NSW Ministry of Health. (2020). Drug Compendium: Supplement Reference for AOD Treatment</a:t>
            </a:r>
          </a:p>
          <a:p>
            <a:r>
              <a:rPr lang="en-AU" dirty="0"/>
              <a:t>NSW Ministry of Health. (2020). Nursing and midwifery management of alcohol and drug use in the delivery of health care: procedures</a:t>
            </a:r>
          </a:p>
          <a:p>
            <a:r>
              <a:rPr lang="en-AU" dirty="0"/>
              <a:t>NSW Health. (2013). Child Wellbeing and Child protection Policies and Procedures for NSW Health </a:t>
            </a:r>
            <a:r>
              <a:rPr lang="en-AU" dirty="0">
                <a:hlinkClick r:id="rId3"/>
              </a:rPr>
              <a:t>https://www1.health.nsw.gov.au/pds/ActivePDSDocuments/PD2013_007.pdf</a:t>
            </a:r>
            <a:endParaRPr lang="en-AU" dirty="0"/>
          </a:p>
          <a:p>
            <a:r>
              <a:rPr lang="en-AU" dirty="0"/>
              <a:t>NSW Health. (2006). </a:t>
            </a:r>
            <a:r>
              <a:rPr lang="en-AU" i="1" dirty="0"/>
              <a:t>Domestic Violence - Identifying and Responding. </a:t>
            </a:r>
            <a:r>
              <a:rPr lang="en-AU" i="1" dirty="0">
                <a:hlinkClick r:id="rId4"/>
              </a:rPr>
              <a:t>https://www1.health.nsw.gov.au/pds/ActivePDSDocuments/PD2006_084.pdf</a:t>
            </a:r>
            <a:endParaRPr lang="en-AU" i="1" dirty="0"/>
          </a:p>
          <a:p>
            <a:endParaRPr lang="en-AU" dirty="0"/>
          </a:p>
        </p:txBody>
      </p:sp>
    </p:spTree>
    <p:extLst>
      <p:ext uri="{BB962C8B-B14F-4D97-AF65-F5344CB8AC3E}">
        <p14:creationId xmlns:p14="http://schemas.microsoft.com/office/powerpoint/2010/main" val="232183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D052C05-F424-4B89-9DB2-6DBEB6C9EBD8}"/>
              </a:ext>
            </a:extLst>
          </p:cNvPr>
          <p:cNvSpPr/>
          <p:nvPr/>
        </p:nvSpPr>
        <p:spPr>
          <a:xfrm>
            <a:off x="-1" y="1494759"/>
            <a:ext cx="8124825" cy="2546076"/>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5" name="TextBox 4">
            <a:extLst>
              <a:ext uri="{FF2B5EF4-FFF2-40B4-BE49-F238E27FC236}">
                <a16:creationId xmlns:a16="http://schemas.microsoft.com/office/drawing/2014/main" id="{B02F5A89-843F-4D81-B3F1-60C6807B3BC6}"/>
              </a:ext>
            </a:extLst>
          </p:cNvPr>
          <p:cNvSpPr txBox="1"/>
          <p:nvPr/>
        </p:nvSpPr>
        <p:spPr>
          <a:xfrm>
            <a:off x="746495" y="2197235"/>
            <a:ext cx="5905500" cy="1409700"/>
          </a:xfrm>
          <a:prstGeom prst="rect">
            <a:avLst/>
          </a:prstGeom>
          <a:noFill/>
        </p:spPr>
        <p:txBody>
          <a:bodyPr wrap="square" lIns="0" tIns="0" rIns="0" bIns="0" rtlCol="0">
            <a:noAutofit/>
          </a:bodyPr>
          <a:lstStyle/>
          <a:p>
            <a:pPr>
              <a:spcBef>
                <a:spcPts val="600"/>
              </a:spcBef>
            </a:pPr>
            <a:r>
              <a:rPr lang="en-AU" sz="1600" dirty="0">
                <a:solidFill>
                  <a:schemeClr val="bg1"/>
                </a:solidFill>
              </a:rPr>
              <a:t>This presentation was prepared by Mary Wahhab as part of the Nursing and Midwifery Community of Practice, it supports the implementation of the NSW Health Policy Directive Nursing and Midwifery Management of Drug and Alcohol Use in the Delivery of Health Care PD2020_032. </a:t>
            </a:r>
          </a:p>
        </p:txBody>
      </p:sp>
    </p:spTree>
    <p:extLst>
      <p:ext uri="{BB962C8B-B14F-4D97-AF65-F5344CB8AC3E}">
        <p14:creationId xmlns:p14="http://schemas.microsoft.com/office/powerpoint/2010/main" val="339348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6DDD18-27A4-4911-9D6F-3BB7508BA1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 r="4971"/>
          <a:stretch/>
        </p:blipFill>
        <p:spPr>
          <a:xfrm>
            <a:off x="-626582" y="0"/>
            <a:ext cx="9770581" cy="6858000"/>
          </a:xfrm>
          <a:prstGeom prst="rect">
            <a:avLst/>
          </a:prstGeom>
        </p:spPr>
      </p:pic>
      <p:sp>
        <p:nvSpPr>
          <p:cNvPr id="54" name="Rectangle 53"/>
          <p:cNvSpPr/>
          <p:nvPr/>
        </p:nvSpPr>
        <p:spPr>
          <a:xfrm>
            <a:off x="677230" y="0"/>
            <a:ext cx="346297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8"/>
            <a:endParaRPr lang="en-US" dirty="0">
              <a:solidFill>
                <a:prstClr val="white"/>
              </a:solidFill>
              <a:latin typeface="Arial" panose="020B0604020202020204" pitchFamily="34" charset="0"/>
            </a:endParaRPr>
          </a:p>
        </p:txBody>
      </p:sp>
      <p:grpSp>
        <p:nvGrpSpPr>
          <p:cNvPr id="6" name="Group 5"/>
          <p:cNvGrpSpPr/>
          <p:nvPr/>
        </p:nvGrpSpPr>
        <p:grpSpPr>
          <a:xfrm>
            <a:off x="1964214" y="635306"/>
            <a:ext cx="889003" cy="889003"/>
            <a:chOff x="2793566" y="635304"/>
            <a:chExt cx="889003" cy="889003"/>
          </a:xfrm>
        </p:grpSpPr>
        <p:sp>
          <p:nvSpPr>
            <p:cNvPr id="7" name="Oval 6"/>
            <p:cNvSpPr/>
            <p:nvPr/>
          </p:nvSpPr>
          <p:spPr>
            <a:xfrm>
              <a:off x="2793566" y="635304"/>
              <a:ext cx="889003" cy="889003"/>
            </a:xfrm>
            <a:prstGeom prst="ellipse">
              <a:avLst/>
            </a:prstGeom>
            <a:noFill/>
            <a:ln w="19050" cap="flat" cmpd="sng" algn="ctr">
              <a:solidFill>
                <a:schemeClr val="accent4"/>
              </a:solidFill>
              <a:prstDash val="solid"/>
              <a:miter lim="800000"/>
            </a:ln>
            <a:effectLst/>
          </p:spPr>
          <p:txBody>
            <a:bodyPr rtlCol="0" anchor="ctr"/>
            <a:lstStyle/>
            <a:p>
              <a:pPr algn="ctr">
                <a:defRPr/>
              </a:pPr>
              <a:endParaRPr lang="en-US" sz="1719" kern="0" dirty="0">
                <a:solidFill>
                  <a:srgbClr val="767171"/>
                </a:solidFill>
                <a:latin typeface="Arial" panose="020B0604020202020204" pitchFamily="34" charset="0"/>
              </a:endParaRPr>
            </a:p>
          </p:txBody>
        </p:sp>
        <p:grpSp>
          <p:nvGrpSpPr>
            <p:cNvPr id="8" name="Group 7"/>
            <p:cNvGrpSpPr/>
            <p:nvPr/>
          </p:nvGrpSpPr>
          <p:grpSpPr>
            <a:xfrm>
              <a:off x="2986262" y="782080"/>
              <a:ext cx="503610" cy="595450"/>
              <a:chOff x="4010025" y="58737"/>
              <a:chExt cx="792163" cy="936625"/>
            </a:xfrm>
            <a:solidFill>
              <a:schemeClr val="accent4"/>
            </a:solidFill>
          </p:grpSpPr>
          <p:sp>
            <p:nvSpPr>
              <p:cNvPr id="9" name="Freeform 11"/>
              <p:cNvSpPr>
                <a:spLocks noEditPoints="1"/>
              </p:cNvSpPr>
              <p:nvPr/>
            </p:nvSpPr>
            <p:spPr bwMode="auto">
              <a:xfrm>
                <a:off x="4010025" y="58737"/>
                <a:ext cx="792163" cy="766763"/>
              </a:xfrm>
              <a:custGeom>
                <a:avLst/>
                <a:gdLst>
                  <a:gd name="T0" fmla="*/ 419 w 838"/>
                  <a:gd name="T1" fmla="*/ 456 h 811"/>
                  <a:gd name="T2" fmla="*/ 260 w 838"/>
                  <a:gd name="T3" fmla="*/ 181 h 811"/>
                  <a:gd name="T4" fmla="*/ 246 w 838"/>
                  <a:gd name="T5" fmla="*/ 69 h 811"/>
                  <a:gd name="T6" fmla="*/ 581 w 838"/>
                  <a:gd name="T7" fmla="*/ 150 h 811"/>
                  <a:gd name="T8" fmla="*/ 522 w 838"/>
                  <a:gd name="T9" fmla="*/ 360 h 811"/>
                  <a:gd name="T10" fmla="*/ 203 w 838"/>
                  <a:gd name="T11" fmla="*/ 776 h 811"/>
                  <a:gd name="T12" fmla="*/ 600 w 838"/>
                  <a:gd name="T13" fmla="*/ 811 h 811"/>
                  <a:gd name="T14" fmla="*/ 600 w 838"/>
                  <a:gd name="T15" fmla="*/ 741 h 811"/>
                  <a:gd name="T16" fmla="*/ 454 w 838"/>
                  <a:gd name="T17" fmla="*/ 612 h 811"/>
                  <a:gd name="T18" fmla="*/ 454 w 838"/>
                  <a:gd name="T19" fmla="*/ 517 h 811"/>
                  <a:gd name="T20" fmla="*/ 705 w 838"/>
                  <a:gd name="T21" fmla="*/ 342 h 811"/>
                  <a:gd name="T22" fmla="*/ 805 w 838"/>
                  <a:gd name="T23" fmla="*/ 20 h 811"/>
                  <a:gd name="T24" fmla="*/ 722 w 838"/>
                  <a:gd name="T25" fmla="*/ 8 h 811"/>
                  <a:gd name="T26" fmla="*/ 635 w 838"/>
                  <a:gd name="T27" fmla="*/ 96 h 811"/>
                  <a:gd name="T28" fmla="*/ 638 w 838"/>
                  <a:gd name="T29" fmla="*/ 24 h 811"/>
                  <a:gd name="T30" fmla="*/ 626 w 838"/>
                  <a:gd name="T31" fmla="*/ 21 h 811"/>
                  <a:gd name="T32" fmla="*/ 188 w 838"/>
                  <a:gd name="T33" fmla="*/ 45 h 811"/>
                  <a:gd name="T34" fmla="*/ 203 w 838"/>
                  <a:gd name="T35" fmla="*/ 96 h 811"/>
                  <a:gd name="T36" fmla="*/ 116 w 838"/>
                  <a:gd name="T37" fmla="*/ 8 h 811"/>
                  <a:gd name="T38" fmla="*/ 33 w 838"/>
                  <a:gd name="T39" fmla="*/ 20 h 811"/>
                  <a:gd name="T40" fmla="*/ 133 w 838"/>
                  <a:gd name="T41" fmla="*/ 342 h 811"/>
                  <a:gd name="T42" fmla="*/ 384 w 838"/>
                  <a:gd name="T43" fmla="*/ 517 h 811"/>
                  <a:gd name="T44" fmla="*/ 384 w 838"/>
                  <a:gd name="T45" fmla="*/ 612 h 811"/>
                  <a:gd name="T46" fmla="*/ 238 w 838"/>
                  <a:gd name="T47" fmla="*/ 741 h 811"/>
                  <a:gd name="T48" fmla="*/ 419 w 838"/>
                  <a:gd name="T49" fmla="*/ 686 h 811"/>
                  <a:gd name="T50" fmla="*/ 377 w 838"/>
                  <a:gd name="T51" fmla="*/ 757 h 811"/>
                  <a:gd name="T52" fmla="*/ 675 w 838"/>
                  <a:gd name="T53" fmla="*/ 144 h 811"/>
                  <a:gd name="T54" fmla="*/ 740 w 838"/>
                  <a:gd name="T55" fmla="*/ 52 h 811"/>
                  <a:gd name="T56" fmla="*/ 773 w 838"/>
                  <a:gd name="T57" fmla="*/ 55 h 811"/>
                  <a:gd name="T58" fmla="*/ 671 w 838"/>
                  <a:gd name="T59" fmla="*/ 309 h 811"/>
                  <a:gd name="T60" fmla="*/ 563 w 838"/>
                  <a:gd name="T61" fmla="*/ 385 h 811"/>
                  <a:gd name="T62" fmla="*/ 629 w 838"/>
                  <a:gd name="T63" fmla="*/ 155 h 811"/>
                  <a:gd name="T64" fmla="*/ 278 w 838"/>
                  <a:gd name="T65" fmla="*/ 390 h 811"/>
                  <a:gd name="T66" fmla="*/ 57 w 838"/>
                  <a:gd name="T67" fmla="*/ 114 h 811"/>
                  <a:gd name="T68" fmla="*/ 79 w 838"/>
                  <a:gd name="T69" fmla="*/ 49 h 811"/>
                  <a:gd name="T70" fmla="*/ 140 w 838"/>
                  <a:gd name="T71" fmla="*/ 122 h 811"/>
                  <a:gd name="T72" fmla="*/ 208 w 838"/>
                  <a:gd name="T73" fmla="*/ 144 h 811"/>
                  <a:gd name="T74" fmla="*/ 212 w 838"/>
                  <a:gd name="T75" fmla="*/ 186 h 811"/>
                  <a:gd name="T76" fmla="*/ 278 w 838"/>
                  <a:gd name="T77" fmla="*/ 390 h 811"/>
                  <a:gd name="T78" fmla="*/ 561 w 838"/>
                  <a:gd name="T79" fmla="*/ 135 h 811"/>
                  <a:gd name="T80" fmla="*/ 289 w 838"/>
                  <a:gd name="T81" fmla="*/ 123 h 811"/>
                  <a:gd name="T82" fmla="*/ 289 w 838"/>
                  <a:gd name="T83" fmla="*/ 147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8" h="811">
                    <a:moveTo>
                      <a:pt x="522" y="360"/>
                    </a:moveTo>
                    <a:cubicBezTo>
                      <a:pt x="498" y="401"/>
                      <a:pt x="464" y="434"/>
                      <a:pt x="419" y="456"/>
                    </a:cubicBezTo>
                    <a:cubicBezTo>
                      <a:pt x="374" y="434"/>
                      <a:pt x="340" y="401"/>
                      <a:pt x="316" y="360"/>
                    </a:cubicBezTo>
                    <a:cubicBezTo>
                      <a:pt x="285" y="311"/>
                      <a:pt x="268" y="249"/>
                      <a:pt x="260" y="181"/>
                    </a:cubicBezTo>
                    <a:cubicBezTo>
                      <a:pt x="259" y="173"/>
                      <a:pt x="258" y="162"/>
                      <a:pt x="257" y="150"/>
                    </a:cubicBezTo>
                    <a:cubicBezTo>
                      <a:pt x="254" y="124"/>
                      <a:pt x="252" y="94"/>
                      <a:pt x="246" y="69"/>
                    </a:cubicBezTo>
                    <a:cubicBezTo>
                      <a:pt x="592" y="69"/>
                      <a:pt x="592" y="69"/>
                      <a:pt x="592" y="69"/>
                    </a:cubicBezTo>
                    <a:cubicBezTo>
                      <a:pt x="586" y="94"/>
                      <a:pt x="584" y="124"/>
                      <a:pt x="581" y="150"/>
                    </a:cubicBezTo>
                    <a:cubicBezTo>
                      <a:pt x="580" y="162"/>
                      <a:pt x="579" y="173"/>
                      <a:pt x="578" y="181"/>
                    </a:cubicBezTo>
                    <a:cubicBezTo>
                      <a:pt x="570" y="249"/>
                      <a:pt x="553" y="311"/>
                      <a:pt x="522" y="360"/>
                    </a:cubicBezTo>
                    <a:close/>
                    <a:moveTo>
                      <a:pt x="238" y="741"/>
                    </a:moveTo>
                    <a:cubicBezTo>
                      <a:pt x="219" y="741"/>
                      <a:pt x="203" y="757"/>
                      <a:pt x="203" y="776"/>
                    </a:cubicBezTo>
                    <a:cubicBezTo>
                      <a:pt x="203" y="795"/>
                      <a:pt x="219" y="811"/>
                      <a:pt x="238" y="811"/>
                    </a:cubicBezTo>
                    <a:cubicBezTo>
                      <a:pt x="356" y="811"/>
                      <a:pt x="482" y="811"/>
                      <a:pt x="600" y="811"/>
                    </a:cubicBezTo>
                    <a:cubicBezTo>
                      <a:pt x="619" y="811"/>
                      <a:pt x="635" y="795"/>
                      <a:pt x="635" y="776"/>
                    </a:cubicBezTo>
                    <a:cubicBezTo>
                      <a:pt x="635" y="757"/>
                      <a:pt x="619" y="741"/>
                      <a:pt x="600" y="741"/>
                    </a:cubicBezTo>
                    <a:cubicBezTo>
                      <a:pt x="589" y="741"/>
                      <a:pt x="579" y="746"/>
                      <a:pt x="573" y="755"/>
                    </a:cubicBezTo>
                    <a:cubicBezTo>
                      <a:pt x="487" y="742"/>
                      <a:pt x="460" y="681"/>
                      <a:pt x="454" y="612"/>
                    </a:cubicBezTo>
                    <a:cubicBezTo>
                      <a:pt x="480" y="604"/>
                      <a:pt x="498" y="586"/>
                      <a:pt x="498" y="565"/>
                    </a:cubicBezTo>
                    <a:cubicBezTo>
                      <a:pt x="498" y="544"/>
                      <a:pt x="480" y="526"/>
                      <a:pt x="454" y="517"/>
                    </a:cubicBezTo>
                    <a:cubicBezTo>
                      <a:pt x="457" y="477"/>
                      <a:pt x="475" y="475"/>
                      <a:pt x="519" y="459"/>
                    </a:cubicBezTo>
                    <a:cubicBezTo>
                      <a:pt x="590" y="434"/>
                      <a:pt x="654" y="394"/>
                      <a:pt x="705" y="342"/>
                    </a:cubicBezTo>
                    <a:cubicBezTo>
                      <a:pt x="765" y="281"/>
                      <a:pt x="808" y="206"/>
                      <a:pt x="827" y="125"/>
                    </a:cubicBezTo>
                    <a:cubicBezTo>
                      <a:pt x="838" y="75"/>
                      <a:pt x="826" y="40"/>
                      <a:pt x="805" y="20"/>
                    </a:cubicBezTo>
                    <a:cubicBezTo>
                      <a:pt x="793" y="10"/>
                      <a:pt x="779" y="4"/>
                      <a:pt x="765" y="2"/>
                    </a:cubicBezTo>
                    <a:cubicBezTo>
                      <a:pt x="751" y="0"/>
                      <a:pt x="736" y="2"/>
                      <a:pt x="722" y="8"/>
                    </a:cubicBezTo>
                    <a:cubicBezTo>
                      <a:pt x="693" y="21"/>
                      <a:pt x="666" y="50"/>
                      <a:pt x="655" y="96"/>
                    </a:cubicBezTo>
                    <a:cubicBezTo>
                      <a:pt x="635" y="96"/>
                      <a:pt x="635" y="96"/>
                      <a:pt x="635" y="96"/>
                    </a:cubicBezTo>
                    <a:cubicBezTo>
                      <a:pt x="638" y="80"/>
                      <a:pt x="642" y="66"/>
                      <a:pt x="647" y="57"/>
                    </a:cubicBezTo>
                    <a:cubicBezTo>
                      <a:pt x="653" y="45"/>
                      <a:pt x="649" y="31"/>
                      <a:pt x="638" y="24"/>
                    </a:cubicBezTo>
                    <a:cubicBezTo>
                      <a:pt x="634" y="22"/>
                      <a:pt x="630" y="21"/>
                      <a:pt x="626" y="21"/>
                    </a:cubicBezTo>
                    <a:cubicBezTo>
                      <a:pt x="626" y="21"/>
                      <a:pt x="626" y="21"/>
                      <a:pt x="626" y="21"/>
                    </a:cubicBezTo>
                    <a:cubicBezTo>
                      <a:pt x="212" y="21"/>
                      <a:pt x="212" y="21"/>
                      <a:pt x="212" y="21"/>
                    </a:cubicBezTo>
                    <a:cubicBezTo>
                      <a:pt x="199" y="21"/>
                      <a:pt x="188" y="32"/>
                      <a:pt x="188" y="45"/>
                    </a:cubicBezTo>
                    <a:cubicBezTo>
                      <a:pt x="188" y="49"/>
                      <a:pt x="189" y="54"/>
                      <a:pt x="192" y="57"/>
                    </a:cubicBezTo>
                    <a:cubicBezTo>
                      <a:pt x="197" y="66"/>
                      <a:pt x="200" y="80"/>
                      <a:pt x="203" y="96"/>
                    </a:cubicBezTo>
                    <a:cubicBezTo>
                      <a:pt x="183" y="96"/>
                      <a:pt x="183" y="96"/>
                      <a:pt x="183" y="96"/>
                    </a:cubicBezTo>
                    <a:cubicBezTo>
                      <a:pt x="172" y="50"/>
                      <a:pt x="145" y="21"/>
                      <a:pt x="116" y="8"/>
                    </a:cubicBezTo>
                    <a:cubicBezTo>
                      <a:pt x="102" y="2"/>
                      <a:pt x="87" y="0"/>
                      <a:pt x="73" y="2"/>
                    </a:cubicBezTo>
                    <a:cubicBezTo>
                      <a:pt x="59" y="4"/>
                      <a:pt x="45" y="10"/>
                      <a:pt x="33" y="20"/>
                    </a:cubicBezTo>
                    <a:cubicBezTo>
                      <a:pt x="12" y="40"/>
                      <a:pt x="0" y="75"/>
                      <a:pt x="11" y="125"/>
                    </a:cubicBezTo>
                    <a:cubicBezTo>
                      <a:pt x="30" y="206"/>
                      <a:pt x="73" y="281"/>
                      <a:pt x="133" y="342"/>
                    </a:cubicBezTo>
                    <a:cubicBezTo>
                      <a:pt x="184" y="394"/>
                      <a:pt x="248" y="435"/>
                      <a:pt x="320" y="460"/>
                    </a:cubicBezTo>
                    <a:cubicBezTo>
                      <a:pt x="364" y="475"/>
                      <a:pt x="381" y="476"/>
                      <a:pt x="384" y="517"/>
                    </a:cubicBezTo>
                    <a:cubicBezTo>
                      <a:pt x="358" y="525"/>
                      <a:pt x="340" y="544"/>
                      <a:pt x="340" y="565"/>
                    </a:cubicBezTo>
                    <a:cubicBezTo>
                      <a:pt x="340" y="586"/>
                      <a:pt x="358" y="604"/>
                      <a:pt x="384" y="612"/>
                    </a:cubicBezTo>
                    <a:cubicBezTo>
                      <a:pt x="378" y="681"/>
                      <a:pt x="351" y="742"/>
                      <a:pt x="265" y="755"/>
                    </a:cubicBezTo>
                    <a:cubicBezTo>
                      <a:pt x="259" y="746"/>
                      <a:pt x="249" y="741"/>
                      <a:pt x="238" y="741"/>
                    </a:cubicBezTo>
                    <a:close/>
                    <a:moveTo>
                      <a:pt x="377" y="757"/>
                    </a:moveTo>
                    <a:cubicBezTo>
                      <a:pt x="397" y="737"/>
                      <a:pt x="410" y="713"/>
                      <a:pt x="419" y="686"/>
                    </a:cubicBezTo>
                    <a:cubicBezTo>
                      <a:pt x="428" y="713"/>
                      <a:pt x="441" y="737"/>
                      <a:pt x="461" y="757"/>
                    </a:cubicBezTo>
                    <a:cubicBezTo>
                      <a:pt x="433" y="757"/>
                      <a:pt x="405" y="757"/>
                      <a:pt x="377" y="757"/>
                    </a:cubicBezTo>
                    <a:close/>
                    <a:moveTo>
                      <a:pt x="630" y="144"/>
                    </a:moveTo>
                    <a:cubicBezTo>
                      <a:pt x="675" y="144"/>
                      <a:pt x="675" y="144"/>
                      <a:pt x="675" y="144"/>
                    </a:cubicBezTo>
                    <a:cubicBezTo>
                      <a:pt x="687" y="144"/>
                      <a:pt x="697" y="134"/>
                      <a:pt x="698" y="122"/>
                    </a:cubicBezTo>
                    <a:cubicBezTo>
                      <a:pt x="703" y="83"/>
                      <a:pt x="721" y="60"/>
                      <a:pt x="740" y="52"/>
                    </a:cubicBezTo>
                    <a:cubicBezTo>
                      <a:pt x="747" y="49"/>
                      <a:pt x="753" y="48"/>
                      <a:pt x="759" y="49"/>
                    </a:cubicBezTo>
                    <a:cubicBezTo>
                      <a:pt x="764" y="50"/>
                      <a:pt x="769" y="52"/>
                      <a:pt x="773" y="55"/>
                    </a:cubicBezTo>
                    <a:cubicBezTo>
                      <a:pt x="783" y="64"/>
                      <a:pt x="787" y="84"/>
                      <a:pt x="781" y="114"/>
                    </a:cubicBezTo>
                    <a:cubicBezTo>
                      <a:pt x="764" y="187"/>
                      <a:pt x="725" y="254"/>
                      <a:pt x="671" y="309"/>
                    </a:cubicBezTo>
                    <a:cubicBezTo>
                      <a:pt x="639" y="341"/>
                      <a:pt x="601" y="369"/>
                      <a:pt x="560" y="390"/>
                    </a:cubicBezTo>
                    <a:cubicBezTo>
                      <a:pt x="561" y="389"/>
                      <a:pt x="562" y="387"/>
                      <a:pt x="563" y="385"/>
                    </a:cubicBezTo>
                    <a:cubicBezTo>
                      <a:pt x="597" y="329"/>
                      <a:pt x="617" y="261"/>
                      <a:pt x="626" y="186"/>
                    </a:cubicBezTo>
                    <a:cubicBezTo>
                      <a:pt x="627" y="176"/>
                      <a:pt x="628" y="165"/>
                      <a:pt x="629" y="155"/>
                    </a:cubicBezTo>
                    <a:cubicBezTo>
                      <a:pt x="630" y="144"/>
                      <a:pt x="630" y="144"/>
                      <a:pt x="630" y="144"/>
                    </a:cubicBezTo>
                    <a:close/>
                    <a:moveTo>
                      <a:pt x="278" y="390"/>
                    </a:moveTo>
                    <a:cubicBezTo>
                      <a:pt x="237" y="369"/>
                      <a:pt x="199" y="341"/>
                      <a:pt x="167" y="309"/>
                    </a:cubicBezTo>
                    <a:cubicBezTo>
                      <a:pt x="113" y="254"/>
                      <a:pt x="74" y="187"/>
                      <a:pt x="57" y="114"/>
                    </a:cubicBezTo>
                    <a:cubicBezTo>
                      <a:pt x="51" y="84"/>
                      <a:pt x="55" y="64"/>
                      <a:pt x="65" y="55"/>
                    </a:cubicBezTo>
                    <a:cubicBezTo>
                      <a:pt x="69" y="52"/>
                      <a:pt x="74" y="50"/>
                      <a:pt x="79" y="49"/>
                    </a:cubicBezTo>
                    <a:cubicBezTo>
                      <a:pt x="85" y="48"/>
                      <a:pt x="91" y="49"/>
                      <a:pt x="98" y="52"/>
                    </a:cubicBezTo>
                    <a:cubicBezTo>
                      <a:pt x="117" y="60"/>
                      <a:pt x="135" y="83"/>
                      <a:pt x="140" y="122"/>
                    </a:cubicBezTo>
                    <a:cubicBezTo>
                      <a:pt x="141" y="134"/>
                      <a:pt x="151" y="144"/>
                      <a:pt x="163" y="144"/>
                    </a:cubicBezTo>
                    <a:cubicBezTo>
                      <a:pt x="208" y="144"/>
                      <a:pt x="208" y="144"/>
                      <a:pt x="208" y="144"/>
                    </a:cubicBezTo>
                    <a:cubicBezTo>
                      <a:pt x="209" y="155"/>
                      <a:pt x="209" y="155"/>
                      <a:pt x="209" y="155"/>
                    </a:cubicBezTo>
                    <a:cubicBezTo>
                      <a:pt x="210" y="165"/>
                      <a:pt x="211" y="176"/>
                      <a:pt x="212" y="186"/>
                    </a:cubicBezTo>
                    <a:cubicBezTo>
                      <a:pt x="221" y="261"/>
                      <a:pt x="241" y="329"/>
                      <a:pt x="275" y="385"/>
                    </a:cubicBezTo>
                    <a:cubicBezTo>
                      <a:pt x="276" y="387"/>
                      <a:pt x="277" y="389"/>
                      <a:pt x="278" y="390"/>
                    </a:cubicBezTo>
                    <a:close/>
                    <a:moveTo>
                      <a:pt x="549" y="147"/>
                    </a:moveTo>
                    <a:cubicBezTo>
                      <a:pt x="556" y="147"/>
                      <a:pt x="561" y="142"/>
                      <a:pt x="561" y="135"/>
                    </a:cubicBezTo>
                    <a:cubicBezTo>
                      <a:pt x="561" y="129"/>
                      <a:pt x="556" y="123"/>
                      <a:pt x="549" y="123"/>
                    </a:cubicBezTo>
                    <a:cubicBezTo>
                      <a:pt x="462" y="123"/>
                      <a:pt x="376" y="123"/>
                      <a:pt x="289" y="123"/>
                    </a:cubicBezTo>
                    <a:cubicBezTo>
                      <a:pt x="282" y="123"/>
                      <a:pt x="277" y="129"/>
                      <a:pt x="277" y="135"/>
                    </a:cubicBezTo>
                    <a:cubicBezTo>
                      <a:pt x="277" y="142"/>
                      <a:pt x="282" y="147"/>
                      <a:pt x="289" y="147"/>
                    </a:cubicBezTo>
                    <a:cubicBezTo>
                      <a:pt x="376" y="147"/>
                      <a:pt x="462" y="147"/>
                      <a:pt x="549"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latin typeface="Arial" panose="020B0604020202020204" pitchFamily="34" charset="0"/>
                </a:endParaRPr>
              </a:p>
            </p:txBody>
          </p:sp>
          <p:sp>
            <p:nvSpPr>
              <p:cNvPr id="10" name="Freeform 12"/>
              <p:cNvSpPr>
                <a:spLocks/>
              </p:cNvSpPr>
              <p:nvPr/>
            </p:nvSpPr>
            <p:spPr bwMode="auto">
              <a:xfrm>
                <a:off x="4122737" y="841374"/>
                <a:ext cx="566738" cy="153988"/>
              </a:xfrm>
              <a:custGeom>
                <a:avLst/>
                <a:gdLst>
                  <a:gd name="T0" fmla="*/ 18 w 357"/>
                  <a:gd name="T1" fmla="*/ 0 h 97"/>
                  <a:gd name="T2" fmla="*/ 339 w 357"/>
                  <a:gd name="T3" fmla="*/ 0 h 97"/>
                  <a:gd name="T4" fmla="*/ 357 w 357"/>
                  <a:gd name="T5" fmla="*/ 97 h 97"/>
                  <a:gd name="T6" fmla="*/ 0 w 357"/>
                  <a:gd name="T7" fmla="*/ 97 h 97"/>
                  <a:gd name="T8" fmla="*/ 18 w 357"/>
                  <a:gd name="T9" fmla="*/ 0 h 97"/>
                  <a:gd name="T10" fmla="*/ 18 w 357"/>
                  <a:gd name="T11" fmla="*/ 0 h 97"/>
                </a:gdLst>
                <a:ahLst/>
                <a:cxnLst>
                  <a:cxn ang="0">
                    <a:pos x="T0" y="T1"/>
                  </a:cxn>
                  <a:cxn ang="0">
                    <a:pos x="T2" y="T3"/>
                  </a:cxn>
                  <a:cxn ang="0">
                    <a:pos x="T4" y="T5"/>
                  </a:cxn>
                  <a:cxn ang="0">
                    <a:pos x="T6" y="T7"/>
                  </a:cxn>
                  <a:cxn ang="0">
                    <a:pos x="T8" y="T9"/>
                  </a:cxn>
                  <a:cxn ang="0">
                    <a:pos x="T10" y="T11"/>
                  </a:cxn>
                </a:cxnLst>
                <a:rect l="0" t="0" r="r" b="b"/>
                <a:pathLst>
                  <a:path w="357" h="97">
                    <a:moveTo>
                      <a:pt x="18" y="0"/>
                    </a:moveTo>
                    <a:lnTo>
                      <a:pt x="339" y="0"/>
                    </a:lnTo>
                    <a:lnTo>
                      <a:pt x="357" y="97"/>
                    </a:lnTo>
                    <a:lnTo>
                      <a:pt x="0" y="97"/>
                    </a:lnTo>
                    <a:lnTo>
                      <a:pt x="18" y="0"/>
                    </a:lnTo>
                    <a:lnTo>
                      <a:pt x="18"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latin typeface="Arial" panose="020B0604020202020204" pitchFamily="34" charset="0"/>
                </a:endParaRPr>
              </a:p>
            </p:txBody>
          </p:sp>
        </p:grpSp>
      </p:grpSp>
      <p:sp>
        <p:nvSpPr>
          <p:cNvPr id="2" name="Title 1">
            <a:extLst>
              <a:ext uri="{FF2B5EF4-FFF2-40B4-BE49-F238E27FC236}">
                <a16:creationId xmlns:a16="http://schemas.microsoft.com/office/drawing/2014/main" id="{C3BDAE24-9E32-4718-9883-5B5429174BE9}"/>
              </a:ext>
            </a:extLst>
          </p:cNvPr>
          <p:cNvSpPr>
            <a:spLocks noGrp="1"/>
          </p:cNvSpPr>
          <p:nvPr>
            <p:ph type="title"/>
          </p:nvPr>
        </p:nvSpPr>
        <p:spPr>
          <a:xfrm>
            <a:off x="677230" y="1765863"/>
            <a:ext cx="3462970" cy="540215"/>
          </a:xfrm>
        </p:spPr>
        <p:txBody>
          <a:bodyPr anchor="t" anchorCtr="0"/>
          <a:lstStyle/>
          <a:p>
            <a:pPr algn="ctr"/>
            <a:r>
              <a:rPr lang="en-US" sz="2000" dirty="0"/>
              <a:t>Outline of presentation</a:t>
            </a:r>
            <a:endParaRPr lang="en-AU" sz="2000" dirty="0"/>
          </a:p>
        </p:txBody>
      </p:sp>
      <p:sp>
        <p:nvSpPr>
          <p:cNvPr id="3" name="Content Placeholder 2">
            <a:extLst>
              <a:ext uri="{FF2B5EF4-FFF2-40B4-BE49-F238E27FC236}">
                <a16:creationId xmlns:a16="http://schemas.microsoft.com/office/drawing/2014/main" id="{94C0713E-5E05-45DF-8F18-CC0B82904279}"/>
              </a:ext>
            </a:extLst>
          </p:cNvPr>
          <p:cNvSpPr>
            <a:spLocks noGrp="1"/>
          </p:cNvSpPr>
          <p:nvPr>
            <p:ph idx="1"/>
          </p:nvPr>
        </p:nvSpPr>
        <p:spPr>
          <a:xfrm>
            <a:off x="865189" y="2547535"/>
            <a:ext cx="3097212" cy="3278589"/>
          </a:xfrm>
        </p:spPr>
        <p:txBody>
          <a:bodyPr/>
          <a:lstStyle/>
          <a:p>
            <a:r>
              <a:rPr lang="en-US" dirty="0"/>
              <a:t>AOD use and child wellbeing &amp; child Protection</a:t>
            </a:r>
          </a:p>
          <a:p>
            <a:r>
              <a:rPr lang="en-US" dirty="0"/>
              <a:t>Abuse &amp; neglect</a:t>
            </a:r>
          </a:p>
          <a:p>
            <a:r>
              <a:rPr lang="en-US" dirty="0"/>
              <a:t>Accidental or intentional consumption of methadone or buprenorphine by a child</a:t>
            </a:r>
          </a:p>
          <a:p>
            <a:r>
              <a:rPr lang="en-US" dirty="0"/>
              <a:t>Homelessness or risk </a:t>
            </a:r>
          </a:p>
          <a:p>
            <a:r>
              <a:rPr lang="en-US" dirty="0"/>
              <a:t>Substance use in Pregnancy and Parenting</a:t>
            </a:r>
          </a:p>
          <a:p>
            <a:r>
              <a:rPr lang="en-US" dirty="0"/>
              <a:t>Violence including FDV</a:t>
            </a:r>
          </a:p>
          <a:p>
            <a:endParaRPr lang="en-US" dirty="0"/>
          </a:p>
          <a:p>
            <a:pPr marL="0" indent="0">
              <a:buNone/>
            </a:pPr>
            <a:endParaRPr lang="en-AU" dirty="0"/>
          </a:p>
        </p:txBody>
      </p:sp>
      <p:grpSp>
        <p:nvGrpSpPr>
          <p:cNvPr id="13" name="Group 12">
            <a:extLst>
              <a:ext uri="{FF2B5EF4-FFF2-40B4-BE49-F238E27FC236}">
                <a16:creationId xmlns:a16="http://schemas.microsoft.com/office/drawing/2014/main" id="{188CA0FA-2C13-4025-8AC9-397DB77DA096}"/>
              </a:ext>
            </a:extLst>
          </p:cNvPr>
          <p:cNvGrpSpPr/>
          <p:nvPr/>
        </p:nvGrpSpPr>
        <p:grpSpPr>
          <a:xfrm>
            <a:off x="8180322" y="5831540"/>
            <a:ext cx="713777" cy="769667"/>
            <a:chOff x="335733" y="5831540"/>
            <a:chExt cx="713777" cy="769667"/>
          </a:xfrm>
          <a:solidFill>
            <a:schemeClr val="bg1"/>
          </a:solidFill>
        </p:grpSpPr>
        <p:sp>
          <p:nvSpPr>
            <p:cNvPr id="14" name="Freeform: Shape 46">
              <a:extLst>
                <a:ext uri="{FF2B5EF4-FFF2-40B4-BE49-F238E27FC236}">
                  <a16:creationId xmlns:a16="http://schemas.microsoft.com/office/drawing/2014/main" id="{696CAC06-2E8D-415A-AC88-D46C55D6D97A}"/>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15" name="Freeform: Shape 47">
              <a:extLst>
                <a:ext uri="{FF2B5EF4-FFF2-40B4-BE49-F238E27FC236}">
                  <a16:creationId xmlns:a16="http://schemas.microsoft.com/office/drawing/2014/main" id="{DC443C97-6BF2-4C1E-97C4-D8122E93260D}"/>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16" name="Freeform: Shape 48">
              <a:extLst>
                <a:ext uri="{FF2B5EF4-FFF2-40B4-BE49-F238E27FC236}">
                  <a16:creationId xmlns:a16="http://schemas.microsoft.com/office/drawing/2014/main" id="{A2E20F90-F143-46E9-9A6B-8505E4AE2C34}"/>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17" name="Freeform: Shape 49">
              <a:extLst>
                <a:ext uri="{FF2B5EF4-FFF2-40B4-BE49-F238E27FC236}">
                  <a16:creationId xmlns:a16="http://schemas.microsoft.com/office/drawing/2014/main" id="{6960088B-B2B5-4BDE-BA58-74237148B58B}"/>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18" name="Freeform: Shape 50">
              <a:extLst>
                <a:ext uri="{FF2B5EF4-FFF2-40B4-BE49-F238E27FC236}">
                  <a16:creationId xmlns:a16="http://schemas.microsoft.com/office/drawing/2014/main" id="{5C1BEE7B-1E3F-4A02-9888-A381778F03B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19" name="Freeform: Shape 51">
              <a:extLst>
                <a:ext uri="{FF2B5EF4-FFF2-40B4-BE49-F238E27FC236}">
                  <a16:creationId xmlns:a16="http://schemas.microsoft.com/office/drawing/2014/main" id="{B6289650-B688-458D-9BFD-2C39EB7D5FB0}"/>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20" name="Freeform: Shape 52">
              <a:extLst>
                <a:ext uri="{FF2B5EF4-FFF2-40B4-BE49-F238E27FC236}">
                  <a16:creationId xmlns:a16="http://schemas.microsoft.com/office/drawing/2014/main" id="{C8E36409-507B-4E71-AEF4-6FC91E0499E1}"/>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21" name="Freeform: Shape 53">
              <a:extLst>
                <a:ext uri="{FF2B5EF4-FFF2-40B4-BE49-F238E27FC236}">
                  <a16:creationId xmlns:a16="http://schemas.microsoft.com/office/drawing/2014/main" id="{F3CE4A28-19EA-467F-82F4-D7EDEF01DB3A}"/>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22" name="Freeform: Shape 54">
              <a:extLst>
                <a:ext uri="{FF2B5EF4-FFF2-40B4-BE49-F238E27FC236}">
                  <a16:creationId xmlns:a16="http://schemas.microsoft.com/office/drawing/2014/main" id="{A509BEDE-DE09-4485-83EA-57705A6CC58E}"/>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23" name="Freeform: Shape 55">
              <a:extLst>
                <a:ext uri="{FF2B5EF4-FFF2-40B4-BE49-F238E27FC236}">
                  <a16:creationId xmlns:a16="http://schemas.microsoft.com/office/drawing/2014/main" id="{FF9AC559-14A1-4E60-86E1-D6283DFDF3BC}"/>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4" name="Freeform: Shape 56">
              <a:extLst>
                <a:ext uri="{FF2B5EF4-FFF2-40B4-BE49-F238E27FC236}">
                  <a16:creationId xmlns:a16="http://schemas.microsoft.com/office/drawing/2014/main" id="{EEB4AD8A-AA60-429E-BD6E-9D53F9A75441}"/>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25" name="Freeform: Shape 57">
              <a:extLst>
                <a:ext uri="{FF2B5EF4-FFF2-40B4-BE49-F238E27FC236}">
                  <a16:creationId xmlns:a16="http://schemas.microsoft.com/office/drawing/2014/main" id="{1CDF83B3-92B4-4009-AAF6-95D3C65579E7}"/>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26" name="Freeform: Shape 58">
              <a:extLst>
                <a:ext uri="{FF2B5EF4-FFF2-40B4-BE49-F238E27FC236}">
                  <a16:creationId xmlns:a16="http://schemas.microsoft.com/office/drawing/2014/main" id="{BD7ED251-61EB-436D-83CB-0004FBFC17BD}"/>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27" name="Freeform: Shape 59">
              <a:extLst>
                <a:ext uri="{FF2B5EF4-FFF2-40B4-BE49-F238E27FC236}">
                  <a16:creationId xmlns:a16="http://schemas.microsoft.com/office/drawing/2014/main" id="{39921A39-C7D7-431C-AC24-C518143256F1}"/>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28" name="Freeform: Shape 60">
              <a:extLst>
                <a:ext uri="{FF2B5EF4-FFF2-40B4-BE49-F238E27FC236}">
                  <a16:creationId xmlns:a16="http://schemas.microsoft.com/office/drawing/2014/main" id="{CCBD7942-BC97-47AC-A002-4E91E2651155}"/>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29" name="Freeform: Shape 61">
              <a:extLst>
                <a:ext uri="{FF2B5EF4-FFF2-40B4-BE49-F238E27FC236}">
                  <a16:creationId xmlns:a16="http://schemas.microsoft.com/office/drawing/2014/main" id="{E401763C-DBA1-4795-9490-4DDF49763B95}"/>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30" name="Freeform: Shape 62">
              <a:extLst>
                <a:ext uri="{FF2B5EF4-FFF2-40B4-BE49-F238E27FC236}">
                  <a16:creationId xmlns:a16="http://schemas.microsoft.com/office/drawing/2014/main" id="{76D50D13-C2E5-4FCE-9E6E-18C0666A99B7}"/>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31" name="Freeform: Shape 63">
              <a:extLst>
                <a:ext uri="{FF2B5EF4-FFF2-40B4-BE49-F238E27FC236}">
                  <a16:creationId xmlns:a16="http://schemas.microsoft.com/office/drawing/2014/main" id="{B4501F10-81DB-43E8-BC7D-94C9FAC0EAE6}"/>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32" name="Freeform: Shape 64">
              <a:extLst>
                <a:ext uri="{FF2B5EF4-FFF2-40B4-BE49-F238E27FC236}">
                  <a16:creationId xmlns:a16="http://schemas.microsoft.com/office/drawing/2014/main" id="{24E36346-41F8-46BE-AE89-8FA8F548F573}"/>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3" name="Freeform: Shape 65">
              <a:extLst>
                <a:ext uri="{FF2B5EF4-FFF2-40B4-BE49-F238E27FC236}">
                  <a16:creationId xmlns:a16="http://schemas.microsoft.com/office/drawing/2014/main" id="{3AA733E8-5770-4F5F-8C73-33A483FE203B}"/>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4" name="Freeform: Shape 66">
              <a:extLst>
                <a:ext uri="{FF2B5EF4-FFF2-40B4-BE49-F238E27FC236}">
                  <a16:creationId xmlns:a16="http://schemas.microsoft.com/office/drawing/2014/main" id="{1DB707AA-A836-4E56-8AE1-131F97E16B11}"/>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5" name="Freeform: Shape 67">
              <a:extLst>
                <a:ext uri="{FF2B5EF4-FFF2-40B4-BE49-F238E27FC236}">
                  <a16:creationId xmlns:a16="http://schemas.microsoft.com/office/drawing/2014/main" id="{8FD49A26-C680-4061-87DA-3262D7AF6BFC}"/>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36" name="Freeform: Shape 68">
              <a:extLst>
                <a:ext uri="{FF2B5EF4-FFF2-40B4-BE49-F238E27FC236}">
                  <a16:creationId xmlns:a16="http://schemas.microsoft.com/office/drawing/2014/main" id="{7A3CE23A-615E-45F7-9A59-8CC0C2D3A621}"/>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7" name="Freeform: Shape 69">
              <a:extLst>
                <a:ext uri="{FF2B5EF4-FFF2-40B4-BE49-F238E27FC236}">
                  <a16:creationId xmlns:a16="http://schemas.microsoft.com/office/drawing/2014/main" id="{8667FB81-26DC-474D-94F4-67C63EC5531C}"/>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38" name="Freeform: Shape 70">
              <a:extLst>
                <a:ext uri="{FF2B5EF4-FFF2-40B4-BE49-F238E27FC236}">
                  <a16:creationId xmlns:a16="http://schemas.microsoft.com/office/drawing/2014/main" id="{218625D2-5A9C-412D-8031-7054E6CE05FE}"/>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spTree>
    <p:extLst>
      <p:ext uri="{BB962C8B-B14F-4D97-AF65-F5344CB8AC3E}">
        <p14:creationId xmlns:p14="http://schemas.microsoft.com/office/powerpoint/2010/main" val="273136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noRot="1" noMove="1" noResize="1"/>
          </p:cNvSpPr>
          <p:nvPr>
            <p:ph idx="1"/>
            <p:custDataLst>
              <p:tags r:id="rId1"/>
            </p:custDataLst>
          </p:nvPr>
        </p:nvSpPr>
        <p:spPr/>
        <p:txBody>
          <a:bodyPr/>
          <a:lstStyle/>
          <a:p>
            <a:pPr marL="0" indent="0">
              <a:buNone/>
            </a:pPr>
            <a:r>
              <a:rPr lang="en-AU" b="1" dirty="0"/>
              <a:t>Roles NSW health staff:</a:t>
            </a:r>
          </a:p>
          <a:p>
            <a:r>
              <a:rPr lang="en-AU" dirty="0"/>
              <a:t>Promote the health, safety, welfare and wellbeing of children and young people when providing healthcare.</a:t>
            </a:r>
          </a:p>
          <a:p>
            <a:r>
              <a:rPr lang="en-AU" dirty="0"/>
              <a:t>Collaborate with interagency partners to ensure child wellbeing and protection</a:t>
            </a:r>
          </a:p>
          <a:p>
            <a:endParaRPr lang="en-AU" b="1" dirty="0"/>
          </a:p>
        </p:txBody>
      </p:sp>
      <p:sp>
        <p:nvSpPr>
          <p:cNvPr id="6" name="Content Placeholder 5"/>
          <p:cNvSpPr>
            <a:spLocks noGrp="1" noRot="1" noMove="1" noResize="1"/>
          </p:cNvSpPr>
          <p:nvPr>
            <p:ph idx="10"/>
            <p:custDataLst>
              <p:tags r:id="rId2"/>
            </p:custDataLst>
          </p:nvPr>
        </p:nvSpPr>
        <p:spPr/>
        <p:txBody>
          <a:bodyPr/>
          <a:lstStyle/>
          <a:p>
            <a:pPr marL="0" indent="0">
              <a:buNone/>
            </a:pPr>
            <a:r>
              <a:rPr lang="en-US" b="1" dirty="0"/>
              <a:t>Responsibilities of Nurses and Midwives:</a:t>
            </a:r>
          </a:p>
          <a:p>
            <a:r>
              <a:rPr lang="en-US" dirty="0"/>
              <a:t>Assess for child wellbeing risks &amp; concerns </a:t>
            </a:r>
          </a:p>
          <a:p>
            <a:r>
              <a:rPr lang="en-US" dirty="0"/>
              <a:t>Identify risks and respond effectively &amp; promptly by:	</a:t>
            </a:r>
          </a:p>
          <a:p>
            <a:pPr lvl="1"/>
            <a:r>
              <a:rPr lang="en-US" dirty="0"/>
              <a:t>Raising concerns</a:t>
            </a:r>
          </a:p>
          <a:p>
            <a:pPr lvl="1"/>
            <a:r>
              <a:rPr lang="en-US" dirty="0"/>
              <a:t>Reporting concerns</a:t>
            </a:r>
          </a:p>
          <a:p>
            <a:pPr lvl="1"/>
            <a:r>
              <a:rPr lang="en-US" dirty="0"/>
              <a:t>Safety plan to mitigate risk  </a:t>
            </a:r>
          </a:p>
          <a:p>
            <a:endParaRPr lang="en-US" b="1" dirty="0"/>
          </a:p>
        </p:txBody>
      </p:sp>
      <p:sp>
        <p:nvSpPr>
          <p:cNvPr id="4" name="Title 3"/>
          <p:cNvSpPr>
            <a:spLocks noGrp="1" noRot="1" noMove="1" noResize="1"/>
          </p:cNvSpPr>
          <p:nvPr>
            <p:ph type="title"/>
            <p:custDataLst>
              <p:tags r:id="rId3"/>
            </p:custDataLst>
          </p:nvPr>
        </p:nvSpPr>
        <p:spPr/>
        <p:txBody>
          <a:bodyPr/>
          <a:lstStyle/>
          <a:p>
            <a:r>
              <a:rPr lang="en-AU" dirty="0"/>
              <a:t>AOD Use and Child Wellbeing &amp; Child Protection</a:t>
            </a:r>
          </a:p>
        </p:txBody>
      </p:sp>
    </p:spTree>
    <p:extLst>
      <p:ext uri="{BB962C8B-B14F-4D97-AF65-F5344CB8AC3E}">
        <p14:creationId xmlns:p14="http://schemas.microsoft.com/office/powerpoint/2010/main" val="414038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Select="1" noRot="1" noMove="1" noResize="1"/>
          </p:cNvSpPr>
          <p:nvPr>
            <p:ph type="title"/>
            <p:custDataLst>
              <p:tags r:id="rId1"/>
            </p:custDataLst>
          </p:nvPr>
        </p:nvSpPr>
        <p:spPr/>
        <p:txBody>
          <a:bodyPr/>
          <a:lstStyle/>
          <a:p>
            <a:r>
              <a:rPr lang="en-AU" dirty="0"/>
              <a:t>AOD use and Child protection &amp; Child Wellbeing</a:t>
            </a:r>
            <a:endParaRPr lang="en-AU" dirty="0">
              <a:solidFill>
                <a:schemeClr val="accent2"/>
              </a:solidFill>
            </a:endParaRPr>
          </a:p>
        </p:txBody>
      </p:sp>
      <p:sp>
        <p:nvSpPr>
          <p:cNvPr id="7" name="Content Placeholder 2" hidden="1"/>
          <p:cNvSpPr txBox="1">
            <a:spLocks noGrp="1" noSelect="1" noRot="1" noMove="1" noResize="1"/>
          </p:cNvSpPr>
          <p:nvPr>
            <p:custDataLst>
              <p:tags r:id="rId2"/>
            </p:custDataLst>
          </p:nvPr>
        </p:nvSpPr>
        <p:spPr>
          <a:xfrm>
            <a:off x="-1081086" y="1606253"/>
            <a:ext cx="3062287" cy="2265032"/>
          </a:xfrm>
          <a:prstGeom prst="rect">
            <a:avLst/>
          </a:prstGeom>
        </p:spPr>
        <p:txBody>
          <a:bodyPr vert="horz" lIns="0" tIns="0" rIns="0" bIns="0" rtlCol="0" anchor="ctr">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endParaRPr lang="en-AU" sz="1600" b="1" dirty="0">
              <a:solidFill>
                <a:schemeClr val="bg1"/>
              </a:solidFill>
            </a:endParaRPr>
          </a:p>
        </p:txBody>
      </p:sp>
      <p:sp>
        <p:nvSpPr>
          <p:cNvPr id="9" name="Content Placeholder 4" hidden="1"/>
          <p:cNvSpPr txBox="1">
            <a:spLocks noGrp="1" noSelect="1" noRot="1" noMove="1" noResize="1"/>
          </p:cNvSpPr>
          <p:nvPr>
            <p:custDataLst>
              <p:tags r:id="rId3"/>
            </p:custDataLst>
          </p:nvPr>
        </p:nvSpPr>
        <p:spPr>
          <a:xfrm>
            <a:off x="4660902" y="1084731"/>
            <a:ext cx="2689225"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0" name="Content Placeholder 4" hidden="1"/>
          <p:cNvSpPr txBox="1">
            <a:spLocks noGrp="1" noSelect="1" noRot="1" noMove="1" noResize="1"/>
          </p:cNvSpPr>
          <p:nvPr>
            <p:custDataLst>
              <p:tags r:id="rId4"/>
            </p:custDataLst>
          </p:nvPr>
        </p:nvSpPr>
        <p:spPr>
          <a:xfrm>
            <a:off x="7531102" y="1084731"/>
            <a:ext cx="2698751" cy="5344351"/>
          </a:xfrm>
          <a:prstGeom prst="rect">
            <a:avLst/>
          </a:prstGeom>
        </p:spPr>
        <p:txBody>
          <a:bodyPr vert="horz" lIns="0" tIns="0" rIns="0" bIns="0" rtlCol="0">
            <a:noAutofit/>
          </a:bodyPr>
          <a:lstStyle>
            <a:lvl1pPr marL="268288" indent="-268288" algn="l" defTabSz="914400" rtl="0" eaLnBrk="1" latinLnBrk="0" hangingPunct="1">
              <a:lnSpc>
                <a:spcPct val="90000"/>
              </a:lnSpc>
              <a:spcBef>
                <a:spcPts val="1000"/>
              </a:spcBef>
              <a:buClr>
                <a:schemeClr val="accent4"/>
              </a:buClr>
              <a:buSzPct val="75000"/>
              <a:buFont typeface="Arial" panose="020B0604020202020204" pitchFamily="34" charset="0"/>
              <a:buChar char="►"/>
              <a:defRPr sz="1400" kern="1200">
                <a:solidFill>
                  <a:schemeClr val="tx1"/>
                </a:solidFill>
                <a:latin typeface="+mn-lt"/>
                <a:ea typeface="+mn-ea"/>
                <a:cs typeface="+mn-cs"/>
              </a:defRPr>
            </a:lvl1pPr>
            <a:lvl2pPr marL="538163" indent="-269875" algn="l" defTabSz="914400" rtl="0" eaLnBrk="1" latinLnBrk="0" hangingPunct="1">
              <a:lnSpc>
                <a:spcPct val="90000"/>
              </a:lnSpc>
              <a:spcBef>
                <a:spcPts val="500"/>
              </a:spcBef>
              <a:buClr>
                <a:schemeClr val="accent1"/>
              </a:buClr>
              <a:buSzPct val="75000"/>
              <a:buFont typeface="Arial" panose="020B0604020202020204" pitchFamily="34" charset="0"/>
              <a:buChar char="►"/>
              <a:defRPr sz="1200" kern="1200">
                <a:solidFill>
                  <a:schemeClr val="tx1"/>
                </a:solidFill>
                <a:latin typeface="+mn-lt"/>
                <a:ea typeface="+mn-ea"/>
                <a:cs typeface="+mn-cs"/>
              </a:defRPr>
            </a:lvl2pPr>
            <a:lvl3pPr marL="806450" indent="-268288" algn="l" defTabSz="914400" rtl="0" eaLnBrk="1" latinLnBrk="0" hangingPunct="1">
              <a:lnSpc>
                <a:spcPct val="90000"/>
              </a:lnSpc>
              <a:spcBef>
                <a:spcPts val="500"/>
              </a:spcBef>
              <a:buClr>
                <a:schemeClr val="accent2"/>
              </a:buClr>
              <a:buSzPct val="75000"/>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SzPct val="75000"/>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endParaRPr lang="en-AU" sz="1000" dirty="0"/>
          </a:p>
        </p:txBody>
      </p:sp>
      <p:sp>
        <p:nvSpPr>
          <p:cNvPr id="19" name="Freeform: Shape 18"/>
          <p:cNvSpPr/>
          <p:nvPr/>
        </p:nvSpPr>
        <p:spPr>
          <a:xfrm>
            <a:off x="22034" y="1124884"/>
            <a:ext cx="3866920" cy="3285827"/>
          </a:xfrm>
          <a:custGeom>
            <a:avLst/>
            <a:gdLst>
              <a:gd name="connsiteX0" fmla="*/ 0 w 4400550"/>
              <a:gd name="connsiteY0" fmla="*/ 0 h 2546076"/>
              <a:gd name="connsiteX1" fmla="*/ 4400550 w 4400550"/>
              <a:gd name="connsiteY1" fmla="*/ 0 h 2546076"/>
              <a:gd name="connsiteX2" fmla="*/ 3718331 w 4400550"/>
              <a:gd name="connsiteY2" fmla="*/ 2546076 h 2546076"/>
              <a:gd name="connsiteX3" fmla="*/ 0 w 4400550"/>
              <a:gd name="connsiteY3" fmla="*/ 2546076 h 2546076"/>
            </a:gdLst>
            <a:ahLst/>
            <a:cxnLst>
              <a:cxn ang="0">
                <a:pos x="connsiteX0" y="connsiteY0"/>
              </a:cxn>
              <a:cxn ang="0">
                <a:pos x="connsiteX1" y="connsiteY1"/>
              </a:cxn>
              <a:cxn ang="0">
                <a:pos x="connsiteX2" y="connsiteY2"/>
              </a:cxn>
              <a:cxn ang="0">
                <a:pos x="connsiteX3" y="connsiteY3"/>
              </a:cxn>
            </a:cxnLst>
            <a:rect l="l" t="t" r="r" b="b"/>
            <a:pathLst>
              <a:path w="4400550" h="2546076">
                <a:moveTo>
                  <a:pt x="0" y="0"/>
                </a:moveTo>
                <a:lnTo>
                  <a:pt x="4400550" y="0"/>
                </a:lnTo>
                <a:lnTo>
                  <a:pt x="3718331" y="2546076"/>
                </a:lnTo>
                <a:lnTo>
                  <a:pt x="0" y="25460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11" name="Rectangle 10">
            <a:extLst>
              <a:ext uri="{FF2B5EF4-FFF2-40B4-BE49-F238E27FC236}">
                <a16:creationId xmlns:a16="http://schemas.microsoft.com/office/drawing/2014/main" id="{DA3CE9D0-6510-4E42-BE1E-AD7D60D872DD}"/>
              </a:ext>
            </a:extLst>
          </p:cNvPr>
          <p:cNvSpPr>
            <a:spLocks noGrp="1" noRot="1" noMove="1" noResize="1" noEditPoints="1"/>
          </p:cNvSpPr>
          <p:nvPr>
            <p:custDataLst>
              <p:tags r:id="rId5"/>
            </p:custDataLst>
          </p:nvPr>
        </p:nvSpPr>
        <p:spPr>
          <a:xfrm>
            <a:off x="334155" y="1494760"/>
            <a:ext cx="2726546" cy="2546076"/>
          </a:xfrm>
          <a:prstGeom prst="rect">
            <a:avLst/>
          </a:prstGeom>
        </p:spPr>
        <p:txBody>
          <a:bodyPr vert="horz" lIns="0" tIns="0" rIns="0" bIns="0" rtlCol="0" anchor="ctr">
            <a:noAutofit/>
          </a:bodyPr>
          <a:lstStyle/>
          <a:p>
            <a:pPr defTabSz="914400">
              <a:lnSpc>
                <a:spcPct val="125000"/>
              </a:lnSpc>
              <a:spcBef>
                <a:spcPts val="1000"/>
              </a:spcBef>
              <a:buClr>
                <a:schemeClr val="accent4"/>
              </a:buClr>
              <a:buSzPct val="75000"/>
            </a:pPr>
            <a:r>
              <a:rPr lang="en-AU" b="1" dirty="0">
                <a:solidFill>
                  <a:schemeClr val="bg1"/>
                </a:solidFill>
              </a:rPr>
              <a:t>Risk Factors for recurring child abuse and neglect Include:</a:t>
            </a:r>
          </a:p>
          <a:p>
            <a:pPr marL="285750" indent="-285750" defTabSz="914400">
              <a:lnSpc>
                <a:spcPct val="125000"/>
              </a:lnSpc>
              <a:spcBef>
                <a:spcPts val="1000"/>
              </a:spcBef>
              <a:buClr>
                <a:schemeClr val="accent4"/>
              </a:buClr>
              <a:buSzPct val="75000"/>
              <a:buFont typeface="Arial" panose="020B0604020202020204" pitchFamily="34" charset="0"/>
              <a:buChar char="•"/>
            </a:pPr>
            <a:r>
              <a:rPr lang="en-AU" sz="1600" b="1" dirty="0">
                <a:solidFill>
                  <a:schemeClr val="accent2"/>
                </a:solidFill>
              </a:rPr>
              <a:t>Maternal Mental Health</a:t>
            </a:r>
          </a:p>
          <a:p>
            <a:pPr marL="285750" indent="-285750" defTabSz="914400">
              <a:lnSpc>
                <a:spcPct val="125000"/>
              </a:lnSpc>
              <a:spcBef>
                <a:spcPts val="1000"/>
              </a:spcBef>
              <a:buClr>
                <a:schemeClr val="accent4"/>
              </a:buClr>
              <a:buSzPct val="75000"/>
              <a:buFont typeface="Arial" panose="020B0604020202020204" pitchFamily="34" charset="0"/>
              <a:buChar char="•"/>
            </a:pPr>
            <a:r>
              <a:rPr lang="en-AU" sz="1600" b="1" dirty="0">
                <a:solidFill>
                  <a:schemeClr val="accent2"/>
                </a:solidFill>
              </a:rPr>
              <a:t>Domestic Violence</a:t>
            </a:r>
          </a:p>
          <a:p>
            <a:pPr marL="285750" indent="-285750" defTabSz="914400">
              <a:lnSpc>
                <a:spcPct val="125000"/>
              </a:lnSpc>
              <a:spcBef>
                <a:spcPts val="1000"/>
              </a:spcBef>
              <a:buClr>
                <a:schemeClr val="accent4"/>
              </a:buClr>
              <a:buSzPct val="75000"/>
              <a:buFont typeface="Arial" panose="020B0604020202020204" pitchFamily="34" charset="0"/>
              <a:buChar char="•"/>
            </a:pPr>
            <a:r>
              <a:rPr lang="en-AU" sz="1600" b="1" dirty="0">
                <a:solidFill>
                  <a:schemeClr val="accent2"/>
                </a:solidFill>
              </a:rPr>
              <a:t>Substance use</a:t>
            </a:r>
          </a:p>
        </p:txBody>
      </p:sp>
      <p:sp>
        <p:nvSpPr>
          <p:cNvPr id="8" name="Content Placeholder 7">
            <a:extLst>
              <a:ext uri="{FF2B5EF4-FFF2-40B4-BE49-F238E27FC236}">
                <a16:creationId xmlns:a16="http://schemas.microsoft.com/office/drawing/2014/main" id="{2F788B02-2AD6-430A-AA73-A02EC034548B}"/>
              </a:ext>
            </a:extLst>
          </p:cNvPr>
          <p:cNvSpPr>
            <a:spLocks noGrp="1"/>
          </p:cNvSpPr>
          <p:nvPr>
            <p:ph idx="1"/>
          </p:nvPr>
        </p:nvSpPr>
        <p:spPr>
          <a:xfrm>
            <a:off x="4572000" y="1494759"/>
            <a:ext cx="4163440" cy="4595368"/>
          </a:xfrm>
        </p:spPr>
        <p:txBody>
          <a:bodyPr/>
          <a:lstStyle/>
          <a:p>
            <a:pPr marL="0" indent="0">
              <a:buNone/>
            </a:pPr>
            <a:endParaRPr lang="en-AU" dirty="0">
              <a:latin typeface="Arial" panose="020B0604020202020204" pitchFamily="34" charset="0"/>
              <a:cs typeface="Arial" panose="020B0604020202020204" pitchFamily="34" charset="0"/>
            </a:endParaRPr>
          </a:p>
          <a:p>
            <a:pPr marL="0" indent="0">
              <a:buNone/>
            </a:pPr>
            <a:r>
              <a:rPr lang="en-AU" dirty="0">
                <a:latin typeface="Arial" panose="020B0604020202020204" pitchFamily="34" charset="0"/>
                <a:cs typeface="Arial" panose="020B0604020202020204" pitchFamily="34" charset="0"/>
              </a:rPr>
              <a:t>Child Wellbeing and Child Protection should be part of the assessment process when working with patients who are parents/carer, or women who may be pregnant.</a:t>
            </a:r>
          </a:p>
          <a:p>
            <a:pPr marL="0" indent="0">
              <a:buNone/>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Risk assessment should be collected from various sources and not only from patient</a:t>
            </a:r>
          </a:p>
          <a:p>
            <a:r>
              <a:rPr lang="en-AU" dirty="0">
                <a:latin typeface="Arial" panose="020B0604020202020204" pitchFamily="34" charset="0"/>
                <a:cs typeface="Arial" panose="020B0604020202020204" pitchFamily="34" charset="0"/>
              </a:rPr>
              <a:t>Substance use alone does not mean parenting will be adversely effected</a:t>
            </a:r>
          </a:p>
          <a:p>
            <a:r>
              <a:rPr lang="en-AU" dirty="0">
                <a:latin typeface="Arial" panose="020B0604020202020204" pitchFamily="34" charset="0"/>
                <a:cs typeface="Arial" panose="020B0604020202020204" pitchFamily="34" charset="0"/>
              </a:rPr>
              <a:t>Often risk is multi-layered and complex</a:t>
            </a:r>
          </a:p>
          <a:p>
            <a:pPr marL="0" indent="0">
              <a:buNone/>
            </a:pP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404695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C4A0-075C-4E65-8DD7-648166A807CC}"/>
              </a:ext>
            </a:extLst>
          </p:cNvPr>
          <p:cNvSpPr>
            <a:spLocks noGrp="1"/>
          </p:cNvSpPr>
          <p:nvPr>
            <p:ph type="title"/>
          </p:nvPr>
        </p:nvSpPr>
        <p:spPr/>
        <p:txBody>
          <a:bodyPr/>
          <a:lstStyle/>
          <a:p>
            <a:r>
              <a:rPr lang="en-AU" dirty="0"/>
              <a:t>Consideration with Risk Assessment</a:t>
            </a:r>
          </a:p>
        </p:txBody>
      </p:sp>
      <p:sp>
        <p:nvSpPr>
          <p:cNvPr id="4" name="Content Placeholder 3"/>
          <p:cNvSpPr>
            <a:spLocks noGrp="1"/>
          </p:cNvSpPr>
          <p:nvPr>
            <p:ph idx="1"/>
          </p:nvPr>
        </p:nvSpPr>
        <p:spPr/>
        <p:txBody>
          <a:bodyPr/>
          <a:lstStyle/>
          <a:p>
            <a:r>
              <a:rPr lang="en-AU" dirty="0"/>
              <a:t>When assessing risk, consider the following:</a:t>
            </a:r>
          </a:p>
          <a:p>
            <a:pPr lvl="1"/>
            <a:r>
              <a:rPr lang="en-AU" dirty="0"/>
              <a:t>Age of the child or young person</a:t>
            </a:r>
          </a:p>
          <a:p>
            <a:pPr lvl="1"/>
            <a:r>
              <a:rPr lang="en-AU" dirty="0"/>
              <a:t>Emotional and developmental milestones</a:t>
            </a:r>
          </a:p>
          <a:p>
            <a:pPr lvl="1"/>
            <a:r>
              <a:rPr lang="en-AU" dirty="0"/>
              <a:t>Level of vulnerability</a:t>
            </a:r>
          </a:p>
          <a:p>
            <a:pPr marL="268288" lvl="1" indent="0">
              <a:buNone/>
            </a:pPr>
            <a:endParaRPr lang="en-AU" dirty="0"/>
          </a:p>
          <a:p>
            <a:r>
              <a:rPr lang="en-AU" dirty="0"/>
              <a:t>Other information to gather:</a:t>
            </a:r>
          </a:p>
          <a:p>
            <a:pPr lvl="1"/>
            <a:r>
              <a:rPr lang="en-AU" dirty="0"/>
              <a:t>Who lives with the child or young person </a:t>
            </a:r>
          </a:p>
          <a:p>
            <a:pPr lvl="1"/>
            <a:r>
              <a:rPr lang="en-AU" dirty="0"/>
              <a:t>Number and ages of all children</a:t>
            </a:r>
          </a:p>
          <a:p>
            <a:pPr lvl="1"/>
            <a:r>
              <a:rPr lang="en-AU" dirty="0"/>
              <a:t>Other adults living/visiting the home </a:t>
            </a:r>
          </a:p>
          <a:p>
            <a:pPr lvl="1"/>
            <a:r>
              <a:rPr lang="en-AU" dirty="0"/>
              <a:t>Identification of risk</a:t>
            </a:r>
          </a:p>
          <a:p>
            <a:pPr lvl="1"/>
            <a:endParaRPr lang="en-AU" dirty="0"/>
          </a:p>
          <a:p>
            <a:pPr marL="268288" lvl="1" indent="0">
              <a:buNone/>
            </a:pPr>
            <a:endParaRPr lang="en-AU" dirty="0"/>
          </a:p>
          <a:p>
            <a:pPr marL="0" indent="0">
              <a:buNone/>
            </a:pPr>
            <a:endParaRPr lang="en-AU" dirty="0"/>
          </a:p>
          <a:p>
            <a:pPr lvl="1"/>
            <a:endParaRPr lang="en-AU" dirty="0"/>
          </a:p>
          <a:p>
            <a:pPr lvl="1"/>
            <a:endParaRPr lang="en-AU" dirty="0"/>
          </a:p>
          <a:p>
            <a:pPr lvl="1"/>
            <a:endParaRPr lang="en-AU" dirty="0"/>
          </a:p>
          <a:p>
            <a:pPr lvl="1"/>
            <a:endParaRPr lang="en-AU" dirty="0"/>
          </a:p>
          <a:p>
            <a:pPr lvl="1"/>
            <a:endParaRPr lang="en-AU" dirty="0"/>
          </a:p>
        </p:txBody>
      </p:sp>
      <p:sp>
        <p:nvSpPr>
          <p:cNvPr id="5" name="Content Placeholder 4"/>
          <p:cNvSpPr>
            <a:spLocks noGrp="1"/>
          </p:cNvSpPr>
          <p:nvPr>
            <p:ph idx="10"/>
          </p:nvPr>
        </p:nvSpPr>
        <p:spPr/>
        <p:txBody>
          <a:bodyPr/>
          <a:lstStyle/>
          <a:p>
            <a:pPr marL="0" indent="0">
              <a:buNone/>
            </a:pPr>
            <a:r>
              <a:rPr lang="en-AU" dirty="0"/>
              <a:t>Action plan following identification of risk:</a:t>
            </a:r>
          </a:p>
          <a:p>
            <a:r>
              <a:rPr lang="en-AU" dirty="0"/>
              <a:t>Monitor risk and escalate concerns to manager and or senior clinician</a:t>
            </a:r>
          </a:p>
          <a:p>
            <a:r>
              <a:rPr lang="en-AU" dirty="0"/>
              <a:t>Reporting requirements and responsibilities</a:t>
            </a:r>
          </a:p>
          <a:p>
            <a:r>
              <a:rPr lang="en-AU" dirty="0"/>
              <a:t>Collaborate with other health professionals or support services to ensure safety and wellbeing of the child and or young person</a:t>
            </a:r>
          </a:p>
          <a:p>
            <a:r>
              <a:rPr lang="en-AU" dirty="0"/>
              <a:t>Inform family about speaking with other services and referral pathways for effective support</a:t>
            </a:r>
          </a:p>
          <a:p>
            <a:endParaRPr lang="en-AU" dirty="0"/>
          </a:p>
          <a:p>
            <a:pPr marL="0" indent="0">
              <a:buNone/>
            </a:pPr>
            <a:endParaRPr lang="en-AU" b="1" dirty="0"/>
          </a:p>
          <a:p>
            <a:endParaRPr lang="en-AU" dirty="0"/>
          </a:p>
        </p:txBody>
      </p:sp>
      <p:sp>
        <p:nvSpPr>
          <p:cNvPr id="3" name="Rectangle 2"/>
          <p:cNvSpPr/>
          <p:nvPr/>
        </p:nvSpPr>
        <p:spPr>
          <a:xfrm>
            <a:off x="1072284" y="6326044"/>
            <a:ext cx="8478058" cy="276999"/>
          </a:xfrm>
          <a:prstGeom prst="rect">
            <a:avLst/>
          </a:prstGeom>
        </p:spPr>
        <p:txBody>
          <a:bodyPr wrap="square">
            <a:spAutoFit/>
          </a:bodyPr>
          <a:lstStyle/>
          <a:p>
            <a:r>
              <a:rPr lang="en-AU" sz="1200" dirty="0"/>
              <a:t>Handbook for Nurses and Midwives: Responding effectively to people who use alcohol and other drugs, </a:t>
            </a:r>
            <a:r>
              <a:rPr lang="en-AU" sz="1200" dirty="0">
                <a:latin typeface="Arial" panose="020B0604020202020204" pitchFamily="34" charset="0"/>
              </a:rPr>
              <a:t>2020</a:t>
            </a:r>
            <a:endParaRPr lang="en-AU" sz="1200" dirty="0"/>
          </a:p>
        </p:txBody>
      </p:sp>
    </p:spTree>
    <p:extLst>
      <p:ext uri="{BB962C8B-B14F-4D97-AF65-F5344CB8AC3E}">
        <p14:creationId xmlns:p14="http://schemas.microsoft.com/office/powerpoint/2010/main" val="123914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AU" dirty="0"/>
              <a:t>Child Wellbeing Guidelines and Resources</a:t>
            </a:r>
          </a:p>
        </p:txBody>
      </p:sp>
      <p:sp>
        <p:nvSpPr>
          <p:cNvPr id="3" name="Content Placeholder 2"/>
          <p:cNvSpPr>
            <a:spLocks noGrp="1"/>
          </p:cNvSpPr>
          <p:nvPr>
            <p:ph idx="1"/>
          </p:nvPr>
        </p:nvSpPr>
        <p:spPr>
          <a:xfrm>
            <a:off x="332185" y="981562"/>
            <a:ext cx="8811815" cy="5027351"/>
          </a:xfrm>
        </p:spPr>
        <p:txBody>
          <a:bodyPr/>
          <a:lstStyle/>
          <a:p>
            <a:r>
              <a:rPr lang="en-AU" dirty="0"/>
              <a:t>Mandatory Reporter Guide (MRG)</a:t>
            </a:r>
          </a:p>
          <a:p>
            <a:pPr lvl="1"/>
            <a:r>
              <a:rPr lang="en-AU" dirty="0"/>
              <a:t>Assists clinicians in their decision making about the level of risk and in deciding what initial action to take </a:t>
            </a:r>
          </a:p>
          <a:p>
            <a:pPr lvl="1"/>
            <a:r>
              <a:rPr lang="en-AU" dirty="0"/>
              <a:t>Action can be influenced by the concerns and answers to the questions</a:t>
            </a:r>
          </a:p>
          <a:p>
            <a:r>
              <a:rPr lang="en-AU" dirty="0"/>
              <a:t>Child Wellbeing Unit (CWU)</a:t>
            </a:r>
          </a:p>
          <a:p>
            <a:pPr lvl="1"/>
            <a:r>
              <a:rPr lang="en-AU" dirty="0"/>
              <a:t>Telephone consultation service, advice and information on background health, child protection/wellbeing of a child/young person/vulnerable family </a:t>
            </a:r>
          </a:p>
          <a:p>
            <a:pPr lvl="1"/>
            <a:r>
              <a:rPr lang="en-AU" dirty="0"/>
              <a:t>Health CWU 1300 480 420 (Monday-Friday 8.30am-4.30pm) or submit an </a:t>
            </a:r>
          </a:p>
          <a:p>
            <a:pPr marL="268288" lvl="1" indent="0">
              <a:buNone/>
            </a:pPr>
            <a:r>
              <a:rPr lang="en-AU" i="1" dirty="0" err="1"/>
              <a:t>eReport</a:t>
            </a:r>
            <a:r>
              <a:rPr lang="en-AU" dirty="0"/>
              <a:t> after registering for </a:t>
            </a:r>
            <a:r>
              <a:rPr lang="en-AU" dirty="0" err="1"/>
              <a:t>ChildStory</a:t>
            </a:r>
            <a:r>
              <a:rPr lang="en-AU" dirty="0"/>
              <a:t> </a:t>
            </a:r>
            <a:r>
              <a:rPr lang="en-AU" dirty="0">
                <a:hlinkClick r:id="rId4"/>
              </a:rPr>
              <a:t>https://reporter.childstory.nsw.gov.au/s/login/</a:t>
            </a:r>
            <a:endParaRPr lang="en-AU" dirty="0"/>
          </a:p>
          <a:p>
            <a:r>
              <a:rPr lang="en-AU" dirty="0"/>
              <a:t>Child Protection Helpline – Risk of significant harm</a:t>
            </a:r>
          </a:p>
          <a:p>
            <a:pPr lvl="1"/>
            <a:r>
              <a:rPr lang="en-AU" dirty="0"/>
              <a:t>Call 13 2111</a:t>
            </a:r>
          </a:p>
          <a:p>
            <a:pPr lvl="1"/>
            <a:r>
              <a:rPr lang="en-AU" dirty="0"/>
              <a:t>Helpline e-reporting </a:t>
            </a:r>
          </a:p>
          <a:p>
            <a:r>
              <a:rPr lang="en-AU" b="1" dirty="0"/>
              <a:t>Policies and Procedures </a:t>
            </a:r>
          </a:p>
          <a:p>
            <a:pPr lvl="1"/>
            <a:r>
              <a:rPr lang="en-AU" dirty="0"/>
              <a:t>Child Wellbeing and Child Protection Policies and Procedures for NSW </a:t>
            </a:r>
          </a:p>
          <a:p>
            <a:pPr lvl="1"/>
            <a:r>
              <a:rPr lang="en-AU" dirty="0"/>
              <a:t>Chapter 16A of the Children and Young Persons (Care and Protection) Act 1998</a:t>
            </a:r>
          </a:p>
          <a:p>
            <a:pPr lvl="1"/>
            <a:endParaRPr lang="en-AU" dirty="0"/>
          </a:p>
          <a:p>
            <a:endParaRPr lang="en-AU" b="1" dirty="0"/>
          </a:p>
          <a:p>
            <a:pPr marL="268288" lvl="1" indent="0">
              <a:buNone/>
            </a:pPr>
            <a:endParaRPr lang="en-AU" dirty="0"/>
          </a:p>
        </p:txBody>
      </p:sp>
      <p:pic>
        <p:nvPicPr>
          <p:cNvPr id="7" name="Content Placeholder 6"/>
          <p:cNvPicPr>
            <a:picLocks noGrp="1" noChangeAspect="1"/>
          </p:cNvPicPr>
          <p:nvPr>
            <p:ph idx="10"/>
          </p:nvPr>
        </p:nvPicPr>
        <p:blipFill>
          <a:blip r:embed="rId5">
            <a:extLst>
              <a:ext uri="{28A0092B-C50C-407E-A947-70E740481C1C}">
                <a14:useLocalDpi xmlns:a14="http://schemas.microsoft.com/office/drawing/2010/main" val="0"/>
              </a:ext>
            </a:extLst>
          </a:blip>
          <a:stretch>
            <a:fillRect/>
          </a:stretch>
        </p:blipFill>
        <p:spPr>
          <a:xfrm>
            <a:off x="6410848" y="4085675"/>
            <a:ext cx="2562138" cy="1281069"/>
          </a:xfrm>
        </p:spPr>
      </p:pic>
    </p:spTree>
    <p:extLst>
      <p:ext uri="{BB962C8B-B14F-4D97-AF65-F5344CB8AC3E}">
        <p14:creationId xmlns:p14="http://schemas.microsoft.com/office/powerpoint/2010/main" val="415409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Rot="1" noMove="1" noResize="1"/>
          </p:cNvSpPr>
          <p:nvPr>
            <p:ph type="title"/>
            <p:custDataLst>
              <p:tags r:id="rId1"/>
            </p:custDataLst>
          </p:nvPr>
        </p:nvSpPr>
        <p:spPr/>
        <p:txBody>
          <a:bodyPr/>
          <a:lstStyle/>
          <a:p>
            <a:r>
              <a:rPr lang="en-AU" dirty="0"/>
              <a:t>Abuse and Neglect – Types of Abuse</a:t>
            </a:r>
          </a:p>
        </p:txBody>
      </p:sp>
      <p:sp>
        <p:nvSpPr>
          <p:cNvPr id="5" name="Content Placeholder 4"/>
          <p:cNvSpPr>
            <a:spLocks noGrp="1" noRot="1" noMove="1" noResize="1"/>
          </p:cNvSpPr>
          <p:nvPr>
            <p:ph idx="1"/>
            <p:custDataLst>
              <p:tags r:id="rId2"/>
            </p:custDataLst>
          </p:nvPr>
        </p:nvSpPr>
        <p:spPr/>
        <p:txBody>
          <a:bodyPr/>
          <a:lstStyle/>
          <a:p>
            <a:pPr marL="0" indent="0">
              <a:buNone/>
            </a:pPr>
            <a:endParaRPr lang="en-AU" b="1" dirty="0"/>
          </a:p>
          <a:p>
            <a:pPr marL="0" indent="0">
              <a:buNone/>
            </a:pPr>
            <a:r>
              <a:rPr lang="en-AU" b="1" dirty="0"/>
              <a:t>Abuse refers to acts of commission </a:t>
            </a:r>
          </a:p>
          <a:p>
            <a:pPr marL="0" indent="0">
              <a:buNone/>
            </a:pPr>
            <a:r>
              <a:rPr lang="en-AU" b="1" dirty="0"/>
              <a:t>Types of Abuse:</a:t>
            </a:r>
          </a:p>
          <a:p>
            <a:pPr lvl="1"/>
            <a:r>
              <a:rPr lang="en-AU" dirty="0"/>
              <a:t>Physical </a:t>
            </a:r>
          </a:p>
          <a:p>
            <a:pPr lvl="1"/>
            <a:r>
              <a:rPr lang="en-AU" dirty="0"/>
              <a:t>Psychological </a:t>
            </a:r>
          </a:p>
          <a:p>
            <a:pPr lvl="1"/>
            <a:r>
              <a:rPr lang="en-AU" dirty="0"/>
              <a:t>Sexual abuse </a:t>
            </a:r>
          </a:p>
          <a:p>
            <a:pPr lvl="1"/>
            <a:r>
              <a:rPr lang="en-AU" dirty="0"/>
              <a:t>Emotional abuse </a:t>
            </a:r>
          </a:p>
          <a:p>
            <a:pPr lvl="1"/>
            <a:r>
              <a:rPr lang="en-AU" dirty="0"/>
              <a:t>Domestic and family violence</a:t>
            </a:r>
          </a:p>
          <a:p>
            <a:endParaRPr lang="en-AU" b="1" dirty="0"/>
          </a:p>
        </p:txBody>
      </p:sp>
      <p:sp>
        <p:nvSpPr>
          <p:cNvPr id="6" name="Content Placeholder 5"/>
          <p:cNvSpPr>
            <a:spLocks noGrp="1" noRot="1" noMove="1" noResize="1"/>
          </p:cNvSpPr>
          <p:nvPr>
            <p:ph idx="10"/>
            <p:custDataLst>
              <p:tags r:id="rId3"/>
            </p:custDataLst>
          </p:nvPr>
        </p:nvSpPr>
        <p:spPr/>
        <p:txBody>
          <a:bodyPr/>
          <a:lstStyle/>
          <a:p>
            <a:pPr marL="0" indent="0">
              <a:buNone/>
            </a:pPr>
            <a:endParaRPr lang="en-US" b="1" dirty="0"/>
          </a:p>
          <a:p>
            <a:pPr marL="0" indent="0">
              <a:buNone/>
            </a:pPr>
            <a:r>
              <a:rPr lang="en-US" b="1" dirty="0"/>
              <a:t>Neglect refers to acts of omission</a:t>
            </a:r>
          </a:p>
          <a:p>
            <a:pPr marL="0" indent="0">
              <a:buNone/>
            </a:pPr>
            <a:r>
              <a:rPr lang="en-US" b="1" dirty="0"/>
              <a:t>Neglect:</a:t>
            </a:r>
          </a:p>
          <a:p>
            <a:r>
              <a:rPr lang="en-AU" dirty="0"/>
              <a:t>Neglect – failure by parent or caregiver to provide a child with basic items </a:t>
            </a:r>
          </a:p>
          <a:p>
            <a:pPr lvl="1"/>
            <a:r>
              <a:rPr lang="en-AU" dirty="0"/>
              <a:t> Supervision; Food; Clothing/hygiene; Shelter/environment; Medical/dental care; Mental health care; Education – not enrolled, habitual absence</a:t>
            </a:r>
          </a:p>
          <a:p>
            <a:pPr marL="268288" lvl="1" indent="0">
              <a:buNone/>
            </a:pPr>
            <a:endParaRPr lang="en-US" dirty="0"/>
          </a:p>
          <a:p>
            <a:endParaRPr lang="en-US" b="1"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6139" y="4934082"/>
            <a:ext cx="3143250" cy="1217364"/>
          </a:xfrm>
          <a:prstGeom prst="rect">
            <a:avLst/>
          </a:prstGeom>
        </p:spPr>
      </p:pic>
    </p:spTree>
    <p:extLst>
      <p:ext uri="{BB962C8B-B14F-4D97-AF65-F5344CB8AC3E}">
        <p14:creationId xmlns:p14="http://schemas.microsoft.com/office/powerpoint/2010/main" val="29993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Accidental or intentional consumption of Methadone or buprenorphine by a child</a:t>
            </a:r>
          </a:p>
        </p:txBody>
      </p:sp>
      <p:sp>
        <p:nvSpPr>
          <p:cNvPr id="3" name="Content Placeholder 2"/>
          <p:cNvSpPr>
            <a:spLocks noGrp="1"/>
          </p:cNvSpPr>
          <p:nvPr>
            <p:ph idx="1"/>
          </p:nvPr>
        </p:nvSpPr>
        <p:spPr>
          <a:xfrm>
            <a:off x="122605" y="1230757"/>
            <a:ext cx="4176584" cy="4595368"/>
          </a:xfrm>
        </p:spPr>
        <p:txBody>
          <a:bodyPr/>
          <a:lstStyle/>
          <a:p>
            <a:r>
              <a:rPr lang="en-AU" dirty="0"/>
              <a:t>Ingestion of methadone and buprenorphine takeaway doses is dangerous for children and can be life threatening, even a small amount can be fatal</a:t>
            </a:r>
          </a:p>
          <a:p>
            <a:r>
              <a:rPr lang="en-AU" dirty="0"/>
              <a:t>Immediate medical care must be initiated if in community setting</a:t>
            </a:r>
          </a:p>
          <a:p>
            <a:pPr lvl="1"/>
            <a:r>
              <a:rPr lang="en-AU" dirty="0"/>
              <a:t>Call Emergency</a:t>
            </a:r>
          </a:p>
          <a:p>
            <a:pPr lvl="1"/>
            <a:r>
              <a:rPr lang="en-AU" dirty="0"/>
              <a:t>Assess level of consciousness and monitor child until in the care of ambulance</a:t>
            </a:r>
          </a:p>
          <a:p>
            <a:r>
              <a:rPr lang="en-AU" dirty="0"/>
              <a:t>Hospital setting</a:t>
            </a:r>
          </a:p>
          <a:p>
            <a:pPr lvl="1"/>
            <a:r>
              <a:rPr lang="en-AU" dirty="0"/>
              <a:t>Oxygen therapy</a:t>
            </a:r>
          </a:p>
          <a:p>
            <a:pPr lvl="1"/>
            <a:r>
              <a:rPr lang="en-AU" dirty="0"/>
              <a:t>Naloxone </a:t>
            </a:r>
          </a:p>
          <a:p>
            <a:pPr marL="0" indent="0">
              <a:buNone/>
            </a:pPr>
            <a:endParaRPr lang="en-AU" dirty="0"/>
          </a:p>
        </p:txBody>
      </p:sp>
      <p:sp>
        <p:nvSpPr>
          <p:cNvPr id="4" name="Content Placeholder 3"/>
          <p:cNvSpPr>
            <a:spLocks noGrp="1"/>
          </p:cNvSpPr>
          <p:nvPr>
            <p:ph idx="10"/>
          </p:nvPr>
        </p:nvSpPr>
        <p:spPr>
          <a:xfrm>
            <a:off x="4465122" y="1230756"/>
            <a:ext cx="4678877" cy="4728083"/>
          </a:xfrm>
        </p:spPr>
        <p:txBody>
          <a:bodyPr/>
          <a:lstStyle/>
          <a:p>
            <a:pPr marL="0" indent="0">
              <a:buNone/>
            </a:pPr>
            <a:r>
              <a:rPr lang="en-AU" b="1" dirty="0"/>
              <a:t>Reporting Requirement</a:t>
            </a:r>
          </a:p>
          <a:p>
            <a:pPr marL="0" indent="0">
              <a:buNone/>
            </a:pPr>
            <a:r>
              <a:rPr lang="en-AU" b="1" dirty="0"/>
              <a:t>Notify:</a:t>
            </a:r>
          </a:p>
          <a:p>
            <a:pPr lvl="2"/>
            <a:r>
              <a:rPr lang="en-AU" dirty="0"/>
              <a:t>Prescriber/Clinic - dosage/takeaways</a:t>
            </a:r>
          </a:p>
          <a:p>
            <a:pPr lvl="2"/>
            <a:r>
              <a:rPr lang="en-AU" dirty="0"/>
              <a:t>Pharmaceutical Regulatory Unit (PRU) </a:t>
            </a:r>
          </a:p>
          <a:p>
            <a:pPr lvl="2"/>
            <a:r>
              <a:rPr lang="en-AU" dirty="0"/>
              <a:t>Child protection helpline report</a:t>
            </a:r>
          </a:p>
          <a:p>
            <a:pPr lvl="2"/>
            <a:r>
              <a:rPr lang="en-AU" dirty="0"/>
              <a:t>Child protection services/social worker at hospital prior to discharge</a:t>
            </a:r>
            <a:endParaRPr lang="en-AU" b="1" dirty="0"/>
          </a:p>
          <a:p>
            <a:pPr marL="0" indent="0">
              <a:buNone/>
            </a:pPr>
            <a:endParaRPr lang="en-AU" dirty="0">
              <a:solidFill>
                <a:schemeClr val="accent2"/>
              </a:solidFill>
            </a:endParaRPr>
          </a:p>
          <a:p>
            <a:pPr marL="0" indent="0">
              <a:buNone/>
            </a:pPr>
            <a:r>
              <a:rPr lang="en-AU" sz="2000" b="1" dirty="0">
                <a:solidFill>
                  <a:schemeClr val="accent2"/>
                </a:solidFill>
              </a:rPr>
              <a:t>NURSES WORKING IN ED</a:t>
            </a:r>
          </a:p>
          <a:p>
            <a:pPr marL="0" indent="0">
              <a:buNone/>
            </a:pPr>
            <a:r>
              <a:rPr lang="en-AU" sz="2000" dirty="0"/>
              <a:t>Refer to Incident Management Policy  Mandated reporting – Legal and Policy Requirements of the NSW Health</a:t>
            </a:r>
          </a:p>
        </p:txBody>
      </p:sp>
    </p:spTree>
    <p:extLst>
      <p:ext uri="{BB962C8B-B14F-4D97-AF65-F5344CB8AC3E}">
        <p14:creationId xmlns:p14="http://schemas.microsoft.com/office/powerpoint/2010/main" val="259725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02021965ac9cd385cee362383dbe7d356cfcb27"/>
</p:tagLst>
</file>

<file path=ppt/tags/tag10.xml><?xml version="1.0" encoding="utf-8"?>
<p:tagLst xmlns:a="http://schemas.openxmlformats.org/drawingml/2006/main" xmlns:r="http://schemas.openxmlformats.org/officeDocument/2006/relationships" xmlns:p="http://schemas.openxmlformats.org/presentationml/2006/main">
  <p:tag name="SHAPE_LOCKS" val="15"/>
</p:tagLst>
</file>

<file path=ppt/tags/tag11.xml><?xml version="1.0" encoding="utf-8"?>
<p:tagLst xmlns:a="http://schemas.openxmlformats.org/drawingml/2006/main" xmlns:r="http://schemas.openxmlformats.org/officeDocument/2006/relationships" xmlns:p="http://schemas.openxmlformats.org/presentationml/2006/main">
  <p:tag name="SHAPE_LOCKS" val="15"/>
</p:tagLst>
</file>

<file path=ppt/tags/tag12.xml><?xml version="1.0" encoding="utf-8"?>
<p:tagLst xmlns:a="http://schemas.openxmlformats.org/drawingml/2006/main" xmlns:r="http://schemas.openxmlformats.org/officeDocument/2006/relationships" xmlns:p="http://schemas.openxmlformats.org/presentationml/2006/main">
  <p:tag name="SHAPE_LOCKS" val="15"/>
</p:tagLst>
</file>

<file path=ppt/tags/tag13.xml><?xml version="1.0" encoding="utf-8"?>
<p:tagLst xmlns:a="http://schemas.openxmlformats.org/drawingml/2006/main" xmlns:r="http://schemas.openxmlformats.org/officeDocument/2006/relationships" xmlns:p="http://schemas.openxmlformats.org/presentationml/2006/main">
  <p:tag name="SHAPE_LOCKS" val="15"/>
</p:tagLst>
</file>

<file path=ppt/tags/tag14.xml><?xml version="1.0" encoding="utf-8"?>
<p:tagLst xmlns:a="http://schemas.openxmlformats.org/drawingml/2006/main" xmlns:r="http://schemas.openxmlformats.org/officeDocument/2006/relationships" xmlns:p="http://schemas.openxmlformats.org/presentationml/2006/main">
  <p:tag name="SHAPE_LOCKS" val="31"/>
</p:tagLst>
</file>

<file path=ppt/tags/tag15.xml><?xml version="1.0" encoding="utf-8"?>
<p:tagLst xmlns:a="http://schemas.openxmlformats.org/drawingml/2006/main" xmlns:r="http://schemas.openxmlformats.org/officeDocument/2006/relationships" xmlns:p="http://schemas.openxmlformats.org/presentationml/2006/main">
  <p:tag name="SHAPE_LOCKS" val="31"/>
</p:tagLst>
</file>

<file path=ppt/tags/tag16.xml><?xml version="1.0" encoding="utf-8"?>
<p:tagLst xmlns:a="http://schemas.openxmlformats.org/drawingml/2006/main" xmlns:r="http://schemas.openxmlformats.org/officeDocument/2006/relationships" xmlns:p="http://schemas.openxmlformats.org/presentationml/2006/main">
  <p:tag name="SHAPE_LOCKS" val="31"/>
</p:tagLst>
</file>

<file path=ppt/tags/tag17.xml><?xml version="1.0" encoding="utf-8"?>
<p:tagLst xmlns:a="http://schemas.openxmlformats.org/drawingml/2006/main" xmlns:r="http://schemas.openxmlformats.org/officeDocument/2006/relationships" xmlns:p="http://schemas.openxmlformats.org/presentationml/2006/main">
  <p:tag name="SHAPE_LOCKS" val="31"/>
</p:tagLst>
</file>

<file path=ppt/tags/tag18.xml><?xml version="1.0" encoding="utf-8"?>
<p:tagLst xmlns:a="http://schemas.openxmlformats.org/drawingml/2006/main" xmlns:r="http://schemas.openxmlformats.org/officeDocument/2006/relationships" xmlns:p="http://schemas.openxmlformats.org/presentationml/2006/main">
  <p:tag name="SHAPE_LOCKS" val="15"/>
</p:tagLst>
</file>

<file path=ppt/tags/tag19.xml><?xml version="1.0" encoding="utf-8"?>
<p:tagLst xmlns:a="http://schemas.openxmlformats.org/drawingml/2006/main" xmlns:r="http://schemas.openxmlformats.org/officeDocument/2006/relationships" xmlns:p="http://schemas.openxmlformats.org/presentationml/2006/main">
  <p:tag name="SHAPE_LOCKS" val="15"/>
</p:tagLst>
</file>

<file path=ppt/tags/tag2.xml><?xml version="1.0" encoding="utf-8"?>
<p:tagLst xmlns:a="http://schemas.openxmlformats.org/drawingml/2006/main" xmlns:r="http://schemas.openxmlformats.org/officeDocument/2006/relationships" xmlns:p="http://schemas.openxmlformats.org/presentationml/2006/main">
  <p:tag name="SHAPE_LOCKS" val="15"/>
</p:tagLst>
</file>

<file path=ppt/tags/tag3.xml><?xml version="1.0" encoding="utf-8"?>
<p:tagLst xmlns:a="http://schemas.openxmlformats.org/drawingml/2006/main" xmlns:r="http://schemas.openxmlformats.org/officeDocument/2006/relationships" xmlns:p="http://schemas.openxmlformats.org/presentationml/2006/main">
  <p:tag name="SHAPE_LOCKS" val="15"/>
</p:tagLst>
</file>

<file path=ppt/tags/tag4.xml><?xml version="1.0" encoding="utf-8"?>
<p:tagLst xmlns:a="http://schemas.openxmlformats.org/drawingml/2006/main" xmlns:r="http://schemas.openxmlformats.org/officeDocument/2006/relationships" xmlns:p="http://schemas.openxmlformats.org/presentationml/2006/main">
  <p:tag name="SHAPE_LOCKS" val="15"/>
</p:tagLst>
</file>

<file path=ppt/tags/tag5.xml><?xml version="1.0" encoding="utf-8"?>
<p:tagLst xmlns:a="http://schemas.openxmlformats.org/drawingml/2006/main" xmlns:r="http://schemas.openxmlformats.org/officeDocument/2006/relationships" xmlns:p="http://schemas.openxmlformats.org/presentationml/2006/main">
  <p:tag name="SHAPE_LOCKS" val="31"/>
</p:tagLst>
</file>

<file path=ppt/tags/tag6.xml><?xml version="1.0" encoding="utf-8"?>
<p:tagLst xmlns:a="http://schemas.openxmlformats.org/drawingml/2006/main" xmlns:r="http://schemas.openxmlformats.org/officeDocument/2006/relationships" xmlns:p="http://schemas.openxmlformats.org/presentationml/2006/main">
  <p:tag name="SHAPE_LOCKS" val="31"/>
</p:tagLst>
</file>

<file path=ppt/tags/tag7.xml><?xml version="1.0" encoding="utf-8"?>
<p:tagLst xmlns:a="http://schemas.openxmlformats.org/drawingml/2006/main" xmlns:r="http://schemas.openxmlformats.org/officeDocument/2006/relationships" xmlns:p="http://schemas.openxmlformats.org/presentationml/2006/main">
  <p:tag name="SHAPE_LOCKS" val="31"/>
</p:tagLst>
</file>

<file path=ppt/tags/tag8.xml><?xml version="1.0" encoding="utf-8"?>
<p:tagLst xmlns:a="http://schemas.openxmlformats.org/drawingml/2006/main" xmlns:r="http://schemas.openxmlformats.org/officeDocument/2006/relationships" xmlns:p="http://schemas.openxmlformats.org/presentationml/2006/main">
  <p:tag name="SHAPE_LOCKS" val="31"/>
</p:tagLst>
</file>

<file path=ppt/tags/tag9.xml><?xml version="1.0" encoding="utf-8"?>
<p:tagLst xmlns:a="http://schemas.openxmlformats.org/drawingml/2006/main" xmlns:r="http://schemas.openxmlformats.org/officeDocument/2006/relationships" xmlns:p="http://schemas.openxmlformats.org/presentationml/2006/main">
  <p:tag name="SHAPE_LOCKS" val="271"/>
</p:tagLst>
</file>

<file path=ppt/theme/theme1.xml><?xml version="1.0" encoding="utf-8"?>
<a:theme xmlns:a="http://schemas.openxmlformats.org/drawingml/2006/main" name="NSW Internal Theme">
  <a:themeElements>
    <a:clrScheme name="NSW Health Colour Palette">
      <a:dk1>
        <a:srgbClr val="262626"/>
      </a:dk1>
      <a:lt1>
        <a:sysClr val="window" lastClr="FFFFFF"/>
      </a:lt1>
      <a:dk2>
        <a:srgbClr val="7F7F7F"/>
      </a:dk2>
      <a:lt2>
        <a:srgbClr val="E7E6E6"/>
      </a:lt2>
      <a:accent1>
        <a:srgbClr val="002664"/>
      </a:accent1>
      <a:accent2>
        <a:srgbClr val="D7153A"/>
      </a:accent2>
      <a:accent3>
        <a:srgbClr val="00ABE6"/>
      </a:accent3>
      <a:accent4>
        <a:srgbClr val="0A7CB9"/>
      </a:accent4>
      <a:accent5>
        <a:srgbClr val="4F4F4F"/>
      </a:accent5>
      <a:accent6>
        <a:srgbClr val="000000"/>
      </a:accent6>
      <a:hlink>
        <a:srgbClr val="EC008C"/>
      </a:hlink>
      <a:folHlink>
        <a:srgbClr val="0028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spcBef>
            <a:spcPts val="600"/>
          </a:spcBef>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ABB278BF566E4489848AC47C70BC49" ma:contentTypeVersion="2" ma:contentTypeDescription="Create a new document." ma:contentTypeScope="" ma:versionID="6c09351af23aa36cfa53b56bd3aadfe4">
  <xsd:schema xmlns:xsd="http://www.w3.org/2001/XMLSchema" xmlns:xs="http://www.w3.org/2001/XMLSchema" xmlns:p="http://schemas.microsoft.com/office/2006/metadata/properties" xmlns:ns1="http://schemas.microsoft.com/sharepoint/v3" targetNamespace="http://schemas.microsoft.com/office/2006/metadata/properties" ma:root="true" ma:fieldsID="a58eca3177ee29d4cf5b7f6054c3e7c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Template" ma:contentTypeID="0x010100C9F0DE0FF11F47A6AE50EC9AADC76F83006942542B6873E143A31679EA5A50B1B7" ma:contentTypeVersion="27" ma:contentTypeDescription="Pre-set format that serves as a basis or guide for developing similar documents." ma:contentTypeScope="" ma:versionID="3c148ce7b3602da8722b06c8bd069c78">
  <xsd:schema xmlns:xsd="http://www.w3.org/2001/XMLSchema" xmlns:xs="http://www.w3.org/2001/XMLSchema" xmlns:p="http://schemas.microsoft.com/office/2006/metadata/properties" xmlns:ns2="63692d22-9298-493d-aa2f-61b827075d22" targetNamespace="http://schemas.microsoft.com/office/2006/metadata/properties" ma:root="true" ma:fieldsID="1f55e324d4f9fd8ce964673a185ea2b5" ns2:_="">
    <xsd:import namespace="63692d22-9298-493d-aa2f-61b827075d22"/>
    <xsd:element name="properties">
      <xsd:complexType>
        <xsd:sequence>
          <xsd:element name="documentManagement">
            <xsd:complexType>
              <xsd:all>
                <xsd:element ref="ns2:moh_TemplateCategory"/>
                <xsd:element ref="ns2:moh_Division" minOccurs="0"/>
                <xsd:element ref="ns2:moh_Branch"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692d22-9298-493d-aa2f-61b827075d22" elementFormDefault="qualified">
    <xsd:import namespace="http://schemas.microsoft.com/office/2006/documentManagement/types"/>
    <xsd:import namespace="http://schemas.microsoft.com/office/infopath/2007/PartnerControls"/>
    <xsd:element name="moh_TemplateCategory" ma:index="2" ma:displayName="Template Category" ma:format="RadioButtons" ma:internalName="moh_TemplateCategory" ma:readOnly="false">
      <xsd:simpleType>
        <xsd:restriction base="dms:Choice">
          <xsd:enumeration value="Building &amp; Facilities"/>
          <xsd:enumeration value="Communications &amp; Marketing"/>
          <xsd:enumeration value="Corporate Stationery"/>
          <xsd:enumeration value="Finance"/>
          <xsd:enumeration value="Human Resources"/>
          <xsd:enumeration value="Information &amp; Records Management"/>
          <xsd:enumeration value="Information Technology"/>
          <xsd:enumeration value="Learning &amp; Development"/>
          <xsd:enumeration value="Media"/>
          <xsd:enumeration value="Ministerials &amp; Briefings"/>
          <xsd:enumeration value="Policy Distribution System"/>
          <xsd:enumeration value="Procurement &amp; Purchasing"/>
          <xsd:enumeration value="Publishing"/>
          <xsd:enumeration value="Transport &amp; Travel"/>
          <xsd:enumeration value="Web &amp; Mintranet"/>
        </xsd:restriction>
      </xsd:simpleType>
    </xsd:element>
    <xsd:element name="moh_Division" ma:index="3" nillable="true" ma:displayName="Division" ma:format="Dropdown" ma:internalName="moh_Division">
      <xsd:simpleType>
        <xsd:restriction base="dms:Choice">
          <xsd:enumeration value="People, Culture and Governance"/>
          <xsd:enumeration value="Population and Public Health"/>
          <xsd:enumeration value="Secretary"/>
          <xsd:enumeration value="Strategy and Resources"/>
          <xsd:enumeration value="System Purchasing and Performance"/>
        </xsd:restriction>
      </xsd:simpleType>
    </xsd:element>
    <xsd:element name="moh_Branch" ma:index="4" nillable="true" ma:displayName="Branch" ma:format="Dropdown" ma:internalName="moh_Branch">
      <xsd:simpleType>
        <xsd:restriction base="dms:Choice">
          <xsd:enumeration value="Activity Based Management"/>
          <xsd:enumeration value="Asset and Property Services"/>
          <xsd:enumeration value="Business Services"/>
          <xsd:enumeration value="Centre for Aboriginal Health"/>
          <xsd:enumeration value="Centre for Epidemiology and Evidence"/>
          <xsd:enumeration value="Centre for Oral Health Strategy"/>
          <xsd:enumeration value="Centre for Population Health"/>
          <xsd:enumeration value="Executive and Ministerial Services"/>
          <xsd:enumeration value="Finance"/>
          <xsd:enumeration value="Government Relations"/>
          <xsd:enumeration value="Health and Social Policy"/>
          <xsd:enumeration value="Health Protection NSW"/>
          <xsd:enumeration value="Heath System Information &amp; Performance Reporting"/>
          <xsd:enumeration value="Health System Planning and Investment"/>
          <xsd:enumeration value="Internal Audit"/>
          <xsd:enumeration value="Legal and Regulatory Services"/>
          <xsd:enumeration value="Mental Health"/>
          <xsd:enumeration value="Nursing and Midwifery"/>
          <xsd:enumeration value="Office for Health and Medical Research"/>
          <xsd:enumeration value="Office of the Chief Health Officer"/>
          <xsd:enumeration value="Office of the Secretary"/>
          <xsd:enumeration value="Program Management Office"/>
          <xsd:enumeration value="Public Affairs"/>
          <xsd:enumeration value="Strategic Communications and Engagement"/>
          <xsd:enumeration value="System Management"/>
          <xsd:enumeration value="System Performance Support"/>
          <xsd:enumeration value="System Purchasing"/>
          <xsd:enumeration value="Workforce Planning and Development"/>
          <xsd:enumeration value="Workplace Relations"/>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5BBC34-F997-4317-99DA-91706CBB48D5}"/>
</file>

<file path=customXml/itemProps2.xml><?xml version="1.0" encoding="utf-8"?>
<ds:datastoreItem xmlns:ds="http://schemas.openxmlformats.org/officeDocument/2006/customXml" ds:itemID="{6F4DDCAC-BE19-47EC-96F1-422488E0C66E}"/>
</file>

<file path=customXml/itemProps3.xml><?xml version="1.0" encoding="utf-8"?>
<ds:datastoreItem xmlns:ds="http://schemas.openxmlformats.org/officeDocument/2006/customXml" ds:itemID="{781C14D1-7787-42B4-AF41-CD3D2B77C809}"/>
</file>

<file path=customXml/itemProps4.xml><?xml version="1.0" encoding="utf-8"?>
<ds:datastoreItem xmlns:ds="http://schemas.openxmlformats.org/officeDocument/2006/customXml" ds:itemID="{354AF611-D315-4502-9865-A99132B04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692d22-9298-493d-aa2f-61b827075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1665</TotalTime>
  <Words>1767</Words>
  <Application>Microsoft Office PowerPoint</Application>
  <PresentationFormat>On-screen Show (4:3)</PresentationFormat>
  <Paragraphs>199</Paragraphs>
  <Slides>18</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Segoe UI Historic</vt:lpstr>
      <vt:lpstr>NSW Internal Theme</vt:lpstr>
      <vt:lpstr>Handbook for Nurses and Midwives: Responding Effectively to People Who Use AOD</vt:lpstr>
      <vt:lpstr>PowerPoint Presentation</vt:lpstr>
      <vt:lpstr>Outline of presentation</vt:lpstr>
      <vt:lpstr>AOD Use and Child Wellbeing &amp; Child Protection</vt:lpstr>
      <vt:lpstr>AOD use and Child protection &amp; Child Wellbeing</vt:lpstr>
      <vt:lpstr>Consideration with Risk Assessment</vt:lpstr>
      <vt:lpstr>Child Wellbeing Guidelines and Resources</vt:lpstr>
      <vt:lpstr>Abuse and Neglect – Types of Abuse</vt:lpstr>
      <vt:lpstr>Accidental or intentional consumption of Methadone or buprenorphine by a child</vt:lpstr>
      <vt:lpstr>Risks following discharges from a facility</vt:lpstr>
      <vt:lpstr>Homelessness or Risk of Eviction</vt:lpstr>
      <vt:lpstr>PowerPoint Presentation</vt:lpstr>
      <vt:lpstr>Substance Use during Pregnancy</vt:lpstr>
      <vt:lpstr>Substance Use and Impact on Parenting </vt:lpstr>
      <vt:lpstr>PowerPoint Presentation</vt:lpstr>
      <vt:lpstr>Domestic and Family Violence (DFV)</vt:lpstr>
      <vt:lpstr>Risk Assessment and Child Protection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and Social Needs AOD Nursing </dc:title>
  <dc:creator>Luis Gonzalez Chaux</dc:creator>
  <cp:lastModifiedBy>Luis Gonzalez Chaux</cp:lastModifiedBy>
  <cp:revision>53</cp:revision>
  <cp:lastPrinted>2021-11-23T01:34:03Z</cp:lastPrinted>
  <dcterms:created xsi:type="dcterms:W3CDTF">2021-08-13T05:56:40Z</dcterms:created>
  <dcterms:modified xsi:type="dcterms:W3CDTF">2021-11-26T00:00:24Z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0x01010077ABB278BF566E4489848AC47C70BC49</vt:lpwstr>
  </property>
</Properties>
</file>