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14" r:id="rId3"/>
  </p:sldMasterIdLst>
  <p:notesMasterIdLst>
    <p:notesMasterId r:id="rId8"/>
  </p:notesMasterIdLst>
  <p:sldIdLst>
    <p:sldId id="257" r:id="rId4"/>
    <p:sldId id="259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7" autoAdjust="0"/>
    <p:restoredTop sz="82585" autoAdjust="0"/>
  </p:normalViewPr>
  <p:slideViewPr>
    <p:cSldViewPr snapToGrid="0">
      <p:cViewPr varScale="1">
        <p:scale>
          <a:sx n="61" d="100"/>
          <a:sy n="6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C4A3-B9DA-457A-9DBF-B9FC4B5F4D41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368D-8C81-4836-82C6-6F8D833D9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43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4A36-8CBD-4C70-9CF5-D739988DEF8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</a:t>
            </a:r>
            <a:r>
              <a:rPr lang="en-US" baseline="0" dirty="0" smtClean="0"/>
              <a:t> disease remains the leading cause of death and morbidly in Australia. </a:t>
            </a:r>
          </a:p>
          <a:p>
            <a:r>
              <a:rPr lang="en-US" baseline="0" dirty="0" smtClean="0"/>
              <a:t>About 1/3</a:t>
            </a:r>
            <a:r>
              <a:rPr lang="en-US" baseline="30000" dirty="0" smtClean="0"/>
              <a:t>rd</a:t>
            </a:r>
            <a:r>
              <a:rPr lang="en-US" baseline="0" dirty="0" smtClean="0"/>
              <a:t> of the 55000 patients presenting each year with a heart attack are presenting for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time</a:t>
            </a:r>
          </a:p>
          <a:p>
            <a:r>
              <a:rPr lang="en-US" baseline="0" dirty="0" smtClean="0"/>
              <a:t>Reducing repeat events is possible with evidence-based treatments but is not done</a:t>
            </a:r>
          </a:p>
          <a:p>
            <a:r>
              <a:rPr lang="en-US" baseline="0" dirty="0" smtClean="0"/>
              <a:t>Our focus has been examining whether E- and M-health strategies address the gap.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4A36-8CBD-4C70-9CF5-D739988DEF8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TEXT ME – stands</a:t>
            </a:r>
            <a:r>
              <a:rPr lang="en-AU" baseline="0" dirty="0" smtClean="0"/>
              <a:t> for Tobacco Exercise and </a:t>
            </a:r>
            <a:r>
              <a:rPr lang="en-AU" baseline="0" dirty="0" err="1" smtClean="0"/>
              <a:t>dieT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MEssages</a:t>
            </a:r>
            <a:r>
              <a:rPr lang="en-AU" baseline="0" dirty="0" smtClean="0"/>
              <a:t>. </a:t>
            </a:r>
          </a:p>
          <a:p>
            <a:r>
              <a:rPr lang="en-AU" baseline="0" dirty="0" smtClean="0"/>
              <a:t>We conducted a randomised clinical trial of 710 patients with coronary heart disease. </a:t>
            </a:r>
          </a:p>
          <a:p>
            <a:r>
              <a:rPr lang="en-AU" baseline="0" dirty="0" smtClean="0"/>
              <a:t>We compared clinical measures in 352 patients that received TEXT ME to 358 who received usual care. </a:t>
            </a:r>
          </a:p>
          <a:p>
            <a:r>
              <a:rPr lang="en-AU" baseline="0" dirty="0" smtClean="0"/>
              <a:t>TEXTME is a customised program of education, motivation and support delivered in bite-size text message chunks over 6 months. </a:t>
            </a:r>
          </a:p>
          <a:p>
            <a:r>
              <a:rPr lang="en-AU" dirty="0" smtClean="0"/>
              <a:t>We found those</a:t>
            </a:r>
            <a:r>
              <a:rPr lang="en-AU" baseline="0" dirty="0" smtClean="0"/>
              <a:t> receiving the program had decreased cholesterol, BP, BMI and increased physical activity and smoking cessation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368D-8C81-4836-82C6-6F8D833D97F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2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Key to our next step</a:t>
            </a:r>
            <a:r>
              <a:rPr lang="en-AU" baseline="0" dirty="0" smtClean="0"/>
              <a:t> </a:t>
            </a:r>
            <a:r>
              <a:rPr lang="en-AU" dirty="0" smtClean="0"/>
              <a:t>is addressing how the TEXTME program </a:t>
            </a:r>
            <a:r>
              <a:rPr lang="en-AU" baseline="0" dirty="0" smtClean="0"/>
              <a:t>seamlessly interacts </a:t>
            </a:r>
            <a:r>
              <a:rPr lang="en-AU" baseline="0" dirty="0" smtClean="0"/>
              <a:t>with the </a:t>
            </a:r>
            <a:r>
              <a:rPr lang="en-AU" baseline="0" dirty="0" smtClean="0"/>
              <a:t>existing health </a:t>
            </a:r>
            <a:r>
              <a:rPr lang="en-AU" baseline="0" dirty="0" smtClean="0"/>
              <a:t>care team. </a:t>
            </a:r>
            <a:endParaRPr lang="en-AU" dirty="0" smtClean="0"/>
          </a:p>
          <a:p>
            <a:r>
              <a:rPr lang="en-AU" dirty="0" smtClean="0"/>
              <a:t>The</a:t>
            </a:r>
            <a:r>
              <a:rPr lang="en-AU" baseline="0" dirty="0" smtClean="0"/>
              <a:t> health care models </a:t>
            </a:r>
            <a:r>
              <a:rPr lang="en-AU" baseline="0" dirty="0" smtClean="0"/>
              <a:t>need </a:t>
            </a:r>
            <a:r>
              <a:rPr lang="en-AU" baseline="0" dirty="0" smtClean="0"/>
              <a:t>to </a:t>
            </a:r>
            <a:r>
              <a:rPr lang="en-AU" baseline="0" dirty="0" smtClean="0"/>
              <a:t>change.  </a:t>
            </a:r>
            <a:endParaRPr lang="en-AU" baseline="0" dirty="0" smtClean="0"/>
          </a:p>
          <a:p>
            <a:r>
              <a:rPr lang="en-AU" baseline="0" dirty="0" smtClean="0"/>
              <a:t>This figure by my PhD student </a:t>
            </a:r>
            <a:r>
              <a:rPr lang="en-AU" baseline="0" dirty="0" smtClean="0"/>
              <a:t>Dr Thakkar</a:t>
            </a:r>
            <a:r>
              <a:rPr lang="en-AU" baseline="0" dirty="0" smtClean="0"/>
              <a:t>, shows the staff that are involved to support our </a:t>
            </a:r>
            <a:r>
              <a:rPr lang="en-AU" baseline="0" dirty="0" smtClean="0"/>
              <a:t>current text </a:t>
            </a:r>
            <a:r>
              <a:rPr lang="en-AU" baseline="0" dirty="0" smtClean="0"/>
              <a:t>message support program. </a:t>
            </a:r>
          </a:p>
          <a:p>
            <a:r>
              <a:rPr lang="en-AU" baseline="0" dirty="0" smtClean="0"/>
              <a:t>Database managers, system administrators, health counsellor, health providers and health care teams. </a:t>
            </a:r>
            <a:endParaRPr lang="en-AU" baseline="0" dirty="0" smtClean="0"/>
          </a:p>
          <a:p>
            <a:r>
              <a:rPr lang="en-AU" baseline="0" dirty="0" smtClean="0"/>
              <a:t>To achieve widespread translation – we need to evolve the roles of existing health care team members. </a:t>
            </a:r>
            <a:endParaRPr lang="en-AU" baseline="0" dirty="0" smtClean="0"/>
          </a:p>
          <a:p>
            <a:r>
              <a:rPr lang="en-AU" baseline="0" dirty="0" smtClean="0"/>
              <a:t>The question for us in Health is – “Will </a:t>
            </a:r>
            <a:r>
              <a:rPr lang="en-AU" baseline="0" dirty="0" smtClean="0"/>
              <a:t>hospitals of the future need to provide care to patients inside and outside of the hospital</a:t>
            </a:r>
            <a:r>
              <a:rPr lang="en-AU" baseline="0" dirty="0" smtClean="0"/>
              <a:t>?”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76157-62B9-496F-8375-997EC59E5CA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1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3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USY_MB1_RGB_Standard_Logo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60" y="6274143"/>
            <a:ext cx="2095515" cy="5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westmea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5" y="6313088"/>
            <a:ext cx="476253" cy="4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GI_Logo_Centre_K+26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001278" y="6102186"/>
            <a:ext cx="1905013" cy="7177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93560" y="6478810"/>
            <a:ext cx="158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  <a:latin typeface="Times" pitchFamily="18" charset="0"/>
              </a:rPr>
              <a:t>Westmead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</a:rPr>
              <a:t> Hospital</a:t>
            </a:r>
            <a:endParaRPr lang="en-US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9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3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34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8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USY_MB1_RGB_Standard_Logo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60" y="6274143"/>
            <a:ext cx="2095515" cy="5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westmea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5" y="6313088"/>
            <a:ext cx="476253" cy="4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GI_Logo_Centre_K+26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001278" y="6102186"/>
            <a:ext cx="1905013" cy="7177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93560" y="6478810"/>
            <a:ext cx="158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  <a:latin typeface="Times" pitchFamily="18" charset="0"/>
              </a:rPr>
              <a:t>Westmead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</a:rPr>
              <a:t> Hospital</a:t>
            </a:r>
            <a:endParaRPr lang="en-US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7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4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72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80201-616F-4068-9B6A-D022E1B3D3C0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6A8FF-AD13-487C-9328-6C5228623356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980D4-745D-463A-9918-F6AF4074F5B3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6D559-55F1-4279-8BBF-D7F4AD89BC94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84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7626D-96D7-44C6-B86F-C40FA3D5397B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B31AE-B92E-4DFC-AB47-ABAD1E0AA95E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6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043064-E4C3-41E2-90DC-576BDD5287E7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1B3E1-6A96-48A1-A4EE-B1F8A787E51D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33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82F6-4B02-431A-9879-AA35C0DB2313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A68AD-F44B-47AF-9A65-D2451C0C32F0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1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B3752-D1BB-4897-B1AA-781E98A41785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81084-AC17-49A9-AEF3-62113B79CA6A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56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CCC9D-E784-47ED-A5B2-1EA952612B0E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63E4B-0C5E-4340-86AC-D9813A367EB4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8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20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C5B35-E8F9-4291-9028-D607DAE71CBB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9B326-71BA-477B-AAE7-49E92162EE77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56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F2418-F5FA-4FF9-9C34-06AF53C52C54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A9E7D-96C8-40EB-B810-D2CBDF82E64B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83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5040E4-7127-465C-9117-68194295D00C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18244-B679-4A6F-8ED8-2D83B60457DD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AE56B-2504-43B6-B1B3-56B333B6C32A}" type="datetimeFigureOut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11/2/2015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6F81D-F42D-4638-9763-23FDB520D442}" type="slidenum">
              <a:rPr kumimoji="1" lang="en-US" sz="2400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65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6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0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6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9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1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5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A2618-8C69-4062-B323-ABF6C702B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3C1D-7963-40EE-9BC9-47DD06158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8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35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962" y="1545924"/>
            <a:ext cx="9175527" cy="1470025"/>
          </a:xfrm>
        </p:spPr>
        <p:txBody>
          <a:bodyPr>
            <a:noAutofit/>
          </a:bodyPr>
          <a:lstStyle/>
          <a:p>
            <a:r>
              <a:rPr lang="en-US" b="1" u="sng" dirty="0">
                <a:latin typeface="Tempus Sans ITC" pitchFamily="82" charset="0"/>
              </a:rPr>
              <a:t>T</a:t>
            </a:r>
            <a:r>
              <a:rPr lang="en-US" b="1" dirty="0">
                <a:latin typeface="Tempus Sans ITC" pitchFamily="82" charset="0"/>
              </a:rPr>
              <a:t>obacco, </a:t>
            </a:r>
            <a:r>
              <a:rPr lang="en-US" b="1" u="sng" dirty="0" err="1">
                <a:latin typeface="Tempus Sans ITC" pitchFamily="82" charset="0"/>
              </a:rPr>
              <a:t>EX</a:t>
            </a:r>
            <a:r>
              <a:rPr lang="en-US" b="1" dirty="0" err="1">
                <a:latin typeface="Tempus Sans ITC" pitchFamily="82" charset="0"/>
              </a:rPr>
              <a:t>ercise</a:t>
            </a:r>
            <a:r>
              <a:rPr lang="en-US" b="1" dirty="0">
                <a:latin typeface="Tempus Sans ITC" pitchFamily="82" charset="0"/>
              </a:rPr>
              <a:t> and </a:t>
            </a:r>
            <a:r>
              <a:rPr lang="en-US" b="1" dirty="0" err="1">
                <a:latin typeface="Tempus Sans ITC" pitchFamily="82" charset="0"/>
              </a:rPr>
              <a:t>die</a:t>
            </a:r>
            <a:r>
              <a:rPr lang="en-US" b="1" u="sng" dirty="0" err="1">
                <a:latin typeface="Tempus Sans ITC" pitchFamily="82" charset="0"/>
              </a:rPr>
              <a:t>T</a:t>
            </a:r>
            <a:r>
              <a:rPr lang="en-US" b="1" u="sng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 </a:t>
            </a:r>
            <a:r>
              <a:rPr lang="en-US" b="1" u="sng" dirty="0" err="1">
                <a:latin typeface="Tempus Sans ITC" pitchFamily="82" charset="0"/>
              </a:rPr>
              <a:t>ME</a:t>
            </a:r>
            <a:r>
              <a:rPr lang="en-US" b="1" dirty="0" err="1">
                <a:latin typeface="Tempus Sans ITC" pitchFamily="82" charset="0"/>
              </a:rPr>
              <a:t>ssages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4073018"/>
            <a:ext cx="8352928" cy="16602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A/Prof. Clara Chow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Program Director, Community-based Cardiac Services,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Westmead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Hospital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Acting Director CV Division, The George Institute</a:t>
            </a:r>
          </a:p>
          <a:p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NHMRC/ NHF Career Development Fellow </a:t>
            </a:r>
            <a:endParaRPr lang="en-US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USY_MB1_RGB_Standard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45" y="365174"/>
            <a:ext cx="2333027" cy="8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westm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388008"/>
            <a:ext cx="566106" cy="7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GI_Logo_Centre_K+2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0296" y="119028"/>
            <a:ext cx="2085429" cy="1047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4562" y="571481"/>
            <a:ext cx="19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Westmead</a:t>
            </a:r>
            <a: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</a:t>
            </a:r>
            <a:endParaRPr lang="en-US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673" y="573325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TEXT ME was funded by: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a National Heart Foundation  Grant in Aid &amp;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A BUPA Foundation Award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1612" y="3204266"/>
            <a:ext cx="1800493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empus Sans ITC" pitchFamily="82" charset="0"/>
              </a:rPr>
              <a:t>TEXT ME</a:t>
            </a:r>
            <a:endParaRPr lang="en-A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457200" fontAlgn="base">
              <a:spcAft>
                <a:spcPct val="0"/>
              </a:spcAft>
            </a:pPr>
            <a:r>
              <a:rPr lang="en-AU" altLang="en-US" sz="4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disease accounts for greater morbidity and mortality in Australia than any other disease state</a:t>
            </a:r>
          </a:p>
          <a:p>
            <a:pPr defTabSz="457200" fontAlgn="base">
              <a:spcAft>
                <a:spcPct val="0"/>
              </a:spcAft>
            </a:pPr>
            <a:r>
              <a:rPr lang="en-AU" altLang="en-US" sz="4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AU" altLang="en-US" sz="4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AU" altLang="en-US" sz="4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55,000 patients presenting with a heart attack are presenting for the 2</a:t>
            </a:r>
            <a:r>
              <a:rPr lang="en-AU" altLang="en-US" sz="4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AU" altLang="en-US" sz="4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- &amp; cost Australia $8.4 billion annually</a:t>
            </a:r>
          </a:p>
          <a:p>
            <a:pPr defTabSz="457200" fontAlgn="base">
              <a:spcAft>
                <a:spcPct val="0"/>
              </a:spcAft>
            </a:pPr>
            <a:r>
              <a:rPr lang="en-AU" altLang="en-US" sz="4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repeat events is possible with current treatments, </a:t>
            </a:r>
            <a:r>
              <a:rPr lang="en-AU" altLang="en-US" sz="40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 not being done</a:t>
            </a:r>
          </a:p>
          <a:p>
            <a:pPr defTabSz="457200" fontAlgn="base">
              <a:spcAft>
                <a:spcPct val="0"/>
              </a:spcAft>
            </a:pPr>
            <a:endParaRPr lang="en-AU" altLang="en-US" sz="4000" i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Aft>
                <a:spcPct val="0"/>
              </a:spcAft>
            </a:pPr>
            <a:r>
              <a:rPr lang="en-AU" altLang="en-US" sz="40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M-health strategies address the gap?</a:t>
            </a:r>
            <a:endParaRPr lang="en-US" sz="3100" i="1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2" y="25887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empus Sans ITC" pitchFamily="82" charset="0"/>
              </a:rPr>
              <a:t>TEXT ME -</a:t>
            </a:r>
            <a:r>
              <a:rPr lang="en-US" b="1" u="sng" dirty="0" smtClean="0">
                <a:latin typeface="Tempus Sans ITC" pitchFamily="82" charset="0"/>
              </a:rPr>
              <a:t> T</a:t>
            </a:r>
            <a:r>
              <a:rPr lang="en-US" b="1" dirty="0" smtClean="0">
                <a:latin typeface="Tempus Sans ITC" pitchFamily="82" charset="0"/>
              </a:rPr>
              <a:t>obacco</a:t>
            </a:r>
            <a:r>
              <a:rPr lang="en-US" b="1" dirty="0">
                <a:latin typeface="Tempus Sans ITC" pitchFamily="82" charset="0"/>
              </a:rPr>
              <a:t>, </a:t>
            </a:r>
            <a:r>
              <a:rPr lang="en-US" b="1" u="sng" dirty="0" err="1">
                <a:latin typeface="Tempus Sans ITC" pitchFamily="82" charset="0"/>
              </a:rPr>
              <a:t>EX</a:t>
            </a:r>
            <a:r>
              <a:rPr lang="en-US" b="1" dirty="0" err="1">
                <a:latin typeface="Tempus Sans ITC" pitchFamily="82" charset="0"/>
              </a:rPr>
              <a:t>ercise</a:t>
            </a:r>
            <a:r>
              <a:rPr lang="en-US" b="1" dirty="0">
                <a:latin typeface="Tempus Sans ITC" pitchFamily="82" charset="0"/>
              </a:rPr>
              <a:t> and </a:t>
            </a:r>
            <a:r>
              <a:rPr lang="en-US" b="1" dirty="0" err="1">
                <a:latin typeface="Tempus Sans ITC" pitchFamily="82" charset="0"/>
              </a:rPr>
              <a:t>die</a:t>
            </a:r>
            <a:r>
              <a:rPr lang="en-US" b="1" u="sng" dirty="0" err="1">
                <a:latin typeface="Tempus Sans ITC" pitchFamily="82" charset="0"/>
              </a:rPr>
              <a:t>T</a:t>
            </a:r>
            <a:r>
              <a:rPr lang="en-US" b="1" u="sng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 </a:t>
            </a:r>
            <a:r>
              <a:rPr lang="en-US" b="1" u="sng" dirty="0" err="1">
                <a:latin typeface="Tempus Sans ITC" pitchFamily="82" charset="0"/>
              </a:rPr>
              <a:t>ME</a:t>
            </a:r>
            <a:r>
              <a:rPr lang="en-US" b="1" dirty="0" err="1">
                <a:latin typeface="Tempus Sans ITC" pitchFamily="82" charset="0"/>
              </a:rPr>
              <a:t>ssages</a:t>
            </a:r>
            <a:endParaRPr lang="en-AU" dirty="0"/>
          </a:p>
        </p:txBody>
      </p:sp>
      <p:pic>
        <p:nvPicPr>
          <p:cNvPr id="4" name="Content Placeholder 3" descr="IMG_4077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6237" t="15281" r="25412" b="11165"/>
          <a:stretch/>
        </p:blipFill>
        <p:spPr>
          <a:xfrm>
            <a:off x="8295165" y="1275745"/>
            <a:ext cx="3030397" cy="43604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48751" y="2924661"/>
            <a:ext cx="746760" cy="3962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8806365" y="2285999"/>
            <a:ext cx="1325605" cy="33552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991031" y="1365314"/>
            <a:ext cx="61793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Randomised clinical trial of 710 patients presenting to hospital with CHD</a:t>
            </a: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352 received TEXT ME, </a:t>
            </a: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358 received usual care</a:t>
            </a:r>
          </a:p>
          <a:p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~100 messages over 6 </a:t>
            </a:r>
            <a:r>
              <a:rPr lang="en-AU" sz="2600" dirty="0" err="1">
                <a:latin typeface="Arial" panose="020B0604020202020204" pitchFamily="34" charset="0"/>
                <a:cs typeface="Arial" panose="020B0604020202020204" pitchFamily="34" charset="0"/>
              </a:rPr>
              <a:t>mths</a:t>
            </a: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Provided education, motivation, support</a:t>
            </a: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Customised to patient characteristics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397" y="5060717"/>
            <a:ext cx="9594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i="1" dirty="0">
                <a:solidFill>
                  <a:srgbClr val="FF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Decreased cholesterol, BP, BMI &amp;</a:t>
            </a:r>
          </a:p>
          <a:p>
            <a:r>
              <a:rPr lang="en-AU" sz="3000" b="1" i="1" dirty="0">
                <a:solidFill>
                  <a:srgbClr val="FF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Increased Physical activity + smoking cessation</a:t>
            </a:r>
            <a:endParaRPr lang="en-AU" sz="3000" b="1" i="1" dirty="0">
              <a:solidFill>
                <a:srgbClr val="FF3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1031" y="6059785"/>
            <a:ext cx="4169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/>
              <a:t>Chow CK, et al. JAMA</a:t>
            </a:r>
            <a:r>
              <a:rPr lang="en-AU" sz="1600" b="1" i="1" dirty="0"/>
              <a:t>. 2015;314(12):</a:t>
            </a:r>
            <a:r>
              <a:rPr lang="en-AU" sz="1600" b="1" i="1" dirty="0"/>
              <a:t>1255-1263</a:t>
            </a:r>
            <a:endParaRPr lang="en-AU" sz="1600" b="1" i="1" dirty="0"/>
          </a:p>
        </p:txBody>
      </p:sp>
    </p:spTree>
    <p:extLst>
      <p:ext uri="{BB962C8B-B14F-4D97-AF65-F5344CB8AC3E}">
        <p14:creationId xmlns:p14="http://schemas.microsoft.com/office/powerpoint/2010/main" val="17000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73" y="65650"/>
            <a:ext cx="8474181" cy="679450"/>
          </a:xfrm>
        </p:spPr>
        <p:txBody>
          <a:bodyPr/>
          <a:lstStyle/>
          <a:p>
            <a:r>
              <a:rPr lang="en-AU" sz="3400" b="1" dirty="0">
                <a:solidFill>
                  <a:schemeClr val="bg1"/>
                </a:solidFill>
              </a:rPr>
              <a:t>Interaction with the existing health care team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BD14C-45F5-4430-B376-BA770A927B3E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242" name="Picture 2" descr="textmeds_implementation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48" y="2156073"/>
            <a:ext cx="7892952" cy="38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5172" y="6450386"/>
            <a:ext cx="9591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AU" sz="1600" i="1" dirty="0">
                <a:solidFill>
                  <a:srgbClr val="EEE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Thakkar J, Chow CK </a:t>
            </a:r>
            <a:r>
              <a:rPr kumimoji="1" lang="en-AU" sz="1600" i="1" dirty="0" smtClean="0">
                <a:solidFill>
                  <a:srgbClr val="EEE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et al </a:t>
            </a:r>
            <a:r>
              <a:rPr kumimoji="1" lang="en-US" sz="1600" i="1" dirty="0">
                <a:solidFill>
                  <a:srgbClr val="EEE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Designing a </a:t>
            </a:r>
            <a:r>
              <a:rPr kumimoji="1" lang="en-US" sz="1600" i="1" dirty="0" err="1">
                <a:solidFill>
                  <a:srgbClr val="EEE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computerised</a:t>
            </a:r>
            <a:r>
              <a:rPr kumimoji="1" lang="en-US" sz="1600" i="1" dirty="0">
                <a:solidFill>
                  <a:srgbClr val="EEE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text message delivery </a:t>
            </a:r>
            <a:r>
              <a:rPr kumimoji="1" lang="en-US" sz="1600" i="1" dirty="0">
                <a:solidFill>
                  <a:srgbClr val="EEE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system Unpublished 2015 </a:t>
            </a:r>
            <a:endParaRPr kumimoji="1" lang="en-AU" sz="1600" i="1" dirty="0">
              <a:solidFill>
                <a:srgbClr val="EEECE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3736" y="596807"/>
            <a:ext cx="68241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AU" sz="2600" dirty="0">
                <a:solidFill>
                  <a:srgbClr val="EEECE1"/>
                </a:solidFill>
                <a:ea typeface="ＭＳ Ｐゴシック" pitchFamily="34" charset="-128"/>
              </a:rPr>
              <a:t>Text message support program – </a:t>
            </a:r>
            <a:r>
              <a:rPr kumimoji="1" lang="en-AU" sz="2600" dirty="0">
                <a:solidFill>
                  <a:srgbClr val="EEECE1"/>
                </a:solidFill>
                <a:ea typeface="ＭＳ Ｐゴシック" pitchFamily="34" charset="-128"/>
              </a:rPr>
              <a:t>‘the </a:t>
            </a:r>
            <a:r>
              <a:rPr kumimoji="1" lang="en-AU" sz="2600" dirty="0">
                <a:solidFill>
                  <a:srgbClr val="EEECE1"/>
                </a:solidFill>
                <a:ea typeface="ＭＳ Ｐゴシック" pitchFamily="34" charset="-128"/>
              </a:rPr>
              <a:t>back </a:t>
            </a:r>
            <a:r>
              <a:rPr kumimoji="1" lang="en-AU" sz="2600" dirty="0">
                <a:solidFill>
                  <a:srgbClr val="EEECE1"/>
                </a:solidFill>
                <a:ea typeface="ＭＳ Ｐゴシック" pitchFamily="34" charset="-128"/>
              </a:rPr>
              <a:t>room’</a:t>
            </a:r>
            <a:endParaRPr kumimoji="1" lang="en-AU" sz="2600" dirty="0">
              <a:solidFill>
                <a:srgbClr val="EEECE1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5509" y="4591449"/>
            <a:ext cx="1665859" cy="12003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AU" sz="2400" b="1" dirty="0">
                <a:solidFill>
                  <a:srgbClr val="1F497D"/>
                </a:solidFill>
                <a:ea typeface="ＭＳ Ｐゴシック" pitchFamily="34" charset="-128"/>
              </a:rPr>
              <a:t>Hospital medical team</a:t>
            </a:r>
            <a:endParaRPr kumimoji="1" lang="en-AU" sz="2400" b="1" dirty="0">
              <a:solidFill>
                <a:srgbClr val="1F497D"/>
              </a:solidFill>
              <a:ea typeface="ＭＳ Ｐゴシック" pitchFamily="34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393494" y="4024521"/>
            <a:ext cx="866330" cy="656653"/>
          </a:xfrm>
          <a:prstGeom prst="straightConnector1">
            <a:avLst/>
          </a:prstGeom>
          <a:solidFill>
            <a:schemeClr val="accent1"/>
          </a:solidFill>
          <a:ln w="85725" cap="sq" cmpd="sng" algn="ctr">
            <a:solidFill>
              <a:schemeClr val="tx2"/>
            </a:solidFill>
            <a:prstDash val="sysDash"/>
            <a:round/>
            <a:headEnd type="none" w="sm" len="sm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976515" y="5971429"/>
            <a:ext cx="863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AU" sz="2400" b="1" i="1" dirty="0">
                <a:solidFill>
                  <a:srgbClr val="EEECE1"/>
                </a:solidFill>
                <a:ea typeface="ＭＳ Ｐゴシック" pitchFamily="34" charset="-128"/>
              </a:rPr>
              <a:t>Will ‘hospitalised” patients – be outside the hospital of the future?</a:t>
            </a:r>
            <a:endParaRPr kumimoji="1" lang="en-AU" sz="2400" b="1" i="1" dirty="0">
              <a:solidFill>
                <a:srgbClr val="EEECE1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27" y="1340071"/>
            <a:ext cx="269028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Who customises </a:t>
            </a:r>
            <a:r>
              <a:rPr lang="en-AU" b="1" dirty="0" smtClean="0">
                <a:solidFill>
                  <a:schemeClr val="bg1"/>
                </a:solidFill>
              </a:rPr>
              <a:t>and </a:t>
            </a:r>
            <a:r>
              <a:rPr lang="en-AU" b="1" dirty="0">
                <a:solidFill>
                  <a:schemeClr val="bg1"/>
                </a:solidFill>
              </a:rPr>
              <a:t>prescribes the program? 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2780168" y="1986402"/>
            <a:ext cx="1285888" cy="437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0371" y="1268146"/>
            <a:ext cx="341159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Automation – 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Directly </a:t>
            </a:r>
            <a:r>
              <a:rPr lang="en-AU" dirty="0">
                <a:solidFill>
                  <a:schemeClr val="bg1"/>
                </a:solidFill>
              </a:rPr>
              <a:t>talk to E-Health Records?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638439" y="1914477"/>
            <a:ext cx="17728" cy="464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86936" y="1147215"/>
            <a:ext cx="217536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Flexibility for </a:t>
            </a: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Content </a:t>
            </a:r>
            <a:r>
              <a:rPr lang="en-AU" dirty="0" smtClean="0">
                <a:solidFill>
                  <a:schemeClr val="bg1"/>
                </a:solidFill>
              </a:rPr>
              <a:t>updates</a:t>
            </a: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Other </a:t>
            </a:r>
            <a:r>
              <a:rPr lang="en-AU" dirty="0" smtClean="0">
                <a:solidFill>
                  <a:schemeClr val="bg1"/>
                </a:solidFill>
              </a:rPr>
              <a:t>programs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7189077" y="2070545"/>
            <a:ext cx="2985542" cy="226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westm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449" y="302383"/>
            <a:ext cx="408995" cy="5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TGI_Logo_Centre_K+2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49546" y="369414"/>
            <a:ext cx="1191491" cy="5985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6620" y="799057"/>
            <a:ext cx="14867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Westmead hospital</a:t>
            </a:r>
          </a:p>
        </p:txBody>
      </p:sp>
    </p:spTree>
    <p:extLst>
      <p:ext uri="{BB962C8B-B14F-4D97-AF65-F5344CB8AC3E}">
        <p14:creationId xmlns:p14="http://schemas.microsoft.com/office/powerpoint/2010/main" val="34830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00A96E-105D-4343-B352-444A24A48FB7}"/>
</file>

<file path=customXml/itemProps2.xml><?xml version="1.0" encoding="utf-8"?>
<ds:datastoreItem xmlns:ds="http://schemas.openxmlformats.org/officeDocument/2006/customXml" ds:itemID="{440CB211-8D05-45FE-8A40-786BEF2607B5}"/>
</file>

<file path=customXml/itemProps3.xml><?xml version="1.0" encoding="utf-8"?>
<ds:datastoreItem xmlns:ds="http://schemas.openxmlformats.org/officeDocument/2006/customXml" ds:itemID="{E2A16EFE-6421-4515-92C1-9079378026F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519</Words>
  <Application>Microsoft Office PowerPoint</Application>
  <PresentationFormat>Widescreen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MS PGothic</vt:lpstr>
      <vt:lpstr>Arial</vt:lpstr>
      <vt:lpstr>Calibri</vt:lpstr>
      <vt:lpstr>Helvetica</vt:lpstr>
      <vt:lpstr>Tempus Sans ITC</vt:lpstr>
      <vt:lpstr>Times</vt:lpstr>
      <vt:lpstr>Times New Roman</vt:lpstr>
      <vt:lpstr>1_Office Theme</vt:lpstr>
      <vt:lpstr>2_Office Theme</vt:lpstr>
      <vt:lpstr>Custom Design</vt:lpstr>
      <vt:lpstr>Tobacco, EXercise and dieT  MEssages</vt:lpstr>
      <vt:lpstr>The context</vt:lpstr>
      <vt:lpstr>TEXT ME - Tobacco, EXercise and dieT  MEssages</vt:lpstr>
      <vt:lpstr>Interaction with the existing health care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Tobacco, EXercise and dieT MEssages</dc:title>
  <dc:creator>Clara Chow</dc:creator>
  <cp:lastModifiedBy>Clara Chow</cp:lastModifiedBy>
  <cp:revision>42</cp:revision>
  <dcterms:created xsi:type="dcterms:W3CDTF">2015-11-01T11:06:02Z</dcterms:created>
  <dcterms:modified xsi:type="dcterms:W3CDTF">2015-11-01T23:21:33Z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