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62" r:id="rId5"/>
    <p:sldId id="368" r:id="rId6"/>
    <p:sldId id="363" r:id="rId7"/>
    <p:sldId id="385" r:id="rId8"/>
    <p:sldId id="387" r:id="rId9"/>
    <p:sldId id="399" r:id="rId10"/>
    <p:sldId id="389" r:id="rId11"/>
    <p:sldId id="383" r:id="rId12"/>
    <p:sldId id="292" r:id="rId13"/>
    <p:sldId id="390" r:id="rId14"/>
    <p:sldId id="364" r:id="rId15"/>
    <p:sldId id="406" r:id="rId16"/>
    <p:sldId id="366" r:id="rId17"/>
    <p:sldId id="367" r:id="rId18"/>
    <p:sldId id="369" r:id="rId19"/>
    <p:sldId id="309" r:id="rId20"/>
    <p:sldId id="380" r:id="rId21"/>
    <p:sldId id="345" r:id="rId22"/>
    <p:sldId id="371" r:id="rId23"/>
    <p:sldId id="370" r:id="rId24"/>
    <p:sldId id="346" r:id="rId25"/>
    <p:sldId id="405" r:id="rId26"/>
    <p:sldId id="407" r:id="rId27"/>
    <p:sldId id="374" r:id="rId28"/>
    <p:sldId id="373" r:id="rId29"/>
    <p:sldId id="411" r:id="rId30"/>
    <p:sldId id="349" r:id="rId31"/>
    <p:sldId id="377" r:id="rId32"/>
    <p:sldId id="391" r:id="rId33"/>
    <p:sldId id="348" r:id="rId34"/>
    <p:sldId id="413" r:id="rId35"/>
    <p:sldId id="347" r:id="rId36"/>
    <p:sldId id="384" r:id="rId37"/>
    <p:sldId id="378" r:id="rId38"/>
    <p:sldId id="315" r:id="rId39"/>
    <p:sldId id="393" r:id="rId40"/>
    <p:sldId id="395" r:id="rId41"/>
    <p:sldId id="396" r:id="rId42"/>
    <p:sldId id="403" r:id="rId43"/>
    <p:sldId id="400" r:id="rId44"/>
    <p:sldId id="404" r:id="rId45"/>
    <p:sldId id="408" r:id="rId46"/>
    <p:sldId id="410" r:id="rId47"/>
    <p:sldId id="397"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unier, Jennifer (CDC/DDNID/NCBDDD/DHDD)" initials="MJ(" lastIdx="4" clrIdx="6">
    <p:extLst>
      <p:ext uri="{19B8F6BF-5375-455C-9EA6-DF929625EA0E}">
        <p15:presenceInfo xmlns:p15="http://schemas.microsoft.com/office/powerpoint/2012/main" userId="S::eoa6@cdc.gov::3f60729f-4063-4e99-b136-40ea75c9fe07" providerId="AD"/>
      </p:ext>
    </p:extLst>
  </p:cmAuthor>
  <p:cmAuthor id="1" name="Jennifer" initials="J" lastIdx="22" clrIdx="0">
    <p:extLst>
      <p:ext uri="{19B8F6BF-5375-455C-9EA6-DF929625EA0E}">
        <p15:presenceInfo xmlns:p15="http://schemas.microsoft.com/office/powerpoint/2012/main" userId="S::wyv4@cdc.gov::26bd4e43-4ac3-4225-ad3d-1411a6db643e" providerId="AD"/>
      </p:ext>
    </p:extLst>
  </p:cmAuthor>
  <p:cmAuthor id="8" name="Cherie Butler (Ministry of Health)" initials="CB(oH" lastIdx="16" clrIdx="7">
    <p:extLst>
      <p:ext uri="{19B8F6BF-5375-455C-9EA6-DF929625EA0E}">
        <p15:presenceInfo xmlns:p15="http://schemas.microsoft.com/office/powerpoint/2012/main" userId="S-1-5-21-1645522239-1647877149-682003330-231353" providerId="AD"/>
      </p:ext>
    </p:extLst>
  </p:cmAuthor>
  <p:cmAuthor id="2" name="Tinker, Sarah (CDC/DDNID/NCBDDD/DHDD)" initials="TS(" lastIdx="32" clrIdx="1">
    <p:extLst>
      <p:ext uri="{19B8F6BF-5375-455C-9EA6-DF929625EA0E}">
        <p15:presenceInfo xmlns:p15="http://schemas.microsoft.com/office/powerpoint/2012/main" userId="S::zzu9@cdc.gov::1b6dcf82-1dac-4da0-b6ca-2e193ec7a9c4" providerId="AD"/>
      </p:ext>
    </p:extLst>
  </p:cmAuthor>
  <p:cmAuthor id="3" name="Holbrook, Joseph (CDC/DDNID/NCBDDD/DHDD)" initials="HJ(" lastIdx="12" clrIdx="2">
    <p:extLst>
      <p:ext uri="{19B8F6BF-5375-455C-9EA6-DF929625EA0E}">
        <p15:presenceInfo xmlns:p15="http://schemas.microsoft.com/office/powerpoint/2012/main" userId="S::vzt4@cdc.gov::4cad3435-8181-4a4f-8a67-4dcf73b1d9f7" providerId="AD"/>
      </p:ext>
    </p:extLst>
  </p:cmAuthor>
  <p:cmAuthor id="4" name="Green, Katie K. (CDC/DDNID/NCBDDD/DHDD)" initials="GKK(" lastIdx="13" clrIdx="3">
    <p:extLst>
      <p:ext uri="{19B8F6BF-5375-455C-9EA6-DF929625EA0E}">
        <p15:presenceInfo xmlns:p15="http://schemas.microsoft.com/office/powerpoint/2012/main" userId="S::kpk9@cdc.gov::3e8cd8e5-2483-4535-ac72-e3cab21d4a4c" providerId="AD"/>
      </p:ext>
    </p:extLst>
  </p:cmAuthor>
  <p:cmAuthor id="5" name="Wiggins, Lisa (CDC/DDNID/NCBDDD/DHDD)" initials="W(" lastIdx="3" clrIdx="4">
    <p:extLst>
      <p:ext uri="{19B8F6BF-5375-455C-9EA6-DF929625EA0E}">
        <p15:presenceInfo xmlns:p15="http://schemas.microsoft.com/office/powerpoint/2012/main" userId="S::lsw0@cdc.gov::5649e144-9288-4ab5-ad13-ba7e152ea879" providerId="AD"/>
      </p:ext>
    </p:extLst>
  </p:cmAuthor>
  <p:cmAuthor id="6" name="Gangadharan, Denise (CDC/DDPHSIS/CPR/DSAT)" initials="GD(" lastIdx="1" clrIdx="5">
    <p:extLst>
      <p:ext uri="{19B8F6BF-5375-455C-9EA6-DF929625EA0E}">
        <p15:presenceInfo xmlns:p15="http://schemas.microsoft.com/office/powerpoint/2012/main" userId="S::ghz7@cdc.gov::0913f525-b5e1-4bd6-b1a6-f4d4f0f97e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FFC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67881" autoAdjust="0"/>
  </p:normalViewPr>
  <p:slideViewPr>
    <p:cSldViewPr snapToGrid="0">
      <p:cViewPr varScale="1">
        <p:scale>
          <a:sx n="84" d="100"/>
          <a:sy n="84" d="100"/>
        </p:scale>
        <p:origin x="196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nee Townsend (Central Coast LHD)" userId="881461f2-26db-4b91-92d9-7c1eccb75fc9" providerId="ADAL" clId="{041BB74A-F77A-4CB7-9733-5BAE4774FBC2}"/>
    <pc:docChg chg="modSld">
      <pc:chgData name="Sharnee Townsend (Central Coast LHD)" userId="881461f2-26db-4b91-92d9-7c1eccb75fc9" providerId="ADAL" clId="{041BB74A-F77A-4CB7-9733-5BAE4774FBC2}" dt="2022-08-23T22:05:57.802" v="0" actId="20577"/>
      <pc:docMkLst>
        <pc:docMk/>
      </pc:docMkLst>
      <pc:sldChg chg="modNotesTx">
        <pc:chgData name="Sharnee Townsend (Central Coast LHD)" userId="881461f2-26db-4b91-92d9-7c1eccb75fc9" providerId="ADAL" clId="{041BB74A-F77A-4CB7-9733-5BAE4774FBC2}" dt="2022-08-23T22:05:57.802" v="0" actId="20577"/>
        <pc:sldMkLst>
          <pc:docMk/>
          <pc:sldMk cId="359526052" sldId="39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6481A8-100E-405E-9835-58D636F8967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73203AB-C81E-469E-B57D-23E7C4DBA8C3}">
      <dgm:prSet phldrT="[Text]" custT="1"/>
      <dgm:spPr/>
      <dgm:t>
        <a:bodyPr/>
        <a:lstStyle/>
        <a:p>
          <a:r>
            <a:rPr lang="en-US" sz="1800"/>
            <a:t>Monitoring or Surveillance</a:t>
          </a:r>
        </a:p>
      </dgm:t>
    </dgm:pt>
    <dgm:pt modelId="{289F12C5-2D09-482E-B9CE-41A0A96E1BC6}" type="parTrans" cxnId="{0F18B08A-621A-41F2-89D3-9201310C1A9E}">
      <dgm:prSet/>
      <dgm:spPr/>
      <dgm:t>
        <a:bodyPr/>
        <a:lstStyle/>
        <a:p>
          <a:endParaRPr lang="en-US"/>
        </a:p>
      </dgm:t>
    </dgm:pt>
    <dgm:pt modelId="{F03D3779-5A28-47BD-B74C-807D32603EA2}" type="sibTrans" cxnId="{0F18B08A-621A-41F2-89D3-9201310C1A9E}">
      <dgm:prSet/>
      <dgm:spPr/>
      <dgm:t>
        <a:bodyPr/>
        <a:lstStyle/>
        <a:p>
          <a:endParaRPr lang="en-US"/>
        </a:p>
      </dgm:t>
    </dgm:pt>
    <dgm:pt modelId="{91D03849-FC12-4F55-BC7A-031162445F91}">
      <dgm:prSet phldrT="[Text]" custT="1"/>
      <dgm:spPr/>
      <dgm:t>
        <a:bodyPr/>
        <a:lstStyle/>
        <a:p>
          <a:r>
            <a:rPr lang="en-US" sz="1800"/>
            <a:t>Screening</a:t>
          </a:r>
          <a:endParaRPr lang="en-US" sz="1400"/>
        </a:p>
      </dgm:t>
    </dgm:pt>
    <dgm:pt modelId="{0CFA6070-DC3B-4588-A4D5-7A10A7CE2B29}" type="parTrans" cxnId="{D62F1CE9-5BD2-45CB-8EFA-0270F9F0D168}">
      <dgm:prSet/>
      <dgm:spPr/>
      <dgm:t>
        <a:bodyPr/>
        <a:lstStyle/>
        <a:p>
          <a:endParaRPr lang="en-US"/>
        </a:p>
      </dgm:t>
    </dgm:pt>
    <dgm:pt modelId="{4FCE59B3-322B-4E96-9CEA-AFF4EDB4B7D8}" type="sibTrans" cxnId="{D62F1CE9-5BD2-45CB-8EFA-0270F9F0D168}">
      <dgm:prSet/>
      <dgm:spPr/>
      <dgm:t>
        <a:bodyPr/>
        <a:lstStyle/>
        <a:p>
          <a:endParaRPr lang="en-US"/>
        </a:p>
      </dgm:t>
    </dgm:pt>
    <dgm:pt modelId="{9C0B0A92-CD34-4992-845C-A16B01BA8CDB}">
      <dgm:prSet phldrT="[Text]"/>
      <dgm:spPr/>
      <dgm:t>
        <a:bodyPr/>
        <a:lstStyle/>
        <a:p>
          <a:r>
            <a:rPr lang="en-US"/>
            <a:t>Standardized against evaluation tools</a:t>
          </a:r>
        </a:p>
      </dgm:t>
    </dgm:pt>
    <dgm:pt modelId="{0F09571C-216A-42DF-B83D-C0F22A5FA7FC}" type="parTrans" cxnId="{D81FF65A-6186-4ADF-9B72-74A047937473}">
      <dgm:prSet/>
      <dgm:spPr/>
      <dgm:t>
        <a:bodyPr/>
        <a:lstStyle/>
        <a:p>
          <a:endParaRPr lang="en-US"/>
        </a:p>
      </dgm:t>
    </dgm:pt>
    <dgm:pt modelId="{35AFE5F4-760C-4183-8B61-A4CED5BF8050}" type="sibTrans" cxnId="{D81FF65A-6186-4ADF-9B72-74A047937473}">
      <dgm:prSet/>
      <dgm:spPr/>
      <dgm:t>
        <a:bodyPr/>
        <a:lstStyle/>
        <a:p>
          <a:endParaRPr lang="en-US"/>
        </a:p>
      </dgm:t>
    </dgm:pt>
    <dgm:pt modelId="{32D8CC65-DACD-4666-8387-C8F2CFD11287}">
      <dgm:prSet phldrT="[Text]"/>
      <dgm:spPr/>
      <dgm:t>
        <a:bodyPr/>
        <a:lstStyle/>
        <a:p>
          <a:r>
            <a:rPr lang="en-US"/>
            <a:t>Administered and scored by early childhood professionals</a:t>
          </a:r>
        </a:p>
      </dgm:t>
    </dgm:pt>
    <dgm:pt modelId="{305293B1-5F75-4313-B56C-8BA9B121D321}" type="parTrans" cxnId="{2A0EC5FF-D617-4FFC-85C9-E00B42059424}">
      <dgm:prSet/>
      <dgm:spPr/>
      <dgm:t>
        <a:bodyPr/>
        <a:lstStyle/>
        <a:p>
          <a:endParaRPr lang="en-US"/>
        </a:p>
      </dgm:t>
    </dgm:pt>
    <dgm:pt modelId="{F74C39CB-F76C-4F1F-BE3C-03EA99AEFAC4}" type="sibTrans" cxnId="{2A0EC5FF-D617-4FFC-85C9-E00B42059424}">
      <dgm:prSet/>
      <dgm:spPr/>
      <dgm:t>
        <a:bodyPr/>
        <a:lstStyle/>
        <a:p>
          <a:endParaRPr lang="en-US"/>
        </a:p>
      </dgm:t>
    </dgm:pt>
    <dgm:pt modelId="{8BB7DAEC-6326-4FB5-8549-31AB6B663450}">
      <dgm:prSet phldrT="[Text]" custT="1"/>
      <dgm:spPr/>
      <dgm:t>
        <a:bodyPr/>
        <a:lstStyle/>
        <a:p>
          <a:r>
            <a:rPr lang="en-US" sz="1800"/>
            <a:t>Diagnostic</a:t>
          </a:r>
          <a:r>
            <a:rPr lang="en-US" sz="1400"/>
            <a:t> </a:t>
          </a:r>
        </a:p>
      </dgm:t>
    </dgm:pt>
    <dgm:pt modelId="{6505572F-61C1-4E43-B9F4-4FA7438B9ACD}" type="parTrans" cxnId="{4826626D-FB9E-4A7D-998D-DAC9C09692D3}">
      <dgm:prSet/>
      <dgm:spPr/>
      <dgm:t>
        <a:bodyPr/>
        <a:lstStyle/>
        <a:p>
          <a:endParaRPr lang="en-US"/>
        </a:p>
      </dgm:t>
    </dgm:pt>
    <dgm:pt modelId="{04843FAD-B630-46DE-B7B8-6A5D5A7D0EA6}" type="sibTrans" cxnId="{4826626D-FB9E-4A7D-998D-DAC9C09692D3}">
      <dgm:prSet/>
      <dgm:spPr/>
      <dgm:t>
        <a:bodyPr/>
        <a:lstStyle/>
        <a:p>
          <a:endParaRPr lang="en-US"/>
        </a:p>
      </dgm:t>
    </dgm:pt>
    <dgm:pt modelId="{7A423C7E-D858-47ED-A959-0797EED285B3}">
      <dgm:prSet phldrT="[Text]"/>
      <dgm:spPr/>
      <dgm:t>
        <a:bodyPr/>
        <a:lstStyle/>
        <a:p>
          <a:r>
            <a:rPr lang="en-US"/>
            <a:t>Standardized</a:t>
          </a:r>
        </a:p>
      </dgm:t>
    </dgm:pt>
    <dgm:pt modelId="{B9AA6A57-1BE9-4123-90C0-D91183312DAD}" type="parTrans" cxnId="{0421AA66-709B-4E4D-AC4E-9BA9DDEB2012}">
      <dgm:prSet/>
      <dgm:spPr/>
      <dgm:t>
        <a:bodyPr/>
        <a:lstStyle/>
        <a:p>
          <a:endParaRPr lang="en-US"/>
        </a:p>
      </dgm:t>
    </dgm:pt>
    <dgm:pt modelId="{273FA132-CD00-431D-A26A-78D1D90F5C7C}" type="sibTrans" cxnId="{0421AA66-709B-4E4D-AC4E-9BA9DDEB2012}">
      <dgm:prSet/>
      <dgm:spPr/>
      <dgm:t>
        <a:bodyPr/>
        <a:lstStyle/>
        <a:p>
          <a:endParaRPr lang="en-US"/>
        </a:p>
      </dgm:t>
    </dgm:pt>
    <dgm:pt modelId="{8E69C910-7A9F-4EF8-A758-18DD4ED31665}">
      <dgm:prSet phldrT="[Text]"/>
      <dgm:spPr/>
      <dgm:t>
        <a:bodyPr/>
        <a:lstStyle/>
        <a:p>
          <a:r>
            <a:rPr lang="en-US"/>
            <a:t>Scored as groups of milestones, scoring ranges </a:t>
          </a:r>
        </a:p>
      </dgm:t>
    </dgm:pt>
    <dgm:pt modelId="{0E782465-E8A7-4494-ADB5-39AD84BF3B33}" type="parTrans" cxnId="{9AD4EE16-80A4-4C24-BDDE-5130A1E25FC6}">
      <dgm:prSet/>
      <dgm:spPr/>
      <dgm:t>
        <a:bodyPr/>
        <a:lstStyle/>
        <a:p>
          <a:endParaRPr lang="en-US"/>
        </a:p>
      </dgm:t>
    </dgm:pt>
    <dgm:pt modelId="{9D97DA7D-ACB9-446D-99B9-EC38A86C69CA}" type="sibTrans" cxnId="{9AD4EE16-80A4-4C24-BDDE-5130A1E25FC6}">
      <dgm:prSet/>
      <dgm:spPr/>
      <dgm:t>
        <a:bodyPr/>
        <a:lstStyle/>
        <a:p>
          <a:endParaRPr lang="en-US"/>
        </a:p>
      </dgm:t>
    </dgm:pt>
    <dgm:pt modelId="{AC5760C1-CCF1-4AB2-BEAA-8FC165B345E1}">
      <dgm:prSet phldrT="[Text]"/>
      <dgm:spPr/>
      <dgm:t>
        <a:bodyPr/>
        <a:lstStyle/>
        <a:p>
          <a:r>
            <a:rPr lang="en-US"/>
            <a:t>Provide risk categorization for developmental delay or disability</a:t>
          </a:r>
        </a:p>
      </dgm:t>
    </dgm:pt>
    <dgm:pt modelId="{DA07B26C-087D-480A-A341-F6D038B95E35}" type="parTrans" cxnId="{9817585F-6674-4BBC-B115-A04A0C61C50A}">
      <dgm:prSet/>
      <dgm:spPr/>
      <dgm:t>
        <a:bodyPr/>
        <a:lstStyle/>
        <a:p>
          <a:endParaRPr lang="en-US"/>
        </a:p>
      </dgm:t>
    </dgm:pt>
    <dgm:pt modelId="{CD99A6FA-55A4-4C22-855C-E950920BAB34}" type="sibTrans" cxnId="{9817585F-6674-4BBC-B115-A04A0C61C50A}">
      <dgm:prSet/>
      <dgm:spPr/>
      <dgm:t>
        <a:bodyPr/>
        <a:lstStyle/>
        <a:p>
          <a:endParaRPr lang="en-US"/>
        </a:p>
      </dgm:t>
    </dgm:pt>
    <dgm:pt modelId="{484CD387-04D0-42F6-9F6F-0889BD0202E5}">
      <dgm:prSet phldrT="[Text]"/>
      <dgm:spPr/>
      <dgm:t>
        <a:bodyPr/>
        <a:lstStyle/>
        <a:p>
          <a:r>
            <a:rPr lang="en-US"/>
            <a:t>Help determine if further evaluation is warranted</a:t>
          </a:r>
        </a:p>
      </dgm:t>
    </dgm:pt>
    <dgm:pt modelId="{74363C38-58BE-46C2-8EF2-282A9FAFA635}" type="parTrans" cxnId="{FA73D8BE-D73E-4A00-83AB-0B46A00BE7FB}">
      <dgm:prSet/>
      <dgm:spPr/>
      <dgm:t>
        <a:bodyPr/>
        <a:lstStyle/>
        <a:p>
          <a:endParaRPr lang="en-US"/>
        </a:p>
      </dgm:t>
    </dgm:pt>
    <dgm:pt modelId="{D862AEB3-D23C-481B-9093-C133B952F094}" type="sibTrans" cxnId="{FA73D8BE-D73E-4A00-83AB-0B46A00BE7FB}">
      <dgm:prSet/>
      <dgm:spPr/>
      <dgm:t>
        <a:bodyPr/>
        <a:lstStyle/>
        <a:p>
          <a:endParaRPr lang="en-US"/>
        </a:p>
      </dgm:t>
    </dgm:pt>
    <dgm:pt modelId="{BDEDDCCA-D6C2-4C63-8EF2-1EC1D0A7FDA2}">
      <dgm:prSet phldrT="[Text]"/>
      <dgm:spPr/>
      <dgm:t>
        <a:bodyPr/>
        <a:lstStyle/>
        <a:p>
          <a:r>
            <a:rPr lang="en-US"/>
            <a:t>“Normal” screening results but concerns= still recommended to evaluate further</a:t>
          </a:r>
        </a:p>
      </dgm:t>
    </dgm:pt>
    <dgm:pt modelId="{6DDBA118-15EE-4485-9330-C2845BEC61AF}" type="parTrans" cxnId="{316956F8-EAA7-48FC-B7D6-E7A10C2E64A0}">
      <dgm:prSet/>
      <dgm:spPr/>
      <dgm:t>
        <a:bodyPr/>
        <a:lstStyle/>
        <a:p>
          <a:endParaRPr lang="en-US"/>
        </a:p>
      </dgm:t>
    </dgm:pt>
    <dgm:pt modelId="{AF907233-F4F5-4775-8896-370C777CE102}" type="sibTrans" cxnId="{316956F8-EAA7-48FC-B7D6-E7A10C2E64A0}">
      <dgm:prSet/>
      <dgm:spPr/>
      <dgm:t>
        <a:bodyPr/>
        <a:lstStyle/>
        <a:p>
          <a:endParaRPr lang="en-US"/>
        </a:p>
      </dgm:t>
    </dgm:pt>
    <dgm:pt modelId="{AD5CF761-35D2-47DF-9C52-49C4B9799E56}">
      <dgm:prSet phldrT="[Text]"/>
      <dgm:spPr/>
      <dgm:t>
        <a:bodyPr/>
        <a:lstStyle/>
        <a:p>
          <a:endParaRPr lang="en-US"/>
        </a:p>
      </dgm:t>
    </dgm:pt>
    <dgm:pt modelId="{8F8167DB-248E-48CC-A263-A8EF9C52456A}" type="parTrans" cxnId="{22BCC440-2B56-4FBA-9B1B-16A9172BE88C}">
      <dgm:prSet/>
      <dgm:spPr/>
      <dgm:t>
        <a:bodyPr/>
        <a:lstStyle/>
        <a:p>
          <a:endParaRPr lang="en-US"/>
        </a:p>
      </dgm:t>
    </dgm:pt>
    <dgm:pt modelId="{4E174310-57E7-4A15-B7EB-FFB88CB897FC}" type="sibTrans" cxnId="{22BCC440-2B56-4FBA-9B1B-16A9172BE88C}">
      <dgm:prSet/>
      <dgm:spPr/>
      <dgm:t>
        <a:bodyPr/>
        <a:lstStyle/>
        <a:p>
          <a:endParaRPr lang="en-US"/>
        </a:p>
      </dgm:t>
    </dgm:pt>
    <dgm:pt modelId="{02CD866C-7CE8-471A-81FD-660C5DA41C7F}">
      <dgm:prSet phldrT="[Text]"/>
      <dgm:spPr/>
      <dgm:t>
        <a:bodyPr/>
        <a:lstStyle/>
        <a:p>
          <a:r>
            <a:rPr lang="en-US"/>
            <a:t>Scored as groups of milestones, scoring ranges</a:t>
          </a:r>
        </a:p>
      </dgm:t>
    </dgm:pt>
    <dgm:pt modelId="{1DB726B0-C822-4722-9229-FF07BE8919CD}" type="parTrans" cxnId="{4FA76BE9-491C-447F-B1E8-CB1B91B38962}">
      <dgm:prSet/>
      <dgm:spPr/>
      <dgm:t>
        <a:bodyPr/>
        <a:lstStyle/>
        <a:p>
          <a:endParaRPr lang="en-US"/>
        </a:p>
      </dgm:t>
    </dgm:pt>
    <dgm:pt modelId="{A78D7790-BFE2-47FD-9630-EE7D341CF150}" type="sibTrans" cxnId="{4FA76BE9-491C-447F-B1E8-CB1B91B38962}">
      <dgm:prSet/>
      <dgm:spPr/>
      <dgm:t>
        <a:bodyPr/>
        <a:lstStyle/>
        <a:p>
          <a:endParaRPr lang="en-US"/>
        </a:p>
      </dgm:t>
    </dgm:pt>
    <dgm:pt modelId="{2AEF3620-E312-42C6-A94B-E7EDED522A1A}">
      <dgm:prSet phldrT="[Text]"/>
      <dgm:spPr/>
      <dgm:t>
        <a:bodyPr/>
        <a:lstStyle/>
        <a:p>
          <a:r>
            <a:rPr lang="en-US"/>
            <a:t>Can provide a diagnosis</a:t>
          </a:r>
        </a:p>
      </dgm:t>
    </dgm:pt>
    <dgm:pt modelId="{99425F00-E4CE-431E-B39F-89CBA8F54BD8}" type="parTrans" cxnId="{3BC58310-23C6-4EE0-B570-2B7214794562}">
      <dgm:prSet/>
      <dgm:spPr/>
      <dgm:t>
        <a:bodyPr/>
        <a:lstStyle/>
        <a:p>
          <a:endParaRPr lang="en-US"/>
        </a:p>
      </dgm:t>
    </dgm:pt>
    <dgm:pt modelId="{CB85234E-B310-48E8-AA5D-54E805A5B1B6}" type="sibTrans" cxnId="{3BC58310-23C6-4EE0-B570-2B7214794562}">
      <dgm:prSet/>
      <dgm:spPr/>
      <dgm:t>
        <a:bodyPr/>
        <a:lstStyle/>
        <a:p>
          <a:endParaRPr lang="en-US"/>
        </a:p>
      </dgm:t>
    </dgm:pt>
    <dgm:pt modelId="{1BC62368-5C21-40C8-AC71-FC65D4E027BD}">
      <dgm:prSet phldrT="[Text]"/>
      <dgm:spPr/>
      <dgm:t>
        <a:bodyPr/>
        <a:lstStyle/>
        <a:p>
          <a:r>
            <a:rPr lang="en-US"/>
            <a:t>Intellectual disability, mixed expressive-receptive language disorder, autism, and more</a:t>
          </a:r>
        </a:p>
      </dgm:t>
    </dgm:pt>
    <dgm:pt modelId="{DCA3FA7A-F815-4951-B639-3A0D9303D279}" type="parTrans" cxnId="{92A6F749-652D-4EAE-8F19-10167D4A1C17}">
      <dgm:prSet/>
      <dgm:spPr/>
      <dgm:t>
        <a:bodyPr/>
        <a:lstStyle/>
        <a:p>
          <a:endParaRPr lang="en-US"/>
        </a:p>
      </dgm:t>
    </dgm:pt>
    <dgm:pt modelId="{227BC666-EED8-4B65-9F66-022250061DF1}" type="sibTrans" cxnId="{92A6F749-652D-4EAE-8F19-10167D4A1C17}">
      <dgm:prSet/>
      <dgm:spPr/>
      <dgm:t>
        <a:bodyPr/>
        <a:lstStyle/>
        <a:p>
          <a:endParaRPr lang="en-US"/>
        </a:p>
      </dgm:t>
    </dgm:pt>
    <dgm:pt modelId="{27B30B99-9AAC-4344-8DE3-7A98E5605B7F}">
      <dgm:prSet phldrT="[Text]"/>
      <dgm:spPr/>
      <dgm:t>
        <a:bodyPr/>
        <a:lstStyle/>
        <a:p>
          <a:r>
            <a:rPr lang="en-US"/>
            <a:t>Determine if qualify for services</a:t>
          </a:r>
        </a:p>
      </dgm:t>
    </dgm:pt>
    <dgm:pt modelId="{556E66E7-24B8-4DE4-ACFF-9176A199CDA9}" type="parTrans" cxnId="{E80453BC-4B25-42EE-8E01-E57F81FFC700}">
      <dgm:prSet/>
      <dgm:spPr/>
      <dgm:t>
        <a:bodyPr/>
        <a:lstStyle/>
        <a:p>
          <a:endParaRPr lang="en-US"/>
        </a:p>
      </dgm:t>
    </dgm:pt>
    <dgm:pt modelId="{E97EDB21-59E6-4911-9AAD-376E801C5E35}" type="sibTrans" cxnId="{E80453BC-4B25-42EE-8E01-E57F81FFC700}">
      <dgm:prSet/>
      <dgm:spPr/>
      <dgm:t>
        <a:bodyPr/>
        <a:lstStyle/>
        <a:p>
          <a:endParaRPr lang="en-US"/>
        </a:p>
      </dgm:t>
    </dgm:pt>
    <dgm:pt modelId="{6A7C78B8-97EA-403C-A8BD-A1067B742FE6}">
      <dgm:prSet phldrT="[Text]"/>
      <dgm:spPr/>
      <dgm:t>
        <a:bodyPr/>
        <a:lstStyle/>
        <a:p>
          <a:endParaRPr lang="en-US"/>
        </a:p>
      </dgm:t>
    </dgm:pt>
    <dgm:pt modelId="{1A296951-CE32-435D-9ECB-3F03E6195C7E}" type="parTrans" cxnId="{32BA8D61-ED2F-47CB-A0C8-2D0ED425A768}">
      <dgm:prSet/>
      <dgm:spPr/>
      <dgm:t>
        <a:bodyPr/>
        <a:lstStyle/>
        <a:p>
          <a:endParaRPr lang="en-US"/>
        </a:p>
      </dgm:t>
    </dgm:pt>
    <dgm:pt modelId="{9A9BE0E7-F924-4860-8085-8BF505CD98EC}" type="sibTrans" cxnId="{32BA8D61-ED2F-47CB-A0C8-2D0ED425A768}">
      <dgm:prSet/>
      <dgm:spPr/>
      <dgm:t>
        <a:bodyPr/>
        <a:lstStyle/>
        <a:p>
          <a:endParaRPr lang="en-US"/>
        </a:p>
      </dgm:t>
    </dgm:pt>
    <dgm:pt modelId="{77DAEA54-ECED-422D-9339-01B9C3E1C0EF}">
      <dgm:prSet phldrT="[Text]"/>
      <dgm:spPr/>
      <dgm:t>
        <a:bodyPr/>
        <a:lstStyle/>
        <a:p>
          <a:r>
            <a:rPr lang="en-US"/>
            <a:t>Some early intervention programs use to qualify a child for services</a:t>
          </a:r>
        </a:p>
      </dgm:t>
    </dgm:pt>
    <dgm:pt modelId="{15D66EAA-388C-41D3-9B0E-A5E68B10EA0A}" type="parTrans" cxnId="{D6BF1036-4403-43A1-8178-2977C59C2757}">
      <dgm:prSet/>
      <dgm:spPr/>
      <dgm:t>
        <a:bodyPr/>
        <a:lstStyle/>
        <a:p>
          <a:endParaRPr lang="en-US"/>
        </a:p>
      </dgm:t>
    </dgm:pt>
    <dgm:pt modelId="{8003B687-F167-41F6-B85F-64FAE5745B2D}" type="sibTrans" cxnId="{D6BF1036-4403-43A1-8178-2977C59C2757}">
      <dgm:prSet/>
      <dgm:spPr/>
      <dgm:t>
        <a:bodyPr/>
        <a:lstStyle/>
        <a:p>
          <a:endParaRPr lang="en-US"/>
        </a:p>
      </dgm:t>
    </dgm:pt>
    <dgm:pt modelId="{998A3730-51A7-46BB-B891-4EDDF0089F47}">
      <dgm:prSet phldrT="[Text]"/>
      <dgm:spPr/>
      <dgm:t>
        <a:bodyPr/>
        <a:lstStyle/>
        <a:p>
          <a:r>
            <a:rPr lang="en-US"/>
            <a:t>Early child educators</a:t>
          </a:r>
        </a:p>
      </dgm:t>
    </dgm:pt>
    <dgm:pt modelId="{103DBBF9-FDD7-44B4-97C1-744D62A1AC39}" type="parTrans" cxnId="{CEB8FEB7-BA05-4854-B255-B1837CC4A19F}">
      <dgm:prSet/>
      <dgm:spPr/>
      <dgm:t>
        <a:bodyPr/>
        <a:lstStyle/>
        <a:p>
          <a:endParaRPr lang="en-US"/>
        </a:p>
      </dgm:t>
    </dgm:pt>
    <dgm:pt modelId="{F3B37223-4C5F-4373-BC97-A348AD3FE50F}" type="sibTrans" cxnId="{CEB8FEB7-BA05-4854-B255-B1837CC4A19F}">
      <dgm:prSet/>
      <dgm:spPr/>
      <dgm:t>
        <a:bodyPr/>
        <a:lstStyle/>
        <a:p>
          <a:endParaRPr lang="en-US"/>
        </a:p>
      </dgm:t>
    </dgm:pt>
    <dgm:pt modelId="{9A503A2C-196E-44AB-AF64-95018C64A15A}">
      <dgm:prSet phldrT="[Text]"/>
      <dgm:spPr/>
      <dgm:t>
        <a:bodyPr/>
        <a:lstStyle/>
        <a:p>
          <a:r>
            <a:rPr lang="en-US"/>
            <a:t>Healthcare providers</a:t>
          </a:r>
        </a:p>
      </dgm:t>
    </dgm:pt>
    <dgm:pt modelId="{37DAFA04-1D13-4A1E-836F-9DF8879C7DE5}" type="parTrans" cxnId="{8156C2A3-2B38-4D8A-BF9F-8A603B1AD350}">
      <dgm:prSet/>
      <dgm:spPr/>
      <dgm:t>
        <a:bodyPr/>
        <a:lstStyle/>
        <a:p>
          <a:endParaRPr lang="en-US"/>
        </a:p>
      </dgm:t>
    </dgm:pt>
    <dgm:pt modelId="{1C5D76E8-11E7-4581-9E7D-B63677EEF9FB}" type="sibTrans" cxnId="{8156C2A3-2B38-4D8A-BF9F-8A603B1AD350}">
      <dgm:prSet/>
      <dgm:spPr/>
      <dgm:t>
        <a:bodyPr/>
        <a:lstStyle/>
        <a:p>
          <a:endParaRPr lang="en-US"/>
        </a:p>
      </dgm:t>
    </dgm:pt>
    <dgm:pt modelId="{632F870F-01BF-4B37-83D9-7A1DFC3CF906}">
      <dgm:prSet phldrT="[Text]"/>
      <dgm:spPr/>
      <dgm:t>
        <a:bodyPr/>
        <a:lstStyle/>
        <a:p>
          <a:r>
            <a:rPr lang="en-US"/>
            <a:t>Home visitors</a:t>
          </a:r>
        </a:p>
      </dgm:t>
    </dgm:pt>
    <dgm:pt modelId="{D77BB8CB-1C95-4501-9020-214377E0CED1}" type="parTrans" cxnId="{FF298DE7-592E-40CA-A341-A6BF5ED4B091}">
      <dgm:prSet/>
      <dgm:spPr/>
      <dgm:t>
        <a:bodyPr/>
        <a:lstStyle/>
        <a:p>
          <a:endParaRPr lang="en-US"/>
        </a:p>
      </dgm:t>
    </dgm:pt>
    <dgm:pt modelId="{A3740651-D4FF-4C10-B8D3-A5A658775110}" type="sibTrans" cxnId="{FF298DE7-592E-40CA-A341-A6BF5ED4B091}">
      <dgm:prSet/>
      <dgm:spPr/>
      <dgm:t>
        <a:bodyPr/>
        <a:lstStyle/>
        <a:p>
          <a:endParaRPr lang="en-US"/>
        </a:p>
      </dgm:t>
    </dgm:pt>
    <dgm:pt modelId="{E3BD8332-9DCE-49FA-A33A-56712594CF22}">
      <dgm:prSet phldrT="[Text]"/>
      <dgm:spPr/>
      <dgm:t>
        <a:bodyPr/>
        <a:lstStyle/>
        <a:p>
          <a:r>
            <a:rPr lang="en-US"/>
            <a:t>Administered by developmental specialists at the end of the early identification process</a:t>
          </a:r>
        </a:p>
      </dgm:t>
    </dgm:pt>
    <dgm:pt modelId="{8AE8A334-91D3-4BCA-9CD0-B4B138B1583B}" type="parTrans" cxnId="{713F5897-F746-41B8-BCE3-1AC5B448691A}">
      <dgm:prSet/>
      <dgm:spPr/>
      <dgm:t>
        <a:bodyPr/>
        <a:lstStyle/>
        <a:p>
          <a:endParaRPr lang="en-US"/>
        </a:p>
      </dgm:t>
    </dgm:pt>
    <dgm:pt modelId="{5D339FD6-9CD0-48EA-BDC5-687D23651B93}" type="sibTrans" cxnId="{713F5897-F746-41B8-BCE3-1AC5B448691A}">
      <dgm:prSet/>
      <dgm:spPr/>
      <dgm:t>
        <a:bodyPr/>
        <a:lstStyle/>
        <a:p>
          <a:endParaRPr lang="en-US"/>
        </a:p>
      </dgm:t>
    </dgm:pt>
    <dgm:pt modelId="{49CF44ED-98CD-4B5A-A003-0F3106BDF970}">
      <dgm:prSet phldrT="[Text]"/>
      <dgm:spPr/>
      <dgm:t>
        <a:bodyPr/>
        <a:lstStyle/>
        <a:p>
          <a:pPr>
            <a:buSzPct val="70000"/>
            <a:buFont typeface="Courier New" panose="02070309020205020404" pitchFamily="49" charset="0"/>
            <a:buChar char="o"/>
          </a:pPr>
          <a:r>
            <a:rPr lang="en-US"/>
            <a:t>Developmental and Behavioral Pediatricians</a:t>
          </a:r>
        </a:p>
      </dgm:t>
    </dgm:pt>
    <dgm:pt modelId="{38129AD3-387A-4A88-91AF-0DFD840C9AAE}" type="parTrans" cxnId="{09C115FF-5E50-43BE-BD46-2749DC4158A3}">
      <dgm:prSet/>
      <dgm:spPr/>
      <dgm:t>
        <a:bodyPr/>
        <a:lstStyle/>
        <a:p>
          <a:endParaRPr lang="en-US"/>
        </a:p>
      </dgm:t>
    </dgm:pt>
    <dgm:pt modelId="{AB3FA1BA-9C07-4072-B190-70BEB4C845AD}" type="sibTrans" cxnId="{09C115FF-5E50-43BE-BD46-2749DC4158A3}">
      <dgm:prSet/>
      <dgm:spPr/>
      <dgm:t>
        <a:bodyPr/>
        <a:lstStyle/>
        <a:p>
          <a:endParaRPr lang="en-US"/>
        </a:p>
      </dgm:t>
    </dgm:pt>
    <dgm:pt modelId="{5CA37497-50C0-4B9D-8DF5-347A975B08C8}">
      <dgm:prSet phldrT="[Text]"/>
      <dgm:spPr/>
      <dgm:t>
        <a:bodyPr/>
        <a:lstStyle/>
        <a:p>
          <a:pPr>
            <a:buSzPct val="70000"/>
            <a:buFont typeface="Courier New" panose="02070309020205020404" pitchFamily="49" charset="0"/>
            <a:buChar char="o"/>
          </a:pPr>
          <a:r>
            <a:rPr lang="en-US"/>
            <a:t>Child Psychologists</a:t>
          </a:r>
        </a:p>
      </dgm:t>
    </dgm:pt>
    <dgm:pt modelId="{EDD7C384-7667-4953-B46B-6A1570A8193F}" type="parTrans" cxnId="{94652F50-6C3F-4D30-B961-CB4D85DFBC69}">
      <dgm:prSet/>
      <dgm:spPr/>
      <dgm:t>
        <a:bodyPr/>
        <a:lstStyle/>
        <a:p>
          <a:endParaRPr lang="en-US"/>
        </a:p>
      </dgm:t>
    </dgm:pt>
    <dgm:pt modelId="{1D89DEC7-A42B-4F2F-9A79-BF4B3B6E406B}" type="sibTrans" cxnId="{94652F50-6C3F-4D30-B961-CB4D85DFBC69}">
      <dgm:prSet/>
      <dgm:spPr/>
      <dgm:t>
        <a:bodyPr/>
        <a:lstStyle/>
        <a:p>
          <a:endParaRPr lang="en-US"/>
        </a:p>
      </dgm:t>
    </dgm:pt>
    <dgm:pt modelId="{6642B6EC-706D-4163-9B3B-44EF6FAE61C3}">
      <dgm:prSet phldrT="[Text]"/>
      <dgm:spPr/>
      <dgm:t>
        <a:bodyPr/>
        <a:lstStyle/>
        <a:p>
          <a:pPr>
            <a:buSzPct val="70000"/>
            <a:buFont typeface="Courier New" panose="02070309020205020404" pitchFamily="49" charset="0"/>
            <a:buChar char="o"/>
          </a:pPr>
          <a:r>
            <a:rPr lang="en-US"/>
            <a:t>Speech, Occupational, Physical Therapists, and others</a:t>
          </a:r>
        </a:p>
      </dgm:t>
    </dgm:pt>
    <dgm:pt modelId="{48FF01E9-A0FA-4B61-9DBF-F8866E8A42D1}" type="parTrans" cxnId="{A4DCEF5A-3C78-4EE8-A136-F9A44002302F}">
      <dgm:prSet/>
      <dgm:spPr/>
      <dgm:t>
        <a:bodyPr/>
        <a:lstStyle/>
        <a:p>
          <a:endParaRPr lang="en-US"/>
        </a:p>
      </dgm:t>
    </dgm:pt>
    <dgm:pt modelId="{9107DC1E-A3F8-4BE7-98C2-CBE6FD6D810D}" type="sibTrans" cxnId="{A4DCEF5A-3C78-4EE8-A136-F9A44002302F}">
      <dgm:prSet/>
      <dgm:spPr/>
      <dgm:t>
        <a:bodyPr/>
        <a:lstStyle/>
        <a:p>
          <a:endParaRPr lang="en-US"/>
        </a:p>
      </dgm:t>
    </dgm:pt>
    <dgm:pt modelId="{4FB77235-76E9-4C89-8B5B-2C223F803279}">
      <dgm:prSet phldrT="[Text]"/>
      <dgm:spPr/>
      <dgm:t>
        <a:bodyPr/>
        <a:lstStyle/>
        <a:p>
          <a:r>
            <a:rPr lang="en-US"/>
            <a:t>Engage families </a:t>
          </a:r>
        </a:p>
      </dgm:t>
    </dgm:pt>
    <dgm:pt modelId="{89833271-579A-468A-9B53-ACAFA02ADED4}" type="sibTrans" cxnId="{0C3C0603-5308-4E7C-953E-7080F3917DB0}">
      <dgm:prSet/>
      <dgm:spPr/>
      <dgm:t>
        <a:bodyPr/>
        <a:lstStyle/>
        <a:p>
          <a:endParaRPr lang="en-US"/>
        </a:p>
      </dgm:t>
    </dgm:pt>
    <dgm:pt modelId="{BB459D57-4A9E-41E0-A46E-EFE71307B81D}" type="parTrans" cxnId="{0C3C0603-5308-4E7C-953E-7080F3917DB0}">
      <dgm:prSet/>
      <dgm:spPr/>
      <dgm:t>
        <a:bodyPr/>
        <a:lstStyle/>
        <a:p>
          <a:endParaRPr lang="en-US"/>
        </a:p>
      </dgm:t>
    </dgm:pt>
    <dgm:pt modelId="{433A4020-3D78-4FFA-8736-6F908AE5514C}">
      <dgm:prSet phldrT="[Text]"/>
      <dgm:spPr/>
      <dgm:t>
        <a:bodyPr/>
        <a:lstStyle/>
        <a:p>
          <a:r>
            <a:rPr lang="en-US" dirty="0"/>
            <a:t>Presented as individual milestones</a:t>
          </a:r>
        </a:p>
      </dgm:t>
    </dgm:pt>
    <dgm:pt modelId="{4FEA1A41-F0FE-454E-9CE4-3391C3D633B0}" type="sibTrans" cxnId="{EEE26EDE-CB56-4DD0-A3FE-BA7460E8950F}">
      <dgm:prSet/>
      <dgm:spPr/>
      <dgm:t>
        <a:bodyPr/>
        <a:lstStyle/>
        <a:p>
          <a:endParaRPr lang="en-US"/>
        </a:p>
      </dgm:t>
    </dgm:pt>
    <dgm:pt modelId="{6F8964A1-E2F4-4482-B948-C47E04961A92}" type="parTrans" cxnId="{EEE26EDE-CB56-4DD0-A3FE-BA7460E8950F}">
      <dgm:prSet/>
      <dgm:spPr/>
      <dgm:t>
        <a:bodyPr/>
        <a:lstStyle/>
        <a:p>
          <a:endParaRPr lang="en-US"/>
        </a:p>
      </dgm:t>
    </dgm:pt>
    <dgm:pt modelId="{00D99D4F-332C-49D0-A6F3-C966BD0B3F03}">
      <dgm:prSet phldrT="[Text]"/>
      <dgm:spPr/>
      <dgm:t>
        <a:bodyPr/>
        <a:lstStyle/>
        <a:p>
          <a:r>
            <a:rPr lang="en-US"/>
            <a:t>Spark discussions which can identify concerns and indicate need for screening (outside of universal screening ages)</a:t>
          </a:r>
        </a:p>
      </dgm:t>
    </dgm:pt>
    <dgm:pt modelId="{224214FA-5928-4F98-B30B-E71FDCA52930}" type="sibTrans" cxnId="{2255F207-2D4D-4F04-BCE7-974C9834A52A}">
      <dgm:prSet/>
      <dgm:spPr/>
      <dgm:t>
        <a:bodyPr/>
        <a:lstStyle/>
        <a:p>
          <a:endParaRPr lang="en-US"/>
        </a:p>
      </dgm:t>
    </dgm:pt>
    <dgm:pt modelId="{8B9F5C1D-0653-4258-9C7C-EF6B8A6022EF}" type="parTrans" cxnId="{2255F207-2D4D-4F04-BCE7-974C9834A52A}">
      <dgm:prSet/>
      <dgm:spPr/>
      <dgm:t>
        <a:bodyPr/>
        <a:lstStyle/>
        <a:p>
          <a:endParaRPr lang="en-US"/>
        </a:p>
      </dgm:t>
    </dgm:pt>
    <dgm:pt modelId="{FD5208B2-3784-47FB-9BC8-3198F9D7570A}">
      <dgm:prSet phldrT="[Text]"/>
      <dgm:spPr/>
      <dgm:t>
        <a:bodyPr/>
        <a:lstStyle/>
        <a:p>
          <a:r>
            <a:rPr lang="en-US"/>
            <a:t>No score, no risk categorization</a:t>
          </a:r>
        </a:p>
      </dgm:t>
    </dgm:pt>
    <dgm:pt modelId="{0F847F0E-A45B-4CBD-84CB-90DA5F9C49F9}" type="sibTrans" cxnId="{5238961B-FDDD-4D6F-894D-82A4A9019794}">
      <dgm:prSet/>
      <dgm:spPr/>
      <dgm:t>
        <a:bodyPr/>
        <a:lstStyle/>
        <a:p>
          <a:endParaRPr lang="en-US"/>
        </a:p>
      </dgm:t>
    </dgm:pt>
    <dgm:pt modelId="{DB00A63C-5074-4DA4-A0B7-AA385F17A104}" type="parTrans" cxnId="{5238961B-FDDD-4D6F-894D-82A4A9019794}">
      <dgm:prSet/>
      <dgm:spPr/>
      <dgm:t>
        <a:bodyPr/>
        <a:lstStyle/>
        <a:p>
          <a:endParaRPr lang="en-US"/>
        </a:p>
      </dgm:t>
    </dgm:pt>
    <dgm:pt modelId="{C0DD9B6E-607C-4246-96F6-BC90F64BB580}">
      <dgm:prSet phldrT="[Text]"/>
      <dgm:spPr/>
      <dgm:t>
        <a:bodyPr/>
        <a:lstStyle/>
        <a:p>
          <a:r>
            <a:rPr lang="en-US"/>
            <a:t>Not standardized</a:t>
          </a:r>
        </a:p>
      </dgm:t>
    </dgm:pt>
    <dgm:pt modelId="{D49E5FE8-8B5D-40D7-8289-2038C6B3EAF5}" type="sibTrans" cxnId="{50469967-108D-49A3-A49A-3A20DC89BF06}">
      <dgm:prSet/>
      <dgm:spPr/>
      <dgm:t>
        <a:bodyPr/>
        <a:lstStyle/>
        <a:p>
          <a:endParaRPr lang="en-US"/>
        </a:p>
      </dgm:t>
    </dgm:pt>
    <dgm:pt modelId="{364FE178-D2A7-4B3E-B7F9-1DF2943D2DC5}" type="parTrans" cxnId="{50469967-108D-49A3-A49A-3A20DC89BF06}">
      <dgm:prSet/>
      <dgm:spPr/>
      <dgm:t>
        <a:bodyPr/>
        <a:lstStyle/>
        <a:p>
          <a:endParaRPr lang="en-US"/>
        </a:p>
      </dgm:t>
    </dgm:pt>
    <dgm:pt modelId="{1A2C32CE-7035-4A48-AA66-BE886BF848E3}">
      <dgm:prSet phldrT="[Text]"/>
      <dgm:spPr/>
      <dgm:t>
        <a:bodyPr/>
        <a:lstStyle/>
        <a:p>
          <a:r>
            <a:rPr lang="en-US" dirty="0"/>
            <a:t>Do not provide any risk assessment</a:t>
          </a:r>
        </a:p>
      </dgm:t>
    </dgm:pt>
    <dgm:pt modelId="{FC27099A-81ED-4DEA-9F67-74E2BB1F3987}" type="sibTrans" cxnId="{DEFBBAEB-3315-4FB5-93EC-9A5997E971D9}">
      <dgm:prSet/>
      <dgm:spPr/>
      <dgm:t>
        <a:bodyPr/>
        <a:lstStyle/>
        <a:p>
          <a:endParaRPr lang="en-US"/>
        </a:p>
      </dgm:t>
    </dgm:pt>
    <dgm:pt modelId="{DE263100-213D-403C-951B-F74D61B8AE19}" type="parTrans" cxnId="{DEFBBAEB-3315-4FB5-93EC-9A5997E971D9}">
      <dgm:prSet/>
      <dgm:spPr/>
      <dgm:t>
        <a:bodyPr/>
        <a:lstStyle/>
        <a:p>
          <a:endParaRPr lang="en-US"/>
        </a:p>
      </dgm:t>
    </dgm:pt>
    <dgm:pt modelId="{E47F7DAF-4820-445B-95C0-2A99303FCC7F}">
      <dgm:prSet phldrT="[Text]"/>
      <dgm:spPr/>
      <dgm:t>
        <a:bodyPr/>
        <a:lstStyle/>
        <a:p>
          <a:r>
            <a:rPr lang="en-US"/>
            <a:t>Not used to qualify for services</a:t>
          </a:r>
        </a:p>
      </dgm:t>
    </dgm:pt>
    <dgm:pt modelId="{AA925C5F-50E4-463D-BCDE-B3EB94DA5505}" type="sibTrans" cxnId="{40F46F34-FA55-4AA9-B908-9C4B2A6734DC}">
      <dgm:prSet/>
      <dgm:spPr/>
      <dgm:t>
        <a:bodyPr/>
        <a:lstStyle/>
        <a:p>
          <a:endParaRPr lang="en-US"/>
        </a:p>
      </dgm:t>
    </dgm:pt>
    <dgm:pt modelId="{19FC1383-9D5F-4CCB-885B-A761F01DC104}" type="parTrans" cxnId="{40F46F34-FA55-4AA9-B908-9C4B2A6734DC}">
      <dgm:prSet/>
      <dgm:spPr/>
      <dgm:t>
        <a:bodyPr/>
        <a:lstStyle/>
        <a:p>
          <a:endParaRPr lang="en-US"/>
        </a:p>
      </dgm:t>
    </dgm:pt>
    <dgm:pt modelId="{B2DE99E5-A273-4F88-8879-F65BE3BCBC6D}">
      <dgm:prSet phldrT="[Text]"/>
      <dgm:spPr/>
      <dgm:t>
        <a:bodyPr/>
        <a:lstStyle/>
        <a:p>
          <a:r>
            <a:rPr lang="en-US"/>
            <a:t>Used  in the beginning of early identification  (parents, early childhood educators, doctors)</a:t>
          </a:r>
        </a:p>
      </dgm:t>
    </dgm:pt>
    <dgm:pt modelId="{9BCFD617-2C85-43F8-BE9C-D1C4919731A5}" type="sibTrans" cxnId="{C9C69E05-65AC-407B-98F7-E5FFED0DFAE2}">
      <dgm:prSet/>
      <dgm:spPr/>
      <dgm:t>
        <a:bodyPr/>
        <a:lstStyle/>
        <a:p>
          <a:endParaRPr lang="en-US"/>
        </a:p>
      </dgm:t>
    </dgm:pt>
    <dgm:pt modelId="{2804AA97-9A93-42B7-B852-8133F934AC66}" type="parTrans" cxnId="{C9C69E05-65AC-407B-98F7-E5FFED0DFAE2}">
      <dgm:prSet/>
      <dgm:spPr/>
      <dgm:t>
        <a:bodyPr/>
        <a:lstStyle/>
        <a:p>
          <a:endParaRPr lang="en-US"/>
        </a:p>
      </dgm:t>
    </dgm:pt>
    <dgm:pt modelId="{E4E0C92B-919B-4169-B544-A00D6D16808E}">
      <dgm:prSet phldrT="[Text]"/>
      <dgm:spPr/>
      <dgm:t>
        <a:bodyPr/>
        <a:lstStyle/>
        <a:p>
          <a:endParaRPr lang="en-US"/>
        </a:p>
      </dgm:t>
    </dgm:pt>
    <dgm:pt modelId="{AEAC4C46-6718-4346-BB24-9B269351C2DE}" type="sibTrans" cxnId="{72B686B7-FDCC-4135-B596-7624FB322A7E}">
      <dgm:prSet/>
      <dgm:spPr/>
      <dgm:t>
        <a:bodyPr/>
        <a:lstStyle/>
        <a:p>
          <a:endParaRPr lang="en-US"/>
        </a:p>
      </dgm:t>
    </dgm:pt>
    <dgm:pt modelId="{0DF5CDFE-EEEB-41EB-BDF2-655B9E0E82BE}" type="parTrans" cxnId="{72B686B7-FDCC-4135-B596-7624FB322A7E}">
      <dgm:prSet/>
      <dgm:spPr/>
      <dgm:t>
        <a:bodyPr/>
        <a:lstStyle/>
        <a:p>
          <a:endParaRPr lang="en-US"/>
        </a:p>
      </dgm:t>
    </dgm:pt>
    <dgm:pt modelId="{993E8A17-9E78-49B4-8CEF-583DEFA9886B}" type="pres">
      <dgm:prSet presAssocID="{DB6481A8-100E-405E-9835-58D636F89679}" presName="Name0" presStyleCnt="0">
        <dgm:presLayoutVars>
          <dgm:dir/>
          <dgm:animLvl val="lvl"/>
          <dgm:resizeHandles val="exact"/>
        </dgm:presLayoutVars>
      </dgm:prSet>
      <dgm:spPr/>
    </dgm:pt>
    <dgm:pt modelId="{41C83BC5-9C40-4A59-A1CA-CE60E22977B4}" type="pres">
      <dgm:prSet presAssocID="{073203AB-C81E-469E-B57D-23E7C4DBA8C3}" presName="composite" presStyleCnt="0"/>
      <dgm:spPr/>
    </dgm:pt>
    <dgm:pt modelId="{F119F45C-837E-4D65-BF5B-2C5E40B9151F}" type="pres">
      <dgm:prSet presAssocID="{073203AB-C81E-469E-B57D-23E7C4DBA8C3}" presName="parTx" presStyleLbl="alignNode1" presStyleIdx="0" presStyleCnt="3" custLinFactNeighborX="-263">
        <dgm:presLayoutVars>
          <dgm:chMax val="0"/>
          <dgm:chPref val="0"/>
          <dgm:bulletEnabled val="1"/>
        </dgm:presLayoutVars>
      </dgm:prSet>
      <dgm:spPr/>
    </dgm:pt>
    <dgm:pt modelId="{05DCC2F1-5C59-4A4C-B576-08F44BE1582E}" type="pres">
      <dgm:prSet presAssocID="{073203AB-C81E-469E-B57D-23E7C4DBA8C3}" presName="desTx" presStyleLbl="alignAccFollowNode1" presStyleIdx="0" presStyleCnt="3">
        <dgm:presLayoutVars>
          <dgm:bulletEnabled val="1"/>
        </dgm:presLayoutVars>
      </dgm:prSet>
      <dgm:spPr/>
    </dgm:pt>
    <dgm:pt modelId="{DC759EDE-8000-4428-A4E3-D073C5215A93}" type="pres">
      <dgm:prSet presAssocID="{F03D3779-5A28-47BD-B74C-807D32603EA2}" presName="space" presStyleCnt="0"/>
      <dgm:spPr/>
    </dgm:pt>
    <dgm:pt modelId="{79262B8F-273F-489C-838F-529B95E60BBB}" type="pres">
      <dgm:prSet presAssocID="{91D03849-FC12-4F55-BC7A-031162445F91}" presName="composite" presStyleCnt="0"/>
      <dgm:spPr/>
    </dgm:pt>
    <dgm:pt modelId="{41D7DF23-D842-43E7-98D8-9514A9AC0484}" type="pres">
      <dgm:prSet presAssocID="{91D03849-FC12-4F55-BC7A-031162445F91}" presName="parTx" presStyleLbl="alignNode1" presStyleIdx="1" presStyleCnt="3">
        <dgm:presLayoutVars>
          <dgm:chMax val="0"/>
          <dgm:chPref val="0"/>
          <dgm:bulletEnabled val="1"/>
        </dgm:presLayoutVars>
      </dgm:prSet>
      <dgm:spPr/>
    </dgm:pt>
    <dgm:pt modelId="{A25AB904-7DBD-4CED-8065-84D5CCD5802C}" type="pres">
      <dgm:prSet presAssocID="{91D03849-FC12-4F55-BC7A-031162445F91}" presName="desTx" presStyleLbl="alignAccFollowNode1" presStyleIdx="1" presStyleCnt="3">
        <dgm:presLayoutVars>
          <dgm:bulletEnabled val="1"/>
        </dgm:presLayoutVars>
      </dgm:prSet>
      <dgm:spPr/>
    </dgm:pt>
    <dgm:pt modelId="{72628BCD-45E0-4A77-83AA-2FB1FF9DDB53}" type="pres">
      <dgm:prSet presAssocID="{4FCE59B3-322B-4E96-9CEA-AFF4EDB4B7D8}" presName="space" presStyleCnt="0"/>
      <dgm:spPr/>
    </dgm:pt>
    <dgm:pt modelId="{E9921913-5A1C-4113-AB3E-4D3A5F82BF98}" type="pres">
      <dgm:prSet presAssocID="{8BB7DAEC-6326-4FB5-8549-31AB6B663450}" presName="composite" presStyleCnt="0"/>
      <dgm:spPr/>
    </dgm:pt>
    <dgm:pt modelId="{6E1BC29D-77F7-49A4-826A-D33D5B8B642A}" type="pres">
      <dgm:prSet presAssocID="{8BB7DAEC-6326-4FB5-8549-31AB6B663450}" presName="parTx" presStyleLbl="alignNode1" presStyleIdx="2" presStyleCnt="3">
        <dgm:presLayoutVars>
          <dgm:chMax val="0"/>
          <dgm:chPref val="0"/>
          <dgm:bulletEnabled val="1"/>
        </dgm:presLayoutVars>
      </dgm:prSet>
      <dgm:spPr/>
    </dgm:pt>
    <dgm:pt modelId="{1D73CDB8-B65D-4820-B03F-21AF5CAE6777}" type="pres">
      <dgm:prSet presAssocID="{8BB7DAEC-6326-4FB5-8549-31AB6B663450}" presName="desTx" presStyleLbl="alignAccFollowNode1" presStyleIdx="2" presStyleCnt="3">
        <dgm:presLayoutVars>
          <dgm:bulletEnabled val="1"/>
        </dgm:presLayoutVars>
      </dgm:prSet>
      <dgm:spPr/>
    </dgm:pt>
  </dgm:ptLst>
  <dgm:cxnLst>
    <dgm:cxn modelId="{0C3C0603-5308-4E7C-953E-7080F3917DB0}" srcId="{073203AB-C81E-469E-B57D-23E7C4DBA8C3}" destId="{4FB77235-76E9-4C89-8B5B-2C223F803279}" srcOrd="0" destOrd="0" parTransId="{BB459D57-4A9E-41E0-A46E-EFE71307B81D}" sibTransId="{89833271-579A-468A-9B53-ACAFA02ADED4}"/>
    <dgm:cxn modelId="{17F00504-7C98-42A2-9403-7E2715C5C30C}" type="presOf" srcId="{6642B6EC-706D-4163-9B3B-44EF6FAE61C3}" destId="{1D73CDB8-B65D-4820-B03F-21AF5CAE6777}" srcOrd="0" destOrd="8" presId="urn:microsoft.com/office/officeart/2005/8/layout/hList1"/>
    <dgm:cxn modelId="{AE9C4904-BE9E-4279-9203-52716843F84F}" type="presOf" srcId="{E3BD8332-9DCE-49FA-A33A-56712594CF22}" destId="{1D73CDB8-B65D-4820-B03F-21AF5CAE6777}" srcOrd="0" destOrd="5" presId="urn:microsoft.com/office/officeart/2005/8/layout/hList1"/>
    <dgm:cxn modelId="{C9C69E05-65AC-407B-98F7-E5FFED0DFAE2}" srcId="{073203AB-C81E-469E-B57D-23E7C4DBA8C3}" destId="{B2DE99E5-A273-4F88-8879-F65BE3BCBC6D}" srcOrd="7" destOrd="0" parTransId="{2804AA97-9A93-42B7-B852-8133F934AC66}" sibTransId="{9BCFD617-2C85-43F8-BE9C-D1C4919731A5}"/>
    <dgm:cxn modelId="{2255F207-2D4D-4F04-BCE7-974C9834A52A}" srcId="{073203AB-C81E-469E-B57D-23E7C4DBA8C3}" destId="{00D99D4F-332C-49D0-A6F3-C966BD0B3F03}" srcOrd="2" destOrd="0" parTransId="{8B9F5C1D-0653-4258-9C7C-EF6B8A6022EF}" sibTransId="{224214FA-5928-4F98-B30B-E71FDCA52930}"/>
    <dgm:cxn modelId="{3BC58310-23C6-4EE0-B570-2B7214794562}" srcId="{8BB7DAEC-6326-4FB5-8549-31AB6B663450}" destId="{2AEF3620-E312-42C6-A94B-E7EDED522A1A}" srcOrd="2" destOrd="0" parTransId="{99425F00-E4CE-431E-B39F-89CBA8F54BD8}" sibTransId="{CB85234E-B310-48E8-AA5D-54E805A5B1B6}"/>
    <dgm:cxn modelId="{9AD4EE16-80A4-4C24-BDDE-5130A1E25FC6}" srcId="{91D03849-FC12-4F55-BC7A-031162445F91}" destId="{8E69C910-7A9F-4EF8-A758-18DD4ED31665}" srcOrd="1" destOrd="0" parTransId="{0E782465-E8A7-4494-ADB5-39AD84BF3B33}" sibTransId="{9D97DA7D-ACB9-446D-99B9-EC38A86C69CA}"/>
    <dgm:cxn modelId="{5238961B-FDDD-4D6F-894D-82A4A9019794}" srcId="{073203AB-C81E-469E-B57D-23E7C4DBA8C3}" destId="{FD5208B2-3784-47FB-9BC8-3198F9D7570A}" srcOrd="3" destOrd="0" parTransId="{DB00A63C-5074-4DA4-A0B7-AA385F17A104}" sibTransId="{0F847F0E-A45B-4CBD-84CB-90DA5F9C49F9}"/>
    <dgm:cxn modelId="{B39B5F23-0E8A-46EE-AA7A-1FE2E26AAC8D}" type="presOf" srcId="{49CF44ED-98CD-4B5A-A003-0F3106BDF970}" destId="{1D73CDB8-B65D-4820-B03F-21AF5CAE6777}" srcOrd="0" destOrd="7" presId="urn:microsoft.com/office/officeart/2005/8/layout/hList1"/>
    <dgm:cxn modelId="{F38EF626-8207-40F9-8843-0D77D7ACCB22}" type="presOf" srcId="{E47F7DAF-4820-445B-95C0-2A99303FCC7F}" destId="{05DCC2F1-5C59-4A4C-B576-08F44BE1582E}" srcOrd="0" destOrd="6" presId="urn:microsoft.com/office/officeart/2005/8/layout/hList1"/>
    <dgm:cxn modelId="{33091129-A542-43D9-B94F-D2B6FECBA098}" type="presOf" srcId="{C0DD9B6E-607C-4246-96F6-BC90F64BB580}" destId="{05DCC2F1-5C59-4A4C-B576-08F44BE1582E}" srcOrd="0" destOrd="4" presId="urn:microsoft.com/office/officeart/2005/8/layout/hList1"/>
    <dgm:cxn modelId="{79259B2D-DA48-4E35-A555-72552E9D8382}" type="presOf" srcId="{632F870F-01BF-4B37-83D9-7A1DFC3CF906}" destId="{A25AB904-7DBD-4CED-8065-84D5CCD5802C}" srcOrd="0" destOrd="8" presId="urn:microsoft.com/office/officeart/2005/8/layout/hList1"/>
    <dgm:cxn modelId="{18421731-B7E5-4A14-A8EC-A29A22A77AAA}" type="presOf" srcId="{9C0B0A92-CD34-4992-845C-A16B01BA8CDB}" destId="{A25AB904-7DBD-4CED-8065-84D5CCD5802C}" srcOrd="0" destOrd="0" presId="urn:microsoft.com/office/officeart/2005/8/layout/hList1"/>
    <dgm:cxn modelId="{40F46F34-FA55-4AA9-B908-9C4B2A6734DC}" srcId="{073203AB-C81E-469E-B57D-23E7C4DBA8C3}" destId="{E47F7DAF-4820-445B-95C0-2A99303FCC7F}" srcOrd="6" destOrd="0" parTransId="{19FC1383-9D5F-4CCB-885B-A761F01DC104}" sibTransId="{AA925C5F-50E4-463D-BCDE-B3EB94DA5505}"/>
    <dgm:cxn modelId="{D6BF1036-4403-43A1-8178-2977C59C2757}" srcId="{91D03849-FC12-4F55-BC7A-031162445F91}" destId="{77DAEA54-ECED-422D-9339-01B9C3E1C0EF}" srcOrd="5" destOrd="0" parTransId="{15D66EAA-388C-41D3-9B0E-A5E68B10EA0A}" sibTransId="{8003B687-F167-41F6-B85F-64FAE5745B2D}"/>
    <dgm:cxn modelId="{C9F12D3E-D4F0-4187-9E9D-9D22A69DD43C}" type="presOf" srcId="{433A4020-3D78-4FFA-8736-6F908AE5514C}" destId="{05DCC2F1-5C59-4A4C-B576-08F44BE1582E}" srcOrd="0" destOrd="1" presId="urn:microsoft.com/office/officeart/2005/8/layout/hList1"/>
    <dgm:cxn modelId="{22BCC440-2B56-4FBA-9B1B-16A9172BE88C}" srcId="{8BB7DAEC-6326-4FB5-8549-31AB6B663450}" destId="{AD5CF761-35D2-47DF-9C52-49C4B9799E56}" srcOrd="6" destOrd="0" parTransId="{8F8167DB-248E-48CC-A263-A8EF9C52456A}" sibTransId="{4E174310-57E7-4A15-B7EB-FFB88CB897FC}"/>
    <dgm:cxn modelId="{9817585F-6674-4BBC-B115-A04A0C61C50A}" srcId="{91D03849-FC12-4F55-BC7A-031162445F91}" destId="{AC5760C1-CCF1-4AB2-BEAA-8FC165B345E1}" srcOrd="2" destOrd="0" parTransId="{DA07B26C-087D-480A-A341-F6D038B95E35}" sibTransId="{CD99A6FA-55A4-4C22-855C-E950920BAB34}"/>
    <dgm:cxn modelId="{2445B65F-25A9-4946-A72F-64B2C11E467A}" type="presOf" srcId="{AC5760C1-CCF1-4AB2-BEAA-8FC165B345E1}" destId="{A25AB904-7DBD-4CED-8065-84D5CCD5802C}" srcOrd="0" destOrd="2" presId="urn:microsoft.com/office/officeart/2005/8/layout/hList1"/>
    <dgm:cxn modelId="{75591261-203A-4945-B054-905AC65D1707}" type="presOf" srcId="{4FB77235-76E9-4C89-8B5B-2C223F803279}" destId="{05DCC2F1-5C59-4A4C-B576-08F44BE1582E}" srcOrd="0" destOrd="0" presId="urn:microsoft.com/office/officeart/2005/8/layout/hList1"/>
    <dgm:cxn modelId="{32BA8D61-ED2F-47CB-A0C8-2D0ED425A768}" srcId="{8BB7DAEC-6326-4FB5-8549-31AB6B663450}" destId="{6A7C78B8-97EA-403C-A8BD-A1067B742FE6}" srcOrd="5" destOrd="0" parTransId="{1A296951-CE32-435D-9ECB-3F03E6195C7E}" sibTransId="{9A9BE0E7-F924-4860-8085-8BF505CD98EC}"/>
    <dgm:cxn modelId="{E598F541-C56B-4875-870F-AED810F70BE2}" type="presOf" srcId="{00D99D4F-332C-49D0-A6F3-C966BD0B3F03}" destId="{05DCC2F1-5C59-4A4C-B576-08F44BE1582E}" srcOrd="0" destOrd="2" presId="urn:microsoft.com/office/officeart/2005/8/layout/hList1"/>
    <dgm:cxn modelId="{E037F844-44CD-4185-BCD0-0D86E9EF7737}" type="presOf" srcId="{E4E0C92B-919B-4169-B544-A00D6D16808E}" destId="{05DCC2F1-5C59-4A4C-B576-08F44BE1582E}" srcOrd="0" destOrd="8" presId="urn:microsoft.com/office/officeart/2005/8/layout/hList1"/>
    <dgm:cxn modelId="{0421AA66-709B-4E4D-AC4E-9BA9DDEB2012}" srcId="{8BB7DAEC-6326-4FB5-8549-31AB6B663450}" destId="{7A423C7E-D858-47ED-A959-0797EED285B3}" srcOrd="0" destOrd="0" parTransId="{B9AA6A57-1BE9-4123-90C0-D91183312DAD}" sibTransId="{273FA132-CD00-431D-A26A-78D1D90F5C7C}"/>
    <dgm:cxn modelId="{50469967-108D-49A3-A49A-3A20DC89BF06}" srcId="{073203AB-C81E-469E-B57D-23E7C4DBA8C3}" destId="{C0DD9B6E-607C-4246-96F6-BC90F64BB580}" srcOrd="4" destOrd="0" parTransId="{364FE178-D2A7-4B3E-B7F9-1DF2943D2DC5}" sibTransId="{D49E5FE8-8B5D-40D7-8289-2038C6B3EAF5}"/>
    <dgm:cxn modelId="{92A6F749-652D-4EAE-8F19-10167D4A1C17}" srcId="{2AEF3620-E312-42C6-A94B-E7EDED522A1A}" destId="{1BC62368-5C21-40C8-AC71-FC65D4E027BD}" srcOrd="0" destOrd="0" parTransId="{DCA3FA7A-F815-4951-B639-3A0D9303D279}" sibTransId="{227BC666-EED8-4B65-9F66-022250061DF1}"/>
    <dgm:cxn modelId="{B032326A-2E15-49E8-835F-3BA3AE28FFB8}" type="presOf" srcId="{BDEDDCCA-D6C2-4C63-8EF2-1EC1D0A7FDA2}" destId="{A25AB904-7DBD-4CED-8065-84D5CCD5802C}" srcOrd="0" destOrd="4" presId="urn:microsoft.com/office/officeart/2005/8/layout/hList1"/>
    <dgm:cxn modelId="{68411C4B-C2D6-4D2F-9537-A81230FF0811}" type="presOf" srcId="{073203AB-C81E-469E-B57D-23E7C4DBA8C3}" destId="{F119F45C-837E-4D65-BF5B-2C5E40B9151F}" srcOrd="0" destOrd="0" presId="urn:microsoft.com/office/officeart/2005/8/layout/hList1"/>
    <dgm:cxn modelId="{4826626D-FB9E-4A7D-998D-DAC9C09692D3}" srcId="{DB6481A8-100E-405E-9835-58D636F89679}" destId="{8BB7DAEC-6326-4FB5-8549-31AB6B663450}" srcOrd="2" destOrd="0" parTransId="{6505572F-61C1-4E43-B9F4-4FA7438B9ACD}" sibTransId="{04843FAD-B630-46DE-B7B8-6A5D5A7D0EA6}"/>
    <dgm:cxn modelId="{94652F50-6C3F-4D30-B961-CB4D85DFBC69}" srcId="{E3BD8332-9DCE-49FA-A33A-56712594CF22}" destId="{5CA37497-50C0-4B9D-8DF5-347A975B08C8}" srcOrd="0" destOrd="0" parTransId="{EDD7C384-7667-4953-B46B-6A1570A8193F}" sibTransId="{1D89DEC7-A42B-4F2F-9A79-BF4B3B6E406B}"/>
    <dgm:cxn modelId="{2FF5DA54-6625-4278-B455-B9CFA179CF2A}" type="presOf" srcId="{AD5CF761-35D2-47DF-9C52-49C4B9799E56}" destId="{1D73CDB8-B65D-4820-B03F-21AF5CAE6777}" srcOrd="0" destOrd="10" presId="urn:microsoft.com/office/officeart/2005/8/layout/hList1"/>
    <dgm:cxn modelId="{98D0FF54-595E-436F-BAA9-14083C066400}" type="presOf" srcId="{02CD866C-7CE8-471A-81FD-660C5DA41C7F}" destId="{1D73CDB8-B65D-4820-B03F-21AF5CAE6777}" srcOrd="0" destOrd="1" presId="urn:microsoft.com/office/officeart/2005/8/layout/hList1"/>
    <dgm:cxn modelId="{602BD979-E561-4D43-A9A6-D81A2F90D0CE}" type="presOf" srcId="{9A503A2C-196E-44AB-AF64-95018C64A15A}" destId="{A25AB904-7DBD-4CED-8065-84D5CCD5802C}" srcOrd="0" destOrd="9" presId="urn:microsoft.com/office/officeart/2005/8/layout/hList1"/>
    <dgm:cxn modelId="{A4DCEF5A-3C78-4EE8-A136-F9A44002302F}" srcId="{E3BD8332-9DCE-49FA-A33A-56712594CF22}" destId="{6642B6EC-706D-4163-9B3B-44EF6FAE61C3}" srcOrd="2" destOrd="0" parTransId="{48FF01E9-A0FA-4B61-9DBF-F8866E8A42D1}" sibTransId="{9107DC1E-A3F8-4BE7-98C2-CBE6FD6D810D}"/>
    <dgm:cxn modelId="{D81FF65A-6186-4ADF-9B72-74A047937473}" srcId="{91D03849-FC12-4F55-BC7A-031162445F91}" destId="{9C0B0A92-CD34-4992-845C-A16B01BA8CDB}" srcOrd="0" destOrd="0" parTransId="{0F09571C-216A-42DF-B83D-C0F22A5FA7FC}" sibTransId="{35AFE5F4-760C-4183-8B61-A4CED5BF8050}"/>
    <dgm:cxn modelId="{E1D0047B-490E-461A-BB06-E300BCAACCE6}" type="presOf" srcId="{7A423C7E-D858-47ED-A959-0797EED285B3}" destId="{1D73CDB8-B65D-4820-B03F-21AF5CAE6777}" srcOrd="0" destOrd="0" presId="urn:microsoft.com/office/officeart/2005/8/layout/hList1"/>
    <dgm:cxn modelId="{69C88E8B-3BEC-4DC1-BA48-7FADC2D42CCD}" type="presOf" srcId="{5CA37497-50C0-4B9D-8DF5-347A975B08C8}" destId="{1D73CDB8-B65D-4820-B03F-21AF5CAE6777}" srcOrd="0" destOrd="6" presId="urn:microsoft.com/office/officeart/2005/8/layout/hList1"/>
    <dgm:cxn modelId="{713F5897-F746-41B8-BCE3-1AC5B448691A}" srcId="{8BB7DAEC-6326-4FB5-8549-31AB6B663450}" destId="{E3BD8332-9DCE-49FA-A33A-56712594CF22}" srcOrd="4" destOrd="0" parTransId="{8AE8A334-91D3-4BCA-9CD0-B4B138B1583B}" sibTransId="{5D339FD6-9CD0-48EA-BDC5-687D23651B93}"/>
    <dgm:cxn modelId="{0F18B08A-621A-41F2-89D3-9201310C1A9E}" srcId="{DB6481A8-100E-405E-9835-58D636F89679}" destId="{073203AB-C81E-469E-B57D-23E7C4DBA8C3}" srcOrd="0" destOrd="0" parTransId="{289F12C5-2D09-482E-B9CE-41A0A96E1BC6}" sibTransId="{F03D3779-5A28-47BD-B74C-807D32603EA2}"/>
    <dgm:cxn modelId="{51DBB19A-D83C-40D9-80B5-B76A68E0A91A}" type="presOf" srcId="{27B30B99-9AAC-4344-8DE3-7A98E5605B7F}" destId="{1D73CDB8-B65D-4820-B03F-21AF5CAE6777}" srcOrd="0" destOrd="4" presId="urn:microsoft.com/office/officeart/2005/8/layout/hList1"/>
    <dgm:cxn modelId="{303DCF8C-8220-4919-8899-A20E862E96AB}" type="presOf" srcId="{77DAEA54-ECED-422D-9339-01B9C3E1C0EF}" destId="{A25AB904-7DBD-4CED-8065-84D5CCD5802C}" srcOrd="0" destOrd="5" presId="urn:microsoft.com/office/officeart/2005/8/layout/hList1"/>
    <dgm:cxn modelId="{8156C2A3-2B38-4D8A-BF9F-8A603B1AD350}" srcId="{32D8CC65-DACD-4666-8387-C8F2CFD11287}" destId="{9A503A2C-196E-44AB-AF64-95018C64A15A}" srcOrd="2" destOrd="0" parTransId="{37DAFA04-1D13-4A1E-836F-9DF8879C7DE5}" sibTransId="{1C5D76E8-11E7-4581-9E7D-B63677EEF9FB}"/>
    <dgm:cxn modelId="{4C92BFAB-AE25-49B0-A037-19F75BF04ED2}" type="presOf" srcId="{91D03849-FC12-4F55-BC7A-031162445F91}" destId="{41D7DF23-D842-43E7-98D8-9514A9AC0484}" srcOrd="0" destOrd="0" presId="urn:microsoft.com/office/officeart/2005/8/layout/hList1"/>
    <dgm:cxn modelId="{B57DB5AC-6F12-4C68-8726-26841F17B9D7}" type="presOf" srcId="{8BB7DAEC-6326-4FB5-8549-31AB6B663450}" destId="{6E1BC29D-77F7-49A4-826A-D33D5B8B642A}" srcOrd="0" destOrd="0" presId="urn:microsoft.com/office/officeart/2005/8/layout/hList1"/>
    <dgm:cxn modelId="{940199B1-F37A-46D6-9C5E-D33A289D04CC}" type="presOf" srcId="{32D8CC65-DACD-4666-8387-C8F2CFD11287}" destId="{A25AB904-7DBD-4CED-8065-84D5CCD5802C}" srcOrd="0" destOrd="6" presId="urn:microsoft.com/office/officeart/2005/8/layout/hList1"/>
    <dgm:cxn modelId="{72B686B7-FDCC-4135-B596-7624FB322A7E}" srcId="{073203AB-C81E-469E-B57D-23E7C4DBA8C3}" destId="{E4E0C92B-919B-4169-B544-A00D6D16808E}" srcOrd="8" destOrd="0" parTransId="{0DF5CDFE-EEEB-41EB-BDF2-655B9E0E82BE}" sibTransId="{AEAC4C46-6718-4346-BB24-9B269351C2DE}"/>
    <dgm:cxn modelId="{CEB8FEB7-BA05-4854-B255-B1837CC4A19F}" srcId="{32D8CC65-DACD-4666-8387-C8F2CFD11287}" destId="{998A3730-51A7-46BB-B891-4EDDF0089F47}" srcOrd="0" destOrd="0" parTransId="{103DBBF9-FDD7-44B4-97C1-744D62A1AC39}" sibTransId="{F3B37223-4C5F-4373-BC97-A348AD3FE50F}"/>
    <dgm:cxn modelId="{18D0E4BA-6509-4394-BE69-46A207CE420F}" type="presOf" srcId="{1BC62368-5C21-40C8-AC71-FC65D4E027BD}" destId="{1D73CDB8-B65D-4820-B03F-21AF5CAE6777}" srcOrd="0" destOrd="3" presId="urn:microsoft.com/office/officeart/2005/8/layout/hList1"/>
    <dgm:cxn modelId="{E80453BC-4B25-42EE-8E01-E57F81FFC700}" srcId="{8BB7DAEC-6326-4FB5-8549-31AB6B663450}" destId="{27B30B99-9AAC-4344-8DE3-7A98E5605B7F}" srcOrd="3" destOrd="0" parTransId="{556E66E7-24B8-4DE4-ACFF-9176A199CDA9}" sibTransId="{E97EDB21-59E6-4911-9AAD-376E801C5E35}"/>
    <dgm:cxn modelId="{A8D5A9BD-228F-47CB-B22C-B2BFD1442919}" type="presOf" srcId="{484CD387-04D0-42F6-9F6F-0889BD0202E5}" destId="{A25AB904-7DBD-4CED-8065-84D5CCD5802C}" srcOrd="0" destOrd="3" presId="urn:microsoft.com/office/officeart/2005/8/layout/hList1"/>
    <dgm:cxn modelId="{FA73D8BE-D73E-4A00-83AB-0B46A00BE7FB}" srcId="{91D03849-FC12-4F55-BC7A-031162445F91}" destId="{484CD387-04D0-42F6-9F6F-0889BD0202E5}" srcOrd="3" destOrd="0" parTransId="{74363C38-58BE-46C2-8EF2-282A9FAFA635}" sibTransId="{D862AEB3-D23C-481B-9093-C133B952F094}"/>
    <dgm:cxn modelId="{2AED3CC6-7155-40FB-9F4F-22B6E0E6615A}" type="presOf" srcId="{998A3730-51A7-46BB-B891-4EDDF0089F47}" destId="{A25AB904-7DBD-4CED-8065-84D5CCD5802C}" srcOrd="0" destOrd="7" presId="urn:microsoft.com/office/officeart/2005/8/layout/hList1"/>
    <dgm:cxn modelId="{FF298DE7-592E-40CA-A341-A6BF5ED4B091}" srcId="{32D8CC65-DACD-4666-8387-C8F2CFD11287}" destId="{632F870F-01BF-4B37-83D9-7A1DFC3CF906}" srcOrd="1" destOrd="0" parTransId="{D77BB8CB-1C95-4501-9020-214377E0CED1}" sibTransId="{A3740651-D4FF-4C10-B8D3-A5A658775110}"/>
    <dgm:cxn modelId="{D62F1CE9-5BD2-45CB-8EFA-0270F9F0D168}" srcId="{DB6481A8-100E-405E-9835-58D636F89679}" destId="{91D03849-FC12-4F55-BC7A-031162445F91}" srcOrd="1" destOrd="0" parTransId="{0CFA6070-DC3B-4588-A4D5-7A10A7CE2B29}" sibTransId="{4FCE59B3-322B-4E96-9CEA-AFF4EDB4B7D8}"/>
    <dgm:cxn modelId="{4FA76BE9-491C-447F-B1E8-CB1B91B38962}" srcId="{8BB7DAEC-6326-4FB5-8549-31AB6B663450}" destId="{02CD866C-7CE8-471A-81FD-660C5DA41C7F}" srcOrd="1" destOrd="0" parTransId="{1DB726B0-C822-4722-9229-FF07BE8919CD}" sibTransId="{A78D7790-BFE2-47FD-9630-EE7D341CF150}"/>
    <dgm:cxn modelId="{DEFBBAEB-3315-4FB5-93EC-9A5997E971D9}" srcId="{073203AB-C81E-469E-B57D-23E7C4DBA8C3}" destId="{1A2C32CE-7035-4A48-AA66-BE886BF848E3}" srcOrd="5" destOrd="0" parTransId="{DE263100-213D-403C-951B-F74D61B8AE19}" sibTransId="{FC27099A-81ED-4DEA-9F67-74E2BB1F3987}"/>
    <dgm:cxn modelId="{FEBF3EEC-E527-4B88-8695-FD36E576B3F9}" type="presOf" srcId="{8E69C910-7A9F-4EF8-A758-18DD4ED31665}" destId="{A25AB904-7DBD-4CED-8065-84D5CCD5802C}" srcOrd="0" destOrd="1" presId="urn:microsoft.com/office/officeart/2005/8/layout/hList1"/>
    <dgm:cxn modelId="{036C65EE-EC01-4D06-B6FA-DC583B96863E}" type="presOf" srcId="{DB6481A8-100E-405E-9835-58D636F89679}" destId="{993E8A17-9E78-49B4-8CEF-583DEFA9886B}" srcOrd="0" destOrd="0" presId="urn:microsoft.com/office/officeart/2005/8/layout/hList1"/>
    <dgm:cxn modelId="{B15581EF-596C-4193-A321-D6132AAD3BC6}" type="presOf" srcId="{6A7C78B8-97EA-403C-A8BD-A1067B742FE6}" destId="{1D73CDB8-B65D-4820-B03F-21AF5CAE6777}" srcOrd="0" destOrd="9" presId="urn:microsoft.com/office/officeart/2005/8/layout/hList1"/>
    <dgm:cxn modelId="{C86406D1-560A-4AD1-BC4F-F6A245D00256}" type="presOf" srcId="{FD5208B2-3784-47FB-9BC8-3198F9D7570A}" destId="{05DCC2F1-5C59-4A4C-B576-08F44BE1582E}" srcOrd="0" destOrd="3" presId="urn:microsoft.com/office/officeart/2005/8/layout/hList1"/>
    <dgm:cxn modelId="{CF2F68D2-F2AA-411D-BF18-F2C86C03DCB6}" type="presOf" srcId="{B2DE99E5-A273-4F88-8879-F65BE3BCBC6D}" destId="{05DCC2F1-5C59-4A4C-B576-08F44BE1582E}" srcOrd="0" destOrd="7" presId="urn:microsoft.com/office/officeart/2005/8/layout/hList1"/>
    <dgm:cxn modelId="{C71467F7-A744-47D0-8191-15CF955A7B7C}" type="presOf" srcId="{1A2C32CE-7035-4A48-AA66-BE886BF848E3}" destId="{05DCC2F1-5C59-4A4C-B576-08F44BE1582E}" srcOrd="0" destOrd="5" presId="urn:microsoft.com/office/officeart/2005/8/layout/hList1"/>
    <dgm:cxn modelId="{316956F8-EAA7-48FC-B7D6-E7A10C2E64A0}" srcId="{91D03849-FC12-4F55-BC7A-031162445F91}" destId="{BDEDDCCA-D6C2-4C63-8EF2-1EC1D0A7FDA2}" srcOrd="4" destOrd="0" parTransId="{6DDBA118-15EE-4485-9330-C2845BEC61AF}" sibTransId="{AF907233-F4F5-4775-8896-370C777CE102}"/>
    <dgm:cxn modelId="{EEE26EDE-CB56-4DD0-A3FE-BA7460E8950F}" srcId="{073203AB-C81E-469E-B57D-23E7C4DBA8C3}" destId="{433A4020-3D78-4FFA-8736-6F908AE5514C}" srcOrd="1" destOrd="0" parTransId="{6F8964A1-E2F4-4482-B948-C47E04961A92}" sibTransId="{4FEA1A41-F0FE-454E-9CE4-3391C3D633B0}"/>
    <dgm:cxn modelId="{09C115FF-5E50-43BE-BD46-2749DC4158A3}" srcId="{E3BD8332-9DCE-49FA-A33A-56712594CF22}" destId="{49CF44ED-98CD-4B5A-A003-0F3106BDF970}" srcOrd="1" destOrd="0" parTransId="{38129AD3-387A-4A88-91AF-0DFD840C9AAE}" sibTransId="{AB3FA1BA-9C07-4072-B190-70BEB4C845AD}"/>
    <dgm:cxn modelId="{BC0C40FF-A267-4761-9629-3C4A6E398C86}" type="presOf" srcId="{2AEF3620-E312-42C6-A94B-E7EDED522A1A}" destId="{1D73CDB8-B65D-4820-B03F-21AF5CAE6777}" srcOrd="0" destOrd="2" presId="urn:microsoft.com/office/officeart/2005/8/layout/hList1"/>
    <dgm:cxn modelId="{2A0EC5FF-D617-4FFC-85C9-E00B42059424}" srcId="{91D03849-FC12-4F55-BC7A-031162445F91}" destId="{32D8CC65-DACD-4666-8387-C8F2CFD11287}" srcOrd="6" destOrd="0" parTransId="{305293B1-5F75-4313-B56C-8BA9B121D321}" sibTransId="{F74C39CB-F76C-4F1F-BE3C-03EA99AEFAC4}"/>
    <dgm:cxn modelId="{D2DBD5DC-3AE6-46F1-B788-D31FC5A914F3}" type="presParOf" srcId="{993E8A17-9E78-49B4-8CEF-583DEFA9886B}" destId="{41C83BC5-9C40-4A59-A1CA-CE60E22977B4}" srcOrd="0" destOrd="0" presId="urn:microsoft.com/office/officeart/2005/8/layout/hList1"/>
    <dgm:cxn modelId="{52857334-F714-441F-809B-DD5033AE526A}" type="presParOf" srcId="{41C83BC5-9C40-4A59-A1CA-CE60E22977B4}" destId="{F119F45C-837E-4D65-BF5B-2C5E40B9151F}" srcOrd="0" destOrd="0" presId="urn:microsoft.com/office/officeart/2005/8/layout/hList1"/>
    <dgm:cxn modelId="{9C78088B-92CF-40B6-8883-D4D7676EA13C}" type="presParOf" srcId="{41C83BC5-9C40-4A59-A1CA-CE60E22977B4}" destId="{05DCC2F1-5C59-4A4C-B576-08F44BE1582E}" srcOrd="1" destOrd="0" presId="urn:microsoft.com/office/officeart/2005/8/layout/hList1"/>
    <dgm:cxn modelId="{D3935275-25D4-4842-9386-A8820CFD95B5}" type="presParOf" srcId="{993E8A17-9E78-49B4-8CEF-583DEFA9886B}" destId="{DC759EDE-8000-4428-A4E3-D073C5215A93}" srcOrd="1" destOrd="0" presId="urn:microsoft.com/office/officeart/2005/8/layout/hList1"/>
    <dgm:cxn modelId="{21C73C41-CAA2-4EFD-919B-66F9620C08E1}" type="presParOf" srcId="{993E8A17-9E78-49B4-8CEF-583DEFA9886B}" destId="{79262B8F-273F-489C-838F-529B95E60BBB}" srcOrd="2" destOrd="0" presId="urn:microsoft.com/office/officeart/2005/8/layout/hList1"/>
    <dgm:cxn modelId="{7078A21F-F37C-4513-A4FA-DBBE376A17D3}" type="presParOf" srcId="{79262B8F-273F-489C-838F-529B95E60BBB}" destId="{41D7DF23-D842-43E7-98D8-9514A9AC0484}" srcOrd="0" destOrd="0" presId="urn:microsoft.com/office/officeart/2005/8/layout/hList1"/>
    <dgm:cxn modelId="{77DE5A89-DDBC-4BF7-ABB6-1A9144539CC0}" type="presParOf" srcId="{79262B8F-273F-489C-838F-529B95E60BBB}" destId="{A25AB904-7DBD-4CED-8065-84D5CCD5802C}" srcOrd="1" destOrd="0" presId="urn:microsoft.com/office/officeart/2005/8/layout/hList1"/>
    <dgm:cxn modelId="{CBB83ECA-361B-4457-B01B-DA049C2B4732}" type="presParOf" srcId="{993E8A17-9E78-49B4-8CEF-583DEFA9886B}" destId="{72628BCD-45E0-4A77-83AA-2FB1FF9DDB53}" srcOrd="3" destOrd="0" presId="urn:microsoft.com/office/officeart/2005/8/layout/hList1"/>
    <dgm:cxn modelId="{A017B4A1-6934-41E9-A61A-8DACBFA63E08}" type="presParOf" srcId="{993E8A17-9E78-49B4-8CEF-583DEFA9886B}" destId="{E9921913-5A1C-4113-AB3E-4D3A5F82BF98}" srcOrd="4" destOrd="0" presId="urn:microsoft.com/office/officeart/2005/8/layout/hList1"/>
    <dgm:cxn modelId="{775040CB-52B9-4A15-9390-76C6EBAC03DA}" type="presParOf" srcId="{E9921913-5A1C-4113-AB3E-4D3A5F82BF98}" destId="{6E1BC29D-77F7-49A4-826A-D33D5B8B642A}" srcOrd="0" destOrd="0" presId="urn:microsoft.com/office/officeart/2005/8/layout/hList1"/>
    <dgm:cxn modelId="{BA71280E-25FB-44B6-8A56-C92656BDD2F0}" type="presParOf" srcId="{E9921913-5A1C-4113-AB3E-4D3A5F82BF98}" destId="{1D73CDB8-B65D-4820-B03F-21AF5CAE677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9F45C-837E-4D65-BF5B-2C5E40B9151F}">
      <dsp:nvSpPr>
        <dsp:cNvPr id="0" name=""/>
        <dsp:cNvSpPr/>
      </dsp:nvSpPr>
      <dsp:spPr>
        <a:xfrm>
          <a:off x="0" y="255064"/>
          <a:ext cx="2652222" cy="64983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Monitoring or Surveillance</a:t>
          </a:r>
        </a:p>
      </dsp:txBody>
      <dsp:txXfrm>
        <a:off x="0" y="255064"/>
        <a:ext cx="2652222" cy="649833"/>
      </dsp:txXfrm>
    </dsp:sp>
    <dsp:sp modelId="{05DCC2F1-5C59-4A4C-B576-08F44BE1582E}">
      <dsp:nvSpPr>
        <dsp:cNvPr id="0" name=""/>
        <dsp:cNvSpPr/>
      </dsp:nvSpPr>
      <dsp:spPr>
        <a:xfrm>
          <a:off x="2720" y="904898"/>
          <a:ext cx="2652222" cy="440263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Engage families </a:t>
          </a:r>
        </a:p>
        <a:p>
          <a:pPr marL="114300" lvl="1" indent="-114300" algn="l" defTabSz="622300">
            <a:lnSpc>
              <a:spcPct val="90000"/>
            </a:lnSpc>
            <a:spcBef>
              <a:spcPct val="0"/>
            </a:spcBef>
            <a:spcAft>
              <a:spcPct val="15000"/>
            </a:spcAft>
            <a:buChar char="•"/>
          </a:pPr>
          <a:r>
            <a:rPr lang="en-US" sz="1400" kern="1200" dirty="0"/>
            <a:t>Presented as individual milestones</a:t>
          </a:r>
        </a:p>
        <a:p>
          <a:pPr marL="114300" lvl="1" indent="-114300" algn="l" defTabSz="622300">
            <a:lnSpc>
              <a:spcPct val="90000"/>
            </a:lnSpc>
            <a:spcBef>
              <a:spcPct val="0"/>
            </a:spcBef>
            <a:spcAft>
              <a:spcPct val="15000"/>
            </a:spcAft>
            <a:buChar char="•"/>
          </a:pPr>
          <a:r>
            <a:rPr lang="en-US" sz="1400" kern="1200"/>
            <a:t>Spark discussions which can identify concerns and indicate need for screening (outside of universal screening ages)</a:t>
          </a:r>
        </a:p>
        <a:p>
          <a:pPr marL="114300" lvl="1" indent="-114300" algn="l" defTabSz="622300">
            <a:lnSpc>
              <a:spcPct val="90000"/>
            </a:lnSpc>
            <a:spcBef>
              <a:spcPct val="0"/>
            </a:spcBef>
            <a:spcAft>
              <a:spcPct val="15000"/>
            </a:spcAft>
            <a:buChar char="•"/>
          </a:pPr>
          <a:r>
            <a:rPr lang="en-US" sz="1400" kern="1200"/>
            <a:t>No score, no risk categorization</a:t>
          </a:r>
        </a:p>
        <a:p>
          <a:pPr marL="114300" lvl="1" indent="-114300" algn="l" defTabSz="622300">
            <a:lnSpc>
              <a:spcPct val="90000"/>
            </a:lnSpc>
            <a:spcBef>
              <a:spcPct val="0"/>
            </a:spcBef>
            <a:spcAft>
              <a:spcPct val="15000"/>
            </a:spcAft>
            <a:buChar char="•"/>
          </a:pPr>
          <a:r>
            <a:rPr lang="en-US" sz="1400" kern="1200"/>
            <a:t>Not standardized</a:t>
          </a:r>
        </a:p>
        <a:p>
          <a:pPr marL="114300" lvl="1" indent="-114300" algn="l" defTabSz="622300">
            <a:lnSpc>
              <a:spcPct val="90000"/>
            </a:lnSpc>
            <a:spcBef>
              <a:spcPct val="0"/>
            </a:spcBef>
            <a:spcAft>
              <a:spcPct val="15000"/>
            </a:spcAft>
            <a:buChar char="•"/>
          </a:pPr>
          <a:r>
            <a:rPr lang="en-US" sz="1400" kern="1200" dirty="0"/>
            <a:t>Do not provide any risk assessment</a:t>
          </a:r>
        </a:p>
        <a:p>
          <a:pPr marL="114300" lvl="1" indent="-114300" algn="l" defTabSz="622300">
            <a:lnSpc>
              <a:spcPct val="90000"/>
            </a:lnSpc>
            <a:spcBef>
              <a:spcPct val="0"/>
            </a:spcBef>
            <a:spcAft>
              <a:spcPct val="15000"/>
            </a:spcAft>
            <a:buChar char="•"/>
          </a:pPr>
          <a:r>
            <a:rPr lang="en-US" sz="1400" kern="1200"/>
            <a:t>Not used to qualify for services</a:t>
          </a:r>
        </a:p>
        <a:p>
          <a:pPr marL="114300" lvl="1" indent="-114300" algn="l" defTabSz="622300">
            <a:lnSpc>
              <a:spcPct val="90000"/>
            </a:lnSpc>
            <a:spcBef>
              <a:spcPct val="0"/>
            </a:spcBef>
            <a:spcAft>
              <a:spcPct val="15000"/>
            </a:spcAft>
            <a:buChar char="•"/>
          </a:pPr>
          <a:r>
            <a:rPr lang="en-US" sz="1400" kern="1200"/>
            <a:t>Used  in the beginning of early identification  (parents, early childhood educators, doctors)</a:t>
          </a:r>
        </a:p>
        <a:p>
          <a:pPr marL="114300" lvl="1" indent="-114300" algn="l" defTabSz="622300">
            <a:lnSpc>
              <a:spcPct val="90000"/>
            </a:lnSpc>
            <a:spcBef>
              <a:spcPct val="0"/>
            </a:spcBef>
            <a:spcAft>
              <a:spcPct val="15000"/>
            </a:spcAft>
            <a:buChar char="•"/>
          </a:pPr>
          <a:endParaRPr lang="en-US" sz="1400" kern="1200"/>
        </a:p>
      </dsp:txBody>
      <dsp:txXfrm>
        <a:off x="2720" y="904898"/>
        <a:ext cx="2652222" cy="4402636"/>
      </dsp:txXfrm>
    </dsp:sp>
    <dsp:sp modelId="{41D7DF23-D842-43E7-98D8-9514A9AC0484}">
      <dsp:nvSpPr>
        <dsp:cNvPr id="0" name=""/>
        <dsp:cNvSpPr/>
      </dsp:nvSpPr>
      <dsp:spPr>
        <a:xfrm>
          <a:off x="3026253" y="255064"/>
          <a:ext cx="2652222" cy="64983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Screening</a:t>
          </a:r>
          <a:endParaRPr lang="en-US" sz="1400" kern="1200"/>
        </a:p>
      </dsp:txBody>
      <dsp:txXfrm>
        <a:off x="3026253" y="255064"/>
        <a:ext cx="2652222" cy="649833"/>
      </dsp:txXfrm>
    </dsp:sp>
    <dsp:sp modelId="{A25AB904-7DBD-4CED-8065-84D5CCD5802C}">
      <dsp:nvSpPr>
        <dsp:cNvPr id="0" name=""/>
        <dsp:cNvSpPr/>
      </dsp:nvSpPr>
      <dsp:spPr>
        <a:xfrm>
          <a:off x="3026253" y="904898"/>
          <a:ext cx="2652222" cy="440263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Standardized against evaluation tools</a:t>
          </a:r>
        </a:p>
        <a:p>
          <a:pPr marL="114300" lvl="1" indent="-114300" algn="l" defTabSz="622300">
            <a:lnSpc>
              <a:spcPct val="90000"/>
            </a:lnSpc>
            <a:spcBef>
              <a:spcPct val="0"/>
            </a:spcBef>
            <a:spcAft>
              <a:spcPct val="15000"/>
            </a:spcAft>
            <a:buChar char="•"/>
          </a:pPr>
          <a:r>
            <a:rPr lang="en-US" sz="1400" kern="1200"/>
            <a:t>Scored as groups of milestones, scoring ranges </a:t>
          </a:r>
        </a:p>
        <a:p>
          <a:pPr marL="114300" lvl="1" indent="-114300" algn="l" defTabSz="622300">
            <a:lnSpc>
              <a:spcPct val="90000"/>
            </a:lnSpc>
            <a:spcBef>
              <a:spcPct val="0"/>
            </a:spcBef>
            <a:spcAft>
              <a:spcPct val="15000"/>
            </a:spcAft>
            <a:buChar char="•"/>
          </a:pPr>
          <a:r>
            <a:rPr lang="en-US" sz="1400" kern="1200"/>
            <a:t>Provide risk categorization for developmental delay or disability</a:t>
          </a:r>
        </a:p>
        <a:p>
          <a:pPr marL="114300" lvl="1" indent="-114300" algn="l" defTabSz="622300">
            <a:lnSpc>
              <a:spcPct val="90000"/>
            </a:lnSpc>
            <a:spcBef>
              <a:spcPct val="0"/>
            </a:spcBef>
            <a:spcAft>
              <a:spcPct val="15000"/>
            </a:spcAft>
            <a:buChar char="•"/>
          </a:pPr>
          <a:r>
            <a:rPr lang="en-US" sz="1400" kern="1200"/>
            <a:t>Help determine if further evaluation is warranted</a:t>
          </a:r>
        </a:p>
        <a:p>
          <a:pPr marL="114300" lvl="1" indent="-114300" algn="l" defTabSz="622300">
            <a:lnSpc>
              <a:spcPct val="90000"/>
            </a:lnSpc>
            <a:spcBef>
              <a:spcPct val="0"/>
            </a:spcBef>
            <a:spcAft>
              <a:spcPct val="15000"/>
            </a:spcAft>
            <a:buChar char="•"/>
          </a:pPr>
          <a:r>
            <a:rPr lang="en-US" sz="1400" kern="1200"/>
            <a:t>“Normal” screening results but concerns= still recommended to evaluate further</a:t>
          </a:r>
        </a:p>
        <a:p>
          <a:pPr marL="114300" lvl="1" indent="-114300" algn="l" defTabSz="622300">
            <a:lnSpc>
              <a:spcPct val="90000"/>
            </a:lnSpc>
            <a:spcBef>
              <a:spcPct val="0"/>
            </a:spcBef>
            <a:spcAft>
              <a:spcPct val="15000"/>
            </a:spcAft>
            <a:buChar char="•"/>
          </a:pPr>
          <a:r>
            <a:rPr lang="en-US" sz="1400" kern="1200"/>
            <a:t>Some early intervention programs use to qualify a child for services</a:t>
          </a:r>
        </a:p>
        <a:p>
          <a:pPr marL="114300" lvl="1" indent="-114300" algn="l" defTabSz="622300">
            <a:lnSpc>
              <a:spcPct val="90000"/>
            </a:lnSpc>
            <a:spcBef>
              <a:spcPct val="0"/>
            </a:spcBef>
            <a:spcAft>
              <a:spcPct val="15000"/>
            </a:spcAft>
            <a:buChar char="•"/>
          </a:pPr>
          <a:r>
            <a:rPr lang="en-US" sz="1400" kern="1200"/>
            <a:t>Administered and scored by early childhood professionals</a:t>
          </a:r>
        </a:p>
        <a:p>
          <a:pPr marL="228600" lvl="2" indent="-114300" algn="l" defTabSz="622300">
            <a:lnSpc>
              <a:spcPct val="90000"/>
            </a:lnSpc>
            <a:spcBef>
              <a:spcPct val="0"/>
            </a:spcBef>
            <a:spcAft>
              <a:spcPct val="15000"/>
            </a:spcAft>
            <a:buChar char="•"/>
          </a:pPr>
          <a:r>
            <a:rPr lang="en-US" sz="1400" kern="1200"/>
            <a:t>Early child educators</a:t>
          </a:r>
        </a:p>
        <a:p>
          <a:pPr marL="228600" lvl="2" indent="-114300" algn="l" defTabSz="622300">
            <a:lnSpc>
              <a:spcPct val="90000"/>
            </a:lnSpc>
            <a:spcBef>
              <a:spcPct val="0"/>
            </a:spcBef>
            <a:spcAft>
              <a:spcPct val="15000"/>
            </a:spcAft>
            <a:buChar char="•"/>
          </a:pPr>
          <a:r>
            <a:rPr lang="en-US" sz="1400" kern="1200"/>
            <a:t>Home visitors</a:t>
          </a:r>
        </a:p>
        <a:p>
          <a:pPr marL="228600" lvl="2" indent="-114300" algn="l" defTabSz="622300">
            <a:lnSpc>
              <a:spcPct val="90000"/>
            </a:lnSpc>
            <a:spcBef>
              <a:spcPct val="0"/>
            </a:spcBef>
            <a:spcAft>
              <a:spcPct val="15000"/>
            </a:spcAft>
            <a:buChar char="•"/>
          </a:pPr>
          <a:r>
            <a:rPr lang="en-US" sz="1400" kern="1200"/>
            <a:t>Healthcare providers</a:t>
          </a:r>
        </a:p>
      </dsp:txBody>
      <dsp:txXfrm>
        <a:off x="3026253" y="904898"/>
        <a:ext cx="2652222" cy="4402636"/>
      </dsp:txXfrm>
    </dsp:sp>
    <dsp:sp modelId="{6E1BC29D-77F7-49A4-826A-D33D5B8B642A}">
      <dsp:nvSpPr>
        <dsp:cNvPr id="0" name=""/>
        <dsp:cNvSpPr/>
      </dsp:nvSpPr>
      <dsp:spPr>
        <a:xfrm>
          <a:off x="6049787" y="255064"/>
          <a:ext cx="2652222" cy="64983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Diagnostic</a:t>
          </a:r>
          <a:r>
            <a:rPr lang="en-US" sz="1400" kern="1200"/>
            <a:t> </a:t>
          </a:r>
        </a:p>
      </dsp:txBody>
      <dsp:txXfrm>
        <a:off x="6049787" y="255064"/>
        <a:ext cx="2652222" cy="649833"/>
      </dsp:txXfrm>
    </dsp:sp>
    <dsp:sp modelId="{1D73CDB8-B65D-4820-B03F-21AF5CAE6777}">
      <dsp:nvSpPr>
        <dsp:cNvPr id="0" name=""/>
        <dsp:cNvSpPr/>
      </dsp:nvSpPr>
      <dsp:spPr>
        <a:xfrm>
          <a:off x="6049787" y="904898"/>
          <a:ext cx="2652222" cy="440263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Standardized</a:t>
          </a:r>
        </a:p>
        <a:p>
          <a:pPr marL="114300" lvl="1" indent="-114300" algn="l" defTabSz="622300">
            <a:lnSpc>
              <a:spcPct val="90000"/>
            </a:lnSpc>
            <a:spcBef>
              <a:spcPct val="0"/>
            </a:spcBef>
            <a:spcAft>
              <a:spcPct val="15000"/>
            </a:spcAft>
            <a:buChar char="•"/>
          </a:pPr>
          <a:r>
            <a:rPr lang="en-US" sz="1400" kern="1200"/>
            <a:t>Scored as groups of milestones, scoring ranges</a:t>
          </a:r>
        </a:p>
        <a:p>
          <a:pPr marL="114300" lvl="1" indent="-114300" algn="l" defTabSz="622300">
            <a:lnSpc>
              <a:spcPct val="90000"/>
            </a:lnSpc>
            <a:spcBef>
              <a:spcPct val="0"/>
            </a:spcBef>
            <a:spcAft>
              <a:spcPct val="15000"/>
            </a:spcAft>
            <a:buChar char="•"/>
          </a:pPr>
          <a:r>
            <a:rPr lang="en-US" sz="1400" kern="1200"/>
            <a:t>Can provide a diagnosis</a:t>
          </a:r>
        </a:p>
        <a:p>
          <a:pPr marL="228600" lvl="2" indent="-114300" algn="l" defTabSz="622300">
            <a:lnSpc>
              <a:spcPct val="90000"/>
            </a:lnSpc>
            <a:spcBef>
              <a:spcPct val="0"/>
            </a:spcBef>
            <a:spcAft>
              <a:spcPct val="15000"/>
            </a:spcAft>
            <a:buChar char="•"/>
          </a:pPr>
          <a:r>
            <a:rPr lang="en-US" sz="1400" kern="1200"/>
            <a:t>Intellectual disability, mixed expressive-receptive language disorder, autism, and more</a:t>
          </a:r>
        </a:p>
        <a:p>
          <a:pPr marL="114300" lvl="1" indent="-114300" algn="l" defTabSz="622300">
            <a:lnSpc>
              <a:spcPct val="90000"/>
            </a:lnSpc>
            <a:spcBef>
              <a:spcPct val="0"/>
            </a:spcBef>
            <a:spcAft>
              <a:spcPct val="15000"/>
            </a:spcAft>
            <a:buChar char="•"/>
          </a:pPr>
          <a:r>
            <a:rPr lang="en-US" sz="1400" kern="1200"/>
            <a:t>Determine if qualify for services</a:t>
          </a:r>
        </a:p>
        <a:p>
          <a:pPr marL="114300" lvl="1" indent="-114300" algn="l" defTabSz="622300">
            <a:lnSpc>
              <a:spcPct val="90000"/>
            </a:lnSpc>
            <a:spcBef>
              <a:spcPct val="0"/>
            </a:spcBef>
            <a:spcAft>
              <a:spcPct val="15000"/>
            </a:spcAft>
            <a:buChar char="•"/>
          </a:pPr>
          <a:r>
            <a:rPr lang="en-US" sz="1400" kern="1200"/>
            <a:t>Administered by developmental specialists at the end of the early identification process</a:t>
          </a:r>
        </a:p>
        <a:p>
          <a:pPr marL="228600" lvl="2" indent="-114300" algn="l" defTabSz="622300">
            <a:lnSpc>
              <a:spcPct val="90000"/>
            </a:lnSpc>
            <a:spcBef>
              <a:spcPct val="0"/>
            </a:spcBef>
            <a:spcAft>
              <a:spcPct val="15000"/>
            </a:spcAft>
            <a:buSzPct val="70000"/>
            <a:buFont typeface="Courier New" panose="02070309020205020404" pitchFamily="49" charset="0"/>
            <a:buChar char="o"/>
          </a:pPr>
          <a:r>
            <a:rPr lang="en-US" sz="1400" kern="1200"/>
            <a:t>Child Psychologists</a:t>
          </a:r>
        </a:p>
        <a:p>
          <a:pPr marL="228600" lvl="2" indent="-114300" algn="l" defTabSz="622300">
            <a:lnSpc>
              <a:spcPct val="90000"/>
            </a:lnSpc>
            <a:spcBef>
              <a:spcPct val="0"/>
            </a:spcBef>
            <a:spcAft>
              <a:spcPct val="15000"/>
            </a:spcAft>
            <a:buSzPct val="70000"/>
            <a:buFont typeface="Courier New" panose="02070309020205020404" pitchFamily="49" charset="0"/>
            <a:buChar char="o"/>
          </a:pPr>
          <a:r>
            <a:rPr lang="en-US" sz="1400" kern="1200"/>
            <a:t>Developmental and Behavioral Pediatricians</a:t>
          </a:r>
        </a:p>
        <a:p>
          <a:pPr marL="228600" lvl="2" indent="-114300" algn="l" defTabSz="622300">
            <a:lnSpc>
              <a:spcPct val="90000"/>
            </a:lnSpc>
            <a:spcBef>
              <a:spcPct val="0"/>
            </a:spcBef>
            <a:spcAft>
              <a:spcPct val="15000"/>
            </a:spcAft>
            <a:buSzPct val="70000"/>
            <a:buFont typeface="Courier New" panose="02070309020205020404" pitchFamily="49" charset="0"/>
            <a:buChar char="o"/>
          </a:pPr>
          <a:r>
            <a:rPr lang="en-US" sz="1400" kern="1200"/>
            <a:t>Speech, Occupational, Physical Therapists, and others</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endParaRPr lang="en-US" sz="1400" kern="1200"/>
        </a:p>
      </dsp:txBody>
      <dsp:txXfrm>
        <a:off x="6049787" y="904898"/>
        <a:ext cx="2652222" cy="440263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08.267"/>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09.885"/>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10.249"/>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11.649"/>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14.992"/>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16:19.446"/>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361362E-2395-49BB-AD6F-30BBFBC435A6}" type="datetimeFigureOut">
              <a:rPr lang="en-US" smtClean="0"/>
              <a:t>1/17/2023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BE2202A-0D34-4B13-A3D8-5C7C51DF4CD7}" type="slidenum">
              <a:rPr lang="en-US" smtClean="0"/>
              <a:t>‹#›</a:t>
            </a:fld>
            <a:endParaRPr lang="en-US"/>
          </a:p>
        </p:txBody>
      </p:sp>
    </p:spTree>
    <p:extLst>
      <p:ext uri="{BB962C8B-B14F-4D97-AF65-F5344CB8AC3E}">
        <p14:creationId xmlns:p14="http://schemas.microsoft.com/office/powerpoint/2010/main" val="416690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dc.gov/ActEarl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wnloads.aap.org/AAP/PDF/LTSAE_PediatriciansResourceGuide.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ACC9E35-E9F3-4F69-AAEB-DBBAC33C112E}" type="slidenum">
              <a:rPr lang="en-AU" smtClean="0"/>
              <a:pPr/>
              <a:t>1</a:t>
            </a:fld>
            <a:endParaRPr lang="en-AU" dirty="0"/>
          </a:p>
        </p:txBody>
      </p:sp>
    </p:spTree>
    <p:extLst>
      <p:ext uri="{BB962C8B-B14F-4D97-AF65-F5344CB8AC3E}">
        <p14:creationId xmlns:p14="http://schemas.microsoft.com/office/powerpoint/2010/main" val="3652519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explains some of the drivers for the CDC’ decision to revise the checklists, and refers to the feedback received over a 15-year period form the LTSAE milestone checklists. Improvements to the revised LTSAE milestone checklists were made for earlier detection and intervention strategies by removing terms that were unclear such as ‘may’ and ‘begins’. </a:t>
            </a:r>
          </a:p>
        </p:txBody>
      </p:sp>
      <p:sp>
        <p:nvSpPr>
          <p:cNvPr id="4" name="Slide Number Placeholder 3"/>
          <p:cNvSpPr>
            <a:spLocks noGrp="1"/>
          </p:cNvSpPr>
          <p:nvPr>
            <p:ph type="sldNum" sz="quarter" idx="5"/>
          </p:nvPr>
        </p:nvSpPr>
        <p:spPr/>
        <p:txBody>
          <a:bodyPr/>
          <a:lstStyle/>
          <a:p>
            <a:fld id="{ABE2202A-0D34-4B13-A3D8-5C7C51DF4CD7}" type="slidenum">
              <a:rPr lang="en-US" smtClean="0"/>
              <a:t>11</a:t>
            </a:fld>
            <a:endParaRPr lang="en-US"/>
          </a:p>
        </p:txBody>
      </p:sp>
    </p:spTree>
    <p:extLst>
      <p:ext uri="{BB962C8B-B14F-4D97-AF65-F5344CB8AC3E}">
        <p14:creationId xmlns:p14="http://schemas.microsoft.com/office/powerpoint/2010/main" val="1402876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the previous slide (10) a child with developmental concerns can be detected earlier and receive earlier interventions than previously (moving from 50% to 75% of what most children are expected to achieve at a certain age range) which is hoped to alleviate the amount of unnecessary stress and pressure experienced by parents/</a:t>
            </a:r>
            <a:r>
              <a:rPr lang="en-US" dirty="0" err="1"/>
              <a:t>carers</a:t>
            </a:r>
            <a:r>
              <a:rPr lang="en-US" dirty="0"/>
              <a:t> in the developmental surveillance process.  </a:t>
            </a:r>
          </a:p>
        </p:txBody>
      </p:sp>
      <p:sp>
        <p:nvSpPr>
          <p:cNvPr id="4" name="Slide Number Placeholder 3"/>
          <p:cNvSpPr>
            <a:spLocks noGrp="1"/>
          </p:cNvSpPr>
          <p:nvPr>
            <p:ph type="sldNum" sz="quarter" idx="5"/>
          </p:nvPr>
        </p:nvSpPr>
        <p:spPr/>
        <p:txBody>
          <a:bodyPr/>
          <a:lstStyle/>
          <a:p>
            <a:fld id="{ABE2202A-0D34-4B13-A3D8-5C7C51DF4CD7}" type="slidenum">
              <a:rPr lang="en-US" smtClean="0"/>
              <a:t>12</a:t>
            </a:fld>
            <a:endParaRPr lang="en-US"/>
          </a:p>
        </p:txBody>
      </p:sp>
    </p:spTree>
    <p:extLst>
      <p:ext uri="{BB962C8B-B14F-4D97-AF65-F5344CB8AC3E}">
        <p14:creationId xmlns:p14="http://schemas.microsoft.com/office/powerpoint/2010/main" val="1494814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shows the range of experts and professionals that contributed to the review of the LTSAE milestone checklists.  </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13</a:t>
            </a:fld>
            <a:endParaRPr lang="en-US"/>
          </a:p>
        </p:txBody>
      </p:sp>
    </p:spTree>
    <p:extLst>
      <p:ext uri="{BB962C8B-B14F-4D97-AF65-F5344CB8AC3E}">
        <p14:creationId xmlns:p14="http://schemas.microsoft.com/office/powerpoint/2010/main" val="124274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criteria used for the review process on the LTSAE milestone checklists,</a:t>
            </a:r>
            <a:r>
              <a:rPr lang="en-US" baseline="0" dirty="0"/>
              <a:t> A</a:t>
            </a:r>
            <a:r>
              <a:rPr lang="en-US" dirty="0"/>
              <a:t>s presented in the slide, there was a focus to improve parent/</a:t>
            </a:r>
            <a:r>
              <a:rPr lang="en-US" dirty="0" err="1"/>
              <a:t>carer</a:t>
            </a:r>
            <a:r>
              <a:rPr lang="en-US" dirty="0"/>
              <a:t> understanding of checklists and child development and what that looks like and means, with additions made to include open-ended questions prompting conversations between parents and health staff on a child development.  </a:t>
            </a:r>
          </a:p>
        </p:txBody>
      </p:sp>
      <p:sp>
        <p:nvSpPr>
          <p:cNvPr id="4" name="Slide Number Placeholder 3"/>
          <p:cNvSpPr>
            <a:spLocks noGrp="1"/>
          </p:cNvSpPr>
          <p:nvPr>
            <p:ph type="sldNum" sz="quarter" idx="5"/>
          </p:nvPr>
        </p:nvSpPr>
        <p:spPr/>
        <p:txBody>
          <a:bodyPr/>
          <a:lstStyle/>
          <a:p>
            <a:fld id="{ABE2202A-0D34-4B13-A3D8-5C7C51DF4CD7}" type="slidenum">
              <a:rPr lang="en-US" smtClean="0"/>
              <a:t>14</a:t>
            </a:fld>
            <a:endParaRPr lang="en-US"/>
          </a:p>
        </p:txBody>
      </p:sp>
    </p:spTree>
    <p:extLst>
      <p:ext uri="{BB962C8B-B14F-4D97-AF65-F5344CB8AC3E}">
        <p14:creationId xmlns:p14="http://schemas.microsoft.com/office/powerpoint/2010/main" val="4076180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presents the rationale around improving the LTSAE milestone checklists to reach 75% of what most children can be expected to achieve by a certain age group. </a:t>
            </a:r>
          </a:p>
        </p:txBody>
      </p:sp>
      <p:sp>
        <p:nvSpPr>
          <p:cNvPr id="4" name="Slide Number Placeholder 3"/>
          <p:cNvSpPr>
            <a:spLocks noGrp="1"/>
          </p:cNvSpPr>
          <p:nvPr>
            <p:ph type="sldNum" sz="quarter" idx="5"/>
          </p:nvPr>
        </p:nvSpPr>
        <p:spPr/>
        <p:txBody>
          <a:bodyPr/>
          <a:lstStyle/>
          <a:p>
            <a:fld id="{ABE2202A-0D34-4B13-A3D8-5C7C51DF4CD7}" type="slidenum">
              <a:rPr lang="en-US" smtClean="0"/>
              <a:t>15</a:t>
            </a:fld>
            <a:endParaRPr lang="en-US"/>
          </a:p>
        </p:txBody>
      </p:sp>
    </p:spTree>
    <p:extLst>
      <p:ext uri="{BB962C8B-B14F-4D97-AF65-F5344CB8AC3E}">
        <p14:creationId xmlns:p14="http://schemas.microsoft.com/office/powerpoint/2010/main" val="790169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shows the process for review of the LTSAE milestone checklists which involved undertaking a literature review data, common screening and evaluation tools and published clinical opinions (or peer reviews). Overall, 34 articles were found from the Literature review process. Milestones without evidence-base and age placement were eliminated as part of the review process. </a:t>
            </a:r>
          </a:p>
        </p:txBody>
      </p:sp>
      <p:sp>
        <p:nvSpPr>
          <p:cNvPr id="4" name="Slide Number Placeholder 3"/>
          <p:cNvSpPr>
            <a:spLocks noGrp="1"/>
          </p:cNvSpPr>
          <p:nvPr>
            <p:ph type="sldNum" sz="quarter" idx="10"/>
          </p:nvPr>
        </p:nvSpPr>
        <p:spPr/>
        <p:txBody>
          <a:bodyPr/>
          <a:lstStyle/>
          <a:p>
            <a:fld id="{ABE2202A-0D34-4B13-A3D8-5C7C51DF4CD7}" type="slidenum">
              <a:rPr lang="en-US" smtClean="0"/>
              <a:t>16</a:t>
            </a:fld>
            <a:endParaRPr lang="en-US"/>
          </a:p>
        </p:txBody>
      </p:sp>
    </p:spTree>
    <p:extLst>
      <p:ext uri="{BB962C8B-B14F-4D97-AF65-F5344CB8AC3E}">
        <p14:creationId xmlns:p14="http://schemas.microsoft.com/office/powerpoint/2010/main" val="3140657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15 continued - the table shown in this slide illustrates the additional developmental sources reviewed. Diagnostic evaluation tools were cross referenced when there was a lack of agreement supporting a milestone or age of a milestone across other data sources noting that not all milestone were cross referenced with diagnostic resources.   </a:t>
            </a:r>
          </a:p>
        </p:txBody>
      </p:sp>
      <p:sp>
        <p:nvSpPr>
          <p:cNvPr id="4" name="Slide Number Placeholder 3"/>
          <p:cNvSpPr>
            <a:spLocks noGrp="1"/>
          </p:cNvSpPr>
          <p:nvPr>
            <p:ph type="sldNum" sz="quarter" idx="5"/>
          </p:nvPr>
        </p:nvSpPr>
        <p:spPr/>
        <p:txBody>
          <a:bodyPr/>
          <a:lstStyle/>
          <a:p>
            <a:fld id="{ABE2202A-0D34-4B13-A3D8-5C7C51DF4CD7}" type="slidenum">
              <a:rPr lang="en-US" smtClean="0"/>
              <a:t>17</a:t>
            </a:fld>
            <a:endParaRPr lang="en-US"/>
          </a:p>
        </p:txBody>
      </p:sp>
    </p:spTree>
    <p:extLst>
      <p:ext uri="{BB962C8B-B14F-4D97-AF65-F5344CB8AC3E}">
        <p14:creationId xmlns:p14="http://schemas.microsoft.com/office/powerpoint/2010/main" val="87993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presented in this slide, some of the challenges experienced in the review process included being able to find well referenced published normative data,  and in some instances, when normative data was available not all milestones correlated with existing routine child health checks.  </a:t>
            </a:r>
          </a:p>
        </p:txBody>
      </p:sp>
      <p:sp>
        <p:nvSpPr>
          <p:cNvPr id="4" name="Slide Number Placeholder 3"/>
          <p:cNvSpPr>
            <a:spLocks noGrp="1"/>
          </p:cNvSpPr>
          <p:nvPr>
            <p:ph type="sldNum" sz="quarter" idx="5"/>
          </p:nvPr>
        </p:nvSpPr>
        <p:spPr/>
        <p:txBody>
          <a:bodyPr/>
          <a:lstStyle/>
          <a:p>
            <a:fld id="{ABE2202A-0D34-4B13-A3D8-5C7C51DF4CD7}" type="slidenum">
              <a:rPr lang="en-US" smtClean="0"/>
              <a:t>18</a:t>
            </a:fld>
            <a:endParaRPr lang="en-US"/>
          </a:p>
        </p:txBody>
      </p:sp>
    </p:spTree>
    <p:extLst>
      <p:ext uri="{BB962C8B-B14F-4D97-AF65-F5344CB8AC3E}">
        <p14:creationId xmlns:p14="http://schemas.microsoft.com/office/powerpoint/2010/main" val="1913739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alibri" panose="020F0502020204030204" pitchFamily="34" charset="0"/>
              </a:rPr>
              <a:t>Linking back to slide 15 and 16 regarding the evaluation and review process of the LTSAE milestone chekists, this table shows an example of the selection criteria used to inform the revised LTSAE milestone checklists. As an example, the ‘new’ checklists within specific ages, 2 months and 4 months have been informed by a range of published data and evidence which is an increase on normative data in previous checklists.  </a:t>
            </a:r>
            <a:endParaRPr lang="en-US" b="0" dirty="0"/>
          </a:p>
        </p:txBody>
      </p:sp>
      <p:sp>
        <p:nvSpPr>
          <p:cNvPr id="4" name="Slide Number Placeholder 3"/>
          <p:cNvSpPr>
            <a:spLocks noGrp="1"/>
          </p:cNvSpPr>
          <p:nvPr>
            <p:ph type="sldNum" sz="quarter" idx="5"/>
          </p:nvPr>
        </p:nvSpPr>
        <p:spPr/>
        <p:txBody>
          <a:bodyPr/>
          <a:lstStyle/>
          <a:p>
            <a:fld id="{ABE2202A-0D34-4B13-A3D8-5C7C51DF4CD7}" type="slidenum">
              <a:rPr lang="en-US" smtClean="0"/>
              <a:t>19</a:t>
            </a:fld>
            <a:endParaRPr lang="en-US"/>
          </a:p>
        </p:txBody>
      </p:sp>
    </p:spTree>
    <p:extLst>
      <p:ext uri="{BB962C8B-B14F-4D97-AF65-F5344CB8AC3E}">
        <p14:creationId xmlns:p14="http://schemas.microsoft.com/office/powerpoint/2010/main" val="3550950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describes the other parts of the selection criteria used to informed the revised LTSAE milestone checklists, for example ensuring the checklists were targeted at a 5-7th school grade reading level. Also, consultations with parents/</a:t>
            </a:r>
            <a:r>
              <a:rPr lang="en-US" dirty="0" err="1"/>
              <a:t>carers</a:t>
            </a:r>
            <a:r>
              <a:rPr lang="en-US" dirty="0"/>
              <a:t> from diverse backgrounds were undertaken to reduce any barriers around parent/</a:t>
            </a:r>
            <a:r>
              <a:rPr lang="en-US" dirty="0" err="1"/>
              <a:t>carer</a:t>
            </a:r>
            <a:r>
              <a:rPr lang="en-US" dirty="0"/>
              <a:t> engagement and understanding of the checklists. </a:t>
            </a:r>
          </a:p>
        </p:txBody>
      </p:sp>
      <p:sp>
        <p:nvSpPr>
          <p:cNvPr id="4" name="Slide Number Placeholder 3"/>
          <p:cNvSpPr>
            <a:spLocks noGrp="1"/>
          </p:cNvSpPr>
          <p:nvPr>
            <p:ph type="sldNum" sz="quarter" idx="5"/>
          </p:nvPr>
        </p:nvSpPr>
        <p:spPr/>
        <p:txBody>
          <a:bodyPr/>
          <a:lstStyle/>
          <a:p>
            <a:fld id="{ABE2202A-0D34-4B13-A3D8-5C7C51DF4CD7}" type="slidenum">
              <a:rPr lang="en-US" smtClean="0"/>
              <a:t>20</a:t>
            </a:fld>
            <a:endParaRPr lang="en-US"/>
          </a:p>
        </p:txBody>
      </p:sp>
    </p:spTree>
    <p:extLst>
      <p:ext uri="{BB962C8B-B14F-4D97-AF65-F5344CB8AC3E}">
        <p14:creationId xmlns:p14="http://schemas.microsoft.com/office/powerpoint/2010/main" val="140816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Calibri" panose="020F0502020204030204" pitchFamily="34" charset="0"/>
                <a:ea typeface="Times New Roman" panose="02020603050405020304" pitchFamily="18" charset="0"/>
              </a:rPr>
              <a:t>Original content in the PowerPoint has been developed by the US </a:t>
            </a:r>
            <a:r>
              <a:rPr lang="en-US" sz="1800" i="0" dirty="0" err="1">
                <a:effectLst/>
                <a:latin typeface="Calibri" panose="020F0502020204030204" pitchFamily="34" charset="0"/>
                <a:ea typeface="Times New Roman" panose="02020603050405020304" pitchFamily="18" charset="0"/>
              </a:rPr>
              <a:t>Centres</a:t>
            </a:r>
            <a:r>
              <a:rPr lang="en-US" sz="1800" i="0" dirty="0">
                <a:effectLst/>
                <a:latin typeface="Calibri" panose="020F0502020204030204" pitchFamily="34" charset="0"/>
                <a:ea typeface="Times New Roman" panose="02020603050405020304" pitchFamily="18" charset="0"/>
              </a:rPr>
              <a:t> for Disease Control and Prevention, with minor modifications made by NSW Ministry of Health (i.e., NSW parent resources and website links)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Calibri" panose="020F0502020204030204" pitchFamily="34" charset="0"/>
                <a:ea typeface="Times New Roman" panose="02020603050405020304" pitchFamily="18" charset="0"/>
              </a:rPr>
              <a:t>Reference:  </a:t>
            </a:r>
            <a:r>
              <a:rPr lang="en-US" sz="1800" i="1" dirty="0">
                <a:effectLst/>
                <a:latin typeface="Calibri" panose="020F0502020204030204" pitchFamily="34" charset="0"/>
                <a:ea typeface="Times New Roman" panose="02020603050405020304" pitchFamily="18" charset="0"/>
              </a:rPr>
              <a:t>Developmental milestone content and artwork provided by the U.S. Centers for Disease Control and Prevention, “Learn the Signs. Act Early.” program </a:t>
            </a:r>
            <a:r>
              <a:rPr lang="en-US" sz="1800" i="1" dirty="0">
                <a:solidFill>
                  <a:srgbClr val="1F497D"/>
                </a:solidFill>
                <a:effectLst/>
                <a:latin typeface="Calibri" panose="020F0502020204030204" pitchFamily="34" charset="0"/>
                <a:ea typeface="Times New Roman" panose="02020603050405020304" pitchFamily="18" charset="0"/>
              </a:rPr>
              <a:t>(</a:t>
            </a:r>
            <a:r>
              <a:rPr lang="en-US" sz="1800" i="1" u="sng" dirty="0">
                <a:solidFill>
                  <a:srgbClr val="0000FF"/>
                </a:solidFill>
                <a:effectLst/>
                <a:latin typeface="Calibri" panose="020F0502020204030204" pitchFamily="34" charset="0"/>
                <a:ea typeface="Times New Roman" panose="02020603050405020304" pitchFamily="18" charset="0"/>
                <a:hlinkClick r:id="rId3"/>
              </a:rPr>
              <a:t>www.cdc.gov/ActEarly</a:t>
            </a:r>
            <a:r>
              <a:rPr lang="en-US" sz="1800" i="1" dirty="0">
                <a:solidFill>
                  <a:srgbClr val="1F497D"/>
                </a:solidFill>
                <a:effectLst/>
                <a:latin typeface="Calibri" panose="020F0502020204030204" pitchFamily="34" charset="0"/>
                <a:ea typeface="Times New Roman" panose="02020603050405020304" pitchFamily="18" charset="0"/>
              </a:rPr>
              <a:t>; </a:t>
            </a:r>
            <a:r>
              <a:rPr lang="en-US" sz="1800" i="1" dirty="0">
                <a:effectLst/>
                <a:latin typeface="Calibri" panose="020F0502020204030204" pitchFamily="34" charset="0"/>
                <a:ea typeface="Times New Roman" panose="02020603050405020304" pitchFamily="18" charset="0"/>
              </a:rPr>
              <a:t>accessed [date]).</a:t>
            </a:r>
            <a:endParaRPr lang="en-AU"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a:t>
            </a:fld>
            <a:endParaRPr lang="en-US"/>
          </a:p>
        </p:txBody>
      </p:sp>
    </p:spTree>
    <p:extLst>
      <p:ext uri="{BB962C8B-B14F-4D97-AF65-F5344CB8AC3E}">
        <p14:creationId xmlns:p14="http://schemas.microsoft.com/office/powerpoint/2010/main" val="1559354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outcomes of the review process, to </a:t>
            </a:r>
            <a:r>
              <a:rPr lang="en-US" dirty="0" err="1"/>
              <a:t>summarise</a:t>
            </a:r>
            <a:r>
              <a:rPr lang="en-US" dirty="0"/>
              <a:t> the key highlights for noting are that:</a:t>
            </a:r>
          </a:p>
          <a:p>
            <a:endParaRPr lang="en-US" dirty="0"/>
          </a:p>
          <a:p>
            <a:pPr marL="171450" indent="-171450">
              <a:buFontTx/>
              <a:buChar char="-"/>
            </a:pPr>
            <a:r>
              <a:rPr lang="en-US" dirty="0"/>
              <a:t>40% of milestones were replaced, 94 milestones were retained, and 65 milestones are new</a:t>
            </a:r>
          </a:p>
          <a:p>
            <a:pPr marL="171450" indent="-171450">
              <a:buFontTx/>
              <a:buChar char="-"/>
            </a:pPr>
            <a:r>
              <a:rPr lang="en-US" dirty="0"/>
              <a:t>1/3 of the retained milestones were moved to different ages to reduce reliance on the ‘wait and see approach’ in previous milestones</a:t>
            </a:r>
          </a:p>
          <a:p>
            <a:pPr marL="171450" indent="-171450">
              <a:buFontTx/>
              <a:buChar char="-"/>
            </a:pPr>
            <a:r>
              <a:rPr lang="en-US" dirty="0"/>
              <a:t>The evidence base has increased - now 80% of milestones have normative data from one or more sources </a:t>
            </a:r>
          </a:p>
        </p:txBody>
      </p:sp>
      <p:sp>
        <p:nvSpPr>
          <p:cNvPr id="4" name="Slide Number Placeholder 3"/>
          <p:cNvSpPr>
            <a:spLocks noGrp="1"/>
          </p:cNvSpPr>
          <p:nvPr>
            <p:ph type="sldNum" sz="quarter" idx="5"/>
          </p:nvPr>
        </p:nvSpPr>
        <p:spPr/>
        <p:txBody>
          <a:bodyPr/>
          <a:lstStyle/>
          <a:p>
            <a:fld id="{ABE2202A-0D34-4B13-A3D8-5C7C51DF4CD7}" type="slidenum">
              <a:rPr lang="en-US" smtClean="0"/>
              <a:t>21</a:t>
            </a:fld>
            <a:endParaRPr lang="en-US"/>
          </a:p>
        </p:txBody>
      </p:sp>
    </p:spTree>
    <p:extLst>
      <p:ext uri="{BB962C8B-B14F-4D97-AF65-F5344CB8AC3E}">
        <p14:creationId xmlns:p14="http://schemas.microsoft.com/office/powerpoint/2010/main" val="2108239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the CDC milestone checklists are not developmental guidelines, nor are they a screening tool and/or diagnostic tool. They are to be used in practice as a surveillance tool for child development. </a:t>
            </a:r>
          </a:p>
        </p:txBody>
      </p:sp>
      <p:sp>
        <p:nvSpPr>
          <p:cNvPr id="4" name="Slide Number Placeholder 3"/>
          <p:cNvSpPr>
            <a:spLocks noGrp="1"/>
          </p:cNvSpPr>
          <p:nvPr>
            <p:ph type="sldNum" sz="quarter" idx="5"/>
          </p:nvPr>
        </p:nvSpPr>
        <p:spPr/>
        <p:txBody>
          <a:bodyPr/>
          <a:lstStyle/>
          <a:p>
            <a:fld id="{ABE2202A-0D34-4B13-A3D8-5C7C51DF4CD7}" type="slidenum">
              <a:rPr lang="en-US" smtClean="0"/>
              <a:t>22</a:t>
            </a:fld>
            <a:endParaRPr lang="en-US"/>
          </a:p>
        </p:txBody>
      </p:sp>
    </p:spTree>
    <p:extLst>
      <p:ext uri="{BB962C8B-B14F-4D97-AF65-F5344CB8AC3E}">
        <p14:creationId xmlns:p14="http://schemas.microsoft.com/office/powerpoint/2010/main" val="193617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reiterates the important differentiation between monitoring and surveillance, screening and diagnostics tools. The LTSAE milestone checklist fall within the surveillance category as outlined on the slide, also for noting an explanation around ‘screening’ and ‘diagnostics’ tools. </a:t>
            </a:r>
          </a:p>
        </p:txBody>
      </p:sp>
      <p:sp>
        <p:nvSpPr>
          <p:cNvPr id="4" name="Slide Number Placeholder 3"/>
          <p:cNvSpPr>
            <a:spLocks noGrp="1"/>
          </p:cNvSpPr>
          <p:nvPr>
            <p:ph type="sldNum" sz="quarter" idx="5"/>
          </p:nvPr>
        </p:nvSpPr>
        <p:spPr/>
        <p:txBody>
          <a:bodyPr/>
          <a:lstStyle/>
          <a:p>
            <a:fld id="{ABE2202A-0D34-4B13-A3D8-5C7C51DF4CD7}" type="slidenum">
              <a:rPr lang="en-US" smtClean="0"/>
              <a:t>23</a:t>
            </a:fld>
            <a:endParaRPr lang="en-US"/>
          </a:p>
        </p:txBody>
      </p:sp>
    </p:spTree>
    <p:extLst>
      <p:ext uri="{BB962C8B-B14F-4D97-AF65-F5344CB8AC3E}">
        <p14:creationId xmlns:p14="http://schemas.microsoft.com/office/powerpoint/2010/main" val="1565653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review process, the CDC published a journal article titled ‘</a:t>
            </a:r>
            <a:r>
              <a:rPr lang="en-US" i="1" dirty="0"/>
              <a:t>Evidence-Informed Milestones for Developmental Surveillance Tools</a:t>
            </a:r>
            <a:r>
              <a:rPr lang="en-US" dirty="0"/>
              <a:t>’ and can be easily accessed via the weblink provided on this slide. </a:t>
            </a:r>
          </a:p>
        </p:txBody>
      </p:sp>
      <p:sp>
        <p:nvSpPr>
          <p:cNvPr id="4" name="Slide Number Placeholder 3"/>
          <p:cNvSpPr>
            <a:spLocks noGrp="1"/>
          </p:cNvSpPr>
          <p:nvPr>
            <p:ph type="sldNum" sz="quarter" idx="5"/>
          </p:nvPr>
        </p:nvSpPr>
        <p:spPr/>
        <p:txBody>
          <a:bodyPr/>
          <a:lstStyle/>
          <a:p>
            <a:fld id="{ABE2202A-0D34-4B13-A3D8-5C7C51DF4CD7}" type="slidenum">
              <a:rPr lang="en-US" smtClean="0"/>
              <a:t>24</a:t>
            </a:fld>
            <a:endParaRPr lang="en-US"/>
          </a:p>
        </p:txBody>
      </p:sp>
    </p:spTree>
    <p:extLst>
      <p:ext uri="{BB962C8B-B14F-4D97-AF65-F5344CB8AC3E}">
        <p14:creationId xmlns:p14="http://schemas.microsoft.com/office/powerpoint/2010/main" val="321457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an overview of additional changes made in the update of the LTSAE Developmental Surveillance &amp; Monitoring Checklists. </a:t>
            </a:r>
          </a:p>
          <a:p>
            <a:r>
              <a:rPr lang="en-US" dirty="0"/>
              <a:t>For example the checklists are open-ended questions with more detail provided on slide 26.  </a:t>
            </a:r>
          </a:p>
          <a:p>
            <a:r>
              <a:rPr lang="en-US" dirty="0"/>
              <a:t>There are other features to note as well such as tips and activities for developmental promotion which is free to access on the CDC website as well as other environmental based activities promoted by NSW Health and more information on these resources are on slide 30 of this presentation.  </a:t>
            </a:r>
          </a:p>
        </p:txBody>
      </p:sp>
      <p:sp>
        <p:nvSpPr>
          <p:cNvPr id="4" name="Slide Number Placeholder 3"/>
          <p:cNvSpPr>
            <a:spLocks noGrp="1"/>
          </p:cNvSpPr>
          <p:nvPr>
            <p:ph type="sldNum" sz="quarter" idx="5"/>
          </p:nvPr>
        </p:nvSpPr>
        <p:spPr/>
        <p:txBody>
          <a:bodyPr/>
          <a:lstStyle/>
          <a:p>
            <a:fld id="{ABE2202A-0D34-4B13-A3D8-5C7C51DF4CD7}" type="slidenum">
              <a:rPr lang="en-US" smtClean="0"/>
              <a:t>25</a:t>
            </a:fld>
            <a:endParaRPr lang="en-US"/>
          </a:p>
        </p:txBody>
      </p:sp>
    </p:spTree>
    <p:extLst>
      <p:ext uri="{BB962C8B-B14F-4D97-AF65-F5344CB8AC3E}">
        <p14:creationId xmlns:p14="http://schemas.microsoft.com/office/powerpoint/2010/main" val="212920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key health professionals (child and family health nurses and/or doctors), it is important to note the implications to practice regarding the revised LTSAE milestone checklists and also what the changes mean for parents/carers. </a:t>
            </a:r>
          </a:p>
          <a:p>
            <a:endParaRPr lang="en-AU" dirty="0"/>
          </a:p>
          <a:p>
            <a:r>
              <a:rPr lang="en-AU" dirty="0"/>
              <a:t>In particular, where a “watch and wait” recommendation may have been appropriate for children not meeting all milestones on the previous version of the checklists, more caution should be used in recommending a “watch and wait” approach with the new checklists. Practitioners should consider recommending a developmental screening tool be used where parents or clinicians are concerned about a child’s progress. </a:t>
            </a:r>
          </a:p>
        </p:txBody>
      </p:sp>
      <p:sp>
        <p:nvSpPr>
          <p:cNvPr id="4" name="Slide Number Placeholder 3"/>
          <p:cNvSpPr>
            <a:spLocks noGrp="1"/>
          </p:cNvSpPr>
          <p:nvPr>
            <p:ph type="sldNum" sz="quarter" idx="5"/>
          </p:nvPr>
        </p:nvSpPr>
        <p:spPr/>
        <p:txBody>
          <a:bodyPr/>
          <a:lstStyle/>
          <a:p>
            <a:fld id="{ABE2202A-0D34-4B13-A3D8-5C7C51DF4CD7}" type="slidenum">
              <a:rPr lang="en-US" smtClean="0"/>
              <a:t>26</a:t>
            </a:fld>
            <a:endParaRPr lang="en-US"/>
          </a:p>
        </p:txBody>
      </p:sp>
    </p:spTree>
    <p:extLst>
      <p:ext uri="{BB962C8B-B14F-4D97-AF65-F5344CB8AC3E}">
        <p14:creationId xmlns:p14="http://schemas.microsoft.com/office/powerpoint/2010/main" val="64860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as developmental surveillance tools an important function of the LTSAE checklists is to provide opportunities for health professionals to explore parent’s experience of their child’s development and any concerns they may have. </a:t>
            </a:r>
          </a:p>
          <a:p>
            <a:endParaRPr lang="en-US" dirty="0"/>
          </a:p>
          <a:p>
            <a:r>
              <a:rPr lang="en-US" dirty="0"/>
              <a:t>The tools need to be used in the context of other information, much of which a parent can provide in the course of a conversation that explores their child’s health history. The examples shown on this slide are the types of open-ended questions within the LTSAE milestone checklists which prompt parent and health professionals to explore and discuss in more detail a child’s development. The new additions to the LTSAE milestone checklists generate greater discussions between parents and health professionals especially if there are parent concerns about a child’s development. </a:t>
            </a:r>
          </a:p>
        </p:txBody>
      </p:sp>
      <p:sp>
        <p:nvSpPr>
          <p:cNvPr id="4" name="Slide Number Placeholder 3"/>
          <p:cNvSpPr>
            <a:spLocks noGrp="1"/>
          </p:cNvSpPr>
          <p:nvPr>
            <p:ph type="sldNum" sz="quarter" idx="5"/>
          </p:nvPr>
        </p:nvSpPr>
        <p:spPr/>
        <p:txBody>
          <a:bodyPr/>
          <a:lstStyle/>
          <a:p>
            <a:fld id="{ABE2202A-0D34-4B13-A3D8-5C7C51DF4CD7}" type="slidenum">
              <a:rPr lang="en-US" smtClean="0"/>
              <a:t>27</a:t>
            </a:fld>
            <a:endParaRPr lang="en-US"/>
          </a:p>
        </p:txBody>
      </p:sp>
    </p:spTree>
    <p:extLst>
      <p:ext uri="{BB962C8B-B14F-4D97-AF65-F5344CB8AC3E}">
        <p14:creationId xmlns:p14="http://schemas.microsoft.com/office/powerpoint/2010/main" val="644068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As presented within the slide, health professionals are required to ‘act early’ rather than a ‘wait and see approach’ where there are any missing milestones that 75% or children are expected to exhibit. It is important to note that 77% of these milestones are still represented in the revised checklists and as covered in slide 20 of this presentation </a:t>
            </a:r>
            <a:r>
              <a:rPr lang="en-US" sz="1100" dirty="0"/>
              <a:t>1/3 of the retained milestones were moved to different ages to improve the ‘wait and see approach’. </a:t>
            </a:r>
            <a:endParaRPr lang="en-US" sz="1100" dirty="0">
              <a:latin typeface="+mn-lt"/>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28</a:t>
            </a:fld>
            <a:endParaRPr lang="en-US"/>
          </a:p>
        </p:txBody>
      </p:sp>
    </p:spTree>
    <p:extLst>
      <p:ext uri="{BB962C8B-B14F-4D97-AF65-F5344CB8AC3E}">
        <p14:creationId xmlns:p14="http://schemas.microsoft.com/office/powerpoint/2010/main" val="713554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example of a LTSAE milestone checklist. It is important to note that the checklist age groups have not changed i.e. 6-8 week, 6 months, 12 months, 18 months, 2-year, 3 year and 4 year. </a:t>
            </a:r>
          </a:p>
        </p:txBody>
      </p:sp>
      <p:sp>
        <p:nvSpPr>
          <p:cNvPr id="4" name="Slide Number Placeholder 3"/>
          <p:cNvSpPr>
            <a:spLocks noGrp="1"/>
          </p:cNvSpPr>
          <p:nvPr>
            <p:ph type="sldNum" sz="quarter" idx="5"/>
          </p:nvPr>
        </p:nvSpPr>
        <p:spPr/>
        <p:txBody>
          <a:bodyPr/>
          <a:lstStyle/>
          <a:p>
            <a:fld id="{ABE2202A-0D34-4B13-A3D8-5C7C51DF4CD7}" type="slidenum">
              <a:rPr lang="en-US" smtClean="0"/>
              <a:t>29</a:t>
            </a:fld>
            <a:endParaRPr lang="en-US"/>
          </a:p>
        </p:txBody>
      </p:sp>
    </p:spTree>
    <p:extLst>
      <p:ext uri="{BB962C8B-B14F-4D97-AF65-F5344CB8AC3E}">
        <p14:creationId xmlns:p14="http://schemas.microsoft.com/office/powerpoint/2010/main" val="375035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range of parent tips and promotional activities developed by CDC are also free to download and access.  </a:t>
            </a:r>
          </a:p>
        </p:txBody>
      </p:sp>
      <p:sp>
        <p:nvSpPr>
          <p:cNvPr id="4" name="Slide Number Placeholder 3"/>
          <p:cNvSpPr>
            <a:spLocks noGrp="1"/>
          </p:cNvSpPr>
          <p:nvPr>
            <p:ph type="sldNum" sz="quarter" idx="5"/>
          </p:nvPr>
        </p:nvSpPr>
        <p:spPr/>
        <p:txBody>
          <a:bodyPr/>
          <a:lstStyle/>
          <a:p>
            <a:fld id="{ABE2202A-0D34-4B13-A3D8-5C7C51DF4CD7}" type="slidenum">
              <a:rPr lang="en-US" smtClean="0"/>
              <a:t>30</a:t>
            </a:fld>
            <a:endParaRPr lang="en-US"/>
          </a:p>
        </p:txBody>
      </p:sp>
    </p:spTree>
    <p:extLst>
      <p:ext uri="{BB962C8B-B14F-4D97-AF65-F5344CB8AC3E}">
        <p14:creationId xmlns:p14="http://schemas.microsoft.com/office/powerpoint/2010/main" val="3825025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dirty="0"/>
              <a:t>The objectives of this presentation is to provide an overview on the:</a:t>
            </a:r>
          </a:p>
          <a:p>
            <a:pPr marL="228600" marR="0" indent="-228600">
              <a:spcBef>
                <a:spcPts val="0"/>
              </a:spcBef>
              <a:spcAft>
                <a:spcPts val="800"/>
              </a:spcAft>
              <a:buFont typeface="Arial" panose="020B0604020202020204" pitchFamily="34" charset="0"/>
              <a:buChar char="•"/>
            </a:pPr>
            <a:r>
              <a:rPr lang="en-US" dirty="0"/>
              <a:t>evidence informed review process on the LTSAE milestone checklists, </a:t>
            </a:r>
          </a:p>
          <a:p>
            <a:pPr marL="228600" marR="0" indent="-228600">
              <a:spcBef>
                <a:spcPts val="0"/>
              </a:spcBef>
              <a:spcAft>
                <a:spcPts val="800"/>
              </a:spcAft>
              <a:buFont typeface="Arial" panose="020B0604020202020204" pitchFamily="34" charset="0"/>
              <a:buChar char="•"/>
            </a:pPr>
            <a:r>
              <a:rPr lang="en-US" dirty="0"/>
              <a:t>the practice changes for health staff on the revised checklists and what this means for implementation</a:t>
            </a:r>
          </a:p>
          <a:p>
            <a:pPr marL="228600" marR="0" indent="-228600">
              <a:spcBef>
                <a:spcPts val="0"/>
              </a:spcBef>
              <a:spcAft>
                <a:spcPts val="800"/>
              </a:spcAft>
              <a:buFont typeface="Arial" panose="020B0604020202020204" pitchFamily="34" charset="0"/>
              <a:buChar char="•"/>
            </a:pPr>
            <a:r>
              <a:rPr lang="en-US" dirty="0"/>
              <a:t>positive outcomes for increasing parent engagement in monitoring their child’s development </a:t>
            </a:r>
          </a:p>
          <a:p>
            <a:pPr marL="228600" marR="0" indent="-228600">
              <a:spcBef>
                <a:spcPts val="0"/>
              </a:spcBef>
              <a:spcAft>
                <a:spcPts val="800"/>
              </a:spcAft>
              <a:buFont typeface="Arial" panose="020B0604020202020204" pitchFamily="34" charset="0"/>
              <a:buChar char="•"/>
            </a:pPr>
            <a:r>
              <a:rPr lang="en-US" dirty="0"/>
              <a:t>strengths of the revised LTSAE checklists for earlier detection and referrals to specialists,  </a:t>
            </a:r>
          </a:p>
          <a:p>
            <a:pPr marL="228600" marR="0" indent="-228600">
              <a:spcBef>
                <a:spcPts val="0"/>
              </a:spcBef>
              <a:spcAft>
                <a:spcPts val="800"/>
              </a:spcAft>
              <a:buFont typeface="Arial" panose="020B0604020202020204" pitchFamily="34" charset="0"/>
              <a:buChar char="•"/>
            </a:pPr>
            <a:r>
              <a:rPr lang="en-US" dirty="0"/>
              <a:t>resources for health staff to promote child development; and</a:t>
            </a:r>
          </a:p>
          <a:p>
            <a:pPr marL="228600" marR="0" indent="-228600">
              <a:spcBef>
                <a:spcPts val="0"/>
              </a:spcBef>
              <a:spcAft>
                <a:spcPts val="800"/>
              </a:spcAft>
              <a:buFont typeface="Arial" panose="020B0604020202020204" pitchFamily="34" charset="0"/>
              <a:buChar char="•"/>
            </a:pPr>
            <a:r>
              <a:rPr lang="en-US" dirty="0"/>
              <a:t>resources developed in the Communications Package by NSW Ministry of Health to support local implementation. </a:t>
            </a:r>
          </a:p>
        </p:txBody>
      </p:sp>
      <p:sp>
        <p:nvSpPr>
          <p:cNvPr id="4" name="Slide Number Placeholder 3"/>
          <p:cNvSpPr>
            <a:spLocks noGrp="1"/>
          </p:cNvSpPr>
          <p:nvPr>
            <p:ph type="sldNum" sz="quarter" idx="5"/>
          </p:nvPr>
        </p:nvSpPr>
        <p:spPr/>
        <p:txBody>
          <a:bodyPr/>
          <a:lstStyle/>
          <a:p>
            <a:fld id="{ABE2202A-0D34-4B13-A3D8-5C7C51DF4CD7}" type="slidenum">
              <a:rPr lang="en-US" smtClean="0"/>
              <a:t>4</a:t>
            </a:fld>
            <a:endParaRPr lang="en-US"/>
          </a:p>
        </p:txBody>
      </p:sp>
    </p:spTree>
    <p:extLst>
      <p:ext uri="{BB962C8B-B14F-4D97-AF65-F5344CB8AC3E}">
        <p14:creationId xmlns:p14="http://schemas.microsoft.com/office/powerpoint/2010/main" val="406112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also a range of Australian and NSW based resources and ideas that parents can access to promote child development such as Love Talk Sing Read Play flipchart and app, the Bright Tomorrows app,  and resources available through the Raising Children Network and Brighter Beginnings initiative. There might be local opportunities to attend community events/groups to promote these resources to families also.  </a:t>
            </a:r>
          </a:p>
        </p:txBody>
      </p:sp>
      <p:sp>
        <p:nvSpPr>
          <p:cNvPr id="4" name="Slide Number Placeholder 3"/>
          <p:cNvSpPr>
            <a:spLocks noGrp="1"/>
          </p:cNvSpPr>
          <p:nvPr>
            <p:ph type="sldNum" sz="quarter" idx="5"/>
          </p:nvPr>
        </p:nvSpPr>
        <p:spPr/>
        <p:txBody>
          <a:bodyPr/>
          <a:lstStyle/>
          <a:p>
            <a:fld id="{ABE2202A-0D34-4B13-A3D8-5C7C51DF4CD7}" type="slidenum">
              <a:rPr lang="en-US" smtClean="0"/>
              <a:t>31</a:t>
            </a:fld>
            <a:endParaRPr lang="en-US"/>
          </a:p>
        </p:txBody>
      </p:sp>
    </p:spTree>
    <p:extLst>
      <p:ext uri="{BB962C8B-B14F-4D97-AF65-F5344CB8AC3E}">
        <p14:creationId xmlns:p14="http://schemas.microsoft.com/office/powerpoint/2010/main" val="2563866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slide lists the strengths relating to the revised LTSAE milestone checklists such as improving dialogue between parent/</a:t>
            </a:r>
            <a:r>
              <a:rPr lang="en-US" b="0" dirty="0" err="1"/>
              <a:t>carers</a:t>
            </a:r>
            <a:r>
              <a:rPr lang="en-US" b="0" dirty="0"/>
              <a:t> and health professionals such as including open-ended questions and clarity to content and language for parents/</a:t>
            </a:r>
            <a:r>
              <a:rPr lang="en-US" b="0" dirty="0" err="1"/>
              <a:t>carers</a:t>
            </a:r>
            <a:r>
              <a:rPr lang="en-US" b="0" dirty="0"/>
              <a:t> to increase their understanding of child development. </a:t>
            </a:r>
          </a:p>
        </p:txBody>
      </p:sp>
      <p:sp>
        <p:nvSpPr>
          <p:cNvPr id="4" name="Slide Number Placeholder 3"/>
          <p:cNvSpPr>
            <a:spLocks noGrp="1"/>
          </p:cNvSpPr>
          <p:nvPr>
            <p:ph type="sldNum" sz="quarter" idx="5"/>
          </p:nvPr>
        </p:nvSpPr>
        <p:spPr/>
        <p:txBody>
          <a:bodyPr/>
          <a:lstStyle/>
          <a:p>
            <a:fld id="{ABE2202A-0D34-4B13-A3D8-5C7C51DF4CD7}" type="slidenum">
              <a:rPr lang="en-US" smtClean="0"/>
              <a:t>32</a:t>
            </a:fld>
            <a:endParaRPr lang="en-US"/>
          </a:p>
        </p:txBody>
      </p:sp>
    </p:spTree>
    <p:extLst>
      <p:ext uri="{BB962C8B-B14F-4D97-AF65-F5344CB8AC3E}">
        <p14:creationId xmlns:p14="http://schemas.microsoft.com/office/powerpoint/2010/main" val="1328053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 consulted with parent/</a:t>
            </a:r>
            <a:r>
              <a:rPr lang="en-US" dirty="0" err="1"/>
              <a:t>carers</a:t>
            </a:r>
            <a:r>
              <a:rPr lang="en-US" dirty="0"/>
              <a:t> from diverse backgrounds on the revised LTSAE milestone checklists prior to </a:t>
            </a:r>
            <a:r>
              <a:rPr lang="en-US" dirty="0" err="1"/>
              <a:t>finalising</a:t>
            </a:r>
            <a:r>
              <a:rPr lang="en-US" dirty="0"/>
              <a:t> to ensure that the checklists included family-</a:t>
            </a:r>
            <a:r>
              <a:rPr lang="en-US" dirty="0" err="1"/>
              <a:t>centred</a:t>
            </a:r>
            <a:r>
              <a:rPr lang="en-US" dirty="0"/>
              <a:t> language and is relatable </a:t>
            </a:r>
            <a:r>
              <a:rPr lang="en-US" dirty="0" err="1"/>
              <a:t>i.e</a:t>
            </a:r>
            <a:r>
              <a:rPr lang="en-US" dirty="0"/>
              <a:t> ‘natural settings’. </a:t>
            </a:r>
          </a:p>
        </p:txBody>
      </p:sp>
      <p:sp>
        <p:nvSpPr>
          <p:cNvPr id="4" name="Slide Number Placeholder 3"/>
          <p:cNvSpPr>
            <a:spLocks noGrp="1"/>
          </p:cNvSpPr>
          <p:nvPr>
            <p:ph type="sldNum" sz="quarter" idx="5"/>
          </p:nvPr>
        </p:nvSpPr>
        <p:spPr/>
        <p:txBody>
          <a:bodyPr/>
          <a:lstStyle/>
          <a:p>
            <a:fld id="{ABE2202A-0D34-4B13-A3D8-5C7C51DF4CD7}" type="slidenum">
              <a:rPr lang="en-US" smtClean="0"/>
              <a:t>33</a:t>
            </a:fld>
            <a:endParaRPr lang="en-US"/>
          </a:p>
        </p:txBody>
      </p:sp>
    </p:spTree>
    <p:extLst>
      <p:ext uri="{BB962C8B-B14F-4D97-AF65-F5344CB8AC3E}">
        <p14:creationId xmlns:p14="http://schemas.microsoft.com/office/powerpoint/2010/main" val="2458646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As per slide, the CDC acknowledges that there are some limitations to the LTSAE checklists (although minimal in the context of surveillance screening) such as the checklists are not inclusive of all potential milestones which could have been used, is not a validated screening tool but rather a surveillance tool,  however with the improvements made to the checklists </a:t>
            </a:r>
            <a:r>
              <a:rPr lang="en-AU" sz="1200" b="0" dirty="0"/>
              <a:t>an </a:t>
            </a:r>
            <a:r>
              <a:rPr lang="en-AU" sz="1200" dirty="0"/>
              <a:t>earlier referral to the next stage of an ASQ/ASQ-SE screen can be made. </a:t>
            </a:r>
            <a:endParaRPr lang="en-US" sz="1200" b="0" dirty="0"/>
          </a:p>
        </p:txBody>
      </p:sp>
      <p:sp>
        <p:nvSpPr>
          <p:cNvPr id="4" name="Slide Number Placeholder 3"/>
          <p:cNvSpPr>
            <a:spLocks noGrp="1"/>
          </p:cNvSpPr>
          <p:nvPr>
            <p:ph type="sldNum" sz="quarter" idx="5"/>
          </p:nvPr>
        </p:nvSpPr>
        <p:spPr/>
        <p:txBody>
          <a:bodyPr/>
          <a:lstStyle/>
          <a:p>
            <a:fld id="{ABE2202A-0D34-4B13-A3D8-5C7C51DF4CD7}" type="slidenum">
              <a:rPr lang="en-US" smtClean="0"/>
              <a:t>34</a:t>
            </a:fld>
            <a:endParaRPr lang="en-US"/>
          </a:p>
        </p:txBody>
      </p:sp>
    </p:spTree>
    <p:extLst>
      <p:ext uri="{BB962C8B-B14F-4D97-AF65-F5344CB8AC3E}">
        <p14:creationId xmlns:p14="http://schemas.microsoft.com/office/powerpoint/2010/main" val="4026110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opportunity to discuss the overarching context, and the ways in which the revised LTSAE milestone checklists links with strengths based practices, and in with principles of family partnership model as well as in the child and family health and provision of family-</a:t>
            </a:r>
            <a:r>
              <a:rPr lang="en-US" dirty="0" err="1"/>
              <a:t>centred</a:t>
            </a:r>
            <a:r>
              <a:rPr lang="en-US" dirty="0"/>
              <a:t> patient care. </a:t>
            </a:r>
          </a:p>
        </p:txBody>
      </p:sp>
      <p:sp>
        <p:nvSpPr>
          <p:cNvPr id="4" name="Slide Number Placeholder 3"/>
          <p:cNvSpPr>
            <a:spLocks noGrp="1"/>
          </p:cNvSpPr>
          <p:nvPr>
            <p:ph type="sldNum" sz="quarter" idx="5"/>
          </p:nvPr>
        </p:nvSpPr>
        <p:spPr/>
        <p:txBody>
          <a:bodyPr/>
          <a:lstStyle/>
          <a:p>
            <a:fld id="{ABE2202A-0D34-4B13-A3D8-5C7C51DF4CD7}" type="slidenum">
              <a:rPr lang="en-US" smtClean="0"/>
              <a:t>35</a:t>
            </a:fld>
            <a:endParaRPr lang="en-US"/>
          </a:p>
        </p:txBody>
      </p:sp>
    </p:spTree>
    <p:extLst>
      <p:ext uri="{BB962C8B-B14F-4D97-AF65-F5344CB8AC3E}">
        <p14:creationId xmlns:p14="http://schemas.microsoft.com/office/powerpoint/2010/main" val="3000799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presents examples on the various CDC promotional tools and access points for parents/</a:t>
            </a:r>
            <a:r>
              <a:rPr lang="en-US" dirty="0" err="1">
                <a:cs typeface="Calibri"/>
              </a:rPr>
              <a:t>carers</a:t>
            </a:r>
            <a:r>
              <a:rPr lang="en-US" dirty="0">
                <a:cs typeface="Calibri"/>
              </a:rPr>
              <a:t>. For ideas locally, refer back to slide 30. Also covered is the LTSAE mission statements and strategy. </a:t>
            </a:r>
          </a:p>
        </p:txBody>
      </p:sp>
      <p:sp>
        <p:nvSpPr>
          <p:cNvPr id="4" name="Slide Number Placeholder 3"/>
          <p:cNvSpPr>
            <a:spLocks noGrp="1"/>
          </p:cNvSpPr>
          <p:nvPr>
            <p:ph type="sldNum" sz="quarter" idx="5"/>
          </p:nvPr>
        </p:nvSpPr>
        <p:spPr/>
        <p:txBody>
          <a:bodyPr/>
          <a:lstStyle/>
          <a:p>
            <a:fld id="{ABE2202A-0D34-4B13-A3D8-5C7C51DF4CD7}" type="slidenum">
              <a:rPr lang="en-US" smtClean="0"/>
              <a:t>36</a:t>
            </a:fld>
            <a:endParaRPr lang="en-US"/>
          </a:p>
        </p:txBody>
      </p:sp>
    </p:spTree>
    <p:extLst>
      <p:ext uri="{BB962C8B-B14F-4D97-AF65-F5344CB8AC3E}">
        <p14:creationId xmlns:p14="http://schemas.microsoft.com/office/powerpoint/2010/main" val="2922666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just </a:t>
            </a:r>
            <a:r>
              <a:rPr lang="en-US" b="1" dirty="0">
                <a:highlight>
                  <a:srgbClr val="FFFF00"/>
                </a:highlight>
              </a:rPr>
              <a:t>ONE</a:t>
            </a:r>
            <a:r>
              <a:rPr lang="en-US" dirty="0"/>
              <a:t> of the partnerships CDC’s LTSAE program has to support early identification of children with developmental delays and disabilities and linkage to services is a partnership with the American Academy of Pediatrics.</a:t>
            </a:r>
          </a:p>
          <a:p>
            <a:endParaRPr lang="en-US" dirty="0"/>
          </a:p>
          <a:p>
            <a:r>
              <a:rPr lang="en-US" dirty="0"/>
              <a:t>CDC and the LTSAE program have partnered through a co-operative agreement to develop additional resources for healthcare providers and the families they provide care for.</a:t>
            </a:r>
          </a:p>
          <a:p>
            <a:endParaRPr lang="en-US" dirty="0"/>
          </a:p>
          <a:p>
            <a:r>
              <a:rPr lang="en-US" dirty="0"/>
              <a:t>Does this inspire you to think of local partnerships you could promote to support children’s development?</a:t>
            </a:r>
          </a:p>
          <a:p>
            <a:endParaRPr lang="en-US" dirty="0"/>
          </a:p>
          <a:p>
            <a:r>
              <a:rPr lang="en-US" dirty="0"/>
              <a:t>Here are just a few examples of FREE resources for healthcare providers in addition to the milestone checklists to support developmental surveillance, screening, and referral. Pediatricians identified a need for more information on how to assess strengths, risks, and protective factors during developmental surveillance. So, short resource guide was developed.  </a:t>
            </a:r>
            <a:r>
              <a:rPr lang="en-US" dirty="0">
                <a:hlinkClick r:id="rId3"/>
              </a:rPr>
              <a:t>LTSAE_PediatriciansResourceGuide.pdf (aap.org)</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37</a:t>
            </a:fld>
            <a:endParaRPr lang="en-US"/>
          </a:p>
        </p:txBody>
      </p:sp>
    </p:spTree>
    <p:extLst>
      <p:ext uri="{BB962C8B-B14F-4D97-AF65-F5344CB8AC3E}">
        <p14:creationId xmlns:p14="http://schemas.microsoft.com/office/powerpoint/2010/main" val="3012188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many positive developments since the release of the article and updated resources….</a:t>
            </a:r>
          </a:p>
        </p:txBody>
      </p:sp>
      <p:sp>
        <p:nvSpPr>
          <p:cNvPr id="4" name="Slide Number Placeholder 3"/>
          <p:cNvSpPr>
            <a:spLocks noGrp="1"/>
          </p:cNvSpPr>
          <p:nvPr>
            <p:ph type="sldNum" sz="quarter" idx="5"/>
          </p:nvPr>
        </p:nvSpPr>
        <p:spPr/>
        <p:txBody>
          <a:bodyPr/>
          <a:lstStyle/>
          <a:p>
            <a:fld id="{ABE2202A-0D34-4B13-A3D8-5C7C51DF4CD7}" type="slidenum">
              <a:rPr lang="en-US" smtClean="0"/>
              <a:t>38</a:t>
            </a:fld>
            <a:endParaRPr lang="en-US"/>
          </a:p>
        </p:txBody>
      </p:sp>
    </p:spTree>
    <p:extLst>
      <p:ext uri="{BB962C8B-B14F-4D97-AF65-F5344CB8AC3E}">
        <p14:creationId xmlns:p14="http://schemas.microsoft.com/office/powerpoint/2010/main" val="1794972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lists the high level support received from ‘leaders’ in the field on the revised LTSAE milestone checklists as well as links to their published articles.  The published article are free to access if interested to read more about this topic. </a:t>
            </a:r>
          </a:p>
        </p:txBody>
      </p:sp>
      <p:sp>
        <p:nvSpPr>
          <p:cNvPr id="4" name="Slide Number Placeholder 3"/>
          <p:cNvSpPr>
            <a:spLocks noGrp="1"/>
          </p:cNvSpPr>
          <p:nvPr>
            <p:ph type="sldNum" sz="quarter" idx="5"/>
          </p:nvPr>
        </p:nvSpPr>
        <p:spPr/>
        <p:txBody>
          <a:bodyPr/>
          <a:lstStyle/>
          <a:p>
            <a:fld id="{ABE2202A-0D34-4B13-A3D8-5C7C51DF4CD7}" type="slidenum">
              <a:rPr lang="en-US" smtClean="0"/>
              <a:t>39</a:t>
            </a:fld>
            <a:endParaRPr lang="en-US"/>
          </a:p>
        </p:txBody>
      </p:sp>
    </p:spTree>
    <p:extLst>
      <p:ext uri="{BB962C8B-B14F-4D97-AF65-F5344CB8AC3E}">
        <p14:creationId xmlns:p14="http://schemas.microsoft.com/office/powerpoint/2010/main" val="3595503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of this presentation, some key ‘takeaways’ or ‘key things to note’ on the revised LTSAE milestone checklists include (read points 1-5). </a:t>
            </a:r>
          </a:p>
        </p:txBody>
      </p:sp>
      <p:sp>
        <p:nvSpPr>
          <p:cNvPr id="4" name="Slide Number Placeholder 3"/>
          <p:cNvSpPr>
            <a:spLocks noGrp="1"/>
          </p:cNvSpPr>
          <p:nvPr>
            <p:ph type="sldNum" sz="quarter" idx="5"/>
          </p:nvPr>
        </p:nvSpPr>
        <p:spPr/>
        <p:txBody>
          <a:bodyPr/>
          <a:lstStyle/>
          <a:p>
            <a:fld id="{ABE2202A-0D34-4B13-A3D8-5C7C51DF4CD7}" type="slidenum">
              <a:rPr lang="en-US" smtClean="0"/>
              <a:t>40</a:t>
            </a:fld>
            <a:endParaRPr lang="en-US"/>
          </a:p>
        </p:txBody>
      </p:sp>
    </p:spTree>
    <p:extLst>
      <p:ext uri="{BB962C8B-B14F-4D97-AF65-F5344CB8AC3E}">
        <p14:creationId xmlns:p14="http://schemas.microsoft.com/office/powerpoint/2010/main" val="10464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opportunity to discuss key information about the importance of monitoring development and the prevalence of developmental concerns being undetected for children before a child starts school. Please note that the data presented is from the United States.  </a:t>
            </a:r>
          </a:p>
        </p:txBody>
      </p:sp>
      <p:sp>
        <p:nvSpPr>
          <p:cNvPr id="4" name="Slide Number Placeholder 3"/>
          <p:cNvSpPr>
            <a:spLocks noGrp="1"/>
          </p:cNvSpPr>
          <p:nvPr>
            <p:ph type="sldNum" sz="quarter" idx="5"/>
          </p:nvPr>
        </p:nvSpPr>
        <p:spPr/>
        <p:txBody>
          <a:bodyPr/>
          <a:lstStyle/>
          <a:p>
            <a:fld id="{ABE2202A-0D34-4B13-A3D8-5C7C51DF4CD7}" type="slidenum">
              <a:rPr lang="en-US" smtClean="0"/>
              <a:t>5</a:t>
            </a:fld>
            <a:endParaRPr lang="en-US"/>
          </a:p>
        </p:txBody>
      </p:sp>
    </p:spTree>
    <p:extLst>
      <p:ext uri="{BB962C8B-B14F-4D97-AF65-F5344CB8AC3E}">
        <p14:creationId xmlns:p14="http://schemas.microsoft.com/office/powerpoint/2010/main" val="1734735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t>
            </a:r>
            <a:r>
              <a:rPr lang="en-US" dirty="0" err="1"/>
              <a:t>summarise</a:t>
            </a:r>
            <a:r>
              <a:rPr lang="en-US" dirty="0"/>
              <a:t> key ‘takeaways’ regarding early identification includes, but not limited to the following:</a:t>
            </a:r>
          </a:p>
          <a:p>
            <a:pPr marL="171450" indent="-171450">
              <a:buFontTx/>
              <a:buChar char="-"/>
            </a:pPr>
            <a:r>
              <a:rPr lang="en-US" dirty="0"/>
              <a:t>developmental delays and disabilities are common as shown on slide 3 of this presentation </a:t>
            </a:r>
          </a:p>
          <a:p>
            <a:pPr marL="171450" indent="-171450">
              <a:buFontTx/>
              <a:buChar char="-"/>
            </a:pPr>
            <a:r>
              <a:rPr lang="en-US" dirty="0"/>
              <a:t>earlier identification of developmental delays and disabilities is better outcomes for a child and their readiness for school </a:t>
            </a:r>
          </a:p>
          <a:p>
            <a:pPr marL="171450" indent="-171450">
              <a:buFontTx/>
              <a:buChar char="-"/>
            </a:pPr>
            <a:r>
              <a:rPr lang="en-US" dirty="0"/>
              <a:t>monitoring, surveillance, and screening are part of a </a:t>
            </a:r>
            <a:r>
              <a:rPr lang="en-US" dirty="0">
                <a:effectLst/>
                <a:ea typeface="Calibri" panose="020F0502020204030204" pitchFamily="34" charset="0"/>
              </a:rPr>
              <a:t>layered and continuous approach to early identification across system</a:t>
            </a:r>
          </a:p>
          <a:p>
            <a:pPr marL="171450" indent="-171450">
              <a:buFontTx/>
              <a:buChar char="-"/>
            </a:pPr>
            <a:r>
              <a:rPr lang="en-US" sz="2000" dirty="0"/>
              <a:t>Parental concerns should be addressed regardless of monitoring, surveillance, and screening results</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41</a:t>
            </a:fld>
            <a:endParaRPr lang="en-US"/>
          </a:p>
        </p:txBody>
      </p:sp>
    </p:spTree>
    <p:extLst>
      <p:ext uri="{BB962C8B-B14F-4D97-AF65-F5344CB8AC3E}">
        <p14:creationId xmlns:p14="http://schemas.microsoft.com/office/powerpoint/2010/main" val="583588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conclusion, NSW Ministry has developed a communications package to support local practice changes for implementation of the LTSAE milestone checklists such as a </a:t>
            </a:r>
          </a:p>
          <a:p>
            <a:r>
              <a:rPr lang="en-AU" dirty="0"/>
              <a:t>-  Frequently Asked Fact Sheet, </a:t>
            </a:r>
          </a:p>
          <a:p>
            <a:r>
              <a:rPr lang="en-AU" dirty="0"/>
              <a:t>- this PowerPoint presentation and </a:t>
            </a:r>
          </a:p>
          <a:p>
            <a:r>
              <a:rPr lang="en-AU" dirty="0"/>
              <a:t>- a summary table which illustrated the previous LTSAE milestone checklists wit the updated revised checklists (slide 42). </a:t>
            </a:r>
          </a:p>
        </p:txBody>
      </p:sp>
      <p:sp>
        <p:nvSpPr>
          <p:cNvPr id="4" name="Slide Number Placeholder 3"/>
          <p:cNvSpPr>
            <a:spLocks noGrp="1"/>
          </p:cNvSpPr>
          <p:nvPr>
            <p:ph type="sldNum" sz="quarter" idx="5"/>
          </p:nvPr>
        </p:nvSpPr>
        <p:spPr/>
        <p:txBody>
          <a:bodyPr/>
          <a:lstStyle/>
          <a:p>
            <a:fld id="{ABE2202A-0D34-4B13-A3D8-5C7C51DF4CD7}" type="slidenum">
              <a:rPr lang="en-US" smtClean="0"/>
              <a:t>42</a:t>
            </a:fld>
            <a:endParaRPr lang="en-US"/>
          </a:p>
        </p:txBody>
      </p:sp>
    </p:spTree>
    <p:extLst>
      <p:ext uri="{BB962C8B-B14F-4D97-AF65-F5344CB8AC3E}">
        <p14:creationId xmlns:p14="http://schemas.microsoft.com/office/powerpoint/2010/main" val="2265394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mentioned, a summary table has been developed to illustrate the change of the LTSAE milestone checklists from 2017 to 2022. </a:t>
            </a:r>
          </a:p>
        </p:txBody>
      </p:sp>
      <p:sp>
        <p:nvSpPr>
          <p:cNvPr id="4" name="Slide Number Placeholder 3"/>
          <p:cNvSpPr>
            <a:spLocks noGrp="1"/>
          </p:cNvSpPr>
          <p:nvPr>
            <p:ph type="sldNum" sz="quarter" idx="5"/>
          </p:nvPr>
        </p:nvSpPr>
        <p:spPr/>
        <p:txBody>
          <a:bodyPr/>
          <a:lstStyle/>
          <a:p>
            <a:fld id="{ABE2202A-0D34-4B13-A3D8-5C7C51DF4CD7}" type="slidenum">
              <a:rPr lang="en-US" smtClean="0"/>
              <a:t>43</a:t>
            </a:fld>
            <a:endParaRPr lang="en-US"/>
          </a:p>
        </p:txBody>
      </p:sp>
    </p:spTree>
    <p:extLst>
      <p:ext uri="{BB962C8B-B14F-4D97-AF65-F5344CB8AC3E}">
        <p14:creationId xmlns:p14="http://schemas.microsoft.com/office/powerpoint/2010/main" val="3270329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 for listening and participating in this presentation. Are there any questions? </a:t>
            </a:r>
          </a:p>
        </p:txBody>
      </p:sp>
      <p:sp>
        <p:nvSpPr>
          <p:cNvPr id="4" name="Slide Number Placeholder 3"/>
          <p:cNvSpPr>
            <a:spLocks noGrp="1"/>
          </p:cNvSpPr>
          <p:nvPr>
            <p:ph type="sldNum" sz="quarter" idx="5"/>
          </p:nvPr>
        </p:nvSpPr>
        <p:spPr/>
        <p:txBody>
          <a:bodyPr/>
          <a:lstStyle/>
          <a:p>
            <a:fld id="{ABE2202A-0D34-4B13-A3D8-5C7C51DF4CD7}" type="slidenum">
              <a:rPr lang="en-US" smtClean="0"/>
              <a:t>44</a:t>
            </a:fld>
            <a:endParaRPr lang="en-US"/>
          </a:p>
        </p:txBody>
      </p:sp>
    </p:spTree>
    <p:extLst>
      <p:ext uri="{BB962C8B-B14F-4D97-AF65-F5344CB8AC3E}">
        <p14:creationId xmlns:p14="http://schemas.microsoft.com/office/powerpoint/2010/main" val="2386262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reinforce the importance of earlier detection, followed by referral to targeted supports and interventions, leading to improvements on a child’s developmental outcomes and readiness for school. </a:t>
            </a:r>
          </a:p>
        </p:txBody>
      </p:sp>
      <p:sp>
        <p:nvSpPr>
          <p:cNvPr id="4" name="Slide Number Placeholder 3"/>
          <p:cNvSpPr>
            <a:spLocks noGrp="1"/>
          </p:cNvSpPr>
          <p:nvPr>
            <p:ph type="sldNum" sz="quarter" idx="5"/>
          </p:nvPr>
        </p:nvSpPr>
        <p:spPr/>
        <p:txBody>
          <a:bodyPr/>
          <a:lstStyle/>
          <a:p>
            <a:fld id="{ABE2202A-0D34-4B13-A3D8-5C7C51DF4CD7}" type="slidenum">
              <a:rPr lang="en-US" smtClean="0"/>
              <a:t>6</a:t>
            </a:fld>
            <a:endParaRPr lang="en-US"/>
          </a:p>
        </p:txBody>
      </p:sp>
    </p:spTree>
    <p:extLst>
      <p:ext uri="{BB962C8B-B14F-4D97-AF65-F5344CB8AC3E}">
        <p14:creationId xmlns:p14="http://schemas.microsoft.com/office/powerpoint/2010/main" val="3666030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 summary of the differences between developmental surveillance and developmental screening. </a:t>
            </a:r>
          </a:p>
          <a:p>
            <a:endParaRPr lang="en-US" dirty="0"/>
          </a:p>
          <a:p>
            <a:r>
              <a:rPr lang="en-US" dirty="0"/>
              <a:t>When presenting, be careful to explain that the LTSAE milestone checklists are developmental surveillance tools </a:t>
            </a:r>
            <a:r>
              <a:rPr lang="en-US" b="1" i="1" dirty="0"/>
              <a:t>not</a:t>
            </a:r>
            <a:r>
              <a:rPr lang="en-US" dirty="0"/>
              <a:t> screening. </a:t>
            </a:r>
          </a:p>
          <a:p>
            <a:endParaRPr lang="en-US" dirty="0"/>
          </a:p>
          <a:p>
            <a:r>
              <a:rPr lang="en-US" dirty="0"/>
              <a:t>The differentiation between ‘surveillance’ and ‘screening’ is outlined on the slide showing the different functions between the tools. </a:t>
            </a:r>
          </a:p>
        </p:txBody>
      </p:sp>
      <p:sp>
        <p:nvSpPr>
          <p:cNvPr id="4" name="Slide Number Placeholder 3"/>
          <p:cNvSpPr>
            <a:spLocks noGrp="1"/>
          </p:cNvSpPr>
          <p:nvPr>
            <p:ph type="sldNum" sz="quarter" idx="5"/>
          </p:nvPr>
        </p:nvSpPr>
        <p:spPr/>
        <p:txBody>
          <a:bodyPr/>
          <a:lstStyle/>
          <a:p>
            <a:fld id="{ABE2202A-0D34-4B13-A3D8-5C7C51DF4CD7}" type="slidenum">
              <a:rPr lang="en-US" smtClean="0"/>
              <a:t>7</a:t>
            </a:fld>
            <a:endParaRPr lang="en-US"/>
          </a:p>
        </p:txBody>
      </p:sp>
    </p:spTree>
    <p:extLst>
      <p:ext uri="{BB962C8B-B14F-4D97-AF65-F5344CB8AC3E}">
        <p14:creationId xmlns:p14="http://schemas.microsoft.com/office/powerpoint/2010/main" val="64176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AU" dirty="0">
                <a:highlight>
                  <a:srgbClr val="FFFF00"/>
                </a:highlight>
              </a:rPr>
              <a:t>There are many ways parent/carers and health staff can access the revised LTSAE milestone checklists (some examples included in this slide). </a:t>
            </a:r>
          </a:p>
          <a:p>
            <a:pPr marL="0" lvl="0" indent="0" algn="l" rtl="0">
              <a:spcBef>
                <a:spcPts val="0"/>
              </a:spcBef>
              <a:spcAft>
                <a:spcPts val="0"/>
              </a:spcAft>
              <a:buNone/>
            </a:pPr>
            <a:endParaRPr lang="en-AU" dirty="0">
              <a:highlight>
                <a:srgbClr val="FFFF00"/>
              </a:highlight>
            </a:endParaRPr>
          </a:p>
          <a:p>
            <a:pPr marL="0" lvl="0" indent="0" algn="l" rtl="0">
              <a:spcBef>
                <a:spcPts val="0"/>
              </a:spcBef>
              <a:spcAft>
                <a:spcPts val="0"/>
              </a:spcAft>
              <a:buNone/>
            </a:pPr>
            <a:r>
              <a:rPr lang="en-AU" dirty="0">
                <a:highlight>
                  <a:srgbClr val="FFFF00"/>
                </a:highlight>
              </a:rPr>
              <a:t>For local examples, the child Personal Health Record (the Blue Book) has all the updated LTSAE milestone checklists. For families using previous editions of the Blue Book, parents or health professionals can print the updated LTSAE milestone checklists from the NSW Health website to use. There is a pocket for additional information to be stored at the back of the Blue Book. </a:t>
            </a:r>
            <a:endParaRPr dirty="0">
              <a:highlight>
                <a:srgbClr val="FFFF00"/>
              </a:highlight>
            </a:endParaRPr>
          </a:p>
        </p:txBody>
      </p:sp>
      <p:sp>
        <p:nvSpPr>
          <p:cNvPr id="48" name="Google Shape;48;p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97603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aseline="0" dirty="0"/>
              <a:t>This slide shows the important role developmental surveillance has in the earlier identification of child developmental concerns, as well as the vital role it plays fostering engagement and relationship building between parents/</a:t>
            </a:r>
            <a:r>
              <a:rPr lang="en-US" baseline="0" dirty="0" err="1"/>
              <a:t>carers</a:t>
            </a:r>
            <a:r>
              <a:rPr lang="en-US" baseline="0" dirty="0"/>
              <a:t> and health staff, and its role in increasing education and understanding of child development</a:t>
            </a:r>
          </a:p>
        </p:txBody>
      </p:sp>
      <p:sp>
        <p:nvSpPr>
          <p:cNvPr id="4" name="Slide Number Placeholder 3"/>
          <p:cNvSpPr>
            <a:spLocks noGrp="1"/>
          </p:cNvSpPr>
          <p:nvPr>
            <p:ph type="sldNum" sz="quarter" idx="10"/>
          </p:nvPr>
        </p:nvSpPr>
        <p:spPr/>
        <p:txBody>
          <a:bodyPr/>
          <a:lstStyle/>
          <a:p>
            <a:fld id="{ABE2202A-0D34-4B13-A3D8-5C7C51DF4CD7}" type="slidenum">
              <a:rPr lang="en-US" smtClean="0"/>
              <a:t>9</a:t>
            </a:fld>
            <a:endParaRPr lang="en-US"/>
          </a:p>
        </p:txBody>
      </p:sp>
    </p:spTree>
    <p:extLst>
      <p:ext uri="{BB962C8B-B14F-4D97-AF65-F5344CB8AC3E}">
        <p14:creationId xmlns:p14="http://schemas.microsoft.com/office/powerpoint/2010/main" val="401486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included to really emphasise the message that LTSAE milestone checklist are for developmental surveillance not screening. </a:t>
            </a:r>
          </a:p>
          <a:p>
            <a:endParaRPr lang="en-US" dirty="0"/>
          </a:p>
          <a:p>
            <a:r>
              <a:rPr lang="en-US" dirty="0"/>
              <a:t>There are a range of questions participants may ask. To access further information explaining the differences between surveillance and screening, visit the CDC website below. </a:t>
            </a:r>
          </a:p>
          <a:p>
            <a:endParaRPr lang="en-US" b="1" dirty="0"/>
          </a:p>
          <a:p>
            <a:r>
              <a:rPr lang="en-US" b="0" dirty="0"/>
              <a:t>Link: </a:t>
            </a:r>
            <a:r>
              <a:rPr lang="en-US" dirty="0"/>
              <a:t>https://downloads.aap.org/AAP/PDF/Developmental_Surveillance_Spark_Training_Presentation_FINAL_10.2020.pdf </a:t>
            </a:r>
          </a:p>
        </p:txBody>
      </p:sp>
      <p:sp>
        <p:nvSpPr>
          <p:cNvPr id="4" name="Slide Number Placeholder 3"/>
          <p:cNvSpPr>
            <a:spLocks noGrp="1"/>
          </p:cNvSpPr>
          <p:nvPr>
            <p:ph type="sldNum" sz="quarter" idx="5"/>
          </p:nvPr>
        </p:nvSpPr>
        <p:spPr/>
        <p:txBody>
          <a:bodyPr/>
          <a:lstStyle/>
          <a:p>
            <a:fld id="{ABE2202A-0D34-4B13-A3D8-5C7C51DF4CD7}" type="slidenum">
              <a:rPr lang="en-US" smtClean="0"/>
              <a:t>10</a:t>
            </a:fld>
            <a:endParaRPr lang="en-US"/>
          </a:p>
        </p:txBody>
      </p:sp>
    </p:spTree>
    <p:extLst>
      <p:ext uri="{BB962C8B-B14F-4D97-AF65-F5344CB8AC3E}">
        <p14:creationId xmlns:p14="http://schemas.microsoft.com/office/powerpoint/2010/main" val="167843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74F809-808D-4E6D-9C6D-3F5D50DE070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0" y="2895600"/>
            <a:ext cx="9144000" cy="1371600"/>
          </a:xfrm>
          <a:prstGeom prst="rect">
            <a:avLst/>
          </a:prstGeom>
          <a:solidFill>
            <a:srgbClr val="26A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TSAE_Ambassador_RevisedConcept_5.19.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9144000" cy="1981200"/>
          </a:xfrm>
          <a:prstGeom prst="rect">
            <a:avLst/>
          </a:prstGeom>
        </p:spPr>
      </p:pic>
      <p:pic>
        <p:nvPicPr>
          <p:cNvPr id="10" name="Picture 2" descr="http://www.aucd.org/images2/CDC_Graphic_72dpi%20%203x4.jpg"/>
          <p:cNvPicPr>
            <a:picLocks noChangeAspect="1" noChangeArrowheads="1"/>
          </p:cNvPicPr>
          <p:nvPr userDrawn="1"/>
        </p:nvPicPr>
        <p:blipFill>
          <a:blip r:embed="rId3" cstate="print"/>
          <a:srcRect/>
          <a:stretch>
            <a:fillRect/>
          </a:stretch>
        </p:blipFill>
        <p:spPr bwMode="auto">
          <a:xfrm>
            <a:off x="7924800" y="5867400"/>
            <a:ext cx="1066800" cy="800100"/>
          </a:xfrm>
          <a:prstGeom prst="rect">
            <a:avLst/>
          </a:prstGeom>
          <a:noFill/>
        </p:spPr>
      </p:pic>
      <p:sp>
        <p:nvSpPr>
          <p:cNvPr id="11" name="Text Placeholder 10"/>
          <p:cNvSpPr>
            <a:spLocks noGrp="1"/>
          </p:cNvSpPr>
          <p:nvPr>
            <p:ph type="body" sz="quarter" idx="10" hasCustomPrompt="1"/>
          </p:nvPr>
        </p:nvSpPr>
        <p:spPr>
          <a:xfrm>
            <a:off x="762000" y="3124200"/>
            <a:ext cx="7543800" cy="1066800"/>
          </a:xfrm>
        </p:spPr>
        <p:txBody>
          <a:bodyPr>
            <a:normAutofit/>
          </a:bodyPr>
          <a:lstStyle>
            <a:lvl1pPr algn="ctr">
              <a:buNone/>
              <a:defRPr sz="5400" baseline="0">
                <a:solidFill>
                  <a:schemeClr val="bg1"/>
                </a:solidFill>
                <a:latin typeface="Century Gothic" pitchFamily="34" charset="0"/>
              </a:defRPr>
            </a:lvl1pPr>
          </a:lstStyle>
          <a:p>
            <a:pPr lvl="0"/>
            <a:r>
              <a:rPr lang="en-US"/>
              <a:t>Section Title Slide</a:t>
            </a:r>
          </a:p>
        </p:txBody>
      </p:sp>
    </p:spTree>
    <p:extLst>
      <p:ext uri="{BB962C8B-B14F-4D97-AF65-F5344CB8AC3E}">
        <p14:creationId xmlns:p14="http://schemas.microsoft.com/office/powerpoint/2010/main" val="649258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p:cNvSpPr/>
          <p:nvPr userDrawn="1"/>
        </p:nvSpPr>
        <p:spPr>
          <a:xfrm flipV="1">
            <a:off x="0" y="990600"/>
            <a:ext cx="75438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030A0"/>
              </a:solidFill>
            </a:endParaRPr>
          </a:p>
        </p:txBody>
      </p:sp>
      <p:pic>
        <p:nvPicPr>
          <p:cNvPr id="6" name="Picture 2" descr="http://www.aucd.org/images2/CDC_Graphic_72dpi%20%203x4.jpg"/>
          <p:cNvPicPr>
            <a:picLocks noChangeAspect="1" noChangeArrowheads="1"/>
          </p:cNvPicPr>
          <p:nvPr userDrawn="1"/>
        </p:nvPicPr>
        <p:blipFill>
          <a:blip r:embed="rId2" cstate="print"/>
          <a:srcRect/>
          <a:stretch>
            <a:fillRect/>
          </a:stretch>
        </p:blipFill>
        <p:spPr bwMode="auto">
          <a:xfrm>
            <a:off x="7924800" y="5867400"/>
            <a:ext cx="1066800" cy="800100"/>
          </a:xfrm>
          <a:prstGeom prst="rect">
            <a:avLst/>
          </a:prstGeom>
          <a:noFill/>
          <a:ln w="9525">
            <a:noFill/>
            <a:miter lim="800000"/>
            <a:headEnd/>
            <a:tailEnd/>
          </a:ln>
        </p:spPr>
      </p:pic>
      <p:sp>
        <p:nvSpPr>
          <p:cNvPr id="3" name="Content Placeholder 2"/>
          <p:cNvSpPr>
            <a:spLocks noGrp="1"/>
          </p:cNvSpPr>
          <p:nvPr>
            <p:ph idx="1"/>
          </p:nvPr>
        </p:nvSpPr>
        <p:spPr>
          <a:xfrm>
            <a:off x="457200" y="1600200"/>
            <a:ext cx="4495800" cy="4525963"/>
          </a:xfrm>
        </p:spPr>
        <p:txBody>
          <a:bodyPr/>
          <a:lstStyle>
            <a:lvl1pPr>
              <a:buClr>
                <a:srgbClr val="7030A0"/>
              </a:buClr>
              <a:defRPr sz="2400"/>
            </a:lvl1pPr>
            <a:lvl2pPr>
              <a:defRPr sz="2400"/>
            </a:lvl2pPr>
            <a:lvl3pPr>
              <a:buClr>
                <a:srgbClr val="26AB84"/>
              </a:buCl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p:cNvSpPr>
            <a:spLocks noGrp="1"/>
          </p:cNvSpPr>
          <p:nvPr>
            <p:ph type="pic" sz="quarter" idx="10"/>
          </p:nvPr>
        </p:nvSpPr>
        <p:spPr>
          <a:xfrm>
            <a:off x="5257800" y="1600200"/>
            <a:ext cx="3429000" cy="4038600"/>
          </a:xfrm>
        </p:spPr>
        <p:txBody>
          <a:bodyPr rtlCol="0">
            <a:normAutofit/>
          </a:bodyPr>
          <a:lstStyle/>
          <a:p>
            <a:pPr lvl="0"/>
            <a:endParaRPr lang="en-US" noProof="0"/>
          </a:p>
        </p:txBody>
      </p:sp>
      <p:sp>
        <p:nvSpPr>
          <p:cNvPr id="7" name="Title 12"/>
          <p:cNvSpPr>
            <a:spLocks noGrp="1"/>
          </p:cNvSpPr>
          <p:nvPr>
            <p:ph type="title"/>
          </p:nvPr>
        </p:nvSpPr>
        <p:spPr>
          <a:xfrm>
            <a:off x="152400" y="304800"/>
            <a:ext cx="82296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a:t>Click to edit Master title style</a:t>
            </a:r>
          </a:p>
        </p:txBody>
      </p:sp>
    </p:spTree>
    <p:extLst>
      <p:ext uri="{BB962C8B-B14F-4D97-AF65-F5344CB8AC3E}">
        <p14:creationId xmlns:p14="http://schemas.microsoft.com/office/powerpoint/2010/main" val="1457365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Data Slide (for content heavy tables and charts)">
  <p:cSld name="5_Data Slide (for content heavy tables and charts)">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b" anchorCtr="0">
            <a:noAutofit/>
          </a:bodyPr>
          <a:lstStyle>
            <a:lvl1pPr marR="0" lvl="0" algn="l" rtl="0">
              <a:lnSpc>
                <a:spcPct val="107142"/>
              </a:lnSpc>
              <a:spcBef>
                <a:spcPts val="0"/>
              </a:spcBef>
              <a:spcAft>
                <a:spcPts val="0"/>
              </a:spcAft>
              <a:buSzPts val="1400"/>
              <a:buNone/>
              <a:defRPr sz="2800" b="1" i="0" u="none" strike="noStrike" cap="none">
                <a:solidFill>
                  <a:srgbClr val="76AE99"/>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2pPr>
            <a:lvl3pPr marR="0" lvl="2"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3pPr>
            <a:lvl4pPr marR="0" lvl="3"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4pPr>
            <a:lvl5pPr marR="0" lvl="4"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5pPr>
            <a:lvl6pPr marR="0" lvl="5"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6pPr>
            <a:lvl7pPr marR="0" lvl="6"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7pPr>
            <a:lvl8pPr marR="0" lvl="7"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8pPr>
            <a:lvl9pPr marR="0" lvl="8"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9pPr>
          </a:lstStyle>
          <a:p>
            <a:endParaRPr/>
          </a:p>
        </p:txBody>
      </p:sp>
      <p:sp>
        <p:nvSpPr>
          <p:cNvPr id="19" name="Google Shape;19;p8"/>
          <p:cNvSpPr txBox="1">
            <a:spLocks noGrp="1"/>
          </p:cNvSpPr>
          <p:nvPr>
            <p:ph type="body" idx="1"/>
          </p:nvPr>
        </p:nvSpPr>
        <p:spPr>
          <a:xfrm>
            <a:off x="457200" y="1545167"/>
            <a:ext cx="8229600" cy="4455584"/>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Clr>
                <a:srgbClr val="618E7C"/>
              </a:buClr>
              <a:buSzPts val="2000"/>
              <a:buFont typeface="Noto Sans Symbols"/>
              <a:buChar char="▪"/>
              <a:defRPr sz="2000">
                <a:solidFill>
                  <a:srgbClr val="5F5F5F"/>
                </a:solidFill>
              </a:defRPr>
            </a:lvl1pPr>
            <a:lvl2pPr marL="914400" lvl="1" indent="-355600" algn="l">
              <a:spcBef>
                <a:spcPts val="400"/>
              </a:spcBef>
              <a:spcAft>
                <a:spcPts val="0"/>
              </a:spcAft>
              <a:buClr>
                <a:srgbClr val="B45340"/>
              </a:buClr>
              <a:buSzPts val="2000"/>
              <a:buChar char="–"/>
              <a:defRPr sz="2000">
                <a:solidFill>
                  <a:srgbClr val="5F5F5F"/>
                </a:solidFill>
              </a:defRPr>
            </a:lvl2pPr>
            <a:lvl3pPr marL="1371600" lvl="2" indent="-355600" algn="l">
              <a:spcBef>
                <a:spcPts val="400"/>
              </a:spcBef>
              <a:spcAft>
                <a:spcPts val="0"/>
              </a:spcAft>
              <a:buClr>
                <a:srgbClr val="5A4099"/>
              </a:buClr>
              <a:buSzPts val="2000"/>
              <a:buChar char="•"/>
              <a:defRPr sz="2000">
                <a:solidFill>
                  <a:srgbClr val="5F5F5F"/>
                </a:solidFill>
              </a:defRPr>
            </a:lvl3pPr>
            <a:lvl4pPr marL="1828800" lvl="3" indent="-355600" algn="l">
              <a:spcBef>
                <a:spcPts val="400"/>
              </a:spcBef>
              <a:spcAft>
                <a:spcPts val="0"/>
              </a:spcAft>
              <a:buClr>
                <a:srgbClr val="5F5F5F"/>
              </a:buClr>
              <a:buSzPts val="2000"/>
              <a:buChar char="–"/>
              <a:defRPr sz="2000">
                <a:solidFill>
                  <a:srgbClr val="5F5F5F"/>
                </a:solidFill>
              </a:defRPr>
            </a:lvl4pPr>
            <a:lvl5pPr marL="2286000" lvl="4" indent="-355600" algn="l">
              <a:spcBef>
                <a:spcPts val="400"/>
              </a:spcBef>
              <a:spcAft>
                <a:spcPts val="0"/>
              </a:spcAft>
              <a:buClr>
                <a:srgbClr val="5F5F5F"/>
              </a:buClr>
              <a:buSzPts val="2000"/>
              <a:buChar char="»"/>
              <a:defRPr sz="2000">
                <a:solidFill>
                  <a:srgbClr val="5F5F5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 name="Google Shape;20;p8"/>
          <p:cNvPicPr preferRelativeResize="0"/>
          <p:nvPr/>
        </p:nvPicPr>
        <p:blipFill rotWithShape="1">
          <a:blip r:embed="rId2">
            <a:alphaModFix/>
          </a:blip>
          <a:srcRect/>
          <a:stretch/>
        </p:blipFill>
        <p:spPr>
          <a:xfrm>
            <a:off x="0" y="6723730"/>
            <a:ext cx="9144000" cy="120721"/>
          </a:xfrm>
          <a:prstGeom prst="rect">
            <a:avLst/>
          </a:prstGeom>
          <a:noFill/>
          <a:ln>
            <a:noFill/>
          </a:ln>
        </p:spPr>
      </p:pic>
    </p:spTree>
    <p:extLst>
      <p:ext uri="{BB962C8B-B14F-4D97-AF65-F5344CB8AC3E}">
        <p14:creationId xmlns:p14="http://schemas.microsoft.com/office/powerpoint/2010/main" val="10674039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3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74F809-808D-4E6D-9C6D-3F5D50DE070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74F809-808D-4E6D-9C6D-3F5D50DE070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74F809-808D-4E6D-9C6D-3F5D50DE070D}"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74F809-808D-4E6D-9C6D-3F5D50DE070D}"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4F809-808D-4E6D-9C6D-3F5D50DE070D}"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4F809-808D-4E6D-9C6D-3F5D50DE070D}" type="datetimeFigureOut">
              <a:rPr lang="en-US" smtClean="0"/>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D4643-4033-4EF3-A36A-47E2792D180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customXml" Target="../ink/ink3.xml"/><Relationship Id="rId5" Type="http://schemas.openxmlformats.org/officeDocument/2006/relationships/customXml" Target="../ink/ink2.xml"/><Relationship Id="rId10" Type="http://schemas.openxmlformats.org/officeDocument/2006/relationships/image" Target="../media/image21.png"/><Relationship Id="rId4" Type="http://schemas.openxmlformats.org/officeDocument/2006/relationships/image" Target="../media/image180.png"/><Relationship Id="rId9" Type="http://schemas.openxmlformats.org/officeDocument/2006/relationships/customXml" Target="../ink/ink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542/peds.2021-052138"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nsw.gov.au/initiative/brighter-beginnings"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downloads.aap.org/AAP/PDF/LTSAE_PediatriciansResourceGuide.pdf" TargetMode="External"/><Relationship Id="rId7" Type="http://schemas.openxmlformats.org/officeDocument/2006/relationships/hyperlink" Target="https://shop.aap.org/innovative-strategies-for-improving-developmental-surveillance-and-screening/?_gl=1*1ayzg33*_ga*OTE3MTE4Mjk1LjE1NjE4NDk1OTI.*_ga_FD9D3XZVQQ*MTY0NjA5MTA2OS4xMTMuMS4xNjQ2MDkxNTIwLjA.&amp;_ga=2.65471341.2128083818.1646091070-917118295.1561849592"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hyperlink" Target="http://www.aap.org/" TargetMode="External"/><Relationship Id="rId5" Type="http://schemas.openxmlformats.org/officeDocument/2006/relationships/hyperlink" Target="https://shop.aap.org/milestones-matter-dont-underestimate-developmental-surveillance/?_gl=1*zbvrw2*_ga*OTE3MTE4Mjk1LjE1NjE4NDk1OTI.*_ga_FD9D3XZVQQ*MTY0NjA5MTA2OS4xMTMuMS4xNjQ2MDkxMTE5LjA.&amp;_ga=2.99429469.2128083818.1646091070-917118295.1561849592" TargetMode="External"/><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hyperlink" Target="https://downloads.aap.org/AAP/PDF/LTSAE_FamilyFriendlyGuide_form%20updated%2010-22.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helpmegrownational.org/strengthening-developmental-surveillance-to-enhance-developmental-promotion-and-early-detection/"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hyperlink" Target="https://www.altmetric.com/details/122655733"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helpmegrownational.org/strengthening-developmental-surveillance-to-enhance-developmental-promotion-and-early-detection/"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hyperlink" Target="https://www.zerotothree.org/resources/4302-leading-early-childhood-development-nonprofit-applauds-new-pediatric-mileston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mailto:ActEarly@cdc.gov"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itle 1"/>
          <p:cNvSpPr txBox="1">
            <a:spLocks noRot="1" noMove="1" noResize="1"/>
          </p:cNvSpPr>
          <p:nvPr>
            <p:custDataLst>
              <p:tags r:id="rId1"/>
            </p:custDataLst>
          </p:nvPr>
        </p:nvSpPr>
        <p:spPr>
          <a:xfrm>
            <a:off x="338166" y="2274169"/>
            <a:ext cx="3876647" cy="620324"/>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en-US" sz="4000" b="1" kern="1200" cap="all" baseline="0" dirty="0">
                <a:solidFill>
                  <a:schemeClr val="bg1"/>
                </a:solidFill>
                <a:latin typeface="Arial" panose="020B0604020202020204" pitchFamily="34" charset="0"/>
                <a:ea typeface="+mj-ea"/>
                <a:cs typeface="+mj-cs"/>
              </a:defRPr>
            </a:lvl1pPr>
          </a:lstStyle>
          <a:p>
            <a:r>
              <a:rPr lang="en-AU" sz="2100" dirty="0"/>
              <a:t>NSW </a:t>
            </a:r>
            <a:r>
              <a:rPr lang="en-AU" sz="2100" cap="none" dirty="0"/>
              <a:t>CHILD AND FAMILY HEALTH</a:t>
            </a:r>
            <a:endParaRPr lang="en-AU" sz="2100" dirty="0"/>
          </a:p>
        </p:txBody>
      </p:sp>
      <p:sp>
        <p:nvSpPr>
          <p:cNvPr id="110" name="Subtitle 2"/>
          <p:cNvSpPr txBox="1">
            <a:spLocks noRot="1" noMove="1" noResize="1"/>
          </p:cNvSpPr>
          <p:nvPr>
            <p:custDataLst>
              <p:tags r:id="rId2"/>
            </p:custDataLst>
          </p:nvPr>
        </p:nvSpPr>
        <p:spPr>
          <a:xfrm>
            <a:off x="338166" y="2992532"/>
            <a:ext cx="3876647" cy="353528"/>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Clr>
                <a:schemeClr val="accent4"/>
              </a:buClr>
              <a:buSzPct val="75000"/>
              <a:buFont typeface="Arial" panose="020B0604020202020204" pitchFamily="34" charset="0"/>
              <a:buNone/>
              <a:defRPr lang="en-US" sz="1800" kern="1200" dirty="0">
                <a:solidFill>
                  <a:schemeClr val="bg1"/>
                </a:solidFill>
                <a:latin typeface="Arial" panose="020B0604020202020204" pitchFamily="34" charset="0"/>
                <a:ea typeface="+mn-ea"/>
                <a:cs typeface="+mn-cs"/>
              </a:defRPr>
            </a:lvl1pPr>
            <a:lvl2pPr marL="538163" indent="-269875" algn="l" defTabSz="914400" rtl="0" eaLnBrk="1" latinLnBrk="0" hangingPunct="1">
              <a:lnSpc>
                <a:spcPct val="100000"/>
              </a:lnSpc>
              <a:spcBef>
                <a:spcPts val="600"/>
              </a:spcBef>
              <a:buClr>
                <a:schemeClr val="accent1"/>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2pPr>
            <a:lvl3pPr marL="806450" indent="-268288" algn="l" defTabSz="914400" rtl="0" eaLnBrk="1" latinLnBrk="0" hangingPunct="1">
              <a:lnSpc>
                <a:spcPct val="100000"/>
              </a:lnSpc>
              <a:spcBef>
                <a:spcPts val="600"/>
              </a:spcBef>
              <a:buClr>
                <a:schemeClr val="accent2"/>
              </a:buClr>
              <a:buSzPct val="75000"/>
              <a:buFont typeface="Arial" panose="020B0604020202020204" pitchFamily="34" charset="0"/>
              <a:buChar char="►"/>
              <a:defRPr sz="14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t>CDC PRESENTATION </a:t>
            </a:r>
          </a:p>
          <a:p>
            <a:r>
              <a:rPr lang="en-US" sz="1050" dirty="0"/>
              <a:t>Parent-Engaged Developmental Monitoring Using CDC’s Developmental Milestone Checklists</a:t>
            </a:r>
            <a:endParaRPr lang="en-AU" sz="1050" dirty="0"/>
          </a:p>
        </p:txBody>
      </p:sp>
      <p:pic>
        <p:nvPicPr>
          <p:cNvPr id="3" name="Picture 2">
            <a:extLst>
              <a:ext uri="{FF2B5EF4-FFF2-40B4-BE49-F238E27FC236}">
                <a16:creationId xmlns:a16="http://schemas.microsoft.com/office/drawing/2014/main" id="{BE99FB58-6C51-44B1-B9BE-56FC6D85CC10}"/>
              </a:ext>
            </a:extLst>
          </p:cNvPr>
          <p:cNvPicPr>
            <a:picLocks noChangeAspect="1"/>
          </p:cNvPicPr>
          <p:nvPr/>
        </p:nvPicPr>
        <p:blipFill>
          <a:blip r:embed="rId5"/>
          <a:stretch>
            <a:fillRect/>
          </a:stretch>
        </p:blipFill>
        <p:spPr>
          <a:xfrm>
            <a:off x="0" y="1350771"/>
            <a:ext cx="9144000" cy="5025645"/>
          </a:xfrm>
          <a:prstGeom prst="rect">
            <a:avLst/>
          </a:prstGeom>
        </p:spPr>
      </p:pic>
    </p:spTree>
    <p:extLst>
      <p:ext uri="{BB962C8B-B14F-4D97-AF65-F5344CB8AC3E}">
        <p14:creationId xmlns:p14="http://schemas.microsoft.com/office/powerpoint/2010/main" val="387436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C7CB49-A99A-4366-B6F3-32E4B2863F9C}"/>
              </a:ext>
            </a:extLst>
          </p:cNvPr>
          <p:cNvSpPr>
            <a:spLocks noGrp="1"/>
          </p:cNvSpPr>
          <p:nvPr>
            <p:ph idx="1"/>
          </p:nvPr>
        </p:nvSpPr>
        <p:spPr>
          <a:xfrm>
            <a:off x="152400" y="1356518"/>
            <a:ext cx="5029200" cy="4525963"/>
          </a:xfrm>
        </p:spPr>
        <p:txBody>
          <a:bodyPr>
            <a:normAutofit/>
          </a:bodyPr>
          <a:lstStyle/>
          <a:p>
            <a:r>
              <a:rPr lang="en-US" dirty="0"/>
              <a:t>CDC milestone checklists:</a:t>
            </a:r>
          </a:p>
          <a:p>
            <a:pPr lvl="1"/>
            <a:r>
              <a:rPr lang="en-US" dirty="0"/>
              <a:t>Are communication tools for developmental monitoring </a:t>
            </a:r>
          </a:p>
          <a:p>
            <a:pPr lvl="1"/>
            <a:r>
              <a:rPr lang="en-US" dirty="0"/>
              <a:t>Not screening tools</a:t>
            </a:r>
          </a:p>
          <a:p>
            <a:pPr lvl="1"/>
            <a:r>
              <a:rPr lang="en-US" dirty="0"/>
              <a:t>Do not replace screening</a:t>
            </a:r>
          </a:p>
          <a:p>
            <a:pPr lvl="1"/>
            <a:r>
              <a:rPr lang="en-US" dirty="0"/>
              <a:t>Not standards or CDC guidance</a:t>
            </a:r>
          </a:p>
          <a:p>
            <a:r>
              <a:rPr lang="en-US" dirty="0"/>
              <a:t>Revisions were completed in 2019</a:t>
            </a:r>
          </a:p>
          <a:p>
            <a:pPr lvl="1"/>
            <a:r>
              <a:rPr lang="en-US" dirty="0"/>
              <a:t>publication of the process and results in Feb. 2022</a:t>
            </a:r>
          </a:p>
        </p:txBody>
      </p:sp>
      <p:sp>
        <p:nvSpPr>
          <p:cNvPr id="4" name="Title 3">
            <a:extLst>
              <a:ext uri="{FF2B5EF4-FFF2-40B4-BE49-F238E27FC236}">
                <a16:creationId xmlns:a16="http://schemas.microsoft.com/office/drawing/2014/main" id="{AF38445B-6C26-46AD-B790-F026ED4AC966}"/>
              </a:ext>
            </a:extLst>
          </p:cNvPr>
          <p:cNvSpPr>
            <a:spLocks noGrp="1"/>
          </p:cNvSpPr>
          <p:nvPr>
            <p:ph type="title"/>
          </p:nvPr>
        </p:nvSpPr>
        <p:spPr/>
        <p:txBody>
          <a:bodyPr/>
          <a:lstStyle/>
          <a:p>
            <a:r>
              <a:rPr lang="en-US" sz="4000"/>
              <a:t>You May Have Heard…</a:t>
            </a:r>
          </a:p>
        </p:txBody>
      </p:sp>
      <p:pic>
        <p:nvPicPr>
          <p:cNvPr id="5" name="Picture Placeholder 4">
            <a:extLst>
              <a:ext uri="{FF2B5EF4-FFF2-40B4-BE49-F238E27FC236}">
                <a16:creationId xmlns:a16="http://schemas.microsoft.com/office/drawing/2014/main" id="{ADF01454-2414-4D56-9E84-AA82162DFB0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a:xfrm>
            <a:off x="5257800" y="1600200"/>
            <a:ext cx="3429000" cy="4038600"/>
          </a:xfrm>
          <a:prstGeom prst="rect">
            <a:avLst/>
          </a:prstGeom>
        </p:spPr>
      </p:pic>
    </p:spTree>
    <p:extLst>
      <p:ext uri="{BB962C8B-B14F-4D97-AF65-F5344CB8AC3E}">
        <p14:creationId xmlns:p14="http://schemas.microsoft.com/office/powerpoint/2010/main" val="3880954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E44575-FEC1-4583-95F6-678CF362C30D}"/>
              </a:ext>
            </a:extLst>
          </p:cNvPr>
          <p:cNvSpPr>
            <a:spLocks noGrp="1"/>
          </p:cNvSpPr>
          <p:nvPr>
            <p:ph idx="1"/>
          </p:nvPr>
        </p:nvSpPr>
        <p:spPr>
          <a:xfrm>
            <a:off x="38101" y="1524000"/>
            <a:ext cx="4495800" cy="5029200"/>
          </a:xfrm>
        </p:spPr>
        <p:txBody>
          <a:bodyPr>
            <a:normAutofit/>
          </a:bodyPr>
          <a:lstStyle/>
          <a:p>
            <a:r>
              <a:rPr lang="en-US" dirty="0"/>
              <a:t>Incorporate feedback from over 15 years</a:t>
            </a:r>
            <a:r>
              <a:rPr lang="en-US" dirty="0">
                <a:solidFill>
                  <a:srgbClr val="FF0000"/>
                </a:solidFill>
              </a:rPr>
              <a:t> </a:t>
            </a:r>
            <a:r>
              <a:rPr lang="en-US" dirty="0"/>
              <a:t>of use</a:t>
            </a:r>
          </a:p>
          <a:p>
            <a:pPr lvl="1"/>
            <a:r>
              <a:rPr lang="en-US" sz="2200" dirty="0"/>
              <a:t>Where are 15- and 30-month checklists?</a:t>
            </a:r>
          </a:p>
          <a:p>
            <a:pPr lvl="1"/>
            <a:r>
              <a:rPr lang="en-US" sz="2200" dirty="0"/>
              <a:t>Vague (“may”, “begins”)</a:t>
            </a:r>
          </a:p>
          <a:p>
            <a:pPr lvl="1"/>
            <a:r>
              <a:rPr lang="en-US" sz="2200" dirty="0"/>
              <a:t>“How many milestones can be missing without being concerned?”</a:t>
            </a:r>
          </a:p>
          <a:p>
            <a:pPr lvl="1"/>
            <a:r>
              <a:rPr lang="en-US" sz="2200" dirty="0"/>
              <a:t>Are only the “warning signs” important?</a:t>
            </a:r>
          </a:p>
          <a:p>
            <a:pPr lvl="1"/>
            <a:r>
              <a:rPr lang="en-US" sz="2200" dirty="0"/>
              <a:t>Are these milestones MOST children do by this age?</a:t>
            </a:r>
          </a:p>
        </p:txBody>
      </p:sp>
      <p:sp>
        <p:nvSpPr>
          <p:cNvPr id="4" name="Title 3">
            <a:extLst>
              <a:ext uri="{FF2B5EF4-FFF2-40B4-BE49-F238E27FC236}">
                <a16:creationId xmlns:a16="http://schemas.microsoft.com/office/drawing/2014/main" id="{29A58C30-343B-438E-85C0-6AE516415DC6}"/>
              </a:ext>
            </a:extLst>
          </p:cNvPr>
          <p:cNvSpPr>
            <a:spLocks noGrp="1"/>
          </p:cNvSpPr>
          <p:nvPr>
            <p:ph type="title"/>
          </p:nvPr>
        </p:nvSpPr>
        <p:spPr/>
        <p:txBody>
          <a:bodyPr/>
          <a:lstStyle/>
          <a:p>
            <a:r>
              <a:rPr lang="en-US" sz="4000"/>
              <a:t>Why Revise?</a:t>
            </a:r>
          </a:p>
        </p:txBody>
      </p:sp>
      <p:pic>
        <p:nvPicPr>
          <p:cNvPr id="9" name="Picture Placeholder 8">
            <a:extLst>
              <a:ext uri="{FF2B5EF4-FFF2-40B4-BE49-F238E27FC236}">
                <a16:creationId xmlns:a16="http://schemas.microsoft.com/office/drawing/2014/main" id="{00858353-0EBF-422A-8A3E-0D3FF9EF9FB9}"/>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4584700" y="1612900"/>
            <a:ext cx="4343400" cy="3657600"/>
          </a:xfrm>
          <a:prstGeom prst="rect">
            <a:avLst/>
          </a:prstGeom>
        </p:spPr>
      </p:pic>
    </p:spTree>
    <p:extLst>
      <p:ext uri="{BB962C8B-B14F-4D97-AF65-F5344CB8AC3E}">
        <p14:creationId xmlns:p14="http://schemas.microsoft.com/office/powerpoint/2010/main" val="2816088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AD5A26-DABF-488C-AC54-6C79CE462A89}"/>
              </a:ext>
            </a:extLst>
          </p:cNvPr>
          <p:cNvSpPr>
            <a:spLocks noGrp="1"/>
          </p:cNvSpPr>
          <p:nvPr>
            <p:ph type="title"/>
          </p:nvPr>
        </p:nvSpPr>
        <p:spPr/>
        <p:txBody>
          <a:bodyPr/>
          <a:lstStyle/>
          <a:p>
            <a:r>
              <a:rPr lang="en-US" sz="4800"/>
              <a:t>Unnecessary Worry?</a:t>
            </a:r>
          </a:p>
        </p:txBody>
      </p:sp>
      <p:pic>
        <p:nvPicPr>
          <p:cNvPr id="14" name="Picture Placeholder 13" descr="word cloud bubble that includes the words: failing, range of development, doctor disagrees, crying over these milestones, doctor wouldn't recommend this, made me paranoid, my child is fine, crying, window of development, stress, pressure, my child is fine according to their pediatrician, my child is fine-- I am a doctor, unnecessary worry, dislike&quot;">
            <a:extLst>
              <a:ext uri="{FF2B5EF4-FFF2-40B4-BE49-F238E27FC236}">
                <a16:creationId xmlns:a16="http://schemas.microsoft.com/office/drawing/2014/main" id="{ED9ECF06-2875-4F97-B506-5098151BC00F}"/>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52399" y="1507067"/>
            <a:ext cx="8879374" cy="5198533"/>
          </a:xfrm>
        </p:spPr>
      </p:pic>
    </p:spTree>
    <p:extLst>
      <p:ext uri="{BB962C8B-B14F-4D97-AF65-F5344CB8AC3E}">
        <p14:creationId xmlns:p14="http://schemas.microsoft.com/office/powerpoint/2010/main" val="1463448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7C7CC-54A2-4EB5-9A1D-49482197E892}"/>
              </a:ext>
            </a:extLst>
          </p:cNvPr>
          <p:cNvSpPr>
            <a:spLocks noGrp="1"/>
          </p:cNvSpPr>
          <p:nvPr>
            <p:ph idx="1"/>
          </p:nvPr>
        </p:nvSpPr>
        <p:spPr>
          <a:xfrm>
            <a:off x="381000" y="1437736"/>
            <a:ext cx="8686800" cy="5181600"/>
          </a:xfrm>
        </p:spPr>
        <p:txBody>
          <a:bodyPr vert="horz" lIns="91440" tIns="45720" rIns="91440" bIns="45720" rtlCol="0" anchor="t">
            <a:normAutofit lnSpcReduction="10000"/>
          </a:bodyPr>
          <a:lstStyle/>
          <a:p>
            <a:r>
              <a:rPr lang="en-US" sz="2200" dirty="0">
                <a:ea typeface="Calibri" panose="020F0502020204030204" pitchFamily="34" charset="0"/>
              </a:rPr>
              <a:t>D</a:t>
            </a:r>
            <a:r>
              <a:rPr lang="en-US" sz="2200" dirty="0">
                <a:effectLst/>
                <a:ea typeface="Calibri" panose="020F0502020204030204" pitchFamily="34" charset="0"/>
              </a:rPr>
              <a:t>evelopmental-behavioral pediatricians</a:t>
            </a:r>
          </a:p>
          <a:p>
            <a:r>
              <a:rPr lang="en-US" sz="2200" dirty="0">
                <a:effectLst/>
                <a:ea typeface="Calibri" panose="020F0502020204030204" pitchFamily="34" charset="0"/>
              </a:rPr>
              <a:t>Neurodevelopmental pediatrician</a:t>
            </a:r>
          </a:p>
          <a:p>
            <a:r>
              <a:rPr lang="en-US" sz="2200" dirty="0">
                <a:ea typeface="Calibri" panose="020F0502020204030204" pitchFamily="34" charset="0"/>
              </a:rPr>
              <a:t>G</a:t>
            </a:r>
            <a:r>
              <a:rPr lang="en-US" sz="2200" dirty="0">
                <a:effectLst/>
                <a:ea typeface="Calibri" panose="020F0502020204030204" pitchFamily="34" charset="0"/>
              </a:rPr>
              <a:t>eneral pediatrician </a:t>
            </a:r>
          </a:p>
          <a:p>
            <a:r>
              <a:rPr lang="en-US" sz="2200" dirty="0">
                <a:ea typeface="Calibri" panose="020F0502020204030204" pitchFamily="34" charset="0"/>
              </a:rPr>
              <a:t>Speech language pathologist</a:t>
            </a:r>
            <a:endParaRPr lang="en-US" sz="2200" dirty="0">
              <a:effectLst/>
              <a:ea typeface="Calibri" panose="020F0502020204030204" pitchFamily="34" charset="0"/>
            </a:endParaRPr>
          </a:p>
          <a:p>
            <a:r>
              <a:rPr lang="en-US" sz="2200" dirty="0">
                <a:ea typeface="Calibri" panose="020F0502020204030204" pitchFamily="34" charset="0"/>
              </a:rPr>
              <a:t>C</a:t>
            </a:r>
            <a:r>
              <a:rPr lang="en-US" sz="2200" dirty="0">
                <a:effectLst/>
                <a:ea typeface="Calibri" panose="020F0502020204030204" pitchFamily="34" charset="0"/>
              </a:rPr>
              <a:t>hild and developmental psychologists</a:t>
            </a:r>
          </a:p>
          <a:p>
            <a:r>
              <a:rPr lang="en-US" sz="2200" dirty="0">
                <a:ea typeface="Calibri" panose="020F0502020204030204" pitchFamily="34" charset="0"/>
              </a:rPr>
              <a:t>P</a:t>
            </a:r>
            <a:r>
              <a:rPr lang="en-US" sz="2200" dirty="0">
                <a:effectLst/>
                <a:ea typeface="Calibri" panose="020F0502020204030204" pitchFamily="34" charset="0"/>
              </a:rPr>
              <a:t>rofessor of special education and early intervention</a:t>
            </a:r>
          </a:p>
          <a:p>
            <a:r>
              <a:rPr lang="en-US" sz="2200" dirty="0">
                <a:ea typeface="Calibri" panose="020F0502020204030204" pitchFamily="34" charset="0"/>
                <a:cs typeface="Times New Roman" panose="02020603050405020304" pitchFamily="18" charset="0"/>
              </a:rPr>
              <a:t>D</a:t>
            </a:r>
            <a:r>
              <a:rPr lang="en-US" sz="2200" dirty="0">
                <a:effectLst/>
                <a:ea typeface="Calibri" panose="020F0502020204030204" pitchFamily="34" charset="0"/>
                <a:cs typeface="Times New Roman" panose="02020603050405020304" pitchFamily="18" charset="0"/>
              </a:rPr>
              <a:t>eveloper of developmental screening tools</a:t>
            </a:r>
          </a:p>
          <a:p>
            <a:r>
              <a:rPr lang="en-US" sz="2200" dirty="0">
                <a:ea typeface="Calibri" panose="020F0502020204030204" pitchFamily="34" charset="0"/>
                <a:cs typeface="Times New Roman"/>
              </a:rPr>
              <a:t>Editor of </a:t>
            </a:r>
            <a:r>
              <a:rPr lang="en-US" sz="2200" i="1" dirty="0">
                <a:ea typeface="Calibri" panose="020F0502020204030204" pitchFamily="34" charset="0"/>
                <a:cs typeface="Times New Roman"/>
              </a:rPr>
              <a:t>Bright Futures: Guidelines for Health Supervision of Infants, Children, and Adolescents 4</a:t>
            </a:r>
            <a:r>
              <a:rPr lang="en-US" sz="2200" i="1" baseline="30000" dirty="0">
                <a:ea typeface="Calibri" panose="020F0502020204030204" pitchFamily="34" charset="0"/>
                <a:cs typeface="Times New Roman"/>
              </a:rPr>
              <a:t>th</a:t>
            </a:r>
            <a:r>
              <a:rPr lang="en-US" sz="2200" i="1" dirty="0">
                <a:ea typeface="Calibri" panose="020F0502020204030204" pitchFamily="34" charset="0"/>
                <a:cs typeface="Times New Roman"/>
              </a:rPr>
              <a:t> Edition</a:t>
            </a:r>
            <a:endParaRPr lang="en-US" sz="2200" strike="sngStrike" dirty="0">
              <a:ea typeface="Calibri" panose="020F0502020204030204" pitchFamily="34" charset="0"/>
              <a:cs typeface="Times New Roman"/>
            </a:endParaRPr>
          </a:p>
          <a:p>
            <a:r>
              <a:rPr lang="en-US" sz="2200" dirty="0">
                <a:effectLst/>
                <a:ea typeface="Calibri" panose="020F0502020204030204" pitchFamily="34" charset="0"/>
                <a:cs typeface="Times New Roman" panose="02020603050405020304" pitchFamily="18" charset="0"/>
              </a:rPr>
              <a:t>Authors of AAP’s 2020 clinical report </a:t>
            </a:r>
            <a:r>
              <a:rPr lang="en-US" sz="2200" i="1" dirty="0">
                <a:effectLst/>
                <a:ea typeface="Calibri" panose="020F0502020204030204" pitchFamily="34" charset="0"/>
                <a:cs typeface="Times New Roman" panose="02020603050405020304" pitchFamily="18" charset="0"/>
              </a:rPr>
              <a:t>Promoting Optimal Development</a:t>
            </a:r>
            <a:r>
              <a:rPr lang="en-US" sz="2200" dirty="0">
                <a:effectLst/>
                <a:ea typeface="Calibri" panose="020F0502020204030204" pitchFamily="34" charset="0"/>
                <a:cs typeface="Times New Roman" panose="02020603050405020304" pitchFamily="18" charset="0"/>
              </a:rPr>
              <a:t>: </a:t>
            </a:r>
            <a:r>
              <a:rPr lang="en-US" sz="2200" i="1" dirty="0">
                <a:effectLst/>
                <a:ea typeface="Calibri" panose="020F0502020204030204" pitchFamily="34" charset="0"/>
                <a:cs typeface="Times New Roman" panose="02020603050405020304" pitchFamily="18" charset="0"/>
              </a:rPr>
              <a:t>Identifying Infants and Young Children with Developmental Disorders Through Developmental Surveillance and Screening</a:t>
            </a:r>
          </a:p>
          <a:p>
            <a:r>
              <a:rPr lang="en-US" sz="2200" dirty="0">
                <a:ea typeface="Calibri" panose="020F0502020204030204" pitchFamily="34" charset="0"/>
                <a:cs typeface="Times New Roman"/>
              </a:rPr>
              <a:t>Parent representative/disability navigator</a:t>
            </a:r>
          </a:p>
          <a:p>
            <a:r>
              <a:rPr lang="en-US" sz="2200" dirty="0">
                <a:effectLst/>
                <a:ea typeface="Calibri" panose="020F0502020204030204" pitchFamily="34" charset="0"/>
                <a:cs typeface="Times New Roman" panose="02020603050405020304" pitchFamily="18" charset="0"/>
              </a:rPr>
              <a:t>CDC </a:t>
            </a:r>
            <a:r>
              <a:rPr lang="en-US" sz="2200" i="1" dirty="0">
                <a:effectLst/>
                <a:ea typeface="Calibri" panose="020F0502020204030204" pitchFamily="34" charset="0"/>
                <a:cs typeface="Times New Roman" panose="02020603050405020304" pitchFamily="18" charset="0"/>
              </a:rPr>
              <a:t>Learn the Signs. Act Early</a:t>
            </a:r>
            <a:r>
              <a:rPr lang="en-US" sz="2200" dirty="0">
                <a:effectLst/>
                <a:ea typeface="Calibri" panose="020F0502020204030204" pitchFamily="34" charset="0"/>
                <a:cs typeface="Times New Roman" panose="02020603050405020304" pitchFamily="18" charset="0"/>
              </a:rPr>
              <a:t>. Ambassador</a:t>
            </a:r>
          </a:p>
          <a:p>
            <a:endParaRPr lang="en-US" sz="2400" dirty="0">
              <a:effectLst/>
              <a:ea typeface="Calibri" panose="020F0502020204030204" pitchFamily="34" charset="0"/>
              <a:cs typeface="Times New Roman" panose="02020603050405020304" pitchFamily="18" charset="0"/>
            </a:endParaRPr>
          </a:p>
          <a:p>
            <a:pPr marL="0" indent="0">
              <a:buNone/>
            </a:pPr>
            <a:endParaRPr lang="en-US" dirty="0"/>
          </a:p>
        </p:txBody>
      </p:sp>
      <p:sp>
        <p:nvSpPr>
          <p:cNvPr id="4" name="Title 3">
            <a:extLst>
              <a:ext uri="{FF2B5EF4-FFF2-40B4-BE49-F238E27FC236}">
                <a16:creationId xmlns:a16="http://schemas.microsoft.com/office/drawing/2014/main" id="{C9B59E4E-1E1C-4350-B9F3-8CA2D26D0EFA}"/>
              </a:ext>
            </a:extLst>
          </p:cNvPr>
          <p:cNvSpPr>
            <a:spLocks noGrp="1"/>
          </p:cNvSpPr>
          <p:nvPr>
            <p:ph type="title"/>
          </p:nvPr>
        </p:nvSpPr>
        <p:spPr>
          <a:xfrm>
            <a:off x="152400" y="304800"/>
            <a:ext cx="8763000" cy="685800"/>
          </a:xfrm>
        </p:spPr>
        <p:txBody>
          <a:bodyPr/>
          <a:lstStyle/>
          <a:p>
            <a:r>
              <a:rPr lang="en-US" sz="4000"/>
              <a:t>Developmental Expertise</a:t>
            </a:r>
          </a:p>
        </p:txBody>
      </p:sp>
    </p:spTree>
    <p:extLst>
      <p:ext uri="{BB962C8B-B14F-4D97-AF65-F5344CB8AC3E}">
        <p14:creationId xmlns:p14="http://schemas.microsoft.com/office/powerpoint/2010/main" val="3991518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A954D2-78A4-48EA-A2C8-EC75971A4073}"/>
              </a:ext>
            </a:extLst>
          </p:cNvPr>
          <p:cNvSpPr>
            <a:spLocks noGrp="1"/>
          </p:cNvSpPr>
          <p:nvPr>
            <p:ph idx="1"/>
          </p:nvPr>
        </p:nvSpPr>
        <p:spPr>
          <a:xfrm>
            <a:off x="152400" y="1600199"/>
            <a:ext cx="4495800" cy="4525963"/>
          </a:xfrm>
        </p:spPr>
        <p:txBody>
          <a:bodyPr>
            <a:normAutofit lnSpcReduction="10000"/>
          </a:bodyPr>
          <a:lstStyle/>
          <a:p>
            <a:pPr marL="457200" indent="-457200">
              <a:buFont typeface="+mj-lt"/>
              <a:buAutoNum type="arabicPeriod"/>
            </a:pPr>
            <a:r>
              <a:rPr lang="en-US" dirty="0">
                <a:effectLst/>
              </a:rPr>
              <a:t>Age most (≥75%) children would be expected to demonstrate the milestone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a:pPr>
            <a:r>
              <a:rPr lang="en-US" kern="1200" dirty="0">
                <a:effectLst/>
              </a:rPr>
              <a:t>Eliminate “warning </a:t>
            </a:r>
            <a:r>
              <a:rPr lang="en-US" dirty="0"/>
              <a:t>s</a:t>
            </a:r>
            <a:r>
              <a:rPr lang="en-US" kern="1200" dirty="0">
                <a:effectLst/>
              </a:rPr>
              <a:t>igns”</a:t>
            </a:r>
            <a:r>
              <a:rPr lang="en-US" kern="1200" baseline="30000" dirty="0">
                <a:effectLst/>
              </a:rPr>
              <a:t> </a:t>
            </a:r>
          </a:p>
          <a:p>
            <a:pPr marL="457200" indent="-457200">
              <a:buFont typeface="+mj-lt"/>
              <a:buAutoNum type="arabicPeriod"/>
            </a:pPr>
            <a:r>
              <a:rPr lang="en-US" kern="1200" dirty="0">
                <a:effectLst/>
              </a:rPr>
              <a:t>Easy for families of different social, cultural, and linguistic backgrounds to observe </a:t>
            </a:r>
          </a:p>
          <a:p>
            <a:pPr marL="457200" indent="-457200">
              <a:buFont typeface="+mj-lt"/>
              <a:buAutoNum type="arabicPeriod"/>
            </a:pPr>
            <a:r>
              <a:rPr lang="en-US" dirty="0">
                <a:effectLst/>
              </a:rPr>
              <a:t>Able to be answered with yes/not yet/not sure</a:t>
            </a:r>
          </a:p>
          <a:p>
            <a:pPr marL="457200" indent="-457200">
              <a:buFont typeface="+mj-lt"/>
              <a:buAutoNum type="arabicPeriod"/>
            </a:pPr>
            <a:r>
              <a:rPr lang="en-US" kern="1200" dirty="0">
                <a:effectLst/>
              </a:rPr>
              <a:t>Use plain language; avoiding vague terms like may, can, and begins </a:t>
            </a:r>
            <a:endParaRPr lang="en-US" dirty="0"/>
          </a:p>
          <a:p>
            <a:endParaRPr lang="en-US" dirty="0"/>
          </a:p>
        </p:txBody>
      </p:sp>
      <p:sp>
        <p:nvSpPr>
          <p:cNvPr id="4" name="Title 3">
            <a:extLst>
              <a:ext uri="{FF2B5EF4-FFF2-40B4-BE49-F238E27FC236}">
                <a16:creationId xmlns:a16="http://schemas.microsoft.com/office/drawing/2014/main" id="{846BA46D-A3B8-415F-A7E2-95507EFC4CA7}"/>
              </a:ext>
            </a:extLst>
          </p:cNvPr>
          <p:cNvSpPr>
            <a:spLocks noGrp="1"/>
          </p:cNvSpPr>
          <p:nvPr>
            <p:ph type="title"/>
          </p:nvPr>
        </p:nvSpPr>
        <p:spPr/>
        <p:txBody>
          <a:bodyPr vert="horz" lIns="91440" tIns="45720" rIns="91440" bIns="45720" rtlCol="0" anchor="ctr">
            <a:noAutofit/>
          </a:bodyPr>
          <a:lstStyle/>
          <a:p>
            <a:r>
              <a:rPr lang="en-US" sz="4000"/>
              <a:t>Developed 11 Criteria </a:t>
            </a:r>
          </a:p>
        </p:txBody>
      </p:sp>
      <p:sp>
        <p:nvSpPr>
          <p:cNvPr id="5" name="Content Placeholder 4">
            <a:extLst>
              <a:ext uri="{FF2B5EF4-FFF2-40B4-BE49-F238E27FC236}">
                <a16:creationId xmlns:a16="http://schemas.microsoft.com/office/drawing/2014/main" id="{4988273D-F67D-45D8-A611-9D6B96B3B7A1}"/>
              </a:ext>
            </a:extLst>
          </p:cNvPr>
          <p:cNvSpPr>
            <a:spLocks noGrp="1"/>
          </p:cNvSpPr>
          <p:nvPr>
            <p:ph sz="half" idx="4294967295"/>
          </p:nvPr>
        </p:nvSpPr>
        <p:spPr>
          <a:xfrm>
            <a:off x="4648200" y="1600200"/>
            <a:ext cx="4038600" cy="4525963"/>
          </a:xfrm>
        </p:spPr>
        <p:txBody>
          <a:bodyPr>
            <a:normAutofit fontScale="85000" lnSpcReduction="20000"/>
          </a:bodyPr>
          <a:lstStyle/>
          <a:p>
            <a:pPr marL="514350" indent="-514350">
              <a:buFont typeface="+mj-lt"/>
              <a:buAutoNum type="arabicPeriod" startAt="6"/>
            </a:pPr>
            <a:r>
              <a:rPr lang="en-US" sz="2800" kern="1200" dirty="0" err="1">
                <a:effectLst/>
              </a:rPr>
              <a:t>Organise</a:t>
            </a:r>
            <a:r>
              <a:rPr lang="en-US" sz="2800" kern="1200" dirty="0">
                <a:effectLst/>
              </a:rPr>
              <a:t> in developmental domains</a:t>
            </a:r>
          </a:p>
          <a:p>
            <a:pPr marL="514350" indent="-514350">
              <a:buFont typeface="+mj-lt"/>
              <a:buAutoNum type="arabicPeriod" startAt="6"/>
            </a:pPr>
            <a:r>
              <a:rPr lang="en-US" sz="2800" kern="1200" dirty="0">
                <a:effectLst/>
              </a:rPr>
              <a:t>Show progression of skills with age, when possible</a:t>
            </a:r>
          </a:p>
          <a:p>
            <a:pPr marL="514350" indent="-514350">
              <a:buFont typeface="+mj-lt"/>
              <a:buAutoNum type="arabicPeriod" startAt="6"/>
            </a:pPr>
            <a:r>
              <a:rPr lang="en-US" sz="2800" kern="1200" dirty="0">
                <a:effectLst/>
              </a:rPr>
              <a:t>No repetition across checklists</a:t>
            </a:r>
          </a:p>
          <a:p>
            <a:pPr marL="514350" indent="-514350">
              <a:buFont typeface="+mj-lt"/>
              <a:buAutoNum type="arabicPeriod" startAt="6"/>
            </a:pPr>
            <a:r>
              <a:rPr lang="en-US" sz="2800" kern="1200" dirty="0">
                <a:effectLst/>
              </a:rPr>
              <a:t>Include open-ended questions</a:t>
            </a:r>
          </a:p>
          <a:p>
            <a:pPr marL="514350" indent="-514350">
              <a:buFont typeface="+mj-lt"/>
              <a:buAutoNum type="arabicPeriod" startAt="6"/>
            </a:pPr>
            <a:r>
              <a:rPr lang="en-US" sz="2800" dirty="0">
                <a:effectLst/>
              </a:rPr>
              <a:t>Include information for developmental promotion</a:t>
            </a:r>
          </a:p>
          <a:p>
            <a:pPr marL="514350" indent="-514350">
              <a:buFont typeface="+mj-lt"/>
              <a:buAutoNum type="arabicPeriod" startAt="6"/>
            </a:pPr>
            <a:r>
              <a:rPr lang="en-US" sz="2800" kern="1200" dirty="0">
                <a:effectLst/>
              </a:rPr>
              <a:t>Include information on how to act early if there are concerns </a:t>
            </a:r>
            <a:endParaRPr lang="en-US" sz="2800" dirty="0"/>
          </a:p>
          <a:p>
            <a:endParaRPr lang="en-US" dirty="0"/>
          </a:p>
        </p:txBody>
      </p:sp>
    </p:spTree>
    <p:extLst>
      <p:ext uri="{BB962C8B-B14F-4D97-AF65-F5344CB8AC3E}">
        <p14:creationId xmlns:p14="http://schemas.microsoft.com/office/powerpoint/2010/main" val="1346884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E59784-4D49-46B7-98A7-381132FECB67}"/>
              </a:ext>
            </a:extLst>
          </p:cNvPr>
          <p:cNvSpPr>
            <a:spLocks noGrp="1"/>
          </p:cNvSpPr>
          <p:nvPr>
            <p:ph idx="1"/>
          </p:nvPr>
        </p:nvSpPr>
        <p:spPr>
          <a:xfrm>
            <a:off x="304800" y="1295400"/>
            <a:ext cx="4495800" cy="5105400"/>
          </a:xfrm>
        </p:spPr>
        <p:txBody>
          <a:bodyPr>
            <a:normAutofit fontScale="92500" lnSpcReduction="10000"/>
          </a:bodyPr>
          <a:lstStyle/>
          <a:p>
            <a:r>
              <a:rPr lang="en-US" dirty="0"/>
              <a:t>Traditionally, milestone lists use 50</a:t>
            </a:r>
            <a:r>
              <a:rPr lang="en-US" baseline="30000" dirty="0"/>
              <a:t>th</a:t>
            </a:r>
            <a:r>
              <a:rPr lang="en-US" dirty="0"/>
              <a:t> percentile or average age milestones </a:t>
            </a:r>
            <a:endParaRPr lang="en-US" dirty="0">
              <a:sym typeface="Wingdings" panose="05000000000000000000" pitchFamily="2" charset="2"/>
            </a:endParaRPr>
          </a:p>
          <a:p>
            <a:pPr lvl="1"/>
            <a:r>
              <a:rPr lang="en-US" dirty="0">
                <a:sym typeface="Wingdings" panose="05000000000000000000" pitchFamily="2" charset="2"/>
              </a:rPr>
              <a:t>Half of children not expected to exhibit the milestone yet</a:t>
            </a:r>
            <a:endParaRPr lang="en-US" dirty="0"/>
          </a:p>
          <a:p>
            <a:r>
              <a:rPr lang="en-US" dirty="0"/>
              <a:t>What if a child is missing 50</a:t>
            </a:r>
            <a:r>
              <a:rPr lang="en-US" baseline="30000" dirty="0"/>
              <a:t>th</a:t>
            </a:r>
            <a:r>
              <a:rPr lang="en-US" dirty="0"/>
              <a:t> percentile milestones?</a:t>
            </a:r>
          </a:p>
          <a:p>
            <a:pPr lvl="1"/>
            <a:r>
              <a:rPr lang="en-US" dirty="0"/>
              <a:t>May cause unnecessary parental concern</a:t>
            </a:r>
          </a:p>
          <a:p>
            <a:pPr lvl="1"/>
            <a:r>
              <a:rPr lang="en-US" dirty="0"/>
              <a:t>May result in “wait and see” approach by professionals</a:t>
            </a:r>
          </a:p>
          <a:p>
            <a:r>
              <a:rPr lang="en-US" sz="2400" dirty="0"/>
              <a:t>≥ 75</a:t>
            </a:r>
            <a:r>
              <a:rPr lang="en-US" sz="2400" baseline="30000" dirty="0"/>
              <a:t>th</a:t>
            </a:r>
            <a:r>
              <a:rPr lang="en-US" sz="2400" dirty="0"/>
              <a:t> percentile milestones may better support </a:t>
            </a:r>
            <a:r>
              <a:rPr lang="en-US" dirty="0"/>
              <a:t>validated screening as next step for children missing milestones</a:t>
            </a:r>
          </a:p>
          <a:p>
            <a:pPr marL="914400" lvl="2" indent="0">
              <a:buNone/>
            </a:pPr>
            <a:endParaRPr lang="en-US" dirty="0"/>
          </a:p>
          <a:p>
            <a:pPr lvl="2"/>
            <a:endParaRPr lang="en-US" dirty="0"/>
          </a:p>
          <a:p>
            <a:pPr marL="0" indent="0">
              <a:buNone/>
            </a:pPr>
            <a:endParaRPr lang="en-US" dirty="0"/>
          </a:p>
        </p:txBody>
      </p:sp>
      <p:sp>
        <p:nvSpPr>
          <p:cNvPr id="4" name="Title 3">
            <a:extLst>
              <a:ext uri="{FF2B5EF4-FFF2-40B4-BE49-F238E27FC236}">
                <a16:creationId xmlns:a16="http://schemas.microsoft.com/office/drawing/2014/main" id="{E6D6A23F-78B6-46D5-9CEB-6E9EB6FBED9F}"/>
              </a:ext>
            </a:extLst>
          </p:cNvPr>
          <p:cNvSpPr>
            <a:spLocks noGrp="1"/>
          </p:cNvSpPr>
          <p:nvPr>
            <p:ph type="title"/>
          </p:nvPr>
        </p:nvSpPr>
        <p:spPr/>
        <p:txBody>
          <a:bodyPr/>
          <a:lstStyle/>
          <a:p>
            <a:r>
              <a:rPr lang="en-US" sz="4000"/>
              <a:t>Why “Most” (≥ 75%)?</a:t>
            </a:r>
          </a:p>
        </p:txBody>
      </p:sp>
      <p:pic>
        <p:nvPicPr>
          <p:cNvPr id="6" name="Picture Placeholder 5" descr="A picture containing text, person&#10;&#10;Description automatically generated">
            <a:extLst>
              <a:ext uri="{FF2B5EF4-FFF2-40B4-BE49-F238E27FC236}">
                <a16:creationId xmlns:a16="http://schemas.microsoft.com/office/drawing/2014/main" id="{16606F6A-A75B-416C-B451-4AD93EC1A235}"/>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4903959" y="1447800"/>
            <a:ext cx="3969488" cy="2667000"/>
          </a:xfrm>
        </p:spPr>
      </p:pic>
    </p:spTree>
    <p:extLst>
      <p:ext uri="{BB962C8B-B14F-4D97-AF65-F5344CB8AC3E}">
        <p14:creationId xmlns:p14="http://schemas.microsoft.com/office/powerpoint/2010/main" val="394536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0578A6-3BE2-461B-AEEA-0F99FA53E2B4}"/>
              </a:ext>
            </a:extLst>
          </p:cNvPr>
          <p:cNvSpPr>
            <a:spLocks noGrp="1"/>
          </p:cNvSpPr>
          <p:nvPr>
            <p:ph idx="1"/>
          </p:nvPr>
        </p:nvSpPr>
        <p:spPr>
          <a:xfrm>
            <a:off x="152400" y="1295400"/>
            <a:ext cx="5222488" cy="5181600"/>
          </a:xfrm>
        </p:spPr>
        <p:txBody>
          <a:bodyPr>
            <a:noAutofit/>
          </a:bodyPr>
          <a:lstStyle/>
          <a:p>
            <a:pPr marL="400050"/>
            <a:r>
              <a:rPr lang="en-US" sz="2000" dirty="0"/>
              <a:t>Literature search to find individual milestones with normative data</a:t>
            </a:r>
          </a:p>
          <a:p>
            <a:pPr marL="800100" lvl="1"/>
            <a:r>
              <a:rPr lang="en-US" sz="2000" dirty="0"/>
              <a:t>34 articles found</a:t>
            </a:r>
          </a:p>
          <a:p>
            <a:pPr lvl="2"/>
            <a:r>
              <a:rPr lang="en-US" sz="2000" dirty="0"/>
              <a:t>24 had normative data</a:t>
            </a:r>
          </a:p>
          <a:p>
            <a:pPr lvl="2"/>
            <a:r>
              <a:rPr lang="en-US" sz="2000" dirty="0"/>
              <a:t>10 published clinical opinion</a:t>
            </a:r>
          </a:p>
          <a:p>
            <a:pPr marL="400050"/>
            <a:r>
              <a:rPr lang="en-US" sz="2000" dirty="0"/>
              <a:t>First reviewed existing milestones for evidence-base and age placement using:</a:t>
            </a:r>
          </a:p>
          <a:p>
            <a:pPr marL="800100" lvl="1"/>
            <a:r>
              <a:rPr lang="en-US" sz="2000" dirty="0"/>
              <a:t>Literature review data</a:t>
            </a:r>
          </a:p>
          <a:p>
            <a:pPr marL="800100" lvl="1"/>
            <a:r>
              <a:rPr lang="en-US" sz="2000" dirty="0"/>
              <a:t>Common screening and evaluation tools</a:t>
            </a:r>
          </a:p>
          <a:p>
            <a:pPr marL="800100" lvl="1"/>
            <a:r>
              <a:rPr lang="en-US" sz="2000" dirty="0"/>
              <a:t>Common published clinical opinion </a:t>
            </a:r>
          </a:p>
          <a:p>
            <a:pPr marL="400050"/>
            <a:r>
              <a:rPr lang="en-US" sz="2000" dirty="0"/>
              <a:t>Original milestones without an evidence-base and expert agreement were eliminated </a:t>
            </a:r>
          </a:p>
          <a:p>
            <a:pPr marL="400050"/>
            <a:r>
              <a:rPr lang="en-US" sz="2000" dirty="0"/>
              <a:t>New milestones with evidence and expert agreement were added</a:t>
            </a:r>
          </a:p>
          <a:p>
            <a:pPr marL="914400" lvl="2" indent="0">
              <a:buNone/>
            </a:pPr>
            <a:endParaRPr lang="en-US" sz="1800" dirty="0">
              <a:highlight>
                <a:srgbClr val="FFFF00"/>
              </a:highlight>
            </a:endParaRPr>
          </a:p>
          <a:p>
            <a:pPr lvl="1"/>
            <a:endParaRPr lang="en-US" sz="1800" dirty="0"/>
          </a:p>
          <a:p>
            <a:pPr lvl="1"/>
            <a:endParaRPr lang="en-US" sz="1800" dirty="0"/>
          </a:p>
          <a:p>
            <a:pPr lvl="1"/>
            <a:endParaRPr lang="en-US" sz="1800" dirty="0"/>
          </a:p>
          <a:p>
            <a:pPr marL="0" indent="0">
              <a:buNone/>
            </a:pPr>
            <a:endParaRPr lang="en-US" sz="1800" dirty="0"/>
          </a:p>
          <a:p>
            <a:endParaRPr lang="en-US" dirty="0"/>
          </a:p>
        </p:txBody>
      </p:sp>
      <p:sp>
        <p:nvSpPr>
          <p:cNvPr id="4" name="Title 3"/>
          <p:cNvSpPr>
            <a:spLocks noGrp="1"/>
          </p:cNvSpPr>
          <p:nvPr>
            <p:ph type="title"/>
          </p:nvPr>
        </p:nvSpPr>
        <p:spPr/>
        <p:txBody>
          <a:bodyPr/>
          <a:lstStyle/>
          <a:p>
            <a:r>
              <a:rPr lang="en-US" sz="4000"/>
              <a:t>Evaluating “Most” </a:t>
            </a:r>
          </a:p>
        </p:txBody>
      </p:sp>
      <p:pic>
        <p:nvPicPr>
          <p:cNvPr id="6" name="Picture Placeholder 5">
            <a:extLst>
              <a:ext uri="{FF2B5EF4-FFF2-40B4-BE49-F238E27FC236}">
                <a16:creationId xmlns:a16="http://schemas.microsoft.com/office/drawing/2014/main" id="{630A5BB6-720B-4C6B-B301-D8A2F6F53EB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5436216" y="1583472"/>
            <a:ext cx="3429000" cy="3581400"/>
          </a:xfrm>
          <a:prstGeom prst="rect">
            <a:avLst/>
          </a:prstGeom>
        </p:spPr>
      </p:pic>
    </p:spTree>
    <p:extLst>
      <p:ext uri="{BB962C8B-B14F-4D97-AF65-F5344CB8AC3E}">
        <p14:creationId xmlns:p14="http://schemas.microsoft.com/office/powerpoint/2010/main" val="3814271891"/>
      </p:ext>
    </p:extLst>
  </p:cSld>
  <p:clrMapOvr>
    <a:masterClrMapping/>
  </p:clrMapOvr>
  <mc:AlternateContent xmlns:mc="http://schemas.openxmlformats.org/markup-compatibility/2006" xmlns:p14="http://schemas.microsoft.com/office/powerpoint/2010/main">
    <mc:Choice Requires="p14">
      <p:transition spd="slow" p14:dur="2000" advTm="4518"/>
    </mc:Choice>
    <mc:Fallback xmlns="">
      <p:transition spd="slow" advTm="451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1D99C2-6547-45CA-ABA1-A1993FEAFCA8}"/>
              </a:ext>
            </a:extLst>
          </p:cNvPr>
          <p:cNvSpPr>
            <a:spLocks noGrp="1"/>
          </p:cNvSpPr>
          <p:nvPr>
            <p:ph type="title"/>
          </p:nvPr>
        </p:nvSpPr>
        <p:spPr/>
        <p:txBody>
          <a:bodyPr/>
          <a:lstStyle/>
          <a:p>
            <a:r>
              <a:rPr lang="en-US" sz="4000"/>
              <a:t>Additional Sources</a:t>
            </a:r>
          </a:p>
        </p:txBody>
      </p:sp>
      <p:pic>
        <p:nvPicPr>
          <p:cNvPr id="3" name="Picture 2">
            <a:extLst>
              <a:ext uri="{FF2B5EF4-FFF2-40B4-BE49-F238E27FC236}">
                <a16:creationId xmlns:a16="http://schemas.microsoft.com/office/drawing/2014/main" id="{61833186-8FF9-48A6-80B0-15F959014CA8}"/>
              </a:ext>
            </a:extLst>
          </p:cNvPr>
          <p:cNvPicPr>
            <a:picLocks noChangeAspect="1"/>
          </p:cNvPicPr>
          <p:nvPr/>
        </p:nvPicPr>
        <p:blipFill>
          <a:blip r:embed="rId3"/>
          <a:stretch>
            <a:fillRect/>
          </a:stretch>
        </p:blipFill>
        <p:spPr>
          <a:xfrm>
            <a:off x="0" y="1333500"/>
            <a:ext cx="9067800" cy="4191000"/>
          </a:xfrm>
          <a:prstGeom prst="rect">
            <a:avLst/>
          </a:prstGeom>
        </p:spPr>
      </p:pic>
    </p:spTree>
    <p:extLst>
      <p:ext uri="{BB962C8B-B14F-4D97-AF65-F5344CB8AC3E}">
        <p14:creationId xmlns:p14="http://schemas.microsoft.com/office/powerpoint/2010/main" val="2330357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F2F8F-AE3F-4EA3-8227-6E025076C333}"/>
              </a:ext>
            </a:extLst>
          </p:cNvPr>
          <p:cNvSpPr>
            <a:spLocks noGrp="1"/>
          </p:cNvSpPr>
          <p:nvPr>
            <p:ph idx="1"/>
          </p:nvPr>
        </p:nvSpPr>
        <p:spPr>
          <a:xfrm>
            <a:off x="3870160" y="1371600"/>
            <a:ext cx="4800599" cy="5486400"/>
          </a:xfrm>
        </p:spPr>
        <p:txBody>
          <a:bodyPr>
            <a:normAutofit/>
          </a:bodyPr>
          <a:lstStyle/>
          <a:p>
            <a:r>
              <a:rPr lang="en-US" dirty="0"/>
              <a:t>Normative data difficult to find</a:t>
            </a:r>
          </a:p>
          <a:p>
            <a:pPr lvl="1"/>
            <a:r>
              <a:rPr lang="en-US" dirty="0"/>
              <a:t>Typical developmental milestone tables</a:t>
            </a:r>
          </a:p>
          <a:p>
            <a:pPr lvl="2"/>
            <a:r>
              <a:rPr lang="en-US" dirty="0"/>
              <a:t>Resources used for such tables are not usually cited</a:t>
            </a:r>
          </a:p>
          <a:p>
            <a:pPr lvl="2"/>
            <a:r>
              <a:rPr lang="en-US" dirty="0"/>
              <a:t>Cite each other</a:t>
            </a:r>
          </a:p>
          <a:p>
            <a:r>
              <a:rPr lang="en-US" dirty="0"/>
              <a:t>Screeners/psychometric tests - based on unpublished normative data</a:t>
            </a:r>
          </a:p>
          <a:p>
            <a:r>
              <a:rPr lang="en-US" dirty="0"/>
              <a:t>Even when normative data exists milestones don’t “fit” nicely into health supervision visit ages</a:t>
            </a:r>
          </a:p>
          <a:p>
            <a:endParaRPr lang="en-US" dirty="0"/>
          </a:p>
        </p:txBody>
      </p:sp>
      <p:sp>
        <p:nvSpPr>
          <p:cNvPr id="4" name="Title 3">
            <a:extLst>
              <a:ext uri="{FF2B5EF4-FFF2-40B4-BE49-F238E27FC236}">
                <a16:creationId xmlns:a16="http://schemas.microsoft.com/office/drawing/2014/main" id="{7EAAFC4C-97F3-4F70-945E-90B436B3E355}"/>
              </a:ext>
            </a:extLst>
          </p:cNvPr>
          <p:cNvSpPr>
            <a:spLocks noGrp="1"/>
          </p:cNvSpPr>
          <p:nvPr>
            <p:ph type="title"/>
          </p:nvPr>
        </p:nvSpPr>
        <p:spPr/>
        <p:txBody>
          <a:bodyPr/>
          <a:lstStyle/>
          <a:p>
            <a:r>
              <a:rPr lang="en-US" sz="4000"/>
              <a:t>Biggest Challenges</a:t>
            </a:r>
          </a:p>
        </p:txBody>
      </p:sp>
      <p:pic>
        <p:nvPicPr>
          <p:cNvPr id="8" name="Picture 7">
            <a:extLst>
              <a:ext uri="{FF2B5EF4-FFF2-40B4-BE49-F238E27FC236}">
                <a16:creationId xmlns:a16="http://schemas.microsoft.com/office/drawing/2014/main" id="{2F4D4CDA-FBA2-4180-A70C-AB824E6A02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8759" y="1600200"/>
            <a:ext cx="3581401" cy="2971800"/>
          </a:xfrm>
          <a:prstGeom prst="rect">
            <a:avLst/>
          </a:prstGeom>
        </p:spPr>
      </p:pic>
    </p:spTree>
    <p:extLst>
      <p:ext uri="{BB962C8B-B14F-4D97-AF65-F5344CB8AC3E}">
        <p14:creationId xmlns:p14="http://schemas.microsoft.com/office/powerpoint/2010/main" val="2700694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7561D-2757-4DB3-95CC-68A7D96B49A7}"/>
              </a:ext>
            </a:extLst>
          </p:cNvPr>
          <p:cNvSpPr>
            <a:spLocks noGrp="1"/>
          </p:cNvSpPr>
          <p:nvPr>
            <p:ph type="title"/>
          </p:nvPr>
        </p:nvSpPr>
        <p:spPr/>
        <p:txBody>
          <a:bodyPr/>
          <a:lstStyle/>
          <a:p>
            <a:r>
              <a:rPr lang="en-US" sz="4000"/>
              <a:t>“Evidence-Informed”</a:t>
            </a:r>
          </a:p>
        </p:txBody>
      </p:sp>
      <p:pic>
        <p:nvPicPr>
          <p:cNvPr id="12" name="Picture 11">
            <a:extLst>
              <a:ext uri="{FF2B5EF4-FFF2-40B4-BE49-F238E27FC236}">
                <a16:creationId xmlns:a16="http://schemas.microsoft.com/office/drawing/2014/main" id="{992E7E1E-DD23-4F25-A67E-8B3B8531F779}"/>
              </a:ext>
            </a:extLst>
          </p:cNvPr>
          <p:cNvPicPr>
            <a:picLocks noChangeAspect="1"/>
          </p:cNvPicPr>
          <p:nvPr/>
        </p:nvPicPr>
        <p:blipFill rotWithShape="1">
          <a:blip r:embed="rId3"/>
          <a:srcRect l="4271" t="8521" r="4036" b="2408"/>
          <a:stretch/>
        </p:blipFill>
        <p:spPr>
          <a:xfrm>
            <a:off x="152400" y="1981200"/>
            <a:ext cx="8839200" cy="3352800"/>
          </a:xfrm>
          <a:prstGeom prst="rect">
            <a:avLst/>
          </a:prstGeom>
        </p:spPr>
      </p:pic>
    </p:spTree>
    <p:extLst>
      <p:ext uri="{BB962C8B-B14F-4D97-AF65-F5344CB8AC3E}">
        <p14:creationId xmlns:p14="http://schemas.microsoft.com/office/powerpoint/2010/main" val="2108209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CE0F14-4345-4E4D-A8E5-C25AB0BEE47A}"/>
              </a:ext>
            </a:extLst>
          </p:cNvPr>
          <p:cNvPicPr>
            <a:picLocks noChangeAspect="1"/>
          </p:cNvPicPr>
          <p:nvPr/>
        </p:nvPicPr>
        <p:blipFill>
          <a:blip r:embed="rId2"/>
          <a:stretch>
            <a:fillRect/>
          </a:stretch>
        </p:blipFill>
        <p:spPr>
          <a:xfrm>
            <a:off x="0" y="882526"/>
            <a:ext cx="9144000" cy="5092948"/>
          </a:xfrm>
          <a:prstGeom prst="rect">
            <a:avLst/>
          </a:prstGeom>
        </p:spPr>
      </p:pic>
      <p:pic>
        <p:nvPicPr>
          <p:cNvPr id="6" name="Picture 5">
            <a:extLst>
              <a:ext uri="{FF2B5EF4-FFF2-40B4-BE49-F238E27FC236}">
                <a16:creationId xmlns:a16="http://schemas.microsoft.com/office/drawing/2014/main" id="{5AFC4B9C-915F-488E-8673-BAE9AD25A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44" y="5694744"/>
            <a:ext cx="2065776" cy="815438"/>
          </a:xfrm>
          <a:prstGeom prst="rect">
            <a:avLst/>
          </a:prstGeom>
          <a:effectLst/>
        </p:spPr>
      </p:pic>
    </p:spTree>
    <p:extLst>
      <p:ext uri="{BB962C8B-B14F-4D97-AF65-F5344CB8AC3E}">
        <p14:creationId xmlns:p14="http://schemas.microsoft.com/office/powerpoint/2010/main" val="339458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DBCB7F-FEC6-4F4C-9B15-F03FB31B1887}"/>
              </a:ext>
            </a:extLst>
          </p:cNvPr>
          <p:cNvSpPr>
            <a:spLocks noGrp="1"/>
          </p:cNvSpPr>
          <p:nvPr>
            <p:ph idx="1"/>
          </p:nvPr>
        </p:nvSpPr>
        <p:spPr>
          <a:xfrm>
            <a:off x="4267200" y="1350399"/>
            <a:ext cx="4495800" cy="5202801"/>
          </a:xfrm>
        </p:spPr>
        <p:txBody>
          <a:bodyPr>
            <a:normAutofit/>
          </a:bodyPr>
          <a:lstStyle/>
          <a:p>
            <a:r>
              <a:rPr lang="en-US" dirty="0"/>
              <a:t>Reviewed using remaining criteria</a:t>
            </a:r>
          </a:p>
          <a:p>
            <a:r>
              <a:rPr lang="en-US" dirty="0"/>
              <a:t>LTSAE team also reviewed for:</a:t>
            </a:r>
          </a:p>
          <a:p>
            <a:pPr marL="1200150" lvl="2" indent="-342900"/>
            <a:r>
              <a:rPr lang="en-US" sz="2000" dirty="0"/>
              <a:t>Family friendly</a:t>
            </a:r>
          </a:p>
          <a:p>
            <a:pPr marL="1200150" lvl="2" indent="-342900"/>
            <a:r>
              <a:rPr lang="en-US" sz="2000" dirty="0"/>
              <a:t>5-7</a:t>
            </a:r>
            <a:r>
              <a:rPr lang="en-US" sz="2000" baseline="30000" dirty="0"/>
              <a:t>th</a:t>
            </a:r>
            <a:r>
              <a:rPr lang="en-US" sz="2000" dirty="0"/>
              <a:t> grade reading level</a:t>
            </a:r>
          </a:p>
          <a:p>
            <a:r>
              <a:rPr lang="en-US" dirty="0"/>
              <a:t>Cognitive testing with English and Spanish-speaking parents, mothers and fathers from  different</a:t>
            </a:r>
          </a:p>
          <a:p>
            <a:pPr lvl="2"/>
            <a:r>
              <a:rPr lang="en-US" sz="2000" dirty="0"/>
              <a:t>Racial groups</a:t>
            </a:r>
          </a:p>
          <a:p>
            <a:pPr lvl="2"/>
            <a:r>
              <a:rPr lang="en-US" sz="2000" dirty="0"/>
              <a:t>Educational levels</a:t>
            </a:r>
          </a:p>
          <a:p>
            <a:pPr lvl="2"/>
            <a:r>
              <a:rPr lang="en-US" sz="2000" dirty="0"/>
              <a:t>Income levels</a:t>
            </a:r>
          </a:p>
          <a:p>
            <a:pPr lvl="1"/>
            <a:endParaRPr lang="en-US" dirty="0">
              <a:sym typeface="Wingdings" panose="05000000000000000000" pitchFamily="2" charset="2"/>
            </a:endParaRPr>
          </a:p>
        </p:txBody>
      </p:sp>
      <p:sp>
        <p:nvSpPr>
          <p:cNvPr id="4" name="Title 3">
            <a:extLst>
              <a:ext uri="{FF2B5EF4-FFF2-40B4-BE49-F238E27FC236}">
                <a16:creationId xmlns:a16="http://schemas.microsoft.com/office/drawing/2014/main" id="{D0494972-EEBF-4B0E-B4CC-74D042312507}"/>
              </a:ext>
            </a:extLst>
          </p:cNvPr>
          <p:cNvSpPr>
            <a:spLocks noGrp="1"/>
          </p:cNvSpPr>
          <p:nvPr>
            <p:ph type="title"/>
          </p:nvPr>
        </p:nvSpPr>
        <p:spPr/>
        <p:txBody>
          <a:bodyPr/>
          <a:lstStyle/>
          <a:p>
            <a:r>
              <a:rPr lang="en-US" sz="4000"/>
              <a:t>Remaining Criteria</a:t>
            </a:r>
          </a:p>
        </p:txBody>
      </p:sp>
      <p:grpSp>
        <p:nvGrpSpPr>
          <p:cNvPr id="8" name="Group 7">
            <a:extLst>
              <a:ext uri="{FF2B5EF4-FFF2-40B4-BE49-F238E27FC236}">
                <a16:creationId xmlns:a16="http://schemas.microsoft.com/office/drawing/2014/main" id="{AB33D9C8-79F3-4338-B8AA-7D9ED6B11010}"/>
              </a:ext>
            </a:extLst>
          </p:cNvPr>
          <p:cNvGrpSpPr/>
          <p:nvPr/>
        </p:nvGrpSpPr>
        <p:grpSpPr>
          <a:xfrm>
            <a:off x="1355040" y="3745141"/>
            <a:ext cx="360" cy="360"/>
            <a:chOff x="1355040" y="3745141"/>
            <a:chExt cx="360" cy="36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D27E1F21-D67C-407C-966C-6009C1BA6AEB}"/>
                    </a:ext>
                  </a:extLst>
                </p14:cNvPr>
                <p14:cNvContentPartPr/>
                <p14:nvPr/>
              </p14:nvContentPartPr>
              <p14:xfrm>
                <a:off x="1355040" y="3745141"/>
                <a:ext cx="360" cy="360"/>
              </p14:xfrm>
            </p:contentPart>
          </mc:Choice>
          <mc:Fallback xmlns="">
            <p:pic>
              <p:nvPicPr>
                <p:cNvPr id="5" name="Ink 4">
                  <a:extLst>
                    <a:ext uri="{FF2B5EF4-FFF2-40B4-BE49-F238E27FC236}">
                      <a16:creationId xmlns:a16="http://schemas.microsoft.com/office/drawing/2014/main" id="{D27E1F21-D67C-407C-966C-6009C1BA6AEB}"/>
                    </a:ext>
                  </a:extLst>
                </p:cNvPr>
                <p:cNvPicPr/>
                <p:nvPr/>
              </p:nvPicPr>
              <p:blipFill>
                <a:blip r:embed="rId4"/>
                <a:stretch>
                  <a:fillRect/>
                </a:stretch>
              </p:blipFill>
              <p:spPr>
                <a:xfrm>
                  <a:off x="1346040" y="373614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A5A4926F-352D-400B-B8D1-0F59EBDBF23F}"/>
                    </a:ext>
                  </a:extLst>
                </p14:cNvPr>
                <p14:cNvContentPartPr/>
                <p14:nvPr/>
              </p14:nvContentPartPr>
              <p14:xfrm>
                <a:off x="1355040" y="3745141"/>
                <a:ext cx="360" cy="360"/>
              </p14:xfrm>
            </p:contentPart>
          </mc:Choice>
          <mc:Fallback xmlns="">
            <p:pic>
              <p:nvPicPr>
                <p:cNvPr id="6" name="Ink 5">
                  <a:extLst>
                    <a:ext uri="{FF2B5EF4-FFF2-40B4-BE49-F238E27FC236}">
                      <a16:creationId xmlns:a16="http://schemas.microsoft.com/office/drawing/2014/main" id="{A5A4926F-352D-400B-B8D1-0F59EBDBF23F}"/>
                    </a:ext>
                  </a:extLst>
                </p:cNvPr>
                <p:cNvPicPr/>
                <p:nvPr/>
              </p:nvPicPr>
              <p:blipFill>
                <a:blip r:embed="rId4"/>
                <a:stretch>
                  <a:fillRect/>
                </a:stretch>
              </p:blipFill>
              <p:spPr>
                <a:xfrm>
                  <a:off x="1346040" y="373614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FDEEA5B-05B1-4B50-B0F7-B3DC8BEE3F5C}"/>
                    </a:ext>
                  </a:extLst>
                </p14:cNvPr>
                <p14:cNvContentPartPr/>
                <p14:nvPr/>
              </p14:nvContentPartPr>
              <p14:xfrm>
                <a:off x="1355040" y="3745141"/>
                <a:ext cx="360" cy="360"/>
              </p14:xfrm>
            </p:contentPart>
          </mc:Choice>
          <mc:Fallback xmlns="">
            <p:pic>
              <p:nvPicPr>
                <p:cNvPr id="7" name="Ink 6">
                  <a:extLst>
                    <a:ext uri="{FF2B5EF4-FFF2-40B4-BE49-F238E27FC236}">
                      <a16:creationId xmlns:a16="http://schemas.microsoft.com/office/drawing/2014/main" id="{8FDEEA5B-05B1-4B50-B0F7-B3DC8BEE3F5C}"/>
                    </a:ext>
                  </a:extLst>
                </p:cNvPr>
                <p:cNvPicPr/>
                <p:nvPr/>
              </p:nvPicPr>
              <p:blipFill>
                <a:blip r:embed="rId4"/>
                <a:stretch>
                  <a:fillRect/>
                </a:stretch>
              </p:blipFill>
              <p:spPr>
                <a:xfrm>
                  <a:off x="1346040" y="3736141"/>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16D397B5-8F7D-422E-877B-612F06797D50}"/>
                  </a:ext>
                </a:extLst>
              </p14:cNvPr>
              <p14:cNvContentPartPr/>
              <p14:nvPr/>
            </p14:nvContentPartPr>
            <p14:xfrm>
              <a:off x="3095640" y="3613381"/>
              <a:ext cx="360" cy="360"/>
            </p14:xfrm>
          </p:contentPart>
        </mc:Choice>
        <mc:Fallback xmlns="">
          <p:pic>
            <p:nvPicPr>
              <p:cNvPr id="9" name="Ink 8">
                <a:extLst>
                  <a:ext uri="{FF2B5EF4-FFF2-40B4-BE49-F238E27FC236}">
                    <a16:creationId xmlns:a16="http://schemas.microsoft.com/office/drawing/2014/main" id="{16D397B5-8F7D-422E-877B-612F06797D50}"/>
                  </a:ext>
                </a:extLst>
              </p:cNvPr>
              <p:cNvPicPr/>
              <p:nvPr/>
            </p:nvPicPr>
            <p:blipFill>
              <a:blip r:embed="rId4"/>
              <a:stretch>
                <a:fillRect/>
              </a:stretch>
            </p:blipFill>
            <p:spPr>
              <a:xfrm>
                <a:off x="3086640" y="360438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096E41-7249-44B7-9279-BE5A8A6E0F18}"/>
                  </a:ext>
                </a:extLst>
              </p14:cNvPr>
              <p14:cNvContentPartPr/>
              <p14:nvPr/>
            </p14:nvContentPartPr>
            <p14:xfrm>
              <a:off x="1586160" y="3756301"/>
              <a:ext cx="360" cy="360"/>
            </p14:xfrm>
          </p:contentPart>
        </mc:Choice>
        <mc:Fallback xmlns="">
          <p:pic>
            <p:nvPicPr>
              <p:cNvPr id="10" name="Ink 9">
                <a:extLst>
                  <a:ext uri="{FF2B5EF4-FFF2-40B4-BE49-F238E27FC236}">
                    <a16:creationId xmlns:a16="http://schemas.microsoft.com/office/drawing/2014/main" id="{46096E41-7249-44B7-9279-BE5A8A6E0F18}"/>
                  </a:ext>
                </a:extLst>
              </p:cNvPr>
              <p:cNvPicPr/>
              <p:nvPr/>
            </p:nvPicPr>
            <p:blipFill>
              <a:blip r:embed="rId4"/>
              <a:stretch>
                <a:fillRect/>
              </a:stretch>
            </p:blipFill>
            <p:spPr>
              <a:xfrm>
                <a:off x="1577160" y="374730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F6CB5366-5CBE-40EB-970A-2D09B5E83F70}"/>
                  </a:ext>
                </a:extLst>
              </p14:cNvPr>
              <p14:cNvContentPartPr/>
              <p14:nvPr/>
            </p14:nvContentPartPr>
            <p14:xfrm>
              <a:off x="1310400" y="3679261"/>
              <a:ext cx="360" cy="360"/>
            </p14:xfrm>
          </p:contentPart>
        </mc:Choice>
        <mc:Fallback xmlns="">
          <p:pic>
            <p:nvPicPr>
              <p:cNvPr id="11" name="Ink 10">
                <a:extLst>
                  <a:ext uri="{FF2B5EF4-FFF2-40B4-BE49-F238E27FC236}">
                    <a16:creationId xmlns:a16="http://schemas.microsoft.com/office/drawing/2014/main" id="{F6CB5366-5CBE-40EB-970A-2D09B5E83F70}"/>
                  </a:ext>
                </a:extLst>
              </p:cNvPr>
              <p:cNvPicPr/>
              <p:nvPr/>
            </p:nvPicPr>
            <p:blipFill>
              <a:blip r:embed="rId4"/>
              <a:stretch>
                <a:fillRect/>
              </a:stretch>
            </p:blipFill>
            <p:spPr>
              <a:xfrm>
                <a:off x="1301400" y="3670261"/>
                <a:ext cx="18000" cy="18000"/>
              </a:xfrm>
              <a:prstGeom prst="rect">
                <a:avLst/>
              </a:prstGeom>
            </p:spPr>
          </p:pic>
        </mc:Fallback>
      </mc:AlternateContent>
      <p:pic>
        <p:nvPicPr>
          <p:cNvPr id="15" name="Picture Placeholder 14">
            <a:extLst>
              <a:ext uri="{FF2B5EF4-FFF2-40B4-BE49-F238E27FC236}">
                <a16:creationId xmlns:a16="http://schemas.microsoft.com/office/drawing/2014/main" id="{FB4A5299-A51E-4A34-BE9D-4167DC65FCCF}"/>
              </a:ext>
            </a:extLst>
          </p:cNvPr>
          <p:cNvPicPr>
            <a:picLocks noGrp="1" noChangeAspect="1"/>
          </p:cNvPicPr>
          <p:nvPr>
            <p:ph type="pic" sz="quarter" idx="10"/>
          </p:nvPr>
        </p:nvPicPr>
        <p:blipFill>
          <a:blip r:embed="rId10"/>
          <a:srcRect l="1527" r="1527"/>
          <a:stretch>
            <a:fillRect/>
          </a:stretch>
        </p:blipFill>
        <p:spPr>
          <a:xfrm>
            <a:off x="366480" y="1850697"/>
            <a:ext cx="3762330" cy="3525366"/>
          </a:xfrm>
          <a:prstGeom prst="rect">
            <a:avLst/>
          </a:prstGeom>
        </p:spPr>
      </p:pic>
    </p:spTree>
    <p:extLst>
      <p:ext uri="{BB962C8B-B14F-4D97-AF65-F5344CB8AC3E}">
        <p14:creationId xmlns:p14="http://schemas.microsoft.com/office/powerpoint/2010/main" val="1007927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61B193-C5AA-44CF-A7F2-01077EB89BAE}"/>
              </a:ext>
            </a:extLst>
          </p:cNvPr>
          <p:cNvSpPr>
            <a:spLocks noGrp="1"/>
          </p:cNvSpPr>
          <p:nvPr>
            <p:ph idx="1"/>
          </p:nvPr>
        </p:nvSpPr>
        <p:spPr>
          <a:xfrm>
            <a:off x="304800" y="1371600"/>
            <a:ext cx="4572000" cy="5181600"/>
          </a:xfrm>
        </p:spPr>
        <p:txBody>
          <a:bodyPr>
            <a:normAutofit fontScale="92500" lnSpcReduction="20000"/>
          </a:bodyPr>
          <a:lstStyle/>
          <a:p>
            <a:r>
              <a:rPr lang="en-US" dirty="0"/>
              <a:t>26% reduction</a:t>
            </a:r>
            <a:r>
              <a:rPr lang="en-US" dirty="0">
                <a:solidFill>
                  <a:srgbClr val="FF0000"/>
                </a:solidFill>
              </a:rPr>
              <a:t> </a:t>
            </a:r>
            <a:r>
              <a:rPr lang="en-US" dirty="0"/>
              <a:t>in total milestones </a:t>
            </a:r>
          </a:p>
          <a:p>
            <a:pPr lvl="2"/>
            <a:r>
              <a:rPr lang="en-US" dirty="0"/>
              <a:t>216 to 159 milestones</a:t>
            </a:r>
          </a:p>
          <a:p>
            <a:pPr lvl="2"/>
            <a:r>
              <a:rPr lang="en-US" dirty="0"/>
              <a:t>25 duplicates removed</a:t>
            </a:r>
          </a:p>
          <a:p>
            <a:pPr lvl="2"/>
            <a:r>
              <a:rPr lang="en-US" dirty="0"/>
              <a:t>Average number of milestones/checklist was reduced from 23 to 13</a:t>
            </a:r>
          </a:p>
          <a:p>
            <a:r>
              <a:rPr lang="en-US" dirty="0"/>
              <a:t>40% milestone</a:t>
            </a:r>
            <a:r>
              <a:rPr lang="en-US" dirty="0">
                <a:solidFill>
                  <a:srgbClr val="FF0000"/>
                </a:solidFill>
              </a:rPr>
              <a:t> </a:t>
            </a:r>
            <a:r>
              <a:rPr lang="en-US" dirty="0"/>
              <a:t>replacement </a:t>
            </a:r>
          </a:p>
          <a:p>
            <a:pPr lvl="2"/>
            <a:r>
              <a:rPr lang="en-US" dirty="0"/>
              <a:t>94 retained and 65 new</a:t>
            </a:r>
          </a:p>
          <a:p>
            <a:r>
              <a:rPr lang="en-US" dirty="0"/>
              <a:t>1/3 of retained milestones were moved to a different age</a:t>
            </a:r>
          </a:p>
          <a:p>
            <a:pPr lvl="2"/>
            <a:r>
              <a:rPr lang="en-US" dirty="0"/>
              <a:t>2/3 moved to older age</a:t>
            </a:r>
          </a:p>
          <a:p>
            <a:r>
              <a:rPr lang="en-US" dirty="0"/>
              <a:t>80% of the final milestones had normative data from ≥ 1 source</a:t>
            </a:r>
          </a:p>
          <a:p>
            <a:r>
              <a:rPr lang="en-US" dirty="0"/>
              <a:t>Social-emotional and cognitive milestones were the most difficult to find</a:t>
            </a:r>
          </a:p>
        </p:txBody>
      </p:sp>
      <p:sp>
        <p:nvSpPr>
          <p:cNvPr id="4" name="Title 3">
            <a:extLst>
              <a:ext uri="{FF2B5EF4-FFF2-40B4-BE49-F238E27FC236}">
                <a16:creationId xmlns:a16="http://schemas.microsoft.com/office/drawing/2014/main" id="{FD506814-E4E8-4705-B170-32524CF12428}"/>
              </a:ext>
            </a:extLst>
          </p:cNvPr>
          <p:cNvSpPr>
            <a:spLocks noGrp="1"/>
          </p:cNvSpPr>
          <p:nvPr>
            <p:ph type="title"/>
          </p:nvPr>
        </p:nvSpPr>
        <p:spPr/>
        <p:txBody>
          <a:bodyPr/>
          <a:lstStyle/>
          <a:p>
            <a:r>
              <a:rPr lang="en-US" sz="4000"/>
              <a:t>Results of the Process</a:t>
            </a:r>
          </a:p>
        </p:txBody>
      </p:sp>
      <p:pic>
        <p:nvPicPr>
          <p:cNvPr id="5" name="Picture 4">
            <a:extLst>
              <a:ext uri="{FF2B5EF4-FFF2-40B4-BE49-F238E27FC236}">
                <a16:creationId xmlns:a16="http://schemas.microsoft.com/office/drawing/2014/main" id="{C466E6D6-A8E7-4A20-9778-8489D9320735}"/>
              </a:ext>
            </a:extLst>
          </p:cNvPr>
          <p:cNvPicPr>
            <a:picLocks noChangeAspect="1"/>
          </p:cNvPicPr>
          <p:nvPr/>
        </p:nvPicPr>
        <p:blipFill rotWithShape="1">
          <a:blip r:embed="rId3"/>
          <a:srcRect r="21143" b="13870"/>
          <a:stretch/>
        </p:blipFill>
        <p:spPr>
          <a:xfrm>
            <a:off x="5410200" y="1676400"/>
            <a:ext cx="3111500" cy="3505200"/>
          </a:xfrm>
          <a:prstGeom prst="rect">
            <a:avLst/>
          </a:prstGeom>
        </p:spPr>
      </p:pic>
    </p:spTree>
    <p:extLst>
      <p:ext uri="{BB962C8B-B14F-4D97-AF65-F5344CB8AC3E}">
        <p14:creationId xmlns:p14="http://schemas.microsoft.com/office/powerpoint/2010/main" val="1541414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7AC18-F1E3-4C10-9446-84ED84CC8A4A}"/>
              </a:ext>
            </a:extLst>
          </p:cNvPr>
          <p:cNvSpPr>
            <a:spLocks noGrp="1"/>
          </p:cNvSpPr>
          <p:nvPr>
            <p:ph idx="1"/>
          </p:nvPr>
        </p:nvSpPr>
        <p:spPr>
          <a:xfrm>
            <a:off x="0" y="1178805"/>
            <a:ext cx="9144000" cy="5679195"/>
          </a:xfrm>
        </p:spPr>
        <p:txBody>
          <a:bodyPr vert="horz" lIns="91440" tIns="45720" rIns="91440" bIns="45720" rtlCol="0" anchor="t">
            <a:normAutofit/>
          </a:bodyPr>
          <a:lstStyle/>
          <a:p>
            <a:r>
              <a:rPr lang="en-US" dirty="0">
                <a:effectLst/>
                <a:latin typeface="Calibri"/>
                <a:ea typeface="Calibri" panose="020F0502020204030204" pitchFamily="34" charset="0"/>
                <a:cs typeface="Arial"/>
              </a:rPr>
              <a:t>CDC’s milestone checklists:</a:t>
            </a:r>
            <a:endParaRPr lang="en-US" dirty="0">
              <a:latin typeface="Calibri"/>
              <a:ea typeface="Calibri" panose="020F0502020204030204" pitchFamily="34" charset="0"/>
              <a:cs typeface="Arial"/>
            </a:endParaRPr>
          </a:p>
          <a:p>
            <a:pPr lvl="1" indent="-342900"/>
            <a:r>
              <a:rPr lang="en-US" sz="2200" dirty="0">
                <a:latin typeface="Calibri"/>
                <a:ea typeface="Calibri" panose="020F0502020204030204" pitchFamily="34" charset="0"/>
                <a:cs typeface="Arial"/>
              </a:rPr>
              <a:t>a</a:t>
            </a:r>
            <a:r>
              <a:rPr lang="en-US" sz="2200" dirty="0">
                <a:effectLst/>
                <a:latin typeface="Calibri"/>
                <a:ea typeface="Calibri" panose="020F0502020204030204" pitchFamily="34" charset="0"/>
                <a:cs typeface="Arial"/>
              </a:rPr>
              <a:t>re not developmental guidelines or standards, nor screening or diagnostic tools</a:t>
            </a:r>
          </a:p>
          <a:p>
            <a:pPr lvl="1" indent="-342900"/>
            <a:r>
              <a:rPr lang="en-US" sz="2200" dirty="0">
                <a:effectLst/>
                <a:latin typeface="Calibri"/>
                <a:ea typeface="Calibri" panose="020F0502020204030204" pitchFamily="34" charset="0"/>
                <a:cs typeface="Calibri"/>
              </a:rPr>
              <a:t>do not include all possible milestones children might exhibit</a:t>
            </a:r>
          </a:p>
          <a:p>
            <a:pPr lvl="1"/>
            <a:r>
              <a:rPr lang="en-US" sz="2200" dirty="0">
                <a:latin typeface="Calibri"/>
                <a:ea typeface="Calibri" panose="020F0502020204030204" pitchFamily="34" charset="0"/>
                <a:cs typeface="Calibri"/>
              </a:rPr>
              <a:t>m</a:t>
            </a:r>
            <a:r>
              <a:rPr lang="en-US" sz="2200" dirty="0">
                <a:effectLst/>
                <a:latin typeface="Calibri"/>
                <a:ea typeface="Calibri" panose="020F0502020204030204" pitchFamily="34" charset="0"/>
                <a:cs typeface="Calibri"/>
              </a:rPr>
              <a:t>ilestone inclusion or exclusion</a:t>
            </a:r>
            <a:r>
              <a:rPr lang="en-US" sz="2200" dirty="0">
                <a:latin typeface="Calibri"/>
                <a:ea typeface="Calibri" panose="020F0502020204030204" pitchFamily="34" charset="0"/>
                <a:cs typeface="Calibri"/>
              </a:rPr>
              <a:t> </a:t>
            </a:r>
          </a:p>
          <a:p>
            <a:pPr lvl="2"/>
            <a:r>
              <a:rPr lang="en-US" sz="2200" dirty="0">
                <a:effectLst/>
                <a:latin typeface="Calibri"/>
                <a:ea typeface="Calibri" panose="020F0502020204030204" pitchFamily="34" charset="0"/>
                <a:cs typeface="Calibri"/>
              </a:rPr>
              <a:t>based on limited available published evidence</a:t>
            </a:r>
            <a:r>
              <a:rPr lang="en-US" sz="2200" dirty="0">
                <a:latin typeface="Calibri"/>
                <a:ea typeface="Calibri" panose="020F0502020204030204" pitchFamily="34" charset="0"/>
                <a:cs typeface="Calibri"/>
              </a:rPr>
              <a:t> </a:t>
            </a:r>
            <a:endParaRPr lang="en-US" sz="2200" dirty="0">
              <a:effectLst/>
              <a:latin typeface="Calibri"/>
              <a:ea typeface="Calibri" panose="020F0502020204030204" pitchFamily="34" charset="0"/>
              <a:cs typeface="Calibri" panose="020F0502020204030204" pitchFamily="34" charset="0"/>
            </a:endParaRPr>
          </a:p>
          <a:p>
            <a:pPr lvl="2"/>
            <a:r>
              <a:rPr lang="en-US" sz="2200" dirty="0">
                <a:effectLst/>
                <a:latin typeface="Calibri"/>
                <a:ea typeface="Calibri" panose="020F0502020204030204" pitchFamily="34" charset="0"/>
                <a:cs typeface="Calibri"/>
              </a:rPr>
              <a:t>is not a reflection of the significance of the milestone in a child’s development.</a:t>
            </a:r>
            <a:r>
              <a:rPr lang="en-US" sz="2200" dirty="0">
                <a:latin typeface="Calibri"/>
                <a:ea typeface="Calibri" panose="020F0502020204030204" pitchFamily="34" charset="0"/>
                <a:cs typeface="Calibri"/>
              </a:rPr>
              <a:t> </a:t>
            </a:r>
            <a:endParaRPr lang="en-US" sz="2200" dirty="0">
              <a:effectLst/>
              <a:latin typeface="Calibri"/>
              <a:ea typeface="Calibri" panose="020F0502020204030204" pitchFamily="34" charset="0"/>
              <a:cs typeface="Calibri" panose="020F0502020204030204" pitchFamily="34" charset="0"/>
            </a:endParaRPr>
          </a:p>
          <a:p>
            <a:pPr lvl="1"/>
            <a:r>
              <a:rPr lang="en-US" sz="2200" dirty="0">
                <a:effectLst/>
                <a:latin typeface="Calibri"/>
                <a:ea typeface="Calibri" panose="020F0502020204030204" pitchFamily="34" charset="0"/>
                <a:cs typeface="Calibri"/>
              </a:rPr>
              <a:t>do not change screening or diagnostic evaluation tools used by therapists/specialists or the development of treatment plans</a:t>
            </a:r>
            <a:r>
              <a:rPr lang="en-US" sz="2200" dirty="0">
                <a:latin typeface="Calibri"/>
                <a:ea typeface="Calibri" panose="020F0502020204030204" pitchFamily="34" charset="0"/>
                <a:cs typeface="Calibri"/>
              </a:rPr>
              <a:t> </a:t>
            </a:r>
            <a:endParaRPr lang="en-US" sz="2200" dirty="0">
              <a:effectLst/>
              <a:latin typeface="Calibri"/>
              <a:ea typeface="Calibri" panose="020F0502020204030204" pitchFamily="34" charset="0"/>
              <a:cs typeface="Calibri" panose="020F0502020204030204" pitchFamily="34" charset="0"/>
            </a:endParaRPr>
          </a:p>
          <a:p>
            <a:pPr lvl="1" indent="-342900"/>
            <a:r>
              <a:rPr lang="en-US" sz="2200" dirty="0">
                <a:effectLst/>
                <a:latin typeface="Calibri"/>
                <a:ea typeface="Calibri" panose="020F0502020204030204" pitchFamily="34" charset="0"/>
                <a:cs typeface="Calibri"/>
              </a:rPr>
              <a:t>should not be used to establish medical necessity for initiation or continuation of services</a:t>
            </a:r>
          </a:p>
          <a:p>
            <a:pPr lvl="1" indent="-342900"/>
            <a:r>
              <a:rPr lang="en-US" sz="2200" dirty="0">
                <a:latin typeface="Calibri"/>
                <a:ea typeface="Calibri" panose="020F0502020204030204" pitchFamily="34" charset="0"/>
                <a:cs typeface="Calibri"/>
              </a:rPr>
              <a:t>are more than just the milestones (open-ended questions, </a:t>
            </a:r>
            <a:br>
              <a:rPr lang="en-US" sz="2200" dirty="0">
                <a:latin typeface="Calibri"/>
                <a:ea typeface="Calibri" panose="020F0502020204030204" pitchFamily="34" charset="0"/>
                <a:cs typeface="Calibri"/>
              </a:rPr>
            </a:br>
            <a:r>
              <a:rPr lang="en-US" sz="2200" dirty="0">
                <a:latin typeface="Calibri"/>
                <a:ea typeface="Calibri" panose="020F0502020204030204" pitchFamily="34" charset="0"/>
                <a:cs typeface="Calibri"/>
              </a:rPr>
              <a:t>how to connect with early intervention, parent tips)</a:t>
            </a:r>
            <a:endParaRPr lang="en-US" sz="2200" dirty="0">
              <a:effectLst/>
              <a:latin typeface="Calibri"/>
              <a:ea typeface="Calibri" panose="020F0502020204030204" pitchFamily="34" charset="0"/>
              <a:cs typeface="Calibri"/>
            </a:endParaRPr>
          </a:p>
          <a:p>
            <a:pPr marL="0" indent="0">
              <a:buNone/>
            </a:pPr>
            <a:endParaRPr lang="en-US" dirty="0"/>
          </a:p>
        </p:txBody>
      </p:sp>
      <p:sp>
        <p:nvSpPr>
          <p:cNvPr id="4" name="Title 3">
            <a:extLst>
              <a:ext uri="{FF2B5EF4-FFF2-40B4-BE49-F238E27FC236}">
                <a16:creationId xmlns:a16="http://schemas.microsoft.com/office/drawing/2014/main" id="{D1BEDFB4-7534-40AC-A88B-30CCD5CE142E}"/>
              </a:ext>
            </a:extLst>
          </p:cNvPr>
          <p:cNvSpPr>
            <a:spLocks noGrp="1"/>
          </p:cNvSpPr>
          <p:nvPr>
            <p:ph type="title"/>
          </p:nvPr>
        </p:nvSpPr>
        <p:spPr>
          <a:xfrm>
            <a:off x="152399" y="304800"/>
            <a:ext cx="9411325" cy="685800"/>
          </a:xfrm>
        </p:spPr>
        <p:txBody>
          <a:bodyPr/>
          <a:lstStyle/>
          <a:p>
            <a:r>
              <a:rPr lang="en-US" sz="4000" dirty="0"/>
              <a:t>What about crawling and talking?</a:t>
            </a:r>
          </a:p>
        </p:txBody>
      </p:sp>
    </p:spTree>
    <p:extLst>
      <p:ext uri="{BB962C8B-B14F-4D97-AF65-F5344CB8AC3E}">
        <p14:creationId xmlns:p14="http://schemas.microsoft.com/office/powerpoint/2010/main" val="2193624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69055B5-C98E-49C8-841E-B491AC14B17D}"/>
              </a:ext>
            </a:extLst>
          </p:cNvPr>
          <p:cNvGraphicFramePr>
            <a:graphicFrameLocks noGrp="1"/>
          </p:cNvGraphicFramePr>
          <p:nvPr>
            <p:ph idx="1"/>
            <p:extLst>
              <p:ext uri="{D42A27DB-BD31-4B8C-83A1-F6EECF244321}">
                <p14:modId xmlns:p14="http://schemas.microsoft.com/office/powerpoint/2010/main" val="3094927675"/>
              </p:ext>
            </p:extLst>
          </p:nvPr>
        </p:nvGraphicFramePr>
        <p:xfrm>
          <a:off x="156655" y="990600"/>
          <a:ext cx="870473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4CBC14E1-C9F6-452A-8EF9-84C062B31E14}"/>
              </a:ext>
            </a:extLst>
          </p:cNvPr>
          <p:cNvSpPr>
            <a:spLocks noGrp="1"/>
          </p:cNvSpPr>
          <p:nvPr>
            <p:ph type="title"/>
          </p:nvPr>
        </p:nvSpPr>
        <p:spPr>
          <a:xfrm>
            <a:off x="152399" y="304800"/>
            <a:ext cx="8991601" cy="685800"/>
          </a:xfrm>
        </p:spPr>
        <p:txBody>
          <a:bodyPr/>
          <a:lstStyle/>
          <a:p>
            <a:r>
              <a:rPr lang="en-US" sz="4000"/>
              <a:t>Milestones Used Differently</a:t>
            </a:r>
          </a:p>
        </p:txBody>
      </p:sp>
      <p:pic>
        <p:nvPicPr>
          <p:cNvPr id="5" name="Picture 4">
            <a:extLst>
              <a:ext uri="{FF2B5EF4-FFF2-40B4-BE49-F238E27FC236}">
                <a16:creationId xmlns:a16="http://schemas.microsoft.com/office/drawing/2014/main" id="{D2584F66-4528-4CD9-ADEC-668E0989463D}"/>
              </a:ext>
            </a:extLst>
          </p:cNvPr>
          <p:cNvPicPr>
            <a:picLocks noChangeAspect="1"/>
          </p:cNvPicPr>
          <p:nvPr/>
        </p:nvPicPr>
        <p:blipFill>
          <a:blip r:embed="rId8"/>
          <a:stretch>
            <a:fillRect/>
          </a:stretch>
        </p:blipFill>
        <p:spPr>
          <a:xfrm>
            <a:off x="483118" y="5178507"/>
            <a:ext cx="1099492" cy="1549187"/>
          </a:xfrm>
          <a:prstGeom prst="rect">
            <a:avLst/>
          </a:prstGeom>
          <a:ln>
            <a:solidFill>
              <a:schemeClr val="tx2">
                <a:lumMod val="65000"/>
              </a:schemeClr>
            </a:solidFill>
          </a:ln>
          <a:effectLst>
            <a:outerShdw blurRad="292100" dist="139700" dir="2700000" algn="tl" rotWithShape="0">
              <a:srgbClr val="333333">
                <a:alpha val="65000"/>
              </a:srgbClr>
            </a:outerShdw>
          </a:effectLst>
        </p:spPr>
      </p:pic>
      <p:pic>
        <p:nvPicPr>
          <p:cNvPr id="7" name="Picture 6" descr="Graphical user interface, text, application, chat or text message&#10;&#10;Description automatically generated">
            <a:extLst>
              <a:ext uri="{FF2B5EF4-FFF2-40B4-BE49-F238E27FC236}">
                <a16:creationId xmlns:a16="http://schemas.microsoft.com/office/drawing/2014/main" id="{8C217C8C-415F-41B7-BA02-135D53E445EA}"/>
              </a:ext>
            </a:extLst>
          </p:cNvPr>
          <p:cNvPicPr>
            <a:picLocks noChangeAspect="1"/>
          </p:cNvPicPr>
          <p:nvPr/>
        </p:nvPicPr>
        <p:blipFill rotWithShape="1">
          <a:blip r:embed="rId9"/>
          <a:srcRect l="14313" t="8579" r="15647" b="9568"/>
          <a:stretch/>
        </p:blipFill>
        <p:spPr>
          <a:xfrm>
            <a:off x="1659547" y="5527496"/>
            <a:ext cx="606608" cy="1200198"/>
          </a:xfrm>
          <a:prstGeom prst="rect">
            <a:avLst/>
          </a:prstGeom>
        </p:spPr>
      </p:pic>
    </p:spTree>
    <p:extLst>
      <p:ext uri="{BB962C8B-B14F-4D97-AF65-F5344CB8AC3E}">
        <p14:creationId xmlns:p14="http://schemas.microsoft.com/office/powerpoint/2010/main" val="2217578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6D0A7-1011-43A4-AC8F-3466D59F292D}"/>
              </a:ext>
            </a:extLst>
          </p:cNvPr>
          <p:cNvSpPr>
            <a:spLocks noGrp="1"/>
          </p:cNvSpPr>
          <p:nvPr>
            <p:ph idx="1"/>
          </p:nvPr>
        </p:nvSpPr>
        <p:spPr>
          <a:xfrm>
            <a:off x="3721100" y="1394618"/>
            <a:ext cx="4648200" cy="4114800"/>
          </a:xfrm>
        </p:spPr>
        <p:txBody>
          <a:bodyPr/>
          <a:lstStyle/>
          <a:p>
            <a:pPr marL="0" marR="0" indent="0">
              <a:lnSpc>
                <a:spcPct val="107000"/>
              </a:lnSpc>
              <a:spcBef>
                <a:spcPts val="0"/>
              </a:spcBef>
              <a:spcAft>
                <a:spcPts val="0"/>
              </a:spcAft>
              <a:buNone/>
            </a:pPr>
            <a:r>
              <a:rPr lang="en-US"/>
              <a:t>More information about the revision process can be found in the article </a:t>
            </a:r>
          </a:p>
          <a:p>
            <a:pPr marL="0" marR="0" indent="0">
              <a:lnSpc>
                <a:spcPct val="107000"/>
              </a:lnSpc>
              <a:spcBef>
                <a:spcPts val="0"/>
              </a:spcBef>
              <a:spcAft>
                <a:spcPts val="0"/>
              </a:spcAft>
              <a:buNone/>
            </a:pPr>
            <a:endParaRPr lang="en-US" i="1"/>
          </a:p>
          <a:p>
            <a:pPr marL="0" marR="0" indent="0">
              <a:lnSpc>
                <a:spcPct val="107000"/>
              </a:lnSpc>
              <a:spcBef>
                <a:spcPts val="0"/>
              </a:spcBef>
              <a:spcAft>
                <a:spcPts val="0"/>
              </a:spcAft>
              <a:buNone/>
            </a:pPr>
            <a:r>
              <a:rPr lang="en-US" i="1"/>
              <a:t>“</a:t>
            </a:r>
            <a:r>
              <a:rPr lang="en-US" i="1">
                <a:effectLst/>
                <a:ea typeface="Calibri" panose="020F0502020204030204" pitchFamily="34" charset="0"/>
                <a:cs typeface="Times New Roman" panose="02020603050405020304" pitchFamily="18" charset="0"/>
              </a:rPr>
              <a:t>Evidence-Informed Milestones for</a:t>
            </a:r>
            <a:r>
              <a:rPr lang="en-US" i="1">
                <a:ea typeface="Calibri" panose="020F0502020204030204" pitchFamily="34" charset="0"/>
                <a:cs typeface="Times New Roman" panose="02020603050405020304" pitchFamily="18" charset="0"/>
              </a:rPr>
              <a:t> </a:t>
            </a:r>
            <a:r>
              <a:rPr lang="en-US" i="1">
                <a:effectLst/>
                <a:ea typeface="Calibri" panose="020F0502020204030204" pitchFamily="34" charset="0"/>
                <a:cs typeface="Times New Roman" panose="02020603050405020304" pitchFamily="18" charset="0"/>
              </a:rPr>
              <a:t>Developmental Surveillance Tools”</a:t>
            </a:r>
          </a:p>
          <a:p>
            <a:pPr marL="0" indent="0">
              <a:buNone/>
            </a:pPr>
            <a:endParaRPr lang="en-US"/>
          </a:p>
          <a:p>
            <a:r>
              <a:rPr lang="en-US">
                <a:hlinkClick r:id="rId3"/>
              </a:rPr>
              <a:t>https://doi.org/10.1542/peds.2021-052138</a:t>
            </a:r>
            <a:endParaRPr lang="en-US"/>
          </a:p>
          <a:p>
            <a:endParaRPr lang="en-US"/>
          </a:p>
          <a:p>
            <a:endParaRPr lang="en-US"/>
          </a:p>
          <a:p>
            <a:endParaRPr lang="en-US"/>
          </a:p>
          <a:p>
            <a:endParaRPr lang="en-US"/>
          </a:p>
        </p:txBody>
      </p:sp>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i="1"/>
              <a:t>Pediatrics</a:t>
            </a:r>
            <a:endParaRPr lang="en-US" sz="4800" i="1"/>
          </a:p>
        </p:txBody>
      </p:sp>
      <p:pic>
        <p:nvPicPr>
          <p:cNvPr id="8" name="Picture Placeholder 7">
            <a:extLst>
              <a:ext uri="{FF2B5EF4-FFF2-40B4-BE49-F238E27FC236}">
                <a16:creationId xmlns:a16="http://schemas.microsoft.com/office/drawing/2014/main" id="{4B7C0E12-B5E7-4EB4-98A8-E2780A773F0F}"/>
              </a:ext>
            </a:extLst>
          </p:cNvPr>
          <p:cNvPicPr>
            <a:picLocks noGrp="1" noChangeAspect="1"/>
          </p:cNvPicPr>
          <p:nvPr>
            <p:ph type="pic" sz="quarter" idx="10"/>
          </p:nvPr>
        </p:nvPicPr>
        <p:blipFill>
          <a:blip r:embed="rId4"/>
          <a:srcRect l="4135" r="4135"/>
          <a:stretch>
            <a:fillRect/>
          </a:stretch>
        </p:blipFill>
        <p:spPr>
          <a:xfrm>
            <a:off x="457200" y="1524000"/>
            <a:ext cx="2848708" cy="4114800"/>
          </a:xfrm>
          <a:prstGeom prst="rect">
            <a:avLst/>
          </a:prstGeom>
        </p:spPr>
      </p:pic>
    </p:spTree>
    <p:extLst>
      <p:ext uri="{BB962C8B-B14F-4D97-AF65-F5344CB8AC3E}">
        <p14:creationId xmlns:p14="http://schemas.microsoft.com/office/powerpoint/2010/main" val="3868470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1A177F-1B27-4685-A306-54AF8D3837AC}"/>
              </a:ext>
            </a:extLst>
          </p:cNvPr>
          <p:cNvSpPr>
            <a:spLocks noGrp="1"/>
          </p:cNvSpPr>
          <p:nvPr>
            <p:ph idx="1"/>
          </p:nvPr>
        </p:nvSpPr>
        <p:spPr/>
        <p:txBody>
          <a:bodyPr>
            <a:normAutofit/>
          </a:bodyPr>
          <a:lstStyle/>
          <a:p>
            <a:r>
              <a:rPr lang="en-US"/>
              <a:t>Open-ended questions (new)</a:t>
            </a:r>
          </a:p>
          <a:p>
            <a:r>
              <a:rPr lang="en-US"/>
              <a:t>Act early messaging</a:t>
            </a:r>
          </a:p>
          <a:p>
            <a:r>
              <a:rPr lang="en-US"/>
              <a:t>Early intervention information</a:t>
            </a:r>
          </a:p>
          <a:p>
            <a:r>
              <a:rPr lang="en-US"/>
              <a:t>Tips and activities for developmental promotion and early relational health (revised/expanded)</a:t>
            </a:r>
          </a:p>
          <a:p>
            <a:r>
              <a:rPr lang="en-US"/>
              <a:t>Reminders about developmental screening</a:t>
            </a:r>
          </a:p>
          <a:p>
            <a:pPr marL="0" indent="0">
              <a:buNone/>
            </a:pPr>
            <a:endParaRPr lang="en-US"/>
          </a:p>
        </p:txBody>
      </p:sp>
      <p:pic>
        <p:nvPicPr>
          <p:cNvPr id="5" name="Picture Placeholder 4">
            <a:extLst>
              <a:ext uri="{FF2B5EF4-FFF2-40B4-BE49-F238E27FC236}">
                <a16:creationId xmlns:a16="http://schemas.microsoft.com/office/drawing/2014/main" id="{AD4156B4-1376-49BA-9FAE-995C03196BF5}"/>
              </a:ext>
            </a:extLst>
          </p:cNvPr>
          <p:cNvPicPr>
            <a:picLocks noGrp="1" noChangeAspect="1"/>
          </p:cNvPicPr>
          <p:nvPr>
            <p:ph type="pic" sz="quarter" idx="10"/>
          </p:nvPr>
        </p:nvPicPr>
        <p:blipFill>
          <a:blip r:embed="rId3"/>
          <a:srcRect l="9644" r="9644"/>
          <a:stretch>
            <a:fillRect/>
          </a:stretch>
        </p:blipFill>
        <p:spPr>
          <a:xfrm>
            <a:off x="4953000" y="1600200"/>
            <a:ext cx="3429000" cy="4038600"/>
          </a:xfrm>
          <a:prstGeom prst="rect">
            <a:avLst/>
          </a:prstGeom>
        </p:spPr>
      </p:pic>
      <p:sp>
        <p:nvSpPr>
          <p:cNvPr id="4" name="Title 3">
            <a:extLst>
              <a:ext uri="{FF2B5EF4-FFF2-40B4-BE49-F238E27FC236}">
                <a16:creationId xmlns:a16="http://schemas.microsoft.com/office/drawing/2014/main" id="{80B74B02-F3DC-4448-8592-C94D848BC828}"/>
              </a:ext>
            </a:extLst>
          </p:cNvPr>
          <p:cNvSpPr>
            <a:spLocks noGrp="1"/>
          </p:cNvSpPr>
          <p:nvPr>
            <p:ph type="title"/>
          </p:nvPr>
        </p:nvSpPr>
        <p:spPr/>
        <p:txBody>
          <a:bodyPr/>
          <a:lstStyle/>
          <a:p>
            <a:r>
              <a:rPr lang="en-US" sz="4000"/>
              <a:t>Additional Checklist Features</a:t>
            </a:r>
          </a:p>
        </p:txBody>
      </p:sp>
    </p:spTree>
    <p:extLst>
      <p:ext uri="{BB962C8B-B14F-4D97-AF65-F5344CB8AC3E}">
        <p14:creationId xmlns:p14="http://schemas.microsoft.com/office/powerpoint/2010/main" val="3901585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CB5B38-AD46-4D53-AA50-6E08AEE7D2DC}"/>
              </a:ext>
            </a:extLst>
          </p:cNvPr>
          <p:cNvSpPr>
            <a:spLocks noGrp="1"/>
          </p:cNvSpPr>
          <p:nvPr>
            <p:ph type="title"/>
          </p:nvPr>
        </p:nvSpPr>
        <p:spPr/>
        <p:txBody>
          <a:bodyPr/>
          <a:lstStyle/>
          <a:p>
            <a:r>
              <a:rPr lang="en-AU" dirty="0"/>
              <a:t>Implications on practice </a:t>
            </a:r>
          </a:p>
        </p:txBody>
      </p:sp>
      <p:sp>
        <p:nvSpPr>
          <p:cNvPr id="5" name="TextBox 4">
            <a:extLst>
              <a:ext uri="{FF2B5EF4-FFF2-40B4-BE49-F238E27FC236}">
                <a16:creationId xmlns:a16="http://schemas.microsoft.com/office/drawing/2014/main" id="{A55CB802-A45D-498C-BD12-F031DA011DC9}"/>
              </a:ext>
            </a:extLst>
          </p:cNvPr>
          <p:cNvSpPr txBox="1"/>
          <p:nvPr/>
        </p:nvSpPr>
        <p:spPr>
          <a:xfrm>
            <a:off x="580768" y="1519881"/>
            <a:ext cx="7611762" cy="3785652"/>
          </a:xfrm>
          <a:prstGeom prst="rect">
            <a:avLst/>
          </a:prstGeom>
          <a:noFill/>
        </p:spPr>
        <p:txBody>
          <a:bodyPr wrap="square" rtlCol="0">
            <a:spAutoFit/>
          </a:bodyPr>
          <a:lstStyle/>
          <a:p>
            <a:pPr marL="342900" indent="-342900">
              <a:buFont typeface="Arial" panose="020B0604020202020204" pitchFamily="34" charset="0"/>
              <a:buChar char="•"/>
            </a:pPr>
            <a:r>
              <a:rPr lang="en-AU" sz="2400" dirty="0"/>
              <a:t>Practice Change required from a ‘watch and wait’ approach at the time of the developmental check (if the child is not meeting developmental milestones) to earlier referral to the next stage of an ASQ/ASQ-SE screen.</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This Practice Change could lead to earlier referral for specialist and early intervention services.  </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Parents should  be supported during this time with developmentally enriching resources. </a:t>
            </a:r>
          </a:p>
        </p:txBody>
      </p:sp>
    </p:spTree>
    <p:extLst>
      <p:ext uri="{BB962C8B-B14F-4D97-AF65-F5344CB8AC3E}">
        <p14:creationId xmlns:p14="http://schemas.microsoft.com/office/powerpoint/2010/main" val="36181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457200" y="1600200"/>
            <a:ext cx="7620000" cy="4525963"/>
          </a:xfrm>
        </p:spPr>
        <p:txBody>
          <a:bodyPr>
            <a:normAutofit/>
          </a:bodyPr>
          <a:lstStyle/>
          <a:p>
            <a:pPr marL="0" indent="0">
              <a:buNone/>
            </a:pPr>
            <a:r>
              <a:rPr lang="en-US" sz="2800" b="1" dirty="0"/>
              <a:t>Other important things to share with the doctor… </a:t>
            </a:r>
            <a:endParaRPr lang="en-US" sz="2800" dirty="0"/>
          </a:p>
          <a:p>
            <a:r>
              <a:rPr lang="en-US" dirty="0"/>
              <a:t>What are some things you and your child do together? </a:t>
            </a:r>
          </a:p>
          <a:p>
            <a:r>
              <a:rPr lang="en-US" dirty="0"/>
              <a:t>What are some things your child likes to do? </a:t>
            </a:r>
          </a:p>
          <a:p>
            <a:r>
              <a:rPr lang="en-US" dirty="0"/>
              <a:t>Is there anything your child does or does not do that concerns you? </a:t>
            </a:r>
          </a:p>
          <a:p>
            <a:r>
              <a:rPr lang="en-US" dirty="0"/>
              <a:t>Has your child lost any skills he/she once had? </a:t>
            </a:r>
          </a:p>
          <a:p>
            <a:r>
              <a:rPr lang="en-US" dirty="0"/>
              <a:t>Does your child have any special healthcare needs or was he/she born prematurely? </a:t>
            </a:r>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p:txBody>
          <a:bodyPr/>
          <a:lstStyle/>
          <a:p>
            <a:r>
              <a:rPr lang="en-US" sz="4000" dirty="0"/>
              <a:t>Open-Ended Questions</a:t>
            </a:r>
          </a:p>
        </p:txBody>
      </p:sp>
    </p:spTree>
    <p:extLst>
      <p:ext uri="{BB962C8B-B14F-4D97-AF65-F5344CB8AC3E}">
        <p14:creationId xmlns:p14="http://schemas.microsoft.com/office/powerpoint/2010/main" val="3745789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457200" y="1524000"/>
            <a:ext cx="8077200" cy="5181600"/>
          </a:xfrm>
        </p:spPr>
        <p:txBody>
          <a:bodyPr>
            <a:normAutofit/>
          </a:bodyPr>
          <a:lstStyle/>
          <a:p>
            <a:r>
              <a:rPr lang="en-US" dirty="0"/>
              <a:t>“When to act early” milestones served as “red flags”</a:t>
            </a:r>
          </a:p>
          <a:p>
            <a:r>
              <a:rPr lang="en-US" dirty="0"/>
              <a:t>77% of these milestones are still represented in the revised checklists</a:t>
            </a:r>
          </a:p>
          <a:p>
            <a:r>
              <a:rPr lang="en-US" dirty="0"/>
              <a:t>Missing any milestone that 75% or more of children are expected to exhibit could warrant screening </a:t>
            </a:r>
          </a:p>
          <a:p>
            <a:r>
              <a:rPr lang="en-US" dirty="0"/>
              <a:t>What about the ones that were deleted?</a:t>
            </a:r>
          </a:p>
          <a:p>
            <a:pPr lvl="1"/>
            <a:r>
              <a:rPr lang="en-US" dirty="0"/>
              <a:t>Physical exam findings / subjective  </a:t>
            </a:r>
          </a:p>
          <a:p>
            <a:r>
              <a:rPr lang="en-US" dirty="0"/>
              <a:t>Open ended questions: “</a:t>
            </a:r>
            <a:r>
              <a:rPr lang="en-US" i="1" dirty="0">
                <a:effectLst/>
                <a:ea typeface="Times New Roman" panose="02020603050405020304" pitchFamily="18" charset="0"/>
                <a:cs typeface="Times New Roman" panose="02020603050405020304" pitchFamily="18" charset="0"/>
              </a:rPr>
              <a:t>Is there anything your child is doing or is not doing that concerns you?”</a:t>
            </a:r>
            <a:r>
              <a:rPr lang="en-US" i="1" dirty="0">
                <a:ea typeface="Times New Roman" panose="02020603050405020304" pitchFamily="18" charset="0"/>
                <a:cs typeface="Times New Roman" panose="02020603050405020304" pitchFamily="18" charset="0"/>
              </a:rPr>
              <a:t>, “</a:t>
            </a:r>
            <a:r>
              <a:rPr lang="en-US" i="1" dirty="0"/>
              <a:t>Has your child lost any skills he/she once had?”</a:t>
            </a:r>
            <a:endParaRPr lang="en-US" dirty="0">
              <a:effectLst/>
              <a:ea typeface="Calibri" panose="020F0502020204030204" pitchFamily="34" charset="0"/>
              <a:cs typeface="Times New Roman" panose="02020603050405020304" pitchFamily="18" charset="0"/>
            </a:endParaRPr>
          </a:p>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a:xfrm>
            <a:off x="152400" y="304800"/>
            <a:ext cx="8915400" cy="685800"/>
          </a:xfrm>
        </p:spPr>
        <p:txBody>
          <a:bodyPr/>
          <a:lstStyle/>
          <a:p>
            <a:r>
              <a:rPr lang="en-US" sz="4000"/>
              <a:t>Where are the “Red Flags”?</a:t>
            </a:r>
          </a:p>
        </p:txBody>
      </p:sp>
    </p:spTree>
    <p:extLst>
      <p:ext uri="{BB962C8B-B14F-4D97-AF65-F5344CB8AC3E}">
        <p14:creationId xmlns:p14="http://schemas.microsoft.com/office/powerpoint/2010/main" val="2126080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07D297-4F97-46DD-AA9A-EFF808EF2EB8}"/>
              </a:ext>
            </a:extLst>
          </p:cNvPr>
          <p:cNvSpPr>
            <a:spLocks noGrp="1"/>
          </p:cNvSpPr>
          <p:nvPr>
            <p:ph type="title"/>
          </p:nvPr>
        </p:nvSpPr>
        <p:spPr>
          <a:xfrm>
            <a:off x="152400" y="76200"/>
            <a:ext cx="8991600" cy="990600"/>
          </a:xfrm>
        </p:spPr>
        <p:txBody>
          <a:bodyPr/>
          <a:lstStyle/>
          <a:p>
            <a:r>
              <a:rPr lang="en-US" sz="3400"/>
              <a:t>Developmental Screening Reminders</a:t>
            </a:r>
          </a:p>
        </p:txBody>
      </p:sp>
      <p:pic>
        <p:nvPicPr>
          <p:cNvPr id="6" name="Picture 5">
            <a:extLst>
              <a:ext uri="{FF2B5EF4-FFF2-40B4-BE49-F238E27FC236}">
                <a16:creationId xmlns:a16="http://schemas.microsoft.com/office/drawing/2014/main" id="{AF2BA249-210F-4AA5-B909-C592CCFD5FA5}"/>
              </a:ext>
            </a:extLst>
          </p:cNvPr>
          <p:cNvPicPr>
            <a:picLocks noChangeAspect="1"/>
          </p:cNvPicPr>
          <p:nvPr/>
        </p:nvPicPr>
        <p:blipFill>
          <a:blip r:embed="rId3"/>
          <a:stretch>
            <a:fillRect/>
          </a:stretch>
        </p:blipFill>
        <p:spPr>
          <a:xfrm>
            <a:off x="1685925" y="1300163"/>
            <a:ext cx="4766650" cy="5395911"/>
          </a:xfrm>
          <a:prstGeom prst="rect">
            <a:avLst/>
          </a:prstGeom>
        </p:spPr>
      </p:pic>
    </p:spTree>
    <p:extLst>
      <p:ext uri="{BB962C8B-B14F-4D97-AF65-F5344CB8AC3E}">
        <p14:creationId xmlns:p14="http://schemas.microsoft.com/office/powerpoint/2010/main" val="359526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E201A-DA43-42B3-9971-38EA756C7CC2}"/>
              </a:ext>
            </a:extLst>
          </p:cNvPr>
          <p:cNvSpPr>
            <a:spLocks noGrp="1"/>
          </p:cNvSpPr>
          <p:nvPr>
            <p:ph type="body" sz="quarter" idx="10"/>
          </p:nvPr>
        </p:nvSpPr>
        <p:spPr>
          <a:xfrm>
            <a:off x="0" y="3124199"/>
            <a:ext cx="9144000" cy="2756647"/>
          </a:xfrm>
        </p:spPr>
        <p:txBody>
          <a:bodyPr>
            <a:normAutofit fontScale="32500" lnSpcReduction="20000"/>
          </a:bodyPr>
          <a:lstStyle/>
          <a:p>
            <a:r>
              <a:rPr lang="en-US" sz="9000" dirty="0"/>
              <a:t>Parent-Engaged Developmental Monitoring Using </a:t>
            </a:r>
          </a:p>
          <a:p>
            <a:r>
              <a:rPr lang="en-US" sz="9000" dirty="0"/>
              <a:t>CDC’s Developmental Milestone Checklists</a:t>
            </a:r>
          </a:p>
          <a:p>
            <a:endParaRPr lang="en-US" sz="5500" dirty="0"/>
          </a:p>
          <a:p>
            <a:endParaRPr lang="en-US" sz="5500" dirty="0"/>
          </a:p>
          <a:p>
            <a:endParaRPr lang="en-US" dirty="0"/>
          </a:p>
          <a:p>
            <a:r>
              <a:rPr lang="en-US" dirty="0"/>
              <a:t>An</a:t>
            </a:r>
          </a:p>
        </p:txBody>
      </p:sp>
      <p:sp>
        <p:nvSpPr>
          <p:cNvPr id="4" name="TextBox 3">
            <a:extLst>
              <a:ext uri="{FF2B5EF4-FFF2-40B4-BE49-F238E27FC236}">
                <a16:creationId xmlns:a16="http://schemas.microsoft.com/office/drawing/2014/main" id="{56254292-408C-45B1-9209-9A1BD3D78581}"/>
              </a:ext>
            </a:extLst>
          </p:cNvPr>
          <p:cNvSpPr txBox="1"/>
          <p:nvPr/>
        </p:nvSpPr>
        <p:spPr>
          <a:xfrm>
            <a:off x="1905000" y="4379267"/>
            <a:ext cx="5147310" cy="2092881"/>
          </a:xfrm>
          <a:prstGeom prst="rect">
            <a:avLst/>
          </a:prstGeom>
          <a:noFill/>
        </p:spPr>
        <p:txBody>
          <a:bodyPr wrap="square" lIns="91440" tIns="45720" rIns="91440" bIns="45720" rtlCol="0" anchor="t">
            <a:spAutoFit/>
          </a:bodyPr>
          <a:lstStyle/>
          <a:p>
            <a:r>
              <a:rPr lang="en-US" sz="2400" dirty="0"/>
              <a:t>An Overview of Revisions and Updates</a:t>
            </a:r>
          </a:p>
          <a:p>
            <a:pPr algn="ctr"/>
            <a:endParaRPr lang="en-US" sz="1400" i="1" dirty="0">
              <a:solidFill>
                <a:schemeClr val="bg1">
                  <a:lumMod val="65000"/>
                </a:schemeClr>
              </a:solidFill>
            </a:endParaRPr>
          </a:p>
          <a:p>
            <a:pPr algn="ctr"/>
            <a:br>
              <a:rPr lang="en-US" sz="2000" i="1" dirty="0">
                <a:solidFill>
                  <a:schemeClr val="bg1">
                    <a:lumMod val="65000"/>
                  </a:schemeClr>
                </a:solidFill>
                <a:highlight>
                  <a:srgbClr val="FFFF00"/>
                </a:highlight>
              </a:rPr>
            </a:br>
            <a:endParaRPr lang="en-US" sz="2000" i="1" dirty="0">
              <a:solidFill>
                <a:schemeClr val="bg1">
                  <a:lumMod val="65000"/>
                </a:schemeClr>
              </a:solidFill>
              <a:highlight>
                <a:srgbClr val="FFFF00"/>
              </a:highlight>
            </a:endParaRPr>
          </a:p>
          <a:p>
            <a:pPr algn="ctr"/>
            <a:r>
              <a:rPr lang="en-US" sz="1400" i="1" dirty="0">
                <a:solidFill>
                  <a:schemeClr val="bg1">
                    <a:lumMod val="65000"/>
                  </a:schemeClr>
                </a:solidFill>
              </a:rPr>
              <a:t>The findings and conclusions in this presentation are those of the authors and do not necessarily reflect the views of the CDC.  </a:t>
            </a:r>
          </a:p>
          <a:p>
            <a:pPr algn="ctr"/>
            <a:endParaRPr lang="en-US" sz="2400" i="1" dirty="0">
              <a:solidFill>
                <a:schemeClr val="bg1">
                  <a:lumMod val="65000"/>
                </a:schemeClr>
              </a:solidFill>
            </a:endParaRPr>
          </a:p>
        </p:txBody>
      </p:sp>
    </p:spTree>
    <p:extLst>
      <p:ext uri="{BB962C8B-B14F-4D97-AF65-F5344CB8AC3E}">
        <p14:creationId xmlns:p14="http://schemas.microsoft.com/office/powerpoint/2010/main" val="1437921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FFA01-6D76-4932-A8BC-EC5AAFE686E9}"/>
              </a:ext>
            </a:extLst>
          </p:cNvPr>
          <p:cNvSpPr>
            <a:spLocks noGrp="1"/>
          </p:cNvSpPr>
          <p:nvPr>
            <p:ph idx="1"/>
          </p:nvPr>
        </p:nvSpPr>
        <p:spPr>
          <a:xfrm>
            <a:off x="400122" y="1267858"/>
            <a:ext cx="8547410" cy="4648200"/>
          </a:xfrm>
        </p:spPr>
        <p:txBody>
          <a:bodyPr>
            <a:normAutofit/>
          </a:bodyPr>
          <a:lstStyle/>
          <a:p>
            <a:r>
              <a:rPr lang="en-US"/>
              <a:t>Used CDC’s positive parenting tips as foundation</a:t>
            </a:r>
          </a:p>
          <a:p>
            <a:pPr lvl="1"/>
            <a:r>
              <a:rPr lang="en-US"/>
              <a:t>www.cdc.gov/ncbddd/childdevelopment/positiveparenting/</a:t>
            </a:r>
          </a:p>
          <a:p>
            <a:r>
              <a:rPr lang="en-US"/>
              <a:t>Reviewed parenting tips from trusted organizations</a:t>
            </a:r>
          </a:p>
          <a:p>
            <a:r>
              <a:rPr lang="en-US"/>
              <a:t>CDC communication expert, early childhood educator, pediatrician, speech language pathologist</a:t>
            </a:r>
          </a:p>
          <a:p>
            <a:r>
              <a:rPr lang="en-US"/>
              <a:t>CDC nutrition, injury prevention, LTSAE and other CDC groups reviewed and made recommendations</a:t>
            </a:r>
          </a:p>
          <a:p>
            <a:r>
              <a:rPr lang="en-US"/>
              <a:t>Looked for areas for improvement/expansion</a:t>
            </a:r>
          </a:p>
          <a:p>
            <a:r>
              <a:rPr lang="en-US"/>
              <a:t>Reworded for clarity and added more examples </a:t>
            </a:r>
          </a:p>
          <a:p>
            <a:r>
              <a:rPr lang="en-US"/>
              <a:t>Included social emotional, relational health, responsive parenting &amp; feeding, self-care, screen time</a:t>
            </a:r>
          </a:p>
          <a:p>
            <a:endParaRPr lang="en-US"/>
          </a:p>
          <a:p>
            <a:pPr marL="0" indent="0">
              <a:buNone/>
            </a:pPr>
            <a:endParaRPr lang="en-US"/>
          </a:p>
          <a:p>
            <a:endParaRPr lang="en-US" sz="2000"/>
          </a:p>
          <a:p>
            <a:endParaRPr lang="en-US"/>
          </a:p>
        </p:txBody>
      </p:sp>
      <p:sp>
        <p:nvSpPr>
          <p:cNvPr id="4" name="Title 3">
            <a:extLst>
              <a:ext uri="{FF2B5EF4-FFF2-40B4-BE49-F238E27FC236}">
                <a16:creationId xmlns:a16="http://schemas.microsoft.com/office/drawing/2014/main" id="{E4966D29-3250-4429-8BD1-A1313D6BBED1}"/>
              </a:ext>
            </a:extLst>
          </p:cNvPr>
          <p:cNvSpPr>
            <a:spLocks noGrp="1"/>
          </p:cNvSpPr>
          <p:nvPr>
            <p:ph type="title"/>
          </p:nvPr>
        </p:nvSpPr>
        <p:spPr/>
        <p:txBody>
          <a:bodyPr/>
          <a:lstStyle/>
          <a:p>
            <a:r>
              <a:rPr lang="en-US" sz="4000"/>
              <a:t>Parent Tips and Activities</a:t>
            </a:r>
          </a:p>
        </p:txBody>
      </p:sp>
    </p:spTree>
    <p:extLst>
      <p:ext uri="{BB962C8B-B14F-4D97-AF65-F5344CB8AC3E}">
        <p14:creationId xmlns:p14="http://schemas.microsoft.com/office/powerpoint/2010/main" val="4263912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F259B-74AB-45D2-97B0-F1C196BBCF6D}"/>
              </a:ext>
            </a:extLst>
          </p:cNvPr>
          <p:cNvSpPr>
            <a:spLocks noGrp="1"/>
          </p:cNvSpPr>
          <p:nvPr>
            <p:ph idx="1"/>
          </p:nvPr>
        </p:nvSpPr>
        <p:spPr>
          <a:xfrm>
            <a:off x="457199" y="1600200"/>
            <a:ext cx="7924801" cy="4525963"/>
          </a:xfrm>
        </p:spPr>
        <p:txBody>
          <a:bodyPr>
            <a:normAutofit/>
          </a:bodyPr>
          <a:lstStyle/>
          <a:p>
            <a:r>
              <a:rPr lang="en-AU" dirty="0"/>
              <a:t>Love Talk Sing Read Play</a:t>
            </a:r>
          </a:p>
          <a:p>
            <a:r>
              <a:rPr lang="en-AU" dirty="0"/>
              <a:t>Bright Tomorrows </a:t>
            </a:r>
          </a:p>
          <a:p>
            <a:r>
              <a:rPr lang="en-AU" dirty="0"/>
              <a:t>Brighter Beginnings (</a:t>
            </a:r>
            <a:r>
              <a:rPr lang="en-AU" dirty="0">
                <a:hlinkClick r:id="rId3"/>
              </a:rPr>
              <a:t>https://www.nsw.gov.au/initiative/brighter-beginnings</a:t>
            </a:r>
            <a:r>
              <a:rPr lang="en-AU" dirty="0"/>
              <a:t>) </a:t>
            </a:r>
          </a:p>
          <a:p>
            <a:pPr marL="0" indent="0">
              <a:buNone/>
            </a:pPr>
            <a:endParaRPr lang="en-AU" dirty="0"/>
          </a:p>
        </p:txBody>
      </p:sp>
      <p:sp>
        <p:nvSpPr>
          <p:cNvPr id="4" name="Title 3">
            <a:extLst>
              <a:ext uri="{FF2B5EF4-FFF2-40B4-BE49-F238E27FC236}">
                <a16:creationId xmlns:a16="http://schemas.microsoft.com/office/drawing/2014/main" id="{9CBB9BB7-CC7B-4DB2-BFE5-E1E5A93A7121}"/>
              </a:ext>
            </a:extLst>
          </p:cNvPr>
          <p:cNvSpPr>
            <a:spLocks noGrp="1"/>
          </p:cNvSpPr>
          <p:nvPr>
            <p:ph type="title"/>
          </p:nvPr>
        </p:nvSpPr>
        <p:spPr>
          <a:xfrm>
            <a:off x="152400" y="304800"/>
            <a:ext cx="8229600" cy="685800"/>
          </a:xfrm>
        </p:spPr>
        <p:txBody>
          <a:bodyPr anchor="ctr">
            <a:normAutofit/>
          </a:bodyPr>
          <a:lstStyle/>
          <a:p>
            <a:pPr>
              <a:lnSpc>
                <a:spcPct val="90000"/>
              </a:lnSpc>
            </a:pPr>
            <a:r>
              <a:rPr lang="en-AU" sz="4200"/>
              <a:t>Enrichment Activities </a:t>
            </a:r>
          </a:p>
        </p:txBody>
      </p:sp>
      <p:pic>
        <p:nvPicPr>
          <p:cNvPr id="16" name="Picture 15">
            <a:extLst>
              <a:ext uri="{FF2B5EF4-FFF2-40B4-BE49-F238E27FC236}">
                <a16:creationId xmlns:a16="http://schemas.microsoft.com/office/drawing/2014/main" id="{572B4BC5-5B7A-4086-A3DC-2A4B98D4EDD5}"/>
              </a:ext>
            </a:extLst>
          </p:cNvPr>
          <p:cNvPicPr>
            <a:picLocks noChangeAspect="1"/>
          </p:cNvPicPr>
          <p:nvPr/>
        </p:nvPicPr>
        <p:blipFill>
          <a:blip r:embed="rId4"/>
          <a:stretch>
            <a:fillRect/>
          </a:stretch>
        </p:blipFill>
        <p:spPr>
          <a:xfrm>
            <a:off x="4380197" y="3429000"/>
            <a:ext cx="4001803" cy="2406779"/>
          </a:xfrm>
          <a:prstGeom prst="rect">
            <a:avLst/>
          </a:prstGeom>
        </p:spPr>
      </p:pic>
      <p:pic>
        <p:nvPicPr>
          <p:cNvPr id="18" name="Picture 17">
            <a:extLst>
              <a:ext uri="{FF2B5EF4-FFF2-40B4-BE49-F238E27FC236}">
                <a16:creationId xmlns:a16="http://schemas.microsoft.com/office/drawing/2014/main" id="{7B79015B-9AB0-409E-8472-F4CC2A33C55F}"/>
              </a:ext>
            </a:extLst>
          </p:cNvPr>
          <p:cNvPicPr>
            <a:picLocks noChangeAspect="1"/>
          </p:cNvPicPr>
          <p:nvPr/>
        </p:nvPicPr>
        <p:blipFill>
          <a:blip r:embed="rId5"/>
          <a:stretch>
            <a:fillRect/>
          </a:stretch>
        </p:blipFill>
        <p:spPr>
          <a:xfrm>
            <a:off x="457199" y="4221528"/>
            <a:ext cx="3695941" cy="1709716"/>
          </a:xfrm>
          <a:prstGeom prst="rect">
            <a:avLst/>
          </a:prstGeom>
        </p:spPr>
      </p:pic>
    </p:spTree>
    <p:extLst>
      <p:ext uri="{BB962C8B-B14F-4D97-AF65-F5344CB8AC3E}">
        <p14:creationId xmlns:p14="http://schemas.microsoft.com/office/powerpoint/2010/main" val="1733405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83914-28D2-416B-8D8E-C9A5F5BB6F12}"/>
              </a:ext>
            </a:extLst>
          </p:cNvPr>
          <p:cNvSpPr>
            <a:spLocks noGrp="1"/>
          </p:cNvSpPr>
          <p:nvPr>
            <p:ph idx="1"/>
          </p:nvPr>
        </p:nvSpPr>
        <p:spPr>
          <a:xfrm>
            <a:off x="304800" y="1600200"/>
            <a:ext cx="5307980" cy="5410200"/>
          </a:xfrm>
        </p:spPr>
        <p:txBody>
          <a:bodyPr>
            <a:normAutofit/>
          </a:bodyPr>
          <a:lstStyle/>
          <a:p>
            <a:pPr marL="0" indent="0">
              <a:buNone/>
            </a:pPr>
            <a:r>
              <a:rPr lang="en-US" dirty="0"/>
              <a:t>Tools to support conversations that may: </a:t>
            </a:r>
          </a:p>
          <a:p>
            <a:r>
              <a:rPr lang="en-US" sz="2200" dirty="0"/>
              <a:t>Improve clarity</a:t>
            </a:r>
          </a:p>
          <a:p>
            <a:r>
              <a:rPr lang="en-US" sz="2200" dirty="0"/>
              <a:t>Improve sharing concerns</a:t>
            </a:r>
          </a:p>
          <a:p>
            <a:r>
              <a:rPr lang="en-US" sz="2200" dirty="0"/>
              <a:t>Improve sharing concerns when there is no corresponding milestone</a:t>
            </a:r>
          </a:p>
          <a:p>
            <a:r>
              <a:rPr lang="en-US" sz="2200" dirty="0"/>
              <a:t>Decrease “wait and see”/ support trusting relationships</a:t>
            </a:r>
          </a:p>
          <a:p>
            <a:r>
              <a:rPr lang="en-US" sz="2200" dirty="0"/>
              <a:t>Support screening as a next step</a:t>
            </a:r>
          </a:p>
          <a:p>
            <a:r>
              <a:rPr lang="en-US" sz="2200" dirty="0"/>
              <a:t>Additional tips/activities for developmental promotion</a:t>
            </a:r>
          </a:p>
          <a:p>
            <a:endParaRPr lang="en-US" dirty="0"/>
          </a:p>
          <a:p>
            <a:pPr lvl="1"/>
            <a:endParaRPr lang="en-US" dirty="0"/>
          </a:p>
          <a:p>
            <a:pPr lvl="1"/>
            <a:endParaRPr lang="en-US" dirty="0"/>
          </a:p>
        </p:txBody>
      </p:sp>
      <p:sp>
        <p:nvSpPr>
          <p:cNvPr id="4" name="Title 3">
            <a:extLst>
              <a:ext uri="{FF2B5EF4-FFF2-40B4-BE49-F238E27FC236}">
                <a16:creationId xmlns:a16="http://schemas.microsoft.com/office/drawing/2014/main" id="{382A2406-1EAF-4AEF-BA7C-43C1F9555ECE}"/>
              </a:ext>
            </a:extLst>
          </p:cNvPr>
          <p:cNvSpPr>
            <a:spLocks noGrp="1"/>
          </p:cNvSpPr>
          <p:nvPr>
            <p:ph type="title"/>
          </p:nvPr>
        </p:nvSpPr>
        <p:spPr/>
        <p:txBody>
          <a:bodyPr/>
          <a:lstStyle/>
          <a:p>
            <a:r>
              <a:rPr lang="en-US" sz="4000"/>
              <a:t>Strengths </a:t>
            </a:r>
          </a:p>
        </p:txBody>
      </p:sp>
      <p:pic>
        <p:nvPicPr>
          <p:cNvPr id="5" name="Picture 4" descr="Man with child on shoulders, both smiling flexing biceps on both arms, inside room">
            <a:extLst>
              <a:ext uri="{FF2B5EF4-FFF2-40B4-BE49-F238E27FC236}">
                <a16:creationId xmlns:a16="http://schemas.microsoft.com/office/drawing/2014/main" id="{41B4A649-C128-4345-8785-D5E062411E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03900" y="2057400"/>
            <a:ext cx="3124200" cy="3244361"/>
          </a:xfrm>
          <a:prstGeom prst="rect">
            <a:avLst/>
          </a:prstGeom>
        </p:spPr>
      </p:pic>
    </p:spTree>
    <p:extLst>
      <p:ext uri="{BB962C8B-B14F-4D97-AF65-F5344CB8AC3E}">
        <p14:creationId xmlns:p14="http://schemas.microsoft.com/office/powerpoint/2010/main" val="2577626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3D0B9F-8C39-47DA-AF0B-9ADB3F09772E}"/>
              </a:ext>
            </a:extLst>
          </p:cNvPr>
          <p:cNvSpPr>
            <a:spLocks noGrp="1"/>
          </p:cNvSpPr>
          <p:nvPr>
            <p:ph idx="1"/>
          </p:nvPr>
        </p:nvSpPr>
        <p:spPr>
          <a:xfrm>
            <a:off x="3922593" y="1382380"/>
            <a:ext cx="5034119" cy="5106555"/>
          </a:xfrm>
        </p:spPr>
        <p:txBody>
          <a:bodyPr>
            <a:normAutofit lnSpcReduction="10000"/>
          </a:bodyPr>
          <a:lstStyle/>
          <a:p>
            <a:r>
              <a:rPr lang="en-US" dirty="0"/>
              <a:t>International normative data used to determine milestones</a:t>
            </a:r>
          </a:p>
          <a:p>
            <a:r>
              <a:rPr lang="en-US" dirty="0"/>
              <a:t>Reviewed by 2 native Spanish speaking pediatricians</a:t>
            </a:r>
          </a:p>
          <a:p>
            <a:r>
              <a:rPr lang="en-US" dirty="0"/>
              <a:t>Milestones are those that can be observed in natural settings</a:t>
            </a:r>
          </a:p>
          <a:p>
            <a:r>
              <a:rPr lang="en-US" dirty="0"/>
              <a:t>Written at 5</a:t>
            </a:r>
            <a:r>
              <a:rPr lang="en-US" baseline="30000" dirty="0"/>
              <a:t>th</a:t>
            </a:r>
            <a:r>
              <a:rPr lang="en-US" dirty="0"/>
              <a:t>-7</a:t>
            </a:r>
            <a:r>
              <a:rPr lang="en-US" baseline="30000" dirty="0"/>
              <a:t>th</a:t>
            </a:r>
            <a:r>
              <a:rPr lang="en-US" dirty="0"/>
              <a:t> grade reading level, using family-friendly language</a:t>
            </a:r>
          </a:p>
          <a:p>
            <a:r>
              <a:rPr lang="en-US" dirty="0"/>
              <a:t>Cognitively tested milestone descriptions with a diverse group of parents</a:t>
            </a:r>
          </a:p>
          <a:p>
            <a:pPr lvl="1"/>
            <a:r>
              <a:rPr lang="en-US" sz="1800" i="1" dirty="0">
                <a:solidFill>
                  <a:srgbClr val="000000"/>
                </a:solidFill>
                <a:effectLst/>
                <a:latin typeface="Calibri" panose="020F0502020204030204" pitchFamily="34" charset="0"/>
                <a:ea typeface="Calibri" panose="020F0502020204030204" pitchFamily="34" charset="0"/>
              </a:rPr>
              <a:t>“Says about 50 words.”</a:t>
            </a:r>
            <a:r>
              <a:rPr lang="en-US" sz="1800" dirty="0">
                <a:solidFill>
                  <a:srgbClr val="000000"/>
                </a:solidFill>
                <a:effectLst/>
                <a:latin typeface="Calibri" panose="020F0502020204030204" pitchFamily="34" charset="0"/>
                <a:ea typeface="Calibri" panose="020F0502020204030204" pitchFamily="34" charset="0"/>
              </a:rPr>
              <a:t> Parents described the milestone as asking whether a child has </a:t>
            </a:r>
            <a:r>
              <a:rPr lang="en-US" sz="1800" i="1" dirty="0">
                <a:solidFill>
                  <a:srgbClr val="000000"/>
                </a:solidFill>
                <a:effectLst/>
                <a:latin typeface="Calibri" panose="020F0502020204030204" pitchFamily="34" charset="0"/>
                <a:ea typeface="Calibri" panose="020F0502020204030204" pitchFamily="34" charset="0"/>
              </a:rPr>
              <a:t>“a few words”</a:t>
            </a:r>
            <a:r>
              <a:rPr lang="en-US" sz="1800" dirty="0">
                <a:solidFill>
                  <a:srgbClr val="000000"/>
                </a:solidFill>
                <a:effectLst/>
                <a:latin typeface="Calibri" panose="020F0502020204030204" pitchFamily="34" charset="0"/>
                <a:ea typeface="Calibri" panose="020F0502020204030204" pitchFamily="34" charset="0"/>
              </a:rPr>
              <a:t> or </a:t>
            </a:r>
            <a:r>
              <a:rPr lang="en-US" sz="1800" i="1" dirty="0">
                <a:solidFill>
                  <a:srgbClr val="000000"/>
                </a:solidFill>
                <a:effectLst/>
                <a:latin typeface="Calibri" panose="020F0502020204030204" pitchFamily="34" charset="0"/>
                <a:ea typeface="Calibri" panose="020F0502020204030204" pitchFamily="34" charset="0"/>
              </a:rPr>
              <a:t>“a lot of words.”</a:t>
            </a:r>
            <a:r>
              <a:rPr lang="en-US" sz="1800" dirty="0">
                <a:solidFill>
                  <a:srgbClr val="000000"/>
                </a:solidFill>
                <a:effectLst/>
                <a:latin typeface="Calibri" panose="020F0502020204030204" pitchFamily="34" charset="0"/>
                <a:ea typeface="Calibri" panose="020F0502020204030204" pitchFamily="34" charset="0"/>
              </a:rPr>
              <a:t> </a:t>
            </a:r>
            <a:endParaRPr lang="en-US" dirty="0"/>
          </a:p>
        </p:txBody>
      </p:sp>
      <p:sp>
        <p:nvSpPr>
          <p:cNvPr id="4" name="Title 3">
            <a:extLst>
              <a:ext uri="{FF2B5EF4-FFF2-40B4-BE49-F238E27FC236}">
                <a16:creationId xmlns:a16="http://schemas.microsoft.com/office/drawing/2014/main" id="{0304F153-5082-40DF-AC76-7FAC30685B01}"/>
              </a:ext>
            </a:extLst>
          </p:cNvPr>
          <p:cNvSpPr>
            <a:spLocks noGrp="1"/>
          </p:cNvSpPr>
          <p:nvPr>
            <p:ph type="title"/>
          </p:nvPr>
        </p:nvSpPr>
        <p:spPr>
          <a:xfrm>
            <a:off x="152400" y="228600"/>
            <a:ext cx="8229600" cy="685800"/>
          </a:xfrm>
        </p:spPr>
        <p:txBody>
          <a:bodyPr/>
          <a:lstStyle/>
          <a:p>
            <a:r>
              <a:rPr lang="en-US" sz="4000">
                <a:latin typeface="Century Gothic"/>
              </a:rPr>
              <a:t>Relatable</a:t>
            </a:r>
            <a:endParaRPr lang="en-US">
              <a:highlight>
                <a:srgbClr val="FFFF00"/>
              </a:highlight>
              <a:latin typeface="Century Gothic"/>
            </a:endParaRPr>
          </a:p>
        </p:txBody>
      </p:sp>
      <p:pic>
        <p:nvPicPr>
          <p:cNvPr id="7" name="Picture Placeholder 6">
            <a:extLst>
              <a:ext uri="{FF2B5EF4-FFF2-40B4-BE49-F238E27FC236}">
                <a16:creationId xmlns:a16="http://schemas.microsoft.com/office/drawing/2014/main" id="{70723B43-0959-4C6B-8A90-FFCCB52EFF49}"/>
              </a:ext>
            </a:extLst>
          </p:cNvPr>
          <p:cNvPicPr>
            <a:picLocks noGrp="1" noChangeAspect="1"/>
          </p:cNvPicPr>
          <p:nvPr>
            <p:ph type="pic" sz="quarter" idx="10"/>
          </p:nvPr>
        </p:nvPicPr>
        <p:blipFill>
          <a:blip r:embed="rId3"/>
          <a:srcRect l="6565" r="6565"/>
          <a:stretch>
            <a:fillRect/>
          </a:stretch>
        </p:blipFill>
        <p:spPr>
          <a:xfrm>
            <a:off x="493713" y="1524000"/>
            <a:ext cx="3429000" cy="4038600"/>
          </a:xfrm>
          <a:prstGeom prst="rect">
            <a:avLst/>
          </a:prstGeom>
        </p:spPr>
      </p:pic>
    </p:spTree>
    <p:extLst>
      <p:ext uri="{BB962C8B-B14F-4D97-AF65-F5344CB8AC3E}">
        <p14:creationId xmlns:p14="http://schemas.microsoft.com/office/powerpoint/2010/main" val="460511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83914-28D2-416B-8D8E-C9A5F5BB6F12}"/>
              </a:ext>
            </a:extLst>
          </p:cNvPr>
          <p:cNvSpPr>
            <a:spLocks noGrp="1"/>
          </p:cNvSpPr>
          <p:nvPr>
            <p:ph idx="1"/>
          </p:nvPr>
        </p:nvSpPr>
        <p:spPr>
          <a:xfrm>
            <a:off x="533400" y="1219200"/>
            <a:ext cx="8458200" cy="5791200"/>
          </a:xfrm>
        </p:spPr>
        <p:txBody>
          <a:bodyPr>
            <a:normAutofit/>
          </a:bodyPr>
          <a:lstStyle/>
          <a:p>
            <a:pPr marL="0" indent="0">
              <a:buNone/>
            </a:pPr>
            <a:endParaRPr lang="en-US" dirty="0"/>
          </a:p>
          <a:p>
            <a:r>
              <a:rPr lang="en-US" sz="2200" dirty="0"/>
              <a:t>CDC surveillance tools are not developmental screeners or </a:t>
            </a:r>
            <a:br>
              <a:rPr lang="en-US" sz="2200" dirty="0"/>
            </a:br>
            <a:r>
              <a:rPr lang="en-US" sz="2200" dirty="0"/>
              <a:t>“pre-screeners”</a:t>
            </a:r>
          </a:p>
          <a:p>
            <a:r>
              <a:rPr lang="en-US" sz="2200" dirty="0"/>
              <a:t>Not validated (screening tools are</a:t>
            </a:r>
            <a:r>
              <a:rPr lang="en-US" sz="2200" dirty="0">
                <a:solidFill>
                  <a:srgbClr val="FF0000"/>
                </a:solidFill>
              </a:rPr>
              <a:t> </a:t>
            </a:r>
            <a:r>
              <a:rPr lang="en-US" sz="2200" dirty="0"/>
              <a:t>validated; surveillance tools </a:t>
            </a:r>
            <a:br>
              <a:rPr lang="en-US" sz="2200" dirty="0"/>
            </a:br>
            <a:r>
              <a:rPr lang="en-US" sz="2200" dirty="0"/>
              <a:t>are not)</a:t>
            </a:r>
          </a:p>
          <a:p>
            <a:r>
              <a:rPr lang="en-US" sz="2200" dirty="0"/>
              <a:t>Not inclusive of all potential milestones </a:t>
            </a:r>
          </a:p>
          <a:p>
            <a:r>
              <a:rPr lang="en-US" sz="2200" dirty="0"/>
              <a:t>Surveillance is more than milestones/checklists</a:t>
            </a:r>
          </a:p>
          <a:p>
            <a:r>
              <a:rPr lang="en-US" sz="2200" dirty="0"/>
              <a:t>Have not been tested to see if they:</a:t>
            </a:r>
          </a:p>
          <a:p>
            <a:pPr marL="0" indent="0">
              <a:buNone/>
            </a:pPr>
            <a:r>
              <a:rPr lang="en-US" sz="2200" dirty="0"/>
              <a:t>	-Improve conversations</a:t>
            </a:r>
          </a:p>
          <a:p>
            <a:pPr marL="0" indent="0">
              <a:buNone/>
            </a:pPr>
            <a:r>
              <a:rPr lang="en-US" sz="2200" dirty="0"/>
              <a:t>	-Support developmental surveillance</a:t>
            </a:r>
          </a:p>
          <a:p>
            <a:pPr marL="0" indent="0">
              <a:buNone/>
            </a:pPr>
            <a:r>
              <a:rPr lang="en-US" sz="2200" dirty="0"/>
              <a:t>	-Support developmental screening as next step</a:t>
            </a:r>
            <a:endParaRPr lang="en-US" sz="2200" b="1" dirty="0"/>
          </a:p>
          <a:p>
            <a:pPr marL="0" indent="0">
              <a:buNone/>
            </a:pPr>
            <a:endParaRPr lang="en-US" dirty="0"/>
          </a:p>
          <a:p>
            <a:pPr marL="0" indent="0">
              <a:buNone/>
            </a:pPr>
            <a:endParaRPr lang="en-US" sz="2800" dirty="0"/>
          </a:p>
        </p:txBody>
      </p:sp>
      <p:sp>
        <p:nvSpPr>
          <p:cNvPr id="4" name="Title 3">
            <a:extLst>
              <a:ext uri="{FF2B5EF4-FFF2-40B4-BE49-F238E27FC236}">
                <a16:creationId xmlns:a16="http://schemas.microsoft.com/office/drawing/2014/main" id="{382A2406-1EAF-4AEF-BA7C-43C1F9555ECE}"/>
              </a:ext>
            </a:extLst>
          </p:cNvPr>
          <p:cNvSpPr>
            <a:spLocks noGrp="1"/>
          </p:cNvSpPr>
          <p:nvPr>
            <p:ph type="title"/>
          </p:nvPr>
        </p:nvSpPr>
        <p:spPr/>
        <p:txBody>
          <a:bodyPr/>
          <a:lstStyle/>
          <a:p>
            <a:r>
              <a:rPr lang="en-US" sz="4000"/>
              <a:t>Checklist Limitations</a:t>
            </a:r>
          </a:p>
        </p:txBody>
      </p:sp>
    </p:spTree>
    <p:extLst>
      <p:ext uri="{BB962C8B-B14F-4D97-AF65-F5344CB8AC3E}">
        <p14:creationId xmlns:p14="http://schemas.microsoft.com/office/powerpoint/2010/main" val="3420621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F9D339-94E3-4668-BEF0-190CF7C9B7C5}"/>
              </a:ext>
            </a:extLst>
          </p:cNvPr>
          <p:cNvSpPr>
            <a:spLocks noGrp="1"/>
          </p:cNvSpPr>
          <p:nvPr>
            <p:ph idx="1"/>
          </p:nvPr>
        </p:nvSpPr>
        <p:spPr>
          <a:xfrm>
            <a:off x="4584032" y="1341911"/>
            <a:ext cx="4495800" cy="5519292"/>
          </a:xfrm>
        </p:spPr>
        <p:txBody>
          <a:bodyPr>
            <a:normAutofit/>
          </a:bodyPr>
          <a:lstStyle/>
          <a:p>
            <a:r>
              <a:rPr lang="en-US" dirty="0"/>
              <a:t>Social emotional development</a:t>
            </a:r>
          </a:p>
          <a:p>
            <a:r>
              <a:rPr lang="en-US" dirty="0"/>
              <a:t>Infant and early childhood mental health</a:t>
            </a:r>
          </a:p>
          <a:p>
            <a:r>
              <a:rPr lang="en-US" dirty="0"/>
              <a:t>Safe stable nurturing relationships</a:t>
            </a:r>
          </a:p>
          <a:p>
            <a:r>
              <a:rPr lang="en-US" dirty="0"/>
              <a:t>Resiliency/Adverse Childhood Experiences (ACEs)</a:t>
            </a:r>
          </a:p>
          <a:p>
            <a:r>
              <a:rPr lang="en-US" dirty="0"/>
              <a:t>Developmental promotion</a:t>
            </a:r>
          </a:p>
          <a:p>
            <a:r>
              <a:rPr lang="en-US" dirty="0"/>
              <a:t>Social determinants (drivers) of health and health equity</a:t>
            </a:r>
          </a:p>
          <a:p>
            <a:r>
              <a:rPr lang="en-US" dirty="0"/>
              <a:t>Family-centered care</a:t>
            </a:r>
          </a:p>
          <a:p>
            <a:pPr marL="0" indent="0">
              <a:buNone/>
            </a:pPr>
            <a:endParaRPr lang="en-US" sz="1700" dirty="0"/>
          </a:p>
          <a:p>
            <a:pPr marL="0" indent="0">
              <a:buNone/>
            </a:pPr>
            <a:endParaRPr lang="en-US" sz="1700" dirty="0"/>
          </a:p>
          <a:p>
            <a:endParaRPr lang="en-US" dirty="0"/>
          </a:p>
        </p:txBody>
      </p:sp>
      <p:sp>
        <p:nvSpPr>
          <p:cNvPr id="4" name="Title 3">
            <a:extLst>
              <a:ext uri="{FF2B5EF4-FFF2-40B4-BE49-F238E27FC236}">
                <a16:creationId xmlns:a16="http://schemas.microsoft.com/office/drawing/2014/main" id="{4F008A23-1FC9-4EF6-8B83-3B0203E2E0CC}"/>
              </a:ext>
            </a:extLst>
          </p:cNvPr>
          <p:cNvSpPr>
            <a:spLocks noGrp="1"/>
          </p:cNvSpPr>
          <p:nvPr>
            <p:ph type="title"/>
          </p:nvPr>
        </p:nvSpPr>
        <p:spPr/>
        <p:txBody>
          <a:bodyPr/>
          <a:lstStyle/>
          <a:p>
            <a:r>
              <a:rPr lang="en-US" sz="4000"/>
              <a:t>The Larger Landscape</a:t>
            </a:r>
          </a:p>
        </p:txBody>
      </p:sp>
      <p:pic>
        <p:nvPicPr>
          <p:cNvPr id="1026" name="Picture 2">
            <a:extLst>
              <a:ext uri="{FF2B5EF4-FFF2-40B4-BE49-F238E27FC236}">
                <a16:creationId xmlns:a16="http://schemas.microsoft.com/office/drawing/2014/main" id="{28F3AE0B-F3A4-44F3-930B-387348888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38708"/>
            <a:ext cx="4114800" cy="538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228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8A11-7779-493B-983B-2212E5CF2A10}"/>
              </a:ext>
            </a:extLst>
          </p:cNvPr>
          <p:cNvSpPr>
            <a:spLocks noGrp="1"/>
          </p:cNvSpPr>
          <p:nvPr>
            <p:ph type="title"/>
          </p:nvPr>
        </p:nvSpPr>
        <p:spPr/>
        <p:txBody>
          <a:bodyPr/>
          <a:lstStyle/>
          <a:p>
            <a:r>
              <a:rPr lang="en-US" sz="4000"/>
              <a:t>LTSAE: More Than Materials</a:t>
            </a:r>
          </a:p>
        </p:txBody>
      </p:sp>
      <p:pic>
        <p:nvPicPr>
          <p:cNvPr id="8" name="Picture 7">
            <a:extLst>
              <a:ext uri="{FF2B5EF4-FFF2-40B4-BE49-F238E27FC236}">
                <a16:creationId xmlns:a16="http://schemas.microsoft.com/office/drawing/2014/main" id="{72118B05-F356-42CD-9665-19D5FB0FCE62}"/>
              </a:ext>
            </a:extLst>
          </p:cNvPr>
          <p:cNvPicPr>
            <a:picLocks noChangeAspect="1"/>
          </p:cNvPicPr>
          <p:nvPr/>
        </p:nvPicPr>
        <p:blipFill>
          <a:blip r:embed="rId3"/>
          <a:stretch>
            <a:fillRect/>
          </a:stretch>
        </p:blipFill>
        <p:spPr>
          <a:xfrm>
            <a:off x="5105400" y="3216830"/>
            <a:ext cx="2514600" cy="3143250"/>
          </a:xfrm>
          <a:prstGeom prst="rect">
            <a:avLst/>
          </a:prstGeom>
        </p:spPr>
      </p:pic>
      <p:sp>
        <p:nvSpPr>
          <p:cNvPr id="9" name="Plus Sign 8">
            <a:extLst>
              <a:ext uri="{FF2B5EF4-FFF2-40B4-BE49-F238E27FC236}">
                <a16:creationId xmlns:a16="http://schemas.microsoft.com/office/drawing/2014/main" id="{5039F9BB-7A7F-4791-B965-3A9329AAA115}"/>
              </a:ext>
            </a:extLst>
          </p:cNvPr>
          <p:cNvSpPr/>
          <p:nvPr/>
        </p:nvSpPr>
        <p:spPr>
          <a:xfrm>
            <a:off x="4145281" y="4452937"/>
            <a:ext cx="502919" cy="42386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9FAF278-3C73-438A-86E0-4B1F0767437C}"/>
              </a:ext>
            </a:extLst>
          </p:cNvPr>
          <p:cNvSpPr txBox="1"/>
          <p:nvPr/>
        </p:nvSpPr>
        <p:spPr>
          <a:xfrm>
            <a:off x="457200" y="1437384"/>
            <a:ext cx="8229600" cy="1569660"/>
          </a:xfrm>
          <a:prstGeom prst="rect">
            <a:avLst/>
          </a:prstGeom>
          <a:noFill/>
        </p:spPr>
        <p:txBody>
          <a:bodyPr wrap="square" rtlCol="0">
            <a:spAutoFit/>
          </a:bodyPr>
          <a:lstStyle/>
          <a:p>
            <a:r>
              <a:rPr lang="en-US" sz="2400" dirty="0"/>
              <a:t>Mission: To improve early identification of developmental delays and disabilities by promoting developmental monitoring and screening so children and their families can get the services and support they need.</a:t>
            </a:r>
          </a:p>
        </p:txBody>
      </p:sp>
      <p:pic>
        <p:nvPicPr>
          <p:cNvPr id="4" name="Picture 3">
            <a:extLst>
              <a:ext uri="{FF2B5EF4-FFF2-40B4-BE49-F238E27FC236}">
                <a16:creationId xmlns:a16="http://schemas.microsoft.com/office/drawing/2014/main" id="{D7FD4804-8D9D-4FC3-B3F9-1E7156A2B8A3}"/>
              </a:ext>
            </a:extLst>
          </p:cNvPr>
          <p:cNvPicPr>
            <a:picLocks noChangeAspect="1"/>
          </p:cNvPicPr>
          <p:nvPr/>
        </p:nvPicPr>
        <p:blipFill>
          <a:blip r:embed="rId4"/>
          <a:stretch>
            <a:fillRect/>
          </a:stretch>
        </p:blipFill>
        <p:spPr>
          <a:xfrm>
            <a:off x="2258001" y="3216830"/>
            <a:ext cx="1961078" cy="2827601"/>
          </a:xfrm>
          <a:prstGeom prst="rect">
            <a:avLst/>
          </a:prstGeom>
        </p:spPr>
      </p:pic>
      <p:pic>
        <p:nvPicPr>
          <p:cNvPr id="7" name="Picture 6">
            <a:extLst>
              <a:ext uri="{FF2B5EF4-FFF2-40B4-BE49-F238E27FC236}">
                <a16:creationId xmlns:a16="http://schemas.microsoft.com/office/drawing/2014/main" id="{FAB292C0-57AC-41A3-9585-6F13C33D2774}"/>
              </a:ext>
            </a:extLst>
          </p:cNvPr>
          <p:cNvPicPr>
            <a:picLocks noChangeAspect="1"/>
          </p:cNvPicPr>
          <p:nvPr/>
        </p:nvPicPr>
        <p:blipFill>
          <a:blip r:embed="rId5"/>
          <a:stretch>
            <a:fillRect/>
          </a:stretch>
        </p:blipFill>
        <p:spPr>
          <a:xfrm>
            <a:off x="233261" y="3216829"/>
            <a:ext cx="1925694" cy="2827602"/>
          </a:xfrm>
          <a:prstGeom prst="rect">
            <a:avLst/>
          </a:prstGeom>
        </p:spPr>
      </p:pic>
    </p:spTree>
    <p:extLst>
      <p:ext uri="{BB962C8B-B14F-4D97-AF65-F5344CB8AC3E}">
        <p14:creationId xmlns:p14="http://schemas.microsoft.com/office/powerpoint/2010/main" val="3884814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53867-C81E-4459-BCDB-CAE05D87846B}"/>
              </a:ext>
            </a:extLst>
          </p:cNvPr>
          <p:cNvSpPr>
            <a:spLocks noGrp="1"/>
          </p:cNvSpPr>
          <p:nvPr>
            <p:ph type="title"/>
          </p:nvPr>
        </p:nvSpPr>
        <p:spPr/>
        <p:txBody>
          <a:bodyPr/>
          <a:lstStyle/>
          <a:p>
            <a:r>
              <a:rPr lang="en-US" sz="4400"/>
              <a:t>AAP Partnership</a:t>
            </a:r>
          </a:p>
        </p:txBody>
      </p:sp>
      <p:pic>
        <p:nvPicPr>
          <p:cNvPr id="6" name="Picture 5">
            <a:hlinkClick r:id="rId3"/>
            <a:extLst>
              <a:ext uri="{FF2B5EF4-FFF2-40B4-BE49-F238E27FC236}">
                <a16:creationId xmlns:a16="http://schemas.microsoft.com/office/drawing/2014/main" id="{5C40C8F7-59CF-4689-9B2A-3870E5DAFBE3}"/>
              </a:ext>
            </a:extLst>
          </p:cNvPr>
          <p:cNvPicPr>
            <a:picLocks noChangeAspect="1"/>
          </p:cNvPicPr>
          <p:nvPr/>
        </p:nvPicPr>
        <p:blipFill>
          <a:blip r:embed="rId4"/>
          <a:stretch>
            <a:fillRect/>
          </a:stretch>
        </p:blipFill>
        <p:spPr>
          <a:xfrm>
            <a:off x="151583" y="1651579"/>
            <a:ext cx="4876800" cy="1548821"/>
          </a:xfrm>
          <a:prstGeom prst="rect">
            <a:avLst/>
          </a:prstGeom>
          <a:ln>
            <a:noFill/>
          </a:ln>
          <a:effectLst>
            <a:outerShdw blurRad="292100" dist="139700" dir="2700000" algn="tl" rotWithShape="0">
              <a:srgbClr val="333333">
                <a:alpha val="65000"/>
              </a:srgbClr>
            </a:outerShdw>
          </a:effectLst>
        </p:spPr>
      </p:pic>
      <p:pic>
        <p:nvPicPr>
          <p:cNvPr id="8" name="Picture 7">
            <a:hlinkClick r:id="rId5"/>
            <a:extLst>
              <a:ext uri="{FF2B5EF4-FFF2-40B4-BE49-F238E27FC236}">
                <a16:creationId xmlns:a16="http://schemas.microsoft.com/office/drawing/2014/main" id="{391F3B93-1E65-402F-9771-0430177C67CB}"/>
              </a:ext>
            </a:extLst>
          </p:cNvPr>
          <p:cNvPicPr>
            <a:picLocks noChangeAspect="1"/>
          </p:cNvPicPr>
          <p:nvPr/>
        </p:nvPicPr>
        <p:blipFill>
          <a:blip r:embed="rId6"/>
          <a:stretch>
            <a:fillRect/>
          </a:stretch>
        </p:blipFill>
        <p:spPr>
          <a:xfrm>
            <a:off x="272705" y="3788632"/>
            <a:ext cx="2130794" cy="2764568"/>
          </a:xfrm>
          <a:prstGeom prst="rect">
            <a:avLst/>
          </a:prstGeom>
          <a:ln>
            <a:noFill/>
          </a:ln>
          <a:effectLst>
            <a:outerShdw blurRad="292100" dist="139700" dir="2700000" algn="tl" rotWithShape="0">
              <a:srgbClr val="333333">
                <a:alpha val="65000"/>
              </a:srgbClr>
            </a:outerShdw>
          </a:effectLst>
        </p:spPr>
      </p:pic>
      <p:pic>
        <p:nvPicPr>
          <p:cNvPr id="10" name="Picture 9">
            <a:hlinkClick r:id="rId7"/>
            <a:extLst>
              <a:ext uri="{FF2B5EF4-FFF2-40B4-BE49-F238E27FC236}">
                <a16:creationId xmlns:a16="http://schemas.microsoft.com/office/drawing/2014/main" id="{F2012522-E5FB-4676-8F2E-3AF303E31C6A}"/>
              </a:ext>
            </a:extLst>
          </p:cNvPr>
          <p:cNvPicPr>
            <a:picLocks noChangeAspect="1"/>
          </p:cNvPicPr>
          <p:nvPr/>
        </p:nvPicPr>
        <p:blipFill rotWithShape="1">
          <a:blip r:embed="rId8"/>
          <a:srcRect r="1339" b="17730"/>
          <a:stretch/>
        </p:blipFill>
        <p:spPr>
          <a:xfrm>
            <a:off x="2634535" y="3755872"/>
            <a:ext cx="2130794" cy="2778276"/>
          </a:xfrm>
          <a:prstGeom prst="rect">
            <a:avLst/>
          </a:prstGeom>
          <a:ln>
            <a:noFill/>
          </a:ln>
          <a:effectLst>
            <a:outerShdw blurRad="292100" dist="139700" dir="2700000" algn="tl" rotWithShape="0">
              <a:srgbClr val="333333">
                <a:alpha val="65000"/>
              </a:srgbClr>
            </a:outerShdw>
          </a:effectLst>
        </p:spPr>
      </p:pic>
      <p:pic>
        <p:nvPicPr>
          <p:cNvPr id="12" name="Picture 11">
            <a:hlinkClick r:id="rId9"/>
            <a:extLst>
              <a:ext uri="{FF2B5EF4-FFF2-40B4-BE49-F238E27FC236}">
                <a16:creationId xmlns:a16="http://schemas.microsoft.com/office/drawing/2014/main" id="{F78D9FDF-F354-4853-BF79-11E19937313E}"/>
              </a:ext>
            </a:extLst>
          </p:cNvPr>
          <p:cNvPicPr>
            <a:picLocks noChangeAspect="1"/>
          </p:cNvPicPr>
          <p:nvPr/>
        </p:nvPicPr>
        <p:blipFill>
          <a:blip r:embed="rId10"/>
          <a:stretch>
            <a:fillRect/>
          </a:stretch>
        </p:blipFill>
        <p:spPr>
          <a:xfrm>
            <a:off x="5167108" y="1709929"/>
            <a:ext cx="3480186" cy="4081271"/>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F3D7E2AA-EFAD-401F-B838-5E774FA3A970}"/>
              </a:ext>
            </a:extLst>
          </p:cNvPr>
          <p:cNvSpPr txBox="1"/>
          <p:nvPr/>
        </p:nvSpPr>
        <p:spPr>
          <a:xfrm>
            <a:off x="317392" y="1217066"/>
            <a:ext cx="5016608" cy="369332"/>
          </a:xfrm>
          <a:prstGeom prst="rect">
            <a:avLst/>
          </a:prstGeom>
          <a:noFill/>
        </p:spPr>
        <p:txBody>
          <a:bodyPr wrap="square">
            <a:spAutoFit/>
          </a:bodyPr>
          <a:lstStyle/>
          <a:p>
            <a:r>
              <a:rPr lang="en-US" b="1"/>
              <a:t>Clinician Tip Sheet</a:t>
            </a:r>
          </a:p>
        </p:txBody>
      </p:sp>
      <p:sp>
        <p:nvSpPr>
          <p:cNvPr id="18" name="TextBox 17">
            <a:extLst>
              <a:ext uri="{FF2B5EF4-FFF2-40B4-BE49-F238E27FC236}">
                <a16:creationId xmlns:a16="http://schemas.microsoft.com/office/drawing/2014/main" id="{7622D6C6-6CE7-4727-9525-D68CDF3D6D90}"/>
              </a:ext>
            </a:extLst>
          </p:cNvPr>
          <p:cNvSpPr txBox="1"/>
          <p:nvPr/>
        </p:nvSpPr>
        <p:spPr>
          <a:xfrm>
            <a:off x="5167108" y="1294221"/>
            <a:ext cx="3659500" cy="369332"/>
          </a:xfrm>
          <a:prstGeom prst="rect">
            <a:avLst/>
          </a:prstGeom>
          <a:noFill/>
        </p:spPr>
        <p:txBody>
          <a:bodyPr wrap="square">
            <a:spAutoFit/>
          </a:bodyPr>
          <a:lstStyle/>
          <a:p>
            <a:r>
              <a:rPr lang="en-US" b="1"/>
              <a:t>Family-friendly Guide to Next Steps</a:t>
            </a:r>
          </a:p>
        </p:txBody>
      </p:sp>
      <p:sp>
        <p:nvSpPr>
          <p:cNvPr id="2" name="TextBox 1">
            <a:extLst>
              <a:ext uri="{FF2B5EF4-FFF2-40B4-BE49-F238E27FC236}">
                <a16:creationId xmlns:a16="http://schemas.microsoft.com/office/drawing/2014/main" id="{11CB392B-0BDD-4E7C-BF44-C8FA908474FF}"/>
              </a:ext>
            </a:extLst>
          </p:cNvPr>
          <p:cNvSpPr txBox="1"/>
          <p:nvPr/>
        </p:nvSpPr>
        <p:spPr>
          <a:xfrm>
            <a:off x="272705" y="3352800"/>
            <a:ext cx="2082045" cy="369332"/>
          </a:xfrm>
          <a:prstGeom prst="rect">
            <a:avLst/>
          </a:prstGeom>
          <a:noFill/>
        </p:spPr>
        <p:txBody>
          <a:bodyPr wrap="none" rtlCol="0">
            <a:spAutoFit/>
          </a:bodyPr>
          <a:lstStyle/>
          <a:p>
            <a:r>
              <a:rPr lang="en-US" b="1"/>
              <a:t>Free Online Courses</a:t>
            </a:r>
          </a:p>
        </p:txBody>
      </p:sp>
      <p:sp>
        <p:nvSpPr>
          <p:cNvPr id="3" name="TextBox 2">
            <a:extLst>
              <a:ext uri="{FF2B5EF4-FFF2-40B4-BE49-F238E27FC236}">
                <a16:creationId xmlns:a16="http://schemas.microsoft.com/office/drawing/2014/main" id="{5169A51B-35BA-43AD-92A6-D7341CA20448}"/>
              </a:ext>
            </a:extLst>
          </p:cNvPr>
          <p:cNvSpPr txBox="1"/>
          <p:nvPr/>
        </p:nvSpPr>
        <p:spPr>
          <a:xfrm>
            <a:off x="5167108" y="5952513"/>
            <a:ext cx="2676902" cy="369332"/>
          </a:xfrm>
          <a:prstGeom prst="rect">
            <a:avLst/>
          </a:prstGeom>
          <a:noFill/>
        </p:spPr>
        <p:txBody>
          <a:bodyPr wrap="square" rtlCol="0">
            <a:spAutoFit/>
          </a:bodyPr>
          <a:lstStyle/>
          <a:p>
            <a:r>
              <a:rPr lang="en-US">
                <a:hlinkClick r:id="rId11"/>
              </a:rPr>
              <a:t>www.aap.org</a:t>
            </a:r>
            <a:r>
              <a:rPr lang="en-US"/>
              <a:t> </a:t>
            </a:r>
          </a:p>
        </p:txBody>
      </p:sp>
    </p:spTree>
    <p:extLst>
      <p:ext uri="{BB962C8B-B14F-4D97-AF65-F5344CB8AC3E}">
        <p14:creationId xmlns:p14="http://schemas.microsoft.com/office/powerpoint/2010/main" val="404926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E912201B-D71D-4854-9094-CBB85991A66B}"/>
              </a:ext>
            </a:extLst>
          </p:cNvPr>
          <p:cNvSpPr txBox="1">
            <a:spLocks/>
          </p:cNvSpPr>
          <p:nvPr/>
        </p:nvSpPr>
        <p:spPr>
          <a:xfrm>
            <a:off x="3615127" y="988798"/>
            <a:ext cx="5451423" cy="5929162"/>
          </a:xfrm>
          <a:prstGeom prst="rect">
            <a:avLst/>
          </a:prstGeom>
          <a:noFill/>
          <a:ln w="120650" cmpd="tri">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000" b="1" dirty="0">
              <a:solidFill>
                <a:srgbClr val="7030A0"/>
              </a:solidFill>
              <a:hlinkClick r:id="rId3">
                <a:extLst>
                  <a:ext uri="{A12FA001-AC4F-418D-AE19-62706E023703}">
                    <ahyp:hlinkClr xmlns:ahyp="http://schemas.microsoft.com/office/drawing/2018/hyperlinkcolor" val="tx"/>
                  </a:ext>
                </a:extLst>
              </a:hlinkClick>
            </a:endParaRPr>
          </a:p>
          <a:p>
            <a:r>
              <a:rPr lang="en-US" sz="2000" dirty="0"/>
              <a:t>People are talking about child development more than ever!</a:t>
            </a:r>
          </a:p>
          <a:p>
            <a:r>
              <a:rPr lang="en-US" sz="2000" dirty="0"/>
              <a:t>Higher engagement with resources than ever! </a:t>
            </a:r>
          </a:p>
          <a:p>
            <a:pPr lvl="1"/>
            <a:r>
              <a:rPr lang="en-US" sz="2000" dirty="0">
                <a:solidFill>
                  <a:srgbClr val="000000"/>
                </a:solidFill>
              </a:rPr>
              <a:t>2.7M LTSAE webpage visits in Feb 2022 compared to average of 1.3M/monthly</a:t>
            </a:r>
          </a:p>
          <a:p>
            <a:pPr lvl="1"/>
            <a:r>
              <a:rPr lang="en-US" sz="2000" dirty="0">
                <a:solidFill>
                  <a:srgbClr val="000000"/>
                </a:solidFill>
              </a:rPr>
              <a:t>59K app downloads in Feb 2022 compared to average of 25K/monthly</a:t>
            </a:r>
          </a:p>
          <a:p>
            <a:pPr lvl="1"/>
            <a:r>
              <a:rPr lang="en-US" sz="2000" dirty="0" err="1">
                <a:solidFill>
                  <a:srgbClr val="000000"/>
                </a:solidFill>
                <a:hlinkClick r:id="rId4"/>
              </a:rPr>
              <a:t>Altmetrics</a:t>
            </a:r>
            <a:r>
              <a:rPr lang="en-US" sz="2000" dirty="0">
                <a:solidFill>
                  <a:srgbClr val="000000"/>
                </a:solidFill>
              </a:rPr>
              <a:t> score: 1006 (top 5% of all research articles; 66 news stories, etc.)</a:t>
            </a:r>
          </a:p>
          <a:p>
            <a:r>
              <a:rPr lang="en-US" sz="2000" dirty="0"/>
              <a:t>Opportunity to engage with new partners: SLPs, PTs, OTs</a:t>
            </a:r>
          </a:p>
          <a:p>
            <a:r>
              <a:rPr lang="en-US" sz="2000" dirty="0"/>
              <a:t>Chance to clarify purpose, elucidate research gaps, explain context and challenges of early identification</a:t>
            </a:r>
            <a:endParaRPr lang="en-US" sz="2000" dirty="0">
              <a:solidFill>
                <a:srgbClr val="000000"/>
              </a:solidFill>
            </a:endParaRPr>
          </a:p>
        </p:txBody>
      </p:sp>
      <p:sp>
        <p:nvSpPr>
          <p:cNvPr id="3" name="Title 2">
            <a:extLst>
              <a:ext uri="{FF2B5EF4-FFF2-40B4-BE49-F238E27FC236}">
                <a16:creationId xmlns:a16="http://schemas.microsoft.com/office/drawing/2014/main" id="{C0AB273C-AA13-4185-BD43-77A74A621761}"/>
              </a:ext>
            </a:extLst>
          </p:cNvPr>
          <p:cNvSpPr>
            <a:spLocks noGrp="1"/>
          </p:cNvSpPr>
          <p:nvPr>
            <p:ph type="title"/>
          </p:nvPr>
        </p:nvSpPr>
        <p:spPr/>
        <p:txBody>
          <a:bodyPr/>
          <a:lstStyle/>
          <a:p>
            <a:r>
              <a:rPr lang="en-US" sz="4400"/>
              <a:t>Post-Release Recap</a:t>
            </a:r>
          </a:p>
        </p:txBody>
      </p:sp>
      <p:sp>
        <p:nvSpPr>
          <p:cNvPr id="5" name="TextBox 4">
            <a:extLst>
              <a:ext uri="{FF2B5EF4-FFF2-40B4-BE49-F238E27FC236}">
                <a16:creationId xmlns:a16="http://schemas.microsoft.com/office/drawing/2014/main" id="{6E38A4F8-56FA-44F0-B33A-08C945A8BDB8}"/>
              </a:ext>
            </a:extLst>
          </p:cNvPr>
          <p:cNvSpPr txBox="1"/>
          <p:nvPr/>
        </p:nvSpPr>
        <p:spPr>
          <a:xfrm>
            <a:off x="152400" y="1322466"/>
            <a:ext cx="3282846" cy="4801314"/>
          </a:xfrm>
          <a:prstGeom prst="rect">
            <a:avLst/>
          </a:prstGeom>
          <a:solidFill>
            <a:schemeClr val="accent4">
              <a:lumMod val="20000"/>
              <a:lumOff val="80000"/>
            </a:schemeClr>
          </a:solidFill>
          <a:ln w="57150">
            <a:noFill/>
          </a:ln>
        </p:spPr>
        <p:txBody>
          <a:bodyPr wrap="square" rtlCol="0">
            <a:spAutoFit/>
          </a:bodyPr>
          <a:lstStyle/>
          <a:p>
            <a:pPr algn="ctr" eaLnBrk="0" fontAlgn="base" hangingPunct="0">
              <a:spcAft>
                <a:spcPct val="0"/>
              </a:spcAft>
              <a:buClr>
                <a:srgbClr val="541900"/>
              </a:buClr>
              <a:buSzPct val="70000"/>
            </a:pPr>
            <a:br>
              <a:rPr lang="en-US" sz="1800" b="1" dirty="0">
                <a:solidFill>
                  <a:srgbClr val="000000"/>
                </a:solidFill>
              </a:rPr>
            </a:br>
            <a:r>
              <a:rPr lang="en-US" sz="1800" b="1" dirty="0">
                <a:solidFill>
                  <a:srgbClr val="000000"/>
                </a:solidFill>
              </a:rPr>
              <a:t>“Screen your young child early and often for developmental delays.”</a:t>
            </a:r>
          </a:p>
          <a:p>
            <a:pPr algn="ctr" eaLnBrk="0" fontAlgn="base" hangingPunct="0">
              <a:spcAft>
                <a:spcPct val="0"/>
              </a:spcAft>
              <a:buClr>
                <a:srgbClr val="541900"/>
              </a:buClr>
              <a:buSzPct val="70000"/>
            </a:pPr>
            <a:br>
              <a:rPr lang="en-US" sz="1800" b="1" dirty="0">
                <a:solidFill>
                  <a:srgbClr val="000000"/>
                </a:solidFill>
              </a:rPr>
            </a:br>
            <a:r>
              <a:rPr lang="en-US" sz="1800" b="1" dirty="0">
                <a:solidFill>
                  <a:srgbClr val="000000"/>
                </a:solidFill>
              </a:rPr>
              <a:t>“…allows pediatricians to more quickly and effectively identify delays so they can help families…“</a:t>
            </a:r>
          </a:p>
          <a:p>
            <a:pPr algn="ctr" eaLnBrk="0" fontAlgn="base" hangingPunct="0">
              <a:spcAft>
                <a:spcPct val="0"/>
              </a:spcAft>
              <a:buClr>
                <a:srgbClr val="541900"/>
              </a:buClr>
              <a:buSzPct val="70000"/>
            </a:pPr>
            <a:br>
              <a:rPr lang="en-US" sz="1800" b="1" dirty="0">
                <a:solidFill>
                  <a:srgbClr val="000000"/>
                </a:solidFill>
              </a:rPr>
            </a:br>
            <a:r>
              <a:rPr lang="en-US" sz="1800" b="1" dirty="0">
                <a:solidFill>
                  <a:srgbClr val="000000"/>
                </a:solidFill>
              </a:rPr>
              <a:t>“Thanks to these changes, worried parents everywhere can let out huge sighs of relief and feel confident in taking whatever next step they think is appropriate for their child(ren).”</a:t>
            </a:r>
            <a:br>
              <a:rPr lang="en-US" sz="1800" b="1" dirty="0">
                <a:solidFill>
                  <a:srgbClr val="000000"/>
                </a:solidFill>
              </a:rPr>
            </a:br>
            <a:endParaRPr lang="en-US" b="1" dirty="0"/>
          </a:p>
        </p:txBody>
      </p:sp>
    </p:spTree>
    <p:extLst>
      <p:ext uri="{BB962C8B-B14F-4D97-AF65-F5344CB8AC3E}">
        <p14:creationId xmlns:p14="http://schemas.microsoft.com/office/powerpoint/2010/main" val="3120346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78275-44F7-4518-B2C8-C90A6E5383D8}"/>
              </a:ext>
            </a:extLst>
          </p:cNvPr>
          <p:cNvSpPr>
            <a:spLocks noGrp="1"/>
          </p:cNvSpPr>
          <p:nvPr>
            <p:ph idx="1"/>
          </p:nvPr>
        </p:nvSpPr>
        <p:spPr>
          <a:xfrm>
            <a:off x="347032" y="1277609"/>
            <a:ext cx="8631716" cy="5285342"/>
          </a:xfrm>
        </p:spPr>
        <p:txBody>
          <a:bodyPr>
            <a:normAutofit fontScale="92500" lnSpcReduction="10000"/>
          </a:bodyPr>
          <a:lstStyle/>
          <a:p>
            <a:r>
              <a:rPr lang="en-US" sz="2200" b="1" dirty="0"/>
              <a:t>Dr. Paul Dworkin, Help Me Grow National Center</a:t>
            </a:r>
            <a:br>
              <a:rPr lang="en-US" sz="2000" b="1" dirty="0"/>
            </a:br>
            <a:br>
              <a:rPr lang="en-US" sz="800" b="1" dirty="0"/>
            </a:br>
            <a:r>
              <a:rPr lang="en-US" sz="1600" u="sng" dirty="0">
                <a:solidFill>
                  <a:srgbClr val="0070C0"/>
                </a:solidFill>
                <a:hlinkClick r:id="rId3">
                  <a:extLst>
                    <a:ext uri="{A12FA001-AC4F-418D-AE19-62706E023703}">
                      <ahyp:hlinkClr xmlns:ahyp="http://schemas.microsoft.com/office/drawing/2018/hyperlinkcolor" val="tx"/>
                    </a:ext>
                  </a:extLst>
                </a:hlinkClick>
              </a:rPr>
              <a:t>Strengthening Developmental Surveillance to Enhance Developmental Promotion and Early Detection | Help Me Grow National Center</a:t>
            </a:r>
            <a:endParaRPr lang="en-US" sz="1800" u="sng" dirty="0">
              <a:solidFill>
                <a:srgbClr val="0070C0"/>
              </a:solidFill>
            </a:endParaRPr>
          </a:p>
          <a:p>
            <a:pPr lvl="1"/>
            <a:r>
              <a:rPr lang="en-US" sz="1400" dirty="0"/>
              <a:t>“… simply a reflection of the intent to more clearly identify children who are lagging behind the majority of their peers and to encourage a closer look at children, through such methods as screening, when they are not meeting age expectations.”</a:t>
            </a:r>
          </a:p>
          <a:p>
            <a:pPr lvl="1"/>
            <a:r>
              <a:rPr lang="en-US" sz="1400" dirty="0"/>
              <a:t>“For those who understand the intent and purposes of this revision, the new CDC developmental checklists should be a welcome addition to our developmental monitoring and early detection strategies.”</a:t>
            </a:r>
            <a:br>
              <a:rPr lang="en-US" sz="1400" dirty="0"/>
            </a:br>
            <a:endParaRPr lang="en-US" sz="1400" dirty="0"/>
          </a:p>
          <a:p>
            <a:r>
              <a:rPr lang="en-US" sz="2200" b="1" dirty="0"/>
              <a:t>Dr. Barbara Howard, Johns Hopkins University, creator of CHADIS</a:t>
            </a:r>
            <a:br>
              <a:rPr lang="en-US" sz="2000" b="1" dirty="0"/>
            </a:br>
            <a:br>
              <a:rPr lang="en-US" sz="900" b="1" dirty="0"/>
            </a:br>
            <a:r>
              <a:rPr lang="en-US" sz="1600" u="sng" dirty="0">
                <a:solidFill>
                  <a:srgbClr val="0070C0"/>
                </a:solidFill>
              </a:rPr>
              <a:t>What Can Be New About Developmental Milestones? (medscape.com)</a:t>
            </a:r>
          </a:p>
          <a:p>
            <a:pPr lvl="1"/>
            <a:r>
              <a:rPr lang="en-US" sz="1400" dirty="0"/>
              <a:t>“As primary care providers, we not only need to detect children at risk for developmental problems but also promote and celebrate developmental progress. I hope that changing the threshold for concern to 75% will allow for a more positive review with the family...”</a:t>
            </a:r>
          </a:p>
          <a:p>
            <a:pPr lvl="1"/>
            <a:r>
              <a:rPr lang="en-US" sz="1400" dirty="0"/>
              <a:t>“The recommended "use of validated screening tools" when the new milestones are not met give us an objective tool to share with parents, more confidence in when referral is warranted…and baseline documentation from which we can "track" referrals, progress, and, hopefully, better outcomes.”</a:t>
            </a:r>
            <a:br>
              <a:rPr lang="en-US" sz="1400" dirty="0"/>
            </a:br>
            <a:endParaRPr lang="en-US" sz="1400" dirty="0"/>
          </a:p>
          <a:p>
            <a:r>
              <a:rPr lang="en-US" sz="2200" b="1" dirty="0"/>
              <a:t>Zero to Three</a:t>
            </a:r>
            <a:br>
              <a:rPr lang="en-US" sz="2000" b="1" dirty="0"/>
            </a:br>
            <a:br>
              <a:rPr lang="en-US" sz="1000" dirty="0"/>
            </a:br>
            <a:r>
              <a:rPr lang="en-US" sz="1600" u="sng" dirty="0">
                <a:solidFill>
                  <a:srgbClr val="0070C0"/>
                </a:solidFill>
                <a:hlinkClick r:id="rId4">
                  <a:extLst>
                    <a:ext uri="{A12FA001-AC4F-418D-AE19-62706E023703}">
                      <ahyp:hlinkClr xmlns:ahyp="http://schemas.microsoft.com/office/drawing/2018/hyperlinkcolor" val="tx"/>
                    </a:ext>
                  </a:extLst>
                </a:hlinkClick>
              </a:rPr>
              <a:t>Leading Early Childhood Development Nonprofit Applauds New Pediatric Milestones • ZERO TO THREE</a:t>
            </a:r>
            <a:endParaRPr lang="en-US" sz="1600" u="sng" dirty="0">
              <a:solidFill>
                <a:srgbClr val="0070C0"/>
              </a:solidFill>
            </a:endParaRPr>
          </a:p>
          <a:p>
            <a:pPr lvl="1"/>
            <a:r>
              <a:rPr lang="en-US" sz="1400" dirty="0"/>
              <a:t>“By moving… specific milestones from 50 percent to 75 percent, we will be able to move away</a:t>
            </a:r>
            <a:br>
              <a:rPr lang="en-US" sz="1400" dirty="0"/>
            </a:br>
            <a:r>
              <a:rPr lang="en-US" sz="1400" dirty="0"/>
              <a:t>from ‘wait and see’ to a more direct and targeted approach. When we know what our children </a:t>
            </a:r>
            <a:br>
              <a:rPr lang="en-US" sz="1400" dirty="0"/>
            </a:br>
            <a:r>
              <a:rPr lang="en-US" sz="1400" dirty="0"/>
              <a:t>are facing, we can move toward earlier intervention and, ultimately, better outcomes.”</a:t>
            </a:r>
          </a:p>
        </p:txBody>
      </p:sp>
      <p:sp>
        <p:nvSpPr>
          <p:cNvPr id="5" name="Title 4">
            <a:extLst>
              <a:ext uri="{FF2B5EF4-FFF2-40B4-BE49-F238E27FC236}">
                <a16:creationId xmlns:a16="http://schemas.microsoft.com/office/drawing/2014/main" id="{8E3FAFF5-24A2-4A94-B416-C3C431B296A1}"/>
              </a:ext>
            </a:extLst>
          </p:cNvPr>
          <p:cNvSpPr>
            <a:spLocks noGrp="1"/>
          </p:cNvSpPr>
          <p:nvPr>
            <p:ph type="title"/>
          </p:nvPr>
        </p:nvSpPr>
        <p:spPr>
          <a:xfrm>
            <a:off x="152400" y="184879"/>
            <a:ext cx="9546236" cy="685800"/>
          </a:xfrm>
        </p:spPr>
        <p:txBody>
          <a:bodyPr/>
          <a:lstStyle/>
          <a:p>
            <a:r>
              <a:rPr lang="en-US" sz="4000" dirty="0"/>
              <a:t>Support from Leaders in the Field</a:t>
            </a:r>
          </a:p>
        </p:txBody>
      </p:sp>
    </p:spTree>
    <p:extLst>
      <p:ext uri="{BB962C8B-B14F-4D97-AF65-F5344CB8AC3E}">
        <p14:creationId xmlns:p14="http://schemas.microsoft.com/office/powerpoint/2010/main" val="100547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5014A4-95E5-4A36-A130-DD6E03AB3AD7}"/>
              </a:ext>
            </a:extLst>
          </p:cNvPr>
          <p:cNvSpPr>
            <a:spLocks noGrp="1"/>
          </p:cNvSpPr>
          <p:nvPr>
            <p:ph idx="1"/>
          </p:nvPr>
        </p:nvSpPr>
        <p:spPr>
          <a:xfrm>
            <a:off x="228600" y="1594627"/>
            <a:ext cx="8686800" cy="4525963"/>
          </a:xfrm>
        </p:spPr>
        <p:txBody>
          <a:bodyPr/>
          <a:lstStyle/>
          <a:p>
            <a:r>
              <a:rPr lang="en-US" dirty="0" err="1"/>
              <a:t>Recognise</a:t>
            </a:r>
            <a:r>
              <a:rPr lang="en-US" dirty="0"/>
              <a:t> many children with developmental delays and disabilities are not identified early</a:t>
            </a:r>
          </a:p>
          <a:p>
            <a:r>
              <a:rPr lang="en-US" dirty="0"/>
              <a:t>Understand CDC’s</a:t>
            </a:r>
            <a:r>
              <a:rPr lang="en-US" i="1" dirty="0"/>
              <a:t> Learn the Signs. Act Early. </a:t>
            </a:r>
            <a:r>
              <a:rPr lang="en-US" dirty="0"/>
              <a:t>program’s revisions to free communication</a:t>
            </a:r>
            <a:r>
              <a:rPr lang="en-US" dirty="0">
                <a:solidFill>
                  <a:srgbClr val="FF0000"/>
                </a:solidFill>
              </a:rPr>
              <a:t> </a:t>
            </a:r>
            <a:r>
              <a:rPr lang="en-US" dirty="0"/>
              <a:t>resources for families to monitor and discuss their child’s development</a:t>
            </a:r>
          </a:p>
          <a:p>
            <a:r>
              <a:rPr lang="en-US" dirty="0"/>
              <a:t>Promote parent-engaged developmental monitoring </a:t>
            </a:r>
          </a:p>
          <a:p>
            <a:r>
              <a:rPr lang="en-US" dirty="0"/>
              <a:t>Support developmental surveillance at well-child visits with healthcare providers</a:t>
            </a:r>
          </a:p>
          <a:p>
            <a:r>
              <a:rPr lang="en-US" dirty="0"/>
              <a:t>Improve awareness of systems for early identification of developmental delays and disabilities</a:t>
            </a:r>
          </a:p>
          <a:p>
            <a:endParaRPr lang="en-US" dirty="0"/>
          </a:p>
        </p:txBody>
      </p:sp>
      <p:sp>
        <p:nvSpPr>
          <p:cNvPr id="3" name="Title 2">
            <a:extLst>
              <a:ext uri="{FF2B5EF4-FFF2-40B4-BE49-F238E27FC236}">
                <a16:creationId xmlns:a16="http://schemas.microsoft.com/office/drawing/2014/main" id="{7878E0BA-A91E-470E-A331-7DC1DAA09FF0}"/>
              </a:ext>
            </a:extLst>
          </p:cNvPr>
          <p:cNvSpPr>
            <a:spLocks noGrp="1"/>
          </p:cNvSpPr>
          <p:nvPr>
            <p:ph type="title"/>
          </p:nvPr>
        </p:nvSpPr>
        <p:spPr/>
        <p:txBody>
          <a:bodyPr/>
          <a:lstStyle/>
          <a:p>
            <a:r>
              <a:rPr lang="en-US" sz="4000"/>
              <a:t>Presentation Objectives</a:t>
            </a:r>
          </a:p>
        </p:txBody>
      </p:sp>
    </p:spTree>
    <p:extLst>
      <p:ext uri="{BB962C8B-B14F-4D97-AF65-F5344CB8AC3E}">
        <p14:creationId xmlns:p14="http://schemas.microsoft.com/office/powerpoint/2010/main" val="1657903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C68495-72C3-457F-BC5A-8575557B9CFF}"/>
              </a:ext>
            </a:extLst>
          </p:cNvPr>
          <p:cNvSpPr>
            <a:spLocks noGrp="1"/>
          </p:cNvSpPr>
          <p:nvPr>
            <p:ph idx="1"/>
          </p:nvPr>
        </p:nvSpPr>
        <p:spPr>
          <a:xfrm>
            <a:off x="457200" y="1600200"/>
            <a:ext cx="8229600" cy="4525963"/>
          </a:xfrm>
        </p:spPr>
        <p:txBody>
          <a:bodyPr>
            <a:normAutofit fontScale="92500" lnSpcReduction="10000"/>
          </a:bodyPr>
          <a:lstStyle/>
          <a:p>
            <a:r>
              <a:rPr lang="en-US" i="1" dirty="0"/>
              <a:t>Learn the Signs. Act Early. </a:t>
            </a:r>
            <a:r>
              <a:rPr lang="en-US" dirty="0"/>
              <a:t>program and CDC’s Milestone Checklists:</a:t>
            </a:r>
          </a:p>
          <a:p>
            <a:pPr lvl="1"/>
            <a:r>
              <a:rPr lang="en-US" dirty="0"/>
              <a:t>CDC’s health communication tools are not screening tools, and should not replace developmental screening</a:t>
            </a:r>
          </a:p>
          <a:p>
            <a:pPr lvl="2"/>
            <a:r>
              <a:rPr lang="en-US" sz="2200" dirty="0"/>
              <a:t>Designed to support conversations without creating unnecessary worry from 50</a:t>
            </a:r>
            <a:r>
              <a:rPr lang="en-US" sz="2200" baseline="30000" dirty="0"/>
              <a:t>th</a:t>
            </a:r>
            <a:r>
              <a:rPr lang="en-US" sz="2200" dirty="0"/>
              <a:t> percentile milestones</a:t>
            </a:r>
          </a:p>
          <a:p>
            <a:pPr lvl="1"/>
            <a:r>
              <a:rPr lang="en-US" dirty="0"/>
              <a:t>The LTSAE program supports early identification through partnerships, ACT Early networks, and Ambassador program</a:t>
            </a:r>
          </a:p>
          <a:p>
            <a:pPr lvl="1"/>
            <a:r>
              <a:rPr lang="en-US" dirty="0"/>
              <a:t>Developmental monitoring, surveillance, and screening are complementary but different</a:t>
            </a:r>
          </a:p>
          <a:p>
            <a:pPr lvl="1"/>
            <a:r>
              <a:rPr lang="en-US" dirty="0"/>
              <a:t>can support parent-engaged developmental monitoring in early childhood systems</a:t>
            </a:r>
          </a:p>
          <a:p>
            <a:pPr lvl="1"/>
            <a:r>
              <a:rPr lang="en-US" dirty="0"/>
              <a:t>can support parent-engaged developmental surveillance at well-child visits</a:t>
            </a:r>
          </a:p>
          <a:p>
            <a:pPr marL="457200" lvl="1" indent="0">
              <a:buNone/>
            </a:pPr>
            <a:endParaRPr lang="en-US" dirty="0"/>
          </a:p>
          <a:p>
            <a:endParaRPr lang="en-US" dirty="0"/>
          </a:p>
        </p:txBody>
      </p:sp>
      <p:sp>
        <p:nvSpPr>
          <p:cNvPr id="4" name="Title 3">
            <a:extLst>
              <a:ext uri="{FF2B5EF4-FFF2-40B4-BE49-F238E27FC236}">
                <a16:creationId xmlns:a16="http://schemas.microsoft.com/office/drawing/2014/main" id="{2E8C0D1E-8F63-48D8-A7D9-2E6730DC779C}"/>
              </a:ext>
            </a:extLst>
          </p:cNvPr>
          <p:cNvSpPr>
            <a:spLocks noGrp="1"/>
          </p:cNvSpPr>
          <p:nvPr>
            <p:ph type="title"/>
          </p:nvPr>
        </p:nvSpPr>
        <p:spPr>
          <a:xfrm>
            <a:off x="152400" y="282498"/>
            <a:ext cx="8229600" cy="685800"/>
          </a:xfrm>
        </p:spPr>
        <p:txBody>
          <a:bodyPr/>
          <a:lstStyle/>
          <a:p>
            <a:r>
              <a:rPr lang="en-US" sz="4000"/>
              <a:t>Take </a:t>
            </a:r>
            <a:r>
              <a:rPr lang="en-US" sz="4000" err="1"/>
              <a:t>Aways</a:t>
            </a:r>
            <a:r>
              <a:rPr lang="en-US" sz="4000"/>
              <a:t> (LTSAE Milestones)</a:t>
            </a:r>
          </a:p>
        </p:txBody>
      </p:sp>
    </p:spTree>
    <p:extLst>
      <p:ext uri="{BB962C8B-B14F-4D97-AF65-F5344CB8AC3E}">
        <p14:creationId xmlns:p14="http://schemas.microsoft.com/office/powerpoint/2010/main" val="3892757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C895F3-DC53-4AC6-9C56-94947C0C284D}"/>
              </a:ext>
            </a:extLst>
          </p:cNvPr>
          <p:cNvSpPr>
            <a:spLocks noGrp="1"/>
          </p:cNvSpPr>
          <p:nvPr>
            <p:ph idx="1"/>
          </p:nvPr>
        </p:nvSpPr>
        <p:spPr>
          <a:xfrm>
            <a:off x="457199" y="1332573"/>
            <a:ext cx="8400361" cy="5175173"/>
          </a:xfrm>
        </p:spPr>
        <p:txBody>
          <a:bodyPr>
            <a:normAutofit/>
          </a:bodyPr>
          <a:lstStyle/>
          <a:p>
            <a:r>
              <a:rPr lang="en-US" dirty="0"/>
              <a:t>Developmental delays and disabilities are common</a:t>
            </a:r>
          </a:p>
          <a:p>
            <a:r>
              <a:rPr lang="en-US" dirty="0"/>
              <a:t>Earlier is better for identification of developmental delays and disabilities </a:t>
            </a:r>
          </a:p>
          <a:p>
            <a:r>
              <a:rPr lang="en-US" dirty="0"/>
              <a:t>Universal developmental screening at recommended ages AND when ever there are concerns</a:t>
            </a:r>
          </a:p>
          <a:p>
            <a:r>
              <a:rPr lang="en-US" dirty="0"/>
              <a:t>Monitoring, surveillance, and screening are part of a </a:t>
            </a:r>
            <a:r>
              <a:rPr lang="en-US" dirty="0">
                <a:effectLst/>
                <a:ea typeface="Calibri" panose="020F0502020204030204" pitchFamily="34" charset="0"/>
              </a:rPr>
              <a:t>layered and continuous approach to early identification across systems</a:t>
            </a:r>
          </a:p>
          <a:p>
            <a:pPr lvl="1"/>
            <a:r>
              <a:rPr lang="en-US" sz="1900" dirty="0"/>
              <a:t>Common goal: children/families to be identified early</a:t>
            </a:r>
          </a:p>
          <a:p>
            <a:r>
              <a:rPr lang="en-US" dirty="0"/>
              <a:t>Know the strengths and limitations of monitoring, surveillance and screening tools you use when considering next steps</a:t>
            </a:r>
          </a:p>
          <a:p>
            <a:pPr lvl="1"/>
            <a:r>
              <a:rPr lang="en-US" sz="2000" dirty="0"/>
              <a:t>For example, screening tools have variable positive predictive values </a:t>
            </a:r>
          </a:p>
          <a:p>
            <a:pPr lvl="1"/>
            <a:r>
              <a:rPr lang="en-US" sz="2000" dirty="0"/>
              <a:t>Parental concerns should be addressed regardless of     monitoring, surveillance, and screening results</a:t>
            </a:r>
          </a:p>
          <a:p>
            <a:endParaRPr lang="en-US" dirty="0"/>
          </a:p>
          <a:p>
            <a:endParaRPr lang="en-US" dirty="0"/>
          </a:p>
        </p:txBody>
      </p:sp>
      <p:sp>
        <p:nvSpPr>
          <p:cNvPr id="4" name="Title 3">
            <a:extLst>
              <a:ext uri="{FF2B5EF4-FFF2-40B4-BE49-F238E27FC236}">
                <a16:creationId xmlns:a16="http://schemas.microsoft.com/office/drawing/2014/main" id="{F7211C5E-E291-4C88-BE2E-ED361650448F}"/>
              </a:ext>
            </a:extLst>
          </p:cNvPr>
          <p:cNvSpPr>
            <a:spLocks noGrp="1"/>
          </p:cNvSpPr>
          <p:nvPr>
            <p:ph type="title"/>
          </p:nvPr>
        </p:nvSpPr>
        <p:spPr/>
        <p:txBody>
          <a:bodyPr/>
          <a:lstStyle/>
          <a:p>
            <a:r>
              <a:rPr lang="en-US" sz="3600"/>
              <a:t>Take </a:t>
            </a:r>
            <a:r>
              <a:rPr lang="en-US" sz="3600" err="1"/>
              <a:t>Aways</a:t>
            </a:r>
            <a:r>
              <a:rPr lang="en-US" sz="3600"/>
              <a:t> (Early Identification)</a:t>
            </a:r>
          </a:p>
        </p:txBody>
      </p:sp>
    </p:spTree>
    <p:extLst>
      <p:ext uri="{BB962C8B-B14F-4D97-AF65-F5344CB8AC3E}">
        <p14:creationId xmlns:p14="http://schemas.microsoft.com/office/powerpoint/2010/main" val="2161304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23A3A-FC4F-4392-801F-A9B470158E84}"/>
              </a:ext>
            </a:extLst>
          </p:cNvPr>
          <p:cNvSpPr>
            <a:spLocks noGrp="1"/>
          </p:cNvSpPr>
          <p:nvPr>
            <p:ph type="title"/>
          </p:nvPr>
        </p:nvSpPr>
        <p:spPr/>
        <p:txBody>
          <a:bodyPr/>
          <a:lstStyle/>
          <a:p>
            <a:r>
              <a:rPr lang="en-AU" dirty="0"/>
              <a:t>FAQs</a:t>
            </a:r>
          </a:p>
        </p:txBody>
      </p:sp>
      <p:sp>
        <p:nvSpPr>
          <p:cNvPr id="12" name="Rectangle 8">
            <a:extLst>
              <a:ext uri="{FF2B5EF4-FFF2-40B4-BE49-F238E27FC236}">
                <a16:creationId xmlns:a16="http://schemas.microsoft.com/office/drawing/2014/main" id="{11D35FF4-9E16-4BB7-A518-3E6AF2DE25A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48418E40-4578-4874-B3BE-A7AF3E1761C6}"/>
              </a:ext>
            </a:extLst>
          </p:cNvPr>
          <p:cNvPicPr>
            <a:picLocks noChangeAspect="1"/>
          </p:cNvPicPr>
          <p:nvPr/>
        </p:nvPicPr>
        <p:blipFill>
          <a:blip r:embed="rId3"/>
          <a:stretch>
            <a:fillRect/>
          </a:stretch>
        </p:blipFill>
        <p:spPr>
          <a:xfrm>
            <a:off x="2083980" y="1271360"/>
            <a:ext cx="3859620" cy="5511406"/>
          </a:xfrm>
          <a:prstGeom prst="rect">
            <a:avLst/>
          </a:prstGeom>
        </p:spPr>
      </p:pic>
    </p:spTree>
    <p:extLst>
      <p:ext uri="{BB962C8B-B14F-4D97-AF65-F5344CB8AC3E}">
        <p14:creationId xmlns:p14="http://schemas.microsoft.com/office/powerpoint/2010/main" val="1299183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470C946A-BC47-4E86-9FA3-242742D14FA0}"/>
              </a:ext>
            </a:extLst>
          </p:cNvPr>
          <p:cNvSpPr>
            <a:spLocks noChangeArrowheads="1"/>
          </p:cNvSpPr>
          <p:nvPr/>
        </p:nvSpPr>
        <p:spPr bwMode="auto">
          <a:xfrm>
            <a:off x="6950931" y="2023110"/>
            <a:ext cx="1852218" cy="284607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endParaRPr kumimoji="0" lang="en-US" altLang="en-US" sz="2500" b="0" i="0" u="none" strike="noStrike" kern="1200" cap="none" normalizeH="0" baseline="0" dirty="0">
              <a:ln>
                <a:noFill/>
              </a:ln>
              <a:solidFill>
                <a:schemeClr val="tx1"/>
              </a:solidFill>
              <a:effectLst/>
              <a:latin typeface="+mj-lt"/>
              <a:ea typeface="+mj-ea"/>
              <a:cs typeface="+mj-cs"/>
            </a:endParaRPr>
          </a:p>
        </p:txBody>
      </p:sp>
      <p:sp>
        <p:nvSpPr>
          <p:cNvPr id="5" name="TextBox 4">
            <a:extLst>
              <a:ext uri="{FF2B5EF4-FFF2-40B4-BE49-F238E27FC236}">
                <a16:creationId xmlns:a16="http://schemas.microsoft.com/office/drawing/2014/main" id="{0264F688-43C1-45F5-B0DA-2E7787DF80D3}"/>
              </a:ext>
            </a:extLst>
          </p:cNvPr>
          <p:cNvSpPr txBox="1"/>
          <p:nvPr/>
        </p:nvSpPr>
        <p:spPr>
          <a:xfrm>
            <a:off x="129208" y="228599"/>
            <a:ext cx="7890842" cy="461665"/>
          </a:xfrm>
          <a:prstGeom prst="rect">
            <a:avLst/>
          </a:prstGeom>
          <a:noFill/>
        </p:spPr>
        <p:txBody>
          <a:bodyPr wrap="square" rtlCol="0">
            <a:spAutoFit/>
          </a:bodyPr>
          <a:lstStyle/>
          <a:p>
            <a:r>
              <a:rPr lang="en-AU" sz="2400" dirty="0">
                <a:solidFill>
                  <a:schemeClr val="tx2">
                    <a:lumMod val="75000"/>
                  </a:schemeClr>
                </a:solidFill>
              </a:rPr>
              <a:t>Summary Table - Changes to the Milestone Checklists </a:t>
            </a:r>
          </a:p>
        </p:txBody>
      </p:sp>
      <p:pic>
        <p:nvPicPr>
          <p:cNvPr id="4" name="Picture 3">
            <a:extLst>
              <a:ext uri="{FF2B5EF4-FFF2-40B4-BE49-F238E27FC236}">
                <a16:creationId xmlns:a16="http://schemas.microsoft.com/office/drawing/2014/main" id="{8BD04CB5-4846-41BC-AF19-96A4D73F31C8}"/>
              </a:ext>
            </a:extLst>
          </p:cNvPr>
          <p:cNvPicPr>
            <a:picLocks noChangeAspect="1"/>
          </p:cNvPicPr>
          <p:nvPr/>
        </p:nvPicPr>
        <p:blipFill>
          <a:blip r:embed="rId3"/>
          <a:stretch>
            <a:fillRect/>
          </a:stretch>
        </p:blipFill>
        <p:spPr>
          <a:xfrm>
            <a:off x="0" y="1107026"/>
            <a:ext cx="9144000" cy="4643948"/>
          </a:xfrm>
          <a:prstGeom prst="rect">
            <a:avLst/>
          </a:prstGeom>
        </p:spPr>
      </p:pic>
    </p:spTree>
    <p:extLst>
      <p:ext uri="{BB962C8B-B14F-4D97-AF65-F5344CB8AC3E}">
        <p14:creationId xmlns:p14="http://schemas.microsoft.com/office/powerpoint/2010/main" val="1945502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EBA54B-1119-4BCF-9669-9531E44092E0}"/>
              </a:ext>
            </a:extLst>
          </p:cNvPr>
          <p:cNvSpPr>
            <a:spLocks noGrp="1"/>
          </p:cNvSpPr>
          <p:nvPr>
            <p:ph idx="1"/>
          </p:nvPr>
        </p:nvSpPr>
        <p:spPr>
          <a:xfrm>
            <a:off x="4572000" y="2062947"/>
            <a:ext cx="5562600" cy="3481326"/>
          </a:xfrm>
        </p:spPr>
        <p:txBody>
          <a:bodyPr>
            <a:normAutofit/>
          </a:bodyPr>
          <a:lstStyle/>
          <a:p>
            <a:pPr marL="0" indent="0">
              <a:buNone/>
            </a:pPr>
            <a:r>
              <a:rPr lang="en-US" b="1" dirty="0">
                <a:hlinkClick r:id="rId3"/>
              </a:rPr>
              <a:t>ActEarly@cdc.gov</a:t>
            </a:r>
            <a:r>
              <a:rPr lang="en-US" b="1" dirty="0"/>
              <a:t> </a:t>
            </a:r>
          </a:p>
          <a:p>
            <a:pPr marL="0" indent="0">
              <a:buNone/>
            </a:pPr>
            <a:endParaRPr lang="en-US" b="1" dirty="0"/>
          </a:p>
          <a:p>
            <a:pPr marL="0" indent="0">
              <a:buNone/>
            </a:pPr>
            <a:r>
              <a:rPr lang="en-US" i="1" dirty="0">
                <a:solidFill>
                  <a:schemeClr val="bg1">
                    <a:lumMod val="65000"/>
                  </a:schemeClr>
                </a:solidFill>
              </a:rPr>
              <a:t>Presenter contact information</a:t>
            </a:r>
          </a:p>
        </p:txBody>
      </p:sp>
      <p:sp>
        <p:nvSpPr>
          <p:cNvPr id="4" name="Title 3">
            <a:extLst>
              <a:ext uri="{FF2B5EF4-FFF2-40B4-BE49-F238E27FC236}">
                <a16:creationId xmlns:a16="http://schemas.microsoft.com/office/drawing/2014/main" id="{A81BC848-7FBF-4FB2-83D4-A1F72B85516B}"/>
              </a:ext>
            </a:extLst>
          </p:cNvPr>
          <p:cNvSpPr>
            <a:spLocks noGrp="1"/>
          </p:cNvSpPr>
          <p:nvPr>
            <p:ph type="title"/>
          </p:nvPr>
        </p:nvSpPr>
        <p:spPr/>
        <p:txBody>
          <a:bodyPr/>
          <a:lstStyle/>
          <a:p>
            <a:r>
              <a:rPr lang="en-US" sz="4000"/>
              <a:t>Questions?</a:t>
            </a:r>
          </a:p>
        </p:txBody>
      </p:sp>
      <p:pic>
        <p:nvPicPr>
          <p:cNvPr id="5" name="Picture Placeholder 4">
            <a:extLst>
              <a:ext uri="{FF2B5EF4-FFF2-40B4-BE49-F238E27FC236}">
                <a16:creationId xmlns:a16="http://schemas.microsoft.com/office/drawing/2014/main" id="{EDCE77B0-F4FB-4C0A-8C95-03A2F48537A7}"/>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a:xfrm flipH="1">
            <a:off x="689176" y="1652769"/>
            <a:ext cx="3442986" cy="4055072"/>
          </a:xfrm>
          <a:prstGeom prst="rect">
            <a:avLst/>
          </a:prstGeom>
        </p:spPr>
      </p:pic>
    </p:spTree>
    <p:extLst>
      <p:ext uri="{BB962C8B-B14F-4D97-AF65-F5344CB8AC3E}">
        <p14:creationId xmlns:p14="http://schemas.microsoft.com/office/powerpoint/2010/main" val="2567825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25D47-6470-423F-B0D9-3B9F5D5786E5}"/>
              </a:ext>
            </a:extLst>
          </p:cNvPr>
          <p:cNvSpPr>
            <a:spLocks noGrp="1"/>
          </p:cNvSpPr>
          <p:nvPr>
            <p:ph idx="1"/>
          </p:nvPr>
        </p:nvSpPr>
        <p:spPr>
          <a:xfrm>
            <a:off x="457200" y="1515533"/>
            <a:ext cx="8229600" cy="4885267"/>
          </a:xfrm>
        </p:spPr>
        <p:txBody>
          <a:bodyPr>
            <a:normAutofit fontScale="92500" lnSpcReduction="20000"/>
          </a:bodyPr>
          <a:lstStyle/>
          <a:p>
            <a:pPr marL="0" indent="0">
              <a:buNone/>
            </a:pPr>
            <a:r>
              <a:rPr lang="en-US" sz="2600" dirty="0"/>
              <a:t>Developmental disabilities are common and often not identified before school age</a:t>
            </a:r>
            <a:br>
              <a:rPr lang="en-US" sz="2600" dirty="0"/>
            </a:br>
            <a:endParaRPr lang="en-US" sz="2600" dirty="0"/>
          </a:p>
          <a:p>
            <a:r>
              <a:rPr lang="en-US" sz="2600" dirty="0"/>
              <a:t>Up to </a:t>
            </a:r>
            <a:r>
              <a:rPr lang="en-US" sz="2600" b="1" dirty="0"/>
              <a:t>1 in 4 </a:t>
            </a:r>
            <a:r>
              <a:rPr lang="en-US" sz="2600" dirty="0"/>
              <a:t>(</a:t>
            </a:r>
            <a:r>
              <a:rPr lang="en-US" sz="2600" u="sng" dirty="0"/>
              <a:t>&lt;</a:t>
            </a:r>
            <a:r>
              <a:rPr lang="en-US" sz="2600" dirty="0"/>
              <a:t> 5 yrs. of age) are at moderate to high risk for developmental, behavioral, or social-emotional delay</a:t>
            </a:r>
            <a:r>
              <a:rPr lang="en-US" sz="2600" dirty="0">
                <a:cs typeface="Arial" panose="020B0604020202020204" pitchFamily="34" charset="0"/>
              </a:rPr>
              <a:t>s</a:t>
            </a:r>
            <a:r>
              <a:rPr lang="en-US" sz="2600" baseline="30000" dirty="0">
                <a:cs typeface="Arial" panose="020B0604020202020204" pitchFamily="34" charset="0"/>
              </a:rPr>
              <a:t>1</a:t>
            </a:r>
          </a:p>
          <a:p>
            <a:pPr marL="914400" lvl="2" indent="0">
              <a:buNone/>
            </a:pPr>
            <a:endParaRPr lang="en-US" sz="2600" dirty="0">
              <a:cs typeface="Arial" panose="020B0604020202020204" pitchFamily="34" charset="0"/>
            </a:endParaRPr>
          </a:p>
          <a:p>
            <a:r>
              <a:rPr lang="en-US" sz="2600" b="1" dirty="0">
                <a:cs typeface="Arial" panose="020B0604020202020204" pitchFamily="34" charset="0"/>
              </a:rPr>
              <a:t>1 in 6 </a:t>
            </a:r>
            <a:r>
              <a:rPr lang="en-US" sz="2600" dirty="0">
                <a:cs typeface="Arial" panose="020B0604020202020204" pitchFamily="34" charset="0"/>
              </a:rPr>
              <a:t>(3–17 yrs. of age) has a developmental disability</a:t>
            </a:r>
            <a:r>
              <a:rPr lang="en-US" sz="2600" baseline="30000" dirty="0">
                <a:cs typeface="Arial" panose="020B0604020202020204" pitchFamily="34" charset="0"/>
              </a:rPr>
              <a:t>2</a:t>
            </a:r>
          </a:p>
          <a:p>
            <a:endParaRPr lang="en-US" sz="2600" dirty="0">
              <a:cs typeface="Arial" panose="020B0604020202020204" pitchFamily="34" charset="0"/>
            </a:endParaRPr>
          </a:p>
          <a:p>
            <a:r>
              <a:rPr lang="en-US" sz="2600" b="1" dirty="0">
                <a:cs typeface="Arial" panose="020B0604020202020204" pitchFamily="34" charset="0"/>
              </a:rPr>
              <a:t>1 in 44 </a:t>
            </a:r>
            <a:r>
              <a:rPr lang="en-US" sz="2600" dirty="0">
                <a:cs typeface="Arial" panose="020B0604020202020204" pitchFamily="34" charset="0"/>
              </a:rPr>
              <a:t>(8 yr. </a:t>
            </a:r>
            <a:r>
              <a:rPr lang="en-US" sz="2600" dirty="0" err="1">
                <a:cs typeface="Arial" panose="020B0604020202020204" pitchFamily="34" charset="0"/>
              </a:rPr>
              <a:t>olds</a:t>
            </a:r>
            <a:r>
              <a:rPr lang="en-US" sz="2600" dirty="0">
                <a:cs typeface="Arial" panose="020B0604020202020204" pitchFamily="34" charset="0"/>
              </a:rPr>
              <a:t>) are estimated to have autism spectrum disorder</a:t>
            </a:r>
            <a:r>
              <a:rPr lang="en-US" sz="2600" baseline="30000" dirty="0">
                <a:cs typeface="Arial" panose="020B0604020202020204" pitchFamily="34" charset="0"/>
              </a:rPr>
              <a:t>3</a:t>
            </a:r>
            <a:endParaRPr lang="en-US" sz="2600" dirty="0">
              <a:cs typeface="Arial" panose="020B0604020202020204" pitchFamily="34" charset="0"/>
            </a:endParaRPr>
          </a:p>
          <a:p>
            <a:pPr lvl="1">
              <a:spcBef>
                <a:spcPts val="0"/>
              </a:spcBef>
              <a:buNone/>
            </a:pPr>
            <a:r>
              <a:rPr lang="en-US" sz="2600" dirty="0">
                <a:cs typeface="Arial" panose="020B0604020202020204" pitchFamily="34" charset="0"/>
              </a:rPr>
              <a:t>				</a:t>
            </a:r>
          </a:p>
          <a:p>
            <a:pPr lvl="2">
              <a:spcBef>
                <a:spcPts val="0"/>
              </a:spcBef>
              <a:buNone/>
            </a:pPr>
            <a:r>
              <a:rPr lang="en-US" sz="2200" i="1" dirty="0">
                <a:cs typeface="Arial" panose="020B0604020202020204" pitchFamily="34" charset="0"/>
              </a:rPr>
              <a:t>1. </a:t>
            </a:r>
            <a:r>
              <a:rPr lang="en-US" sz="2200" b="0" i="1" dirty="0">
                <a:solidFill>
                  <a:srgbClr val="000000"/>
                </a:solidFill>
                <a:effectLst/>
              </a:rPr>
              <a:t>National Survey of Children’s Health, 2011-12</a:t>
            </a:r>
            <a:endParaRPr lang="en-US" sz="2200" i="1" dirty="0">
              <a:cs typeface="Arial" panose="020B0604020202020204" pitchFamily="34" charset="0"/>
            </a:endParaRPr>
          </a:p>
          <a:p>
            <a:pPr lvl="2">
              <a:spcBef>
                <a:spcPts val="0"/>
              </a:spcBef>
              <a:buNone/>
            </a:pPr>
            <a:r>
              <a:rPr lang="en-US" sz="2200" i="1" dirty="0">
                <a:cs typeface="Arial" panose="020B0604020202020204" pitchFamily="34" charset="0"/>
              </a:rPr>
              <a:t>2. </a:t>
            </a:r>
            <a:r>
              <a:rPr lang="en-US" sz="2200" i="1" dirty="0" err="1">
                <a:cs typeface="Arial" panose="020B0604020202020204" pitchFamily="34" charset="0"/>
              </a:rPr>
              <a:t>Zablotsky</a:t>
            </a:r>
            <a:r>
              <a:rPr lang="en-US" sz="2200" i="1" dirty="0">
                <a:cs typeface="Arial" panose="020B0604020202020204" pitchFamily="34" charset="0"/>
              </a:rPr>
              <a:t>, B, et al, Pediatrics 2019</a:t>
            </a:r>
          </a:p>
          <a:p>
            <a:pPr lvl="2">
              <a:spcBef>
                <a:spcPts val="0"/>
              </a:spcBef>
              <a:buNone/>
            </a:pPr>
            <a:r>
              <a:rPr lang="en-US" sz="2200" i="1" dirty="0">
                <a:cs typeface="Arial" panose="020B0604020202020204" pitchFamily="34" charset="0"/>
              </a:rPr>
              <a:t>3.</a:t>
            </a:r>
            <a:r>
              <a:rPr lang="en-US" sz="2200" i="1" dirty="0"/>
              <a:t> CDC, MMWR Surveillance Summary 12/2021</a:t>
            </a:r>
          </a:p>
          <a:p>
            <a:pPr lvl="2">
              <a:spcBef>
                <a:spcPts val="0"/>
              </a:spcBef>
              <a:buNone/>
            </a:pPr>
            <a:endParaRPr lang="en-US" sz="2200" i="1" dirty="0">
              <a:cs typeface="Arial" panose="020B0604020202020204" pitchFamily="34" charset="0"/>
            </a:endParaRPr>
          </a:p>
          <a:p>
            <a:pPr lvl="1">
              <a:spcBef>
                <a:spcPts val="0"/>
              </a:spcBef>
              <a:buNone/>
            </a:pPr>
            <a:endParaRPr lang="en-US" sz="2600" i="1" dirty="0">
              <a:cs typeface="Arial" panose="020B0604020202020204" pitchFamily="34" charset="0"/>
            </a:endParaRPr>
          </a:p>
          <a:p>
            <a:pPr lvl="1"/>
            <a:endParaRPr lang="en-US" dirty="0"/>
          </a:p>
        </p:txBody>
      </p:sp>
      <p:sp>
        <p:nvSpPr>
          <p:cNvPr id="4" name="Title 3">
            <a:extLst>
              <a:ext uri="{FF2B5EF4-FFF2-40B4-BE49-F238E27FC236}">
                <a16:creationId xmlns:a16="http://schemas.microsoft.com/office/drawing/2014/main" id="{34E456F5-60CE-4204-9D81-ACEDFE3F0ACF}"/>
              </a:ext>
            </a:extLst>
          </p:cNvPr>
          <p:cNvSpPr>
            <a:spLocks noGrp="1"/>
          </p:cNvSpPr>
          <p:nvPr>
            <p:ph type="title"/>
          </p:nvPr>
        </p:nvSpPr>
        <p:spPr/>
        <p:txBody>
          <a:bodyPr/>
          <a:lstStyle/>
          <a:p>
            <a:r>
              <a:rPr lang="en-US" sz="4000"/>
              <a:t>Why Monitor Development?</a:t>
            </a:r>
          </a:p>
        </p:txBody>
      </p:sp>
    </p:spTree>
    <p:extLst>
      <p:ext uri="{BB962C8B-B14F-4D97-AF65-F5344CB8AC3E}">
        <p14:creationId xmlns:p14="http://schemas.microsoft.com/office/powerpoint/2010/main" val="61595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70749-B36E-4F2C-B0A4-C86E2C72FA99}"/>
              </a:ext>
            </a:extLst>
          </p:cNvPr>
          <p:cNvSpPr>
            <a:spLocks noGrp="1"/>
          </p:cNvSpPr>
          <p:nvPr>
            <p:ph idx="1"/>
          </p:nvPr>
        </p:nvSpPr>
        <p:spPr>
          <a:xfrm>
            <a:off x="609600" y="1600200"/>
            <a:ext cx="7620000" cy="5257800"/>
          </a:xfrm>
        </p:spPr>
        <p:txBody>
          <a:bodyPr>
            <a:normAutofit/>
          </a:bodyPr>
          <a:lstStyle/>
          <a:p>
            <a:r>
              <a:rPr lang="en-US" sz="2400" dirty="0"/>
              <a:t>Evidence shows that starting supports as early as possible is best</a:t>
            </a:r>
            <a:endParaRPr lang="en-US" dirty="0"/>
          </a:p>
          <a:p>
            <a:r>
              <a:rPr lang="en-US" dirty="0"/>
              <a:t>The earlier a child is </a:t>
            </a:r>
            <a:r>
              <a:rPr lang="en-US" sz="2400" dirty="0"/>
              <a:t>identified, the sooner targeted intervention and family supports can start</a:t>
            </a:r>
          </a:p>
          <a:p>
            <a:pPr marL="800100" lvl="2"/>
            <a:r>
              <a:rPr lang="en-US" dirty="0"/>
              <a:t>It is never “too late” to start services and supports</a:t>
            </a:r>
          </a:p>
          <a:p>
            <a:pPr indent="-228600"/>
            <a:r>
              <a:rPr lang="en-US" dirty="0"/>
              <a:t>Intervention can improve skills, abilities, future school performance, long-term self-care skills, and quality of life</a:t>
            </a:r>
          </a:p>
          <a:p>
            <a:pPr indent="-228600"/>
            <a:r>
              <a:rPr lang="en-US" dirty="0"/>
              <a:t>Other benefits of early identification &amp; intervention </a:t>
            </a:r>
          </a:p>
          <a:p>
            <a:pPr marL="857250" lvl="2"/>
            <a:r>
              <a:rPr lang="en-US" dirty="0"/>
              <a:t>Families understand their child’s strengths, and areas they may need support</a:t>
            </a:r>
          </a:p>
          <a:p>
            <a:pPr marL="857250" lvl="2"/>
            <a:r>
              <a:rPr lang="en-US" dirty="0"/>
              <a:t>Family wellness </a:t>
            </a:r>
            <a:endParaRPr lang="en-US" sz="2400" dirty="0"/>
          </a:p>
          <a:p>
            <a:endParaRPr lang="en-US" sz="2400" dirty="0"/>
          </a:p>
          <a:p>
            <a:pPr marL="0" indent="0">
              <a:buNone/>
            </a:pPr>
            <a:endParaRPr lang="en-US" dirty="0"/>
          </a:p>
        </p:txBody>
      </p:sp>
      <p:sp>
        <p:nvSpPr>
          <p:cNvPr id="4" name="Title 3">
            <a:extLst>
              <a:ext uri="{FF2B5EF4-FFF2-40B4-BE49-F238E27FC236}">
                <a16:creationId xmlns:a16="http://schemas.microsoft.com/office/drawing/2014/main" id="{9549CF5D-D8DC-4615-8E39-2741436DB400}"/>
              </a:ext>
            </a:extLst>
          </p:cNvPr>
          <p:cNvSpPr>
            <a:spLocks noGrp="1"/>
          </p:cNvSpPr>
          <p:nvPr>
            <p:ph type="title"/>
          </p:nvPr>
        </p:nvSpPr>
        <p:spPr/>
        <p:txBody>
          <a:bodyPr/>
          <a:lstStyle/>
          <a:p>
            <a:r>
              <a:rPr lang="en-US" sz="4000"/>
              <a:t>Earlier Intervention is Better</a:t>
            </a:r>
          </a:p>
        </p:txBody>
      </p:sp>
    </p:spTree>
    <p:extLst>
      <p:ext uri="{BB962C8B-B14F-4D97-AF65-F5344CB8AC3E}">
        <p14:creationId xmlns:p14="http://schemas.microsoft.com/office/powerpoint/2010/main" val="21661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A967258-ED29-4BB0-B960-140B01779199}"/>
              </a:ext>
            </a:extLst>
          </p:cNvPr>
          <p:cNvSpPr>
            <a:spLocks noGrp="1"/>
          </p:cNvSpPr>
          <p:nvPr>
            <p:ph idx="1"/>
          </p:nvPr>
        </p:nvSpPr>
        <p:spPr>
          <a:xfrm>
            <a:off x="238806" y="1771319"/>
            <a:ext cx="4056517" cy="4525963"/>
          </a:xfrm>
        </p:spPr>
        <p:txBody>
          <a:bodyPr>
            <a:normAutofit/>
          </a:bodyPr>
          <a:lstStyle/>
          <a:p>
            <a:r>
              <a:rPr lang="en-US" sz="2000" dirty="0"/>
              <a:t>Monitoring is one part of developmental surveillance</a:t>
            </a:r>
          </a:p>
          <a:p>
            <a:r>
              <a:rPr lang="en-US" sz="2000" dirty="0"/>
              <a:t>Occurs at each well child visit</a:t>
            </a:r>
          </a:p>
          <a:p>
            <a:r>
              <a:rPr lang="en-US" sz="2000" dirty="0"/>
              <a:t>Uses developmental milestones and much more</a:t>
            </a:r>
          </a:p>
          <a:p>
            <a:r>
              <a:rPr lang="en-US" sz="2000" dirty="0"/>
              <a:t>Families and early childhood professionals also monitor development (team approach)</a:t>
            </a:r>
          </a:p>
          <a:p>
            <a:r>
              <a:rPr lang="en-US" sz="2000" dirty="0"/>
              <a:t>Ongoing </a:t>
            </a:r>
          </a:p>
          <a:p>
            <a:r>
              <a:rPr lang="en-US" sz="2000" dirty="0"/>
              <a:t>No scores, no risk </a:t>
            </a:r>
            <a:r>
              <a:rPr lang="en-US" sz="2000" dirty="0" err="1"/>
              <a:t>categorisation</a:t>
            </a:r>
            <a:endParaRPr lang="en-US" sz="2000" dirty="0"/>
          </a:p>
          <a:p>
            <a:r>
              <a:rPr lang="en-US" sz="2000" dirty="0"/>
              <a:t>Can support the need for any additional developmental screening </a:t>
            </a:r>
          </a:p>
        </p:txBody>
      </p:sp>
      <p:sp>
        <p:nvSpPr>
          <p:cNvPr id="4" name="Title 3">
            <a:extLst>
              <a:ext uri="{FF2B5EF4-FFF2-40B4-BE49-F238E27FC236}">
                <a16:creationId xmlns:a16="http://schemas.microsoft.com/office/drawing/2014/main" id="{2D9D8E7F-B5A3-4B3F-B382-23DEEC806089}"/>
              </a:ext>
            </a:extLst>
          </p:cNvPr>
          <p:cNvSpPr>
            <a:spLocks noGrp="1"/>
          </p:cNvSpPr>
          <p:nvPr>
            <p:ph type="title"/>
          </p:nvPr>
        </p:nvSpPr>
        <p:spPr>
          <a:xfrm>
            <a:off x="0" y="0"/>
            <a:ext cx="8991600" cy="1071146"/>
          </a:xfrm>
        </p:spPr>
        <p:txBody>
          <a:bodyPr>
            <a:noAutofit/>
          </a:bodyPr>
          <a:lstStyle/>
          <a:p>
            <a:r>
              <a:rPr lang="en-US" sz="3300"/>
              <a:t>Developmental Surveillance vs Screening</a:t>
            </a:r>
          </a:p>
        </p:txBody>
      </p:sp>
      <p:sp>
        <p:nvSpPr>
          <p:cNvPr id="13" name="Text Placeholder 12">
            <a:extLst>
              <a:ext uri="{FF2B5EF4-FFF2-40B4-BE49-F238E27FC236}">
                <a16:creationId xmlns:a16="http://schemas.microsoft.com/office/drawing/2014/main" id="{B0781C93-E212-4979-A165-D09D56DE35AF}"/>
              </a:ext>
            </a:extLst>
          </p:cNvPr>
          <p:cNvSpPr>
            <a:spLocks noGrp="1"/>
          </p:cNvSpPr>
          <p:nvPr>
            <p:ph type="body" idx="4294967295"/>
          </p:nvPr>
        </p:nvSpPr>
        <p:spPr>
          <a:xfrm>
            <a:off x="238806" y="1300055"/>
            <a:ext cx="4040188" cy="639762"/>
          </a:xfrm>
        </p:spPr>
        <p:txBody>
          <a:bodyPr>
            <a:normAutofit/>
          </a:bodyPr>
          <a:lstStyle/>
          <a:p>
            <a:pPr marL="0" indent="0">
              <a:buNone/>
            </a:pPr>
            <a:r>
              <a:rPr lang="en-US"/>
              <a:t>Surveillance</a:t>
            </a:r>
          </a:p>
        </p:txBody>
      </p:sp>
      <p:sp>
        <p:nvSpPr>
          <p:cNvPr id="15" name="Text Placeholder 14">
            <a:extLst>
              <a:ext uri="{FF2B5EF4-FFF2-40B4-BE49-F238E27FC236}">
                <a16:creationId xmlns:a16="http://schemas.microsoft.com/office/drawing/2014/main" id="{28BA43CF-F6AA-4DFC-B330-C6C9B6AC5C59}"/>
              </a:ext>
            </a:extLst>
          </p:cNvPr>
          <p:cNvSpPr>
            <a:spLocks noGrp="1"/>
          </p:cNvSpPr>
          <p:nvPr>
            <p:ph type="body" sz="quarter" idx="4294967295"/>
          </p:nvPr>
        </p:nvSpPr>
        <p:spPr>
          <a:xfrm>
            <a:off x="4554313" y="1219200"/>
            <a:ext cx="4742842" cy="639762"/>
          </a:xfrm>
        </p:spPr>
        <p:txBody>
          <a:bodyPr>
            <a:normAutofit/>
          </a:bodyPr>
          <a:lstStyle/>
          <a:p>
            <a:pPr marL="0" indent="0">
              <a:buNone/>
            </a:pPr>
            <a:r>
              <a:rPr lang="en-US"/>
              <a:t>Screening</a:t>
            </a:r>
          </a:p>
        </p:txBody>
      </p:sp>
      <p:sp>
        <p:nvSpPr>
          <p:cNvPr id="16" name="Content Placeholder 15">
            <a:extLst>
              <a:ext uri="{FF2B5EF4-FFF2-40B4-BE49-F238E27FC236}">
                <a16:creationId xmlns:a16="http://schemas.microsoft.com/office/drawing/2014/main" id="{CD30735C-7D99-467A-AF19-A20CD1487408}"/>
              </a:ext>
            </a:extLst>
          </p:cNvPr>
          <p:cNvSpPr>
            <a:spLocks noGrp="1"/>
          </p:cNvSpPr>
          <p:nvPr>
            <p:ph sz="quarter" idx="4294967295"/>
          </p:nvPr>
        </p:nvSpPr>
        <p:spPr>
          <a:xfrm>
            <a:off x="4280946" y="1716031"/>
            <a:ext cx="4738122" cy="5023421"/>
          </a:xfrm>
        </p:spPr>
        <p:txBody>
          <a:bodyPr vert="horz" lIns="91440" tIns="45720" rIns="91440" bIns="45720" rtlCol="0" anchor="t">
            <a:normAutofit fontScale="55000" lnSpcReduction="20000"/>
          </a:bodyPr>
          <a:lstStyle/>
          <a:p>
            <a:pPr>
              <a:lnSpc>
                <a:spcPct val="120000"/>
              </a:lnSpc>
              <a:buClr>
                <a:srgbClr val="7030A0"/>
              </a:buClr>
            </a:pPr>
            <a:r>
              <a:rPr lang="en-US" sz="3600" dirty="0"/>
              <a:t>Administered by early childhood professionals</a:t>
            </a:r>
          </a:p>
          <a:p>
            <a:pPr>
              <a:lnSpc>
                <a:spcPct val="120000"/>
              </a:lnSpc>
              <a:buClr>
                <a:srgbClr val="7030A0"/>
              </a:buClr>
            </a:pPr>
            <a:r>
              <a:rPr lang="en-US" sz="3600" dirty="0"/>
              <a:t>Recommended at specific ages </a:t>
            </a:r>
            <a:endParaRPr lang="en-US" sz="3600" dirty="0">
              <a:cs typeface="Calibri"/>
            </a:endParaRPr>
          </a:p>
          <a:p>
            <a:pPr>
              <a:lnSpc>
                <a:spcPct val="120000"/>
              </a:lnSpc>
              <a:buClr>
                <a:srgbClr val="7030A0"/>
              </a:buClr>
            </a:pPr>
            <a:r>
              <a:rPr lang="en-US" sz="3600" dirty="0"/>
              <a:t>Also recommended if there are concerns at other times</a:t>
            </a:r>
            <a:endParaRPr lang="en-US" sz="3600" dirty="0">
              <a:cs typeface="Calibri"/>
            </a:endParaRPr>
          </a:p>
          <a:p>
            <a:pPr>
              <a:lnSpc>
                <a:spcPct val="120000"/>
              </a:lnSpc>
              <a:buClr>
                <a:srgbClr val="7030A0"/>
              </a:buClr>
            </a:pPr>
            <a:r>
              <a:rPr lang="en-US" sz="3600" dirty="0"/>
              <a:t>Uses validated developmental screening tools with milestones</a:t>
            </a:r>
            <a:endParaRPr lang="en-US" sz="3600" dirty="0">
              <a:cs typeface="Calibri"/>
            </a:endParaRPr>
          </a:p>
          <a:p>
            <a:pPr>
              <a:lnSpc>
                <a:spcPct val="120000"/>
              </a:lnSpc>
              <a:buClr>
                <a:srgbClr val="7030A0"/>
              </a:buClr>
            </a:pPr>
            <a:r>
              <a:rPr lang="en-US" sz="3600" dirty="0"/>
              <a:t>Provides </a:t>
            </a:r>
            <a:r>
              <a:rPr lang="en-US" sz="3600" dirty="0">
                <a:solidFill>
                  <a:srgbClr val="000000"/>
                </a:solidFill>
              </a:rPr>
              <a:t>risk</a:t>
            </a:r>
            <a:r>
              <a:rPr lang="en-US" sz="3600" dirty="0"/>
              <a:t> </a:t>
            </a:r>
            <a:r>
              <a:rPr lang="en-US" sz="3600" dirty="0" err="1"/>
              <a:t>categorisation</a:t>
            </a:r>
            <a:r>
              <a:rPr lang="en-US" sz="3600" dirty="0"/>
              <a:t>/scores</a:t>
            </a:r>
            <a:endParaRPr lang="en-US" sz="3600" dirty="0">
              <a:cs typeface="Calibri"/>
            </a:endParaRPr>
          </a:p>
          <a:p>
            <a:pPr>
              <a:lnSpc>
                <a:spcPct val="120000"/>
              </a:lnSpc>
              <a:buClr>
                <a:srgbClr val="7030A0"/>
              </a:buClr>
            </a:pPr>
            <a:r>
              <a:rPr lang="en-US" sz="3600" dirty="0"/>
              <a:t>Not diagnostic</a:t>
            </a:r>
            <a:endParaRPr lang="en-US" sz="3600" dirty="0">
              <a:cs typeface="Calibri"/>
            </a:endParaRPr>
          </a:p>
          <a:p>
            <a:pPr>
              <a:lnSpc>
                <a:spcPct val="120000"/>
              </a:lnSpc>
              <a:buClr>
                <a:srgbClr val="7030A0"/>
              </a:buClr>
            </a:pPr>
            <a:r>
              <a:rPr lang="en-US" sz="3600" dirty="0"/>
              <a:t>Helps determine if diagnostic evaluations are needed</a:t>
            </a:r>
            <a:endParaRPr lang="en-US" sz="3600" dirty="0">
              <a:cs typeface="Calibri"/>
            </a:endParaRPr>
          </a:p>
          <a:p>
            <a:pPr>
              <a:lnSpc>
                <a:spcPct val="120000"/>
              </a:lnSpc>
              <a:buClr>
                <a:srgbClr val="7030A0"/>
              </a:buClr>
            </a:pPr>
            <a:r>
              <a:rPr lang="en-US" sz="3600" dirty="0"/>
              <a:t>May be used to qualify for state </a:t>
            </a:r>
            <a:br>
              <a:rPr lang="en-US" sz="3600" dirty="0"/>
            </a:br>
            <a:r>
              <a:rPr lang="en-US" sz="3600" dirty="0"/>
              <a:t>early intervention programs</a:t>
            </a:r>
            <a:endParaRPr lang="en-US" sz="3600" dirty="0">
              <a:cs typeface="Calibri"/>
            </a:endParaRPr>
          </a:p>
          <a:p>
            <a:endParaRPr lang="en-US" dirty="0"/>
          </a:p>
        </p:txBody>
      </p:sp>
    </p:spTree>
    <p:extLst>
      <p:ext uri="{BB962C8B-B14F-4D97-AF65-F5344CB8AC3E}">
        <p14:creationId xmlns:p14="http://schemas.microsoft.com/office/powerpoint/2010/main" val="622370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3" name="Title 2">
            <a:extLst>
              <a:ext uri="{FF2B5EF4-FFF2-40B4-BE49-F238E27FC236}">
                <a16:creationId xmlns:a16="http://schemas.microsoft.com/office/drawing/2014/main" id="{C7CD41FE-70C2-4206-BF00-E25B91F4944C}"/>
              </a:ext>
            </a:extLst>
          </p:cNvPr>
          <p:cNvSpPr>
            <a:spLocks noGrp="1"/>
          </p:cNvSpPr>
          <p:nvPr>
            <p:ph type="title"/>
          </p:nvPr>
        </p:nvSpPr>
        <p:spPr>
          <a:xfrm>
            <a:off x="0" y="304800"/>
            <a:ext cx="9144000" cy="685800"/>
          </a:xfrm>
        </p:spPr>
        <p:txBody>
          <a:bodyPr/>
          <a:lstStyle/>
          <a:p>
            <a:r>
              <a:rPr lang="en-US" sz="3600"/>
              <a:t>CDC’s </a:t>
            </a:r>
            <a:r>
              <a:rPr lang="en-US" sz="4000"/>
              <a:t>Milestone</a:t>
            </a:r>
            <a:r>
              <a:rPr lang="en-US" sz="3600"/>
              <a:t> Checklists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A0F621D2-9E7D-4F3C-AF59-27B6BE5C322E}"/>
              </a:ext>
            </a:extLst>
          </p:cNvPr>
          <p:cNvPicPr>
            <a:picLocks noChangeAspect="1"/>
          </p:cNvPicPr>
          <p:nvPr/>
        </p:nvPicPr>
        <p:blipFill>
          <a:blip r:embed="rId3"/>
          <a:stretch>
            <a:fillRect/>
          </a:stretch>
        </p:blipFill>
        <p:spPr>
          <a:xfrm>
            <a:off x="1093981" y="4246614"/>
            <a:ext cx="1434960" cy="2429390"/>
          </a:xfrm>
          <a:prstGeom prst="rect">
            <a:avLst/>
          </a:prstGeom>
        </p:spPr>
      </p:pic>
      <p:pic>
        <p:nvPicPr>
          <p:cNvPr id="2" name="Picture 1">
            <a:extLst>
              <a:ext uri="{FF2B5EF4-FFF2-40B4-BE49-F238E27FC236}">
                <a16:creationId xmlns:a16="http://schemas.microsoft.com/office/drawing/2014/main" id="{295E122A-2387-4757-B9D0-F2779E23C599}"/>
              </a:ext>
            </a:extLst>
          </p:cNvPr>
          <p:cNvPicPr>
            <a:picLocks noChangeAspect="1"/>
          </p:cNvPicPr>
          <p:nvPr/>
        </p:nvPicPr>
        <p:blipFill>
          <a:blip r:embed="rId4"/>
          <a:stretch>
            <a:fillRect/>
          </a:stretch>
        </p:blipFill>
        <p:spPr>
          <a:xfrm>
            <a:off x="6002971" y="2803102"/>
            <a:ext cx="1594863" cy="2247165"/>
          </a:xfrm>
          <a:prstGeom prst="rect">
            <a:avLst/>
          </a:prstGeom>
          <a:ln>
            <a:solidFill>
              <a:schemeClr val="tx2">
                <a:lumMod val="65000"/>
              </a:schemeClr>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BF6BB30-1DD8-48CD-913A-B67ECBEBADE5}"/>
              </a:ext>
            </a:extLst>
          </p:cNvPr>
          <p:cNvSpPr txBox="1"/>
          <p:nvPr/>
        </p:nvSpPr>
        <p:spPr>
          <a:xfrm flipH="1">
            <a:off x="2102529" y="5467291"/>
            <a:ext cx="4438997" cy="400110"/>
          </a:xfrm>
          <a:prstGeom prst="rect">
            <a:avLst/>
          </a:prstGeom>
          <a:noFill/>
        </p:spPr>
        <p:txBody>
          <a:bodyPr wrap="square" rtlCol="0">
            <a:spAutoFit/>
          </a:bodyPr>
          <a:lstStyle/>
          <a:p>
            <a:pPr algn="ctr"/>
            <a:r>
              <a:rPr lang="en-US" sz="2000" b="1"/>
              <a:t>www.cdc.gov/ActEarly/Materials</a:t>
            </a:r>
          </a:p>
        </p:txBody>
      </p:sp>
      <p:pic>
        <p:nvPicPr>
          <p:cNvPr id="8" name="Picture 7">
            <a:extLst>
              <a:ext uri="{FF2B5EF4-FFF2-40B4-BE49-F238E27FC236}">
                <a16:creationId xmlns:a16="http://schemas.microsoft.com/office/drawing/2014/main" id="{C86DA3A5-C6A5-454E-A14E-7303D5FED664}"/>
              </a:ext>
            </a:extLst>
          </p:cNvPr>
          <p:cNvPicPr>
            <a:picLocks noChangeAspect="1"/>
          </p:cNvPicPr>
          <p:nvPr/>
        </p:nvPicPr>
        <p:blipFill rotWithShape="1">
          <a:blip r:embed="rId5"/>
          <a:srcRect l="6030" t="27200" r="11195" b="733"/>
          <a:stretch/>
        </p:blipFill>
        <p:spPr>
          <a:xfrm>
            <a:off x="3005469" y="1597690"/>
            <a:ext cx="2700671" cy="3452577"/>
          </a:xfrm>
          <a:prstGeom prst="rect">
            <a:avLst/>
          </a:prstGeom>
        </p:spPr>
      </p:pic>
      <p:pic>
        <p:nvPicPr>
          <p:cNvPr id="7" name="Picture 6">
            <a:extLst>
              <a:ext uri="{FF2B5EF4-FFF2-40B4-BE49-F238E27FC236}">
                <a16:creationId xmlns:a16="http://schemas.microsoft.com/office/drawing/2014/main" id="{6ED759B8-7431-4654-8149-3997C5A72355}"/>
              </a:ext>
            </a:extLst>
          </p:cNvPr>
          <p:cNvPicPr/>
          <p:nvPr/>
        </p:nvPicPr>
        <p:blipFill>
          <a:blip r:embed="rId6"/>
          <a:stretch>
            <a:fillRect/>
          </a:stretch>
        </p:blipFill>
        <p:spPr>
          <a:xfrm>
            <a:off x="277402" y="1315092"/>
            <a:ext cx="2431236" cy="29315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4400" y="1752600"/>
            <a:ext cx="4495800" cy="4525963"/>
          </a:xfrm>
        </p:spPr>
        <p:txBody>
          <a:bodyPr/>
          <a:lstStyle/>
          <a:p>
            <a:r>
              <a:rPr lang="en-US" dirty="0"/>
              <a:t>Helps with early identification </a:t>
            </a:r>
          </a:p>
          <a:p>
            <a:r>
              <a:rPr lang="en-US" dirty="0"/>
              <a:t>Adds different information than screening alone</a:t>
            </a:r>
          </a:p>
          <a:p>
            <a:pPr lvl="1"/>
            <a:r>
              <a:rPr lang="en-US" dirty="0"/>
              <a:t>Longitudinal</a:t>
            </a:r>
          </a:p>
          <a:p>
            <a:pPr lvl="1"/>
            <a:r>
              <a:rPr lang="en-US" dirty="0"/>
              <a:t>More than milestones </a:t>
            </a:r>
          </a:p>
          <a:p>
            <a:r>
              <a:rPr lang="en-US" dirty="0"/>
              <a:t>Education/protective</a:t>
            </a:r>
          </a:p>
          <a:p>
            <a:pPr lvl="1"/>
            <a:r>
              <a:rPr lang="en-US" dirty="0"/>
              <a:t>i.e., Strengthening Families</a:t>
            </a:r>
          </a:p>
          <a:p>
            <a:r>
              <a:rPr lang="en-US" dirty="0"/>
              <a:t>Developmental promotion</a:t>
            </a:r>
          </a:p>
          <a:p>
            <a:r>
              <a:rPr lang="en-US" dirty="0"/>
              <a:t>Family engagement- trusting relationships</a:t>
            </a:r>
          </a:p>
          <a:p>
            <a:endParaRPr lang="en-US" dirty="0"/>
          </a:p>
        </p:txBody>
      </p:sp>
      <p:sp>
        <p:nvSpPr>
          <p:cNvPr id="4" name="Title 3"/>
          <p:cNvSpPr>
            <a:spLocks noGrp="1"/>
          </p:cNvSpPr>
          <p:nvPr>
            <p:ph type="title"/>
          </p:nvPr>
        </p:nvSpPr>
        <p:spPr>
          <a:xfrm>
            <a:off x="152400" y="304800"/>
            <a:ext cx="8534400" cy="685800"/>
          </a:xfrm>
        </p:spPr>
        <p:txBody>
          <a:bodyPr/>
          <a:lstStyle/>
          <a:p>
            <a:r>
              <a:rPr lang="en-US" sz="4000"/>
              <a:t>Developmental Monitoring</a:t>
            </a:r>
          </a:p>
        </p:txBody>
      </p:sp>
      <p:pic>
        <p:nvPicPr>
          <p:cNvPr id="3" name="Picture 2">
            <a:extLst>
              <a:ext uri="{FF2B5EF4-FFF2-40B4-BE49-F238E27FC236}">
                <a16:creationId xmlns:a16="http://schemas.microsoft.com/office/drawing/2014/main" id="{C9C0B3E5-59EE-45B4-8DAC-67D8531C7748}"/>
              </a:ext>
            </a:extLst>
          </p:cNvPr>
          <p:cNvPicPr>
            <a:picLocks noChangeAspect="1"/>
          </p:cNvPicPr>
          <p:nvPr/>
        </p:nvPicPr>
        <p:blipFill rotWithShape="1">
          <a:blip r:embed="rId3"/>
          <a:srcRect l="7936"/>
          <a:stretch/>
        </p:blipFill>
        <p:spPr>
          <a:xfrm>
            <a:off x="152400" y="1752600"/>
            <a:ext cx="4495800" cy="4072481"/>
          </a:xfrm>
          <a:prstGeom prst="rect">
            <a:avLst/>
          </a:prstGeom>
        </p:spPr>
      </p:pic>
    </p:spTree>
    <p:extLst>
      <p:ext uri="{BB962C8B-B14F-4D97-AF65-F5344CB8AC3E}">
        <p14:creationId xmlns:p14="http://schemas.microsoft.com/office/powerpoint/2010/main" val="449597449"/>
      </p:ext>
    </p:extLst>
  </p:cSld>
  <p:clrMapOvr>
    <a:masterClrMapping/>
  </p:clrMapOvr>
  <mc:AlternateContent xmlns:mc="http://schemas.openxmlformats.org/markup-compatibility/2006" xmlns:p14="http://schemas.microsoft.com/office/powerpoint/2010/main">
    <mc:Choice Requires="p14">
      <p:transition spd="slow" p14:dur="2000" advTm="81218"/>
    </mc:Choice>
    <mc:Fallback xmlns="">
      <p:transition spd="slow" advTm="8121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11"/>
</p:tagLst>
</file>

<file path=ppt/tags/tag2.xml><?xml version="1.0" encoding="utf-8"?>
<p:tagLst xmlns:a="http://schemas.openxmlformats.org/drawingml/2006/main" xmlns:r="http://schemas.openxmlformats.org/officeDocument/2006/relationships" xmlns:p="http://schemas.openxmlformats.org/presentationml/2006/main">
  <p:tag name="SHAPE_LOCKS" val="11"/>
</p:tagLst>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18F7547ED6CC4BA52395C158BB6980" ma:contentTypeVersion="3" ma:contentTypeDescription="Create a new document." ma:contentTypeScope="" ma:versionID="72437a0108d649a290ce48a882eb974f">
  <xsd:schema xmlns:xsd="http://www.w3.org/2001/XMLSchema" xmlns:xs="http://www.w3.org/2001/XMLSchema" xmlns:p="http://schemas.microsoft.com/office/2006/metadata/properties" xmlns:ns1="http://schemas.microsoft.com/sharepoint/v3" targetNamespace="http://schemas.microsoft.com/office/2006/metadata/properties" ma:root="true" ma:fieldsID="5c5e3b32741fcbbeb43033f4f198c93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90C04B-9AA6-46E6-8AAA-0253BC124817}"/>
</file>

<file path=customXml/itemProps2.xml><?xml version="1.0" encoding="utf-8"?>
<ds:datastoreItem xmlns:ds="http://schemas.openxmlformats.org/officeDocument/2006/customXml" ds:itemID="{72BF92F1-0EA6-408F-A2B4-808EE5159F4C}"/>
</file>

<file path=customXml/itemProps3.xml><?xml version="1.0" encoding="utf-8"?>
<ds:datastoreItem xmlns:ds="http://schemas.openxmlformats.org/officeDocument/2006/customXml" ds:itemID="{B8573425-BA0C-47F8-BBAD-FB0AE457DA59}"/>
</file>

<file path=docProps/app.xml><?xml version="1.0" encoding="utf-8"?>
<Properties xmlns="http://schemas.openxmlformats.org/officeDocument/2006/extended-properties" xmlns:vt="http://schemas.openxmlformats.org/officeDocument/2006/docPropsVTypes">
  <TotalTime>2459</TotalTime>
  <Words>5257</Words>
  <Application>Microsoft Office PowerPoint</Application>
  <PresentationFormat>On-screen Show (4:3)</PresentationFormat>
  <Paragraphs>463</Paragraphs>
  <Slides>44</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Century Gothic</vt:lpstr>
      <vt:lpstr>Courier New</vt:lpstr>
      <vt:lpstr>Noto Sans Symbols</vt:lpstr>
      <vt:lpstr>Open Sans</vt:lpstr>
      <vt:lpstr>Office Theme</vt:lpstr>
      <vt:lpstr>PowerPoint Presentation</vt:lpstr>
      <vt:lpstr>PowerPoint Presentation</vt:lpstr>
      <vt:lpstr>PowerPoint Presentation</vt:lpstr>
      <vt:lpstr>Presentation Objectives</vt:lpstr>
      <vt:lpstr>Why Monitor Development?</vt:lpstr>
      <vt:lpstr>Earlier Intervention is Better</vt:lpstr>
      <vt:lpstr>Developmental Surveillance vs Screening</vt:lpstr>
      <vt:lpstr>CDC’s Milestone Checklists</vt:lpstr>
      <vt:lpstr>Developmental Monitoring</vt:lpstr>
      <vt:lpstr>You May Have Heard…</vt:lpstr>
      <vt:lpstr>Why Revise?</vt:lpstr>
      <vt:lpstr>Unnecessary Worry?</vt:lpstr>
      <vt:lpstr>Developmental Expertise</vt:lpstr>
      <vt:lpstr>Developed 11 Criteria </vt:lpstr>
      <vt:lpstr>Why “Most” (≥ 75%)?</vt:lpstr>
      <vt:lpstr>Evaluating “Most” </vt:lpstr>
      <vt:lpstr>Additional Sources</vt:lpstr>
      <vt:lpstr>Biggest Challenges</vt:lpstr>
      <vt:lpstr>“Evidence-Informed”</vt:lpstr>
      <vt:lpstr>Remaining Criteria</vt:lpstr>
      <vt:lpstr>Results of the Process</vt:lpstr>
      <vt:lpstr>What about crawling and talking?</vt:lpstr>
      <vt:lpstr>Milestones Used Differently</vt:lpstr>
      <vt:lpstr>Pediatrics</vt:lpstr>
      <vt:lpstr>Additional Checklist Features</vt:lpstr>
      <vt:lpstr>Implications on practice </vt:lpstr>
      <vt:lpstr>Open-Ended Questions</vt:lpstr>
      <vt:lpstr>Where are the “Red Flags”?</vt:lpstr>
      <vt:lpstr>Developmental Screening Reminders</vt:lpstr>
      <vt:lpstr>Parent Tips and Activities</vt:lpstr>
      <vt:lpstr>Enrichment Activities </vt:lpstr>
      <vt:lpstr>Strengths </vt:lpstr>
      <vt:lpstr>Relatable</vt:lpstr>
      <vt:lpstr>Checklist Limitations</vt:lpstr>
      <vt:lpstr>The Larger Landscape</vt:lpstr>
      <vt:lpstr>LTSAE: More Than Materials</vt:lpstr>
      <vt:lpstr>AAP Partnership</vt:lpstr>
      <vt:lpstr>Post-Release Recap</vt:lpstr>
      <vt:lpstr>Support from Leaders in the Field</vt:lpstr>
      <vt:lpstr>Take Aways (LTSAE Milestones)</vt:lpstr>
      <vt:lpstr>Take Aways (Early Identification)</vt:lpstr>
      <vt:lpstr>FAQs</vt:lpstr>
      <vt:lpstr>PowerPoint Presentation</vt:lpstr>
      <vt:lpstr>Questions?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jgy6</dc:creator>
  <cp:lastModifiedBy>Jessica Green (Ministry of Health)</cp:lastModifiedBy>
  <cp:revision>63</cp:revision>
  <cp:lastPrinted>2012-05-16T15:22:08Z</cp:lastPrinted>
  <dcterms:created xsi:type="dcterms:W3CDTF">2011-06-23T13:28:39Z</dcterms:created>
  <dcterms:modified xsi:type="dcterms:W3CDTF">2023-01-17T02:50:25Z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2021-04-09T00:57:52Z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7e4ef1ca-fa84-4539-b647-8924779f54c9</vt:lpwstr>
  </property>
  <property fmtid="{D5CDD505-2E9C-101B-9397-08002B2CF9AE}" pid="8" name="MSIP_Label_7b94a7b8-f06c-4dfe-bdcc-9b548fd58c31_ContentBits">
    <vt:lpwstr>0</vt:lpwstr>
  </property>
  <property fmtid="{D5CDD505-2E9C-101B-9397-08002B2CF9AE}" pid="9" name="ContentTypeId">
    <vt:lpwstr>0x0101006D18F7547ED6CC4BA52395C158BB6980</vt:lpwstr>
  </property>
</Properties>
</file>