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Lst>
  <p:notesMasterIdLst>
    <p:notesMasterId r:id="rId22"/>
  </p:notesMasterIdLst>
  <p:sldIdLst>
    <p:sldId id="264" r:id="rId6"/>
    <p:sldId id="326" r:id="rId7"/>
    <p:sldId id="357" r:id="rId8"/>
    <p:sldId id="356" r:id="rId9"/>
    <p:sldId id="358" r:id="rId10"/>
    <p:sldId id="364" r:id="rId11"/>
    <p:sldId id="362" r:id="rId12"/>
    <p:sldId id="359" r:id="rId13"/>
    <p:sldId id="360" r:id="rId14"/>
    <p:sldId id="361" r:id="rId15"/>
    <p:sldId id="366" r:id="rId16"/>
    <p:sldId id="363" r:id="rId17"/>
    <p:sldId id="367" r:id="rId18"/>
    <p:sldId id="365" r:id="rId19"/>
    <p:sldId id="368" r:id="rId20"/>
    <p:sldId id="369" r:id="rId21"/>
  </p:sldIdLst>
  <p:sldSz cx="9144000" cy="6858000" type="screen4x3"/>
  <p:notesSz cx="6805613" cy="9939338"/>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4" orient="horz" pos="2115" userDrawn="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00"/>
    <a:srgbClr val="FF7F2F"/>
    <a:srgbClr val="752F8A"/>
    <a:srgbClr val="78B143"/>
    <a:srgbClr val="001942"/>
    <a:srgbClr val="00122E"/>
    <a:srgbClr val="FFFFFF"/>
    <a:srgbClr val="001E50"/>
    <a:srgbClr val="1C3F94"/>
    <a:srgbClr val="0D7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3" autoAdjust="0"/>
    <p:restoredTop sz="90194" autoAdjust="0"/>
  </p:normalViewPr>
  <p:slideViewPr>
    <p:cSldViewPr snapToGrid="0" showGuides="1">
      <p:cViewPr varScale="1">
        <p:scale>
          <a:sx n="78" d="100"/>
          <a:sy n="78" d="100"/>
        </p:scale>
        <p:origin x="1463" y="80"/>
      </p:cViewPr>
      <p:guideLst>
        <p:guide orient="horz" pos="1774"/>
        <p:guide orient="horz" pos="2115"/>
        <p:guide pos="2880"/>
      </p:guideLst>
    </p:cSldViewPr>
  </p:slideViewPr>
  <p:outlineViewPr>
    <p:cViewPr>
      <p:scale>
        <a:sx n="33" d="100"/>
        <a:sy n="33" d="100"/>
      </p:scale>
      <p:origin x="0" y="-2852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atin typeface="Arial" panose="020B0604020202020204" pitchFamily="34" charset="0"/>
              </a:defRPr>
            </a:lvl1pPr>
          </a:lstStyle>
          <a:p>
            <a:fld id="{B54B9022-B3DC-4EAE-8AD5-71EC8BD8744A}" type="datetimeFigureOut">
              <a:rPr lang="en-AU" smtClean="0"/>
              <a:pPr/>
              <a:t>29/07/2019</a:t>
            </a:fld>
            <a:endParaRPr lang="en-AU" dirty="0"/>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atin typeface="Arial" panose="020B0604020202020204" pitchFamily="34" charset="0"/>
              </a:defRPr>
            </a:lvl1pPr>
          </a:lstStyle>
          <a:p>
            <a:fld id="{3ACC9E35-E9F3-4F69-AAEB-DBBAC33C112E}" type="slidenum">
              <a:rPr lang="en-AU" smtClean="0"/>
              <a:pPr/>
              <a:t>‹#›</a:t>
            </a:fld>
            <a:endParaRPr lang="en-AU" dirty="0"/>
          </a:p>
        </p:txBody>
      </p:sp>
    </p:spTree>
    <p:extLst>
      <p:ext uri="{BB962C8B-B14F-4D97-AF65-F5344CB8AC3E}">
        <p14:creationId xmlns:p14="http://schemas.microsoft.com/office/powerpoint/2010/main" val="160902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71987" cy="33543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a:t>
            </a:fld>
            <a:endParaRPr lang="en-AU" dirty="0"/>
          </a:p>
        </p:txBody>
      </p:sp>
    </p:spTree>
    <p:extLst>
      <p:ext uri="{BB962C8B-B14F-4D97-AF65-F5344CB8AC3E}">
        <p14:creationId xmlns:p14="http://schemas.microsoft.com/office/powerpoint/2010/main" val="309793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Bullet 2: A copy of the infant’s health care record is to be forwarded to Forensic Medicine (NSW Health Pathology) within 24 hours of the infant’s death.</a:t>
            </a:r>
          </a:p>
          <a:p>
            <a:r>
              <a:rPr lang="en-US" sz="1200" dirty="0" smtClean="0"/>
              <a:t>Bullet 3: Clarify</a:t>
            </a:r>
            <a:r>
              <a:rPr lang="en-US" sz="1200" baseline="0" dirty="0" smtClean="0"/>
              <a:t> that Forensic Medicine is part of NSW Health Pathology. Forensic Medicine provides social work support for parents/</a:t>
            </a:r>
            <a:r>
              <a:rPr lang="en-US" sz="1200" baseline="0" dirty="0" err="1" smtClean="0"/>
              <a:t>carers</a:t>
            </a:r>
            <a:r>
              <a:rPr lang="en-US" sz="1200" baseline="0" dirty="0" smtClean="0"/>
              <a:t> once the infant’s body has been transferred from hospital care to Forensic Medicine. </a:t>
            </a:r>
            <a:br>
              <a:rPr lang="en-US" sz="1200" baseline="0" dirty="0" smtClean="0"/>
            </a:br>
            <a:r>
              <a:rPr lang="en-US" sz="1200" baseline="0" dirty="0" smtClean="0"/>
              <a:t>This support is available until completion of the final post mortem examination report. </a:t>
            </a:r>
          </a:p>
          <a:p>
            <a:r>
              <a:rPr lang="en-US" sz="1200" baseline="0" dirty="0" smtClean="0"/>
              <a:t>It may take months for the final post mortem examination to be completed.</a:t>
            </a:r>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10</a:t>
            </a:fld>
            <a:endParaRPr lang="en-AU" dirty="0"/>
          </a:p>
        </p:txBody>
      </p:sp>
    </p:spTree>
    <p:extLst>
      <p:ext uri="{BB962C8B-B14F-4D97-AF65-F5344CB8AC3E}">
        <p14:creationId xmlns:p14="http://schemas.microsoft.com/office/powerpoint/2010/main" val="390413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the procedure document Section 4.5 Initial Care of the Parents/</a:t>
            </a:r>
            <a:r>
              <a:rPr lang="en-US" baseline="0" dirty="0" err="1" smtClean="0"/>
              <a:t>Carers</a:t>
            </a:r>
            <a:r>
              <a:rPr lang="en-US" baseline="0" dirty="0" smtClean="0"/>
              <a:t> for a step by step guide to care of the parents/</a:t>
            </a:r>
            <a:r>
              <a:rPr lang="en-US" baseline="0" dirty="0" err="1" smtClean="0"/>
              <a:t>carers</a:t>
            </a:r>
            <a:r>
              <a:rPr lang="en-US" baseline="0" dirty="0" smtClean="0"/>
              <a:t>, an overview of the Coronial process and the Police in their role representing the Coroner. </a:t>
            </a:r>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11</a:t>
            </a:fld>
            <a:endParaRPr lang="en-AU" dirty="0"/>
          </a:p>
        </p:txBody>
      </p:sp>
    </p:spTree>
    <p:extLst>
      <p:ext uri="{BB962C8B-B14F-4D97-AF65-F5344CB8AC3E}">
        <p14:creationId xmlns:p14="http://schemas.microsoft.com/office/powerpoint/2010/main" val="14494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Bullet</a:t>
            </a:r>
            <a:r>
              <a:rPr lang="en-AU" sz="1200" baseline="0" dirty="0" smtClean="0"/>
              <a:t> 1: </a:t>
            </a:r>
            <a:r>
              <a:rPr lang="en-AU" sz="1200" dirty="0" smtClean="0"/>
              <a:t>The infant’s medical history is to be completed by the AMO or paediatrician and</a:t>
            </a:r>
            <a:r>
              <a:rPr lang="en-AU" sz="1200" baseline="0" dirty="0" smtClean="0"/>
              <a:t> documented </a:t>
            </a:r>
            <a:r>
              <a:rPr lang="en-AU" sz="1200" dirty="0" smtClean="0"/>
              <a:t>in the infant’s health care record.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Discuss the process for</a:t>
            </a:r>
            <a:r>
              <a:rPr lang="en-US" sz="1200" baseline="0" dirty="0" smtClean="0"/>
              <a:t> management of child protection concerns or genetic or metabolic disease. </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Bullet</a:t>
            </a:r>
            <a:r>
              <a:rPr lang="en-US" sz="1200" baseline="0" dirty="0" smtClean="0"/>
              <a:t> 2: The infant’s health care record assists the forensic pathologist in completion of the post mortem examination.</a:t>
            </a:r>
            <a:br>
              <a:rPr lang="en-US" sz="1200" baseline="0" dirty="0" smtClean="0"/>
            </a:br>
            <a:r>
              <a:rPr lang="en-US" sz="1200" baseline="0" dirty="0" smtClean="0"/>
              <a:t>It is important that the forensic pathologist has a copy of the infant’s medical history within 24 hours of the infant’s death. If this can be facilitated by medical or nursing staff then this should occur.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forensic pathologist (NSW Health Pathology) will contact the hospital if a copy of the infant’s healthcare record is not received within 24 hours of the infant’s death. </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12</a:t>
            </a:fld>
            <a:endParaRPr lang="en-AU" dirty="0"/>
          </a:p>
        </p:txBody>
      </p:sp>
    </p:spTree>
    <p:extLst>
      <p:ext uri="{BB962C8B-B14F-4D97-AF65-F5344CB8AC3E}">
        <p14:creationId xmlns:p14="http://schemas.microsoft.com/office/powerpoint/2010/main" val="2508384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services</a:t>
            </a:r>
            <a:r>
              <a:rPr lang="en-US" baseline="0" dirty="0" smtClean="0"/>
              <a:t> provided by Red Nose Grief and Loss such as a 24 hour bereavement support line, access to professional counselling, support groups for parents/</a:t>
            </a:r>
            <a:r>
              <a:rPr lang="en-US" baseline="0" dirty="0" err="1" smtClean="0"/>
              <a:t>carers</a:t>
            </a:r>
            <a:r>
              <a:rPr lang="en-US" baseline="0" dirty="0" smtClean="0"/>
              <a:t> and other family members and a library. </a:t>
            </a:r>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13</a:t>
            </a:fld>
            <a:endParaRPr lang="en-AU" dirty="0"/>
          </a:p>
        </p:txBody>
      </p:sp>
    </p:spTree>
    <p:extLst>
      <p:ext uri="{BB962C8B-B14F-4D97-AF65-F5344CB8AC3E}">
        <p14:creationId xmlns:p14="http://schemas.microsoft.com/office/powerpoint/2010/main" val="1605653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Forensic Medicine</a:t>
            </a:r>
            <a:r>
              <a:rPr lang="en-US" baseline="0" dirty="0" smtClean="0"/>
              <a:t> (NSW Health Pathology) social work is available to provide support and referral for parents/</a:t>
            </a:r>
            <a:r>
              <a:rPr lang="en-US" baseline="0" dirty="0" err="1" smtClean="0"/>
              <a:t>carers</a:t>
            </a:r>
            <a:r>
              <a:rPr lang="en-US" baseline="0" dirty="0" smtClean="0"/>
              <a:t> once the infant’s body is transferred from hospital to Forensic Medicine and up until the final post mortem report is completed</a:t>
            </a:r>
          </a:p>
          <a:p>
            <a:pPr marL="171450" indent="-171450">
              <a:buFont typeface="Arial" panose="020B0604020202020204" pitchFamily="34" charset="0"/>
              <a:buChar char="•"/>
            </a:pPr>
            <a:r>
              <a:rPr lang="en-US" baseline="0" dirty="0" smtClean="0"/>
              <a:t>Forensic Medicine social work (NSW Health Pathology) can assist parents/</a:t>
            </a:r>
            <a:r>
              <a:rPr lang="en-US" baseline="0" dirty="0" err="1" smtClean="0"/>
              <a:t>carers</a:t>
            </a:r>
            <a:r>
              <a:rPr lang="en-US" baseline="0" dirty="0" smtClean="0"/>
              <a:t> in communicating with the Coroner. </a:t>
            </a:r>
          </a:p>
          <a:p>
            <a:pPr marL="171450" indent="-171450">
              <a:buFont typeface="Arial" panose="020B0604020202020204" pitchFamily="34" charset="0"/>
              <a:buChar char="•"/>
            </a:pPr>
            <a:r>
              <a:rPr lang="en-US" baseline="0" dirty="0" smtClean="0"/>
              <a:t>Forensic Medicine (NSW Health Pathology)LHD/SHN may convene a multi-disciplinary case review. LHD/SHN staff may be invited to participate.</a:t>
            </a:r>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14</a:t>
            </a:fld>
            <a:endParaRPr lang="en-AU" dirty="0"/>
          </a:p>
        </p:txBody>
      </p:sp>
    </p:spTree>
    <p:extLst>
      <p:ext uri="{BB962C8B-B14F-4D97-AF65-F5344CB8AC3E}">
        <p14:creationId xmlns:p14="http://schemas.microsoft.com/office/powerpoint/2010/main" val="217780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parents/</a:t>
            </a:r>
            <a:r>
              <a:rPr lang="en-US" dirty="0" err="1" smtClean="0"/>
              <a:t>carers</a:t>
            </a:r>
            <a:r>
              <a:rPr lang="en-US" dirty="0" smtClean="0"/>
              <a:t> may want to discuss the post mortem results with health professionals from their hospital admission</a:t>
            </a:r>
            <a:r>
              <a:rPr lang="en-US" baseline="0" dirty="0" smtClean="0"/>
              <a:t>. T</a:t>
            </a:r>
            <a:r>
              <a:rPr lang="en-US" dirty="0" smtClean="0"/>
              <a:t>his</a:t>
            </a:r>
            <a:r>
              <a:rPr lang="en-US" baseline="0" dirty="0" smtClean="0"/>
              <a:t> may include </a:t>
            </a:r>
            <a:r>
              <a:rPr lang="en-US" dirty="0" smtClean="0"/>
              <a:t>the </a:t>
            </a:r>
            <a:r>
              <a:rPr lang="en-AU" dirty="0" smtClean="0"/>
              <a:t>hospital social worker or contact person, the senior medical officer, paediatrician or general practitioner.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Forensic</a:t>
            </a:r>
            <a:r>
              <a:rPr lang="en-US" baseline="0" dirty="0" smtClean="0"/>
              <a:t> Medicine (NSW Health Pathology) social work and/or the forensic pathologist can be contacted to discuss any questions about the post mortem.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NSW Health staff who would like a copy of the infant’s final post mortem report should contact their Director of Clinical Governance or Director of Medical Services. </a:t>
            </a:r>
            <a:endParaRPr lang="en-US" dirty="0" smtClean="0"/>
          </a:p>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15</a:t>
            </a:fld>
            <a:endParaRPr lang="en-AU" dirty="0"/>
          </a:p>
        </p:txBody>
      </p:sp>
    </p:spTree>
    <p:extLst>
      <p:ext uri="{BB962C8B-B14F-4D97-AF65-F5344CB8AC3E}">
        <p14:creationId xmlns:p14="http://schemas.microsoft.com/office/powerpoint/2010/main" val="416375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16</a:t>
            </a:fld>
            <a:endParaRPr lang="en-AU" dirty="0"/>
          </a:p>
        </p:txBody>
      </p:sp>
    </p:spTree>
    <p:extLst>
      <p:ext uri="{BB962C8B-B14F-4D97-AF65-F5344CB8AC3E}">
        <p14:creationId xmlns:p14="http://schemas.microsoft.com/office/powerpoint/2010/main" val="401868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2</a:t>
            </a:fld>
            <a:endParaRPr lang="en-AU" dirty="0"/>
          </a:p>
        </p:txBody>
      </p:sp>
    </p:spTree>
    <p:extLst>
      <p:ext uri="{BB962C8B-B14F-4D97-AF65-F5344CB8AC3E}">
        <p14:creationId xmlns:p14="http://schemas.microsoft.com/office/powerpoint/2010/main" val="44236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layout of the procedure document, it includes: </a:t>
            </a:r>
          </a:p>
          <a:p>
            <a:pPr marL="171450" indent="-171450">
              <a:buFont typeface="Arial" panose="020B0604020202020204" pitchFamily="34" charset="0"/>
              <a:buChar char="•"/>
            </a:pPr>
            <a:r>
              <a:rPr lang="en-US" baseline="0" dirty="0" smtClean="0"/>
              <a:t>A procedure that supports the journey of the infant and the parents/</a:t>
            </a:r>
            <a:r>
              <a:rPr lang="en-US" baseline="0" dirty="0" err="1" smtClean="0"/>
              <a:t>carers</a:t>
            </a:r>
            <a:r>
              <a:rPr lang="en-US" baseline="0" dirty="0" smtClean="0"/>
              <a:t> through the NSW Health system and other relevant NSW Government agencies.</a:t>
            </a:r>
          </a:p>
          <a:p>
            <a:pPr marL="0" indent="0">
              <a:buFont typeface="Arial" panose="020B0604020202020204" pitchFamily="34" charset="0"/>
              <a:buNone/>
            </a:pPr>
            <a:r>
              <a:rPr lang="en-US" baseline="0" dirty="0" smtClean="0"/>
              <a:t>Two attachments that will be discussed: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Attachment 6.1 Response to Sudden Unexpected Death in Infancy (SUDI) - Roles and Responsibilities. This document outlines the roles of the various professionals involved in the NSW Government response to SUDI. </a:t>
            </a:r>
          </a:p>
          <a:p>
            <a:pPr marL="171450" indent="-171450">
              <a:buFont typeface="Arial" panose="020B0604020202020204" pitchFamily="34" charset="0"/>
              <a:buChar char="•"/>
            </a:pPr>
            <a:r>
              <a:rPr lang="en-US" baseline="0" dirty="0" smtClean="0"/>
              <a:t>Attachment 6.2 </a:t>
            </a:r>
            <a:r>
              <a:rPr lang="en-AU" baseline="0" dirty="0" smtClean="0"/>
              <a:t>Medical History Guide - Sudden Unexpected Death in Infancy (SUDI) supports completion of the infant’s medical history. The medical history is to be completed by the AMO or paediatrician in the infant’s health care record. </a:t>
            </a:r>
          </a:p>
          <a:p>
            <a:pPr marL="171450" indent="-171450">
              <a:buFont typeface="Arial" panose="020B0604020202020204" pitchFamily="34" charset="0"/>
              <a:buChar char="•"/>
            </a:pP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3</a:t>
            </a:fld>
            <a:endParaRPr lang="en-AU" dirty="0"/>
          </a:p>
        </p:txBody>
      </p:sp>
    </p:spTree>
    <p:extLst>
      <p:ext uri="{BB962C8B-B14F-4D97-AF65-F5344CB8AC3E}">
        <p14:creationId xmlns:p14="http://schemas.microsoft.com/office/powerpoint/2010/main" val="235850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Bullet 4:</a:t>
            </a:r>
            <a:r>
              <a:rPr lang="en-US" baseline="0" dirty="0" smtClean="0"/>
              <a:t> </a:t>
            </a:r>
            <a:r>
              <a:rPr lang="en-AU" sz="1200" dirty="0" smtClean="0"/>
              <a:t>This includes assisting the NSW Coroner and Police in their role of investigating the infant’s death. Discuss</a:t>
            </a:r>
            <a:r>
              <a:rPr lang="en-AU" sz="1200" baseline="0" dirty="0" smtClean="0"/>
              <a:t> the role and expectations of Police in your facility, in their role of representing the Coroner. </a:t>
            </a:r>
            <a:br>
              <a:rPr lang="en-AU" sz="1200" baseline="0" dirty="0" smtClean="0"/>
            </a:br>
            <a:r>
              <a:rPr lang="en-AU" sz="1200" baseline="0" dirty="0" smtClean="0"/>
              <a:t>Note you may want to discuss Section 4.3.1 Police of the procedure document, which outlines the process where there is uncertainty about the roles and expectations of Police in a NSW Health facility. </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4</a:t>
            </a:fld>
            <a:endParaRPr lang="en-AU" dirty="0"/>
          </a:p>
        </p:txBody>
      </p:sp>
    </p:spTree>
    <p:extLst>
      <p:ext uri="{BB962C8B-B14F-4D97-AF65-F5344CB8AC3E}">
        <p14:creationId xmlns:p14="http://schemas.microsoft.com/office/powerpoint/2010/main" val="264904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This definition excludes infants who die unexpectedly in misadventures due to external injury (such as transport incidents) and accidental drowning.</a:t>
            </a:r>
          </a:p>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5</a:t>
            </a:fld>
            <a:endParaRPr lang="en-AU" dirty="0"/>
          </a:p>
        </p:txBody>
      </p:sp>
    </p:spTree>
    <p:extLst>
      <p:ext uri="{BB962C8B-B14F-4D97-AF65-F5344CB8AC3E}">
        <p14:creationId xmlns:p14="http://schemas.microsoft.com/office/powerpoint/2010/main" val="79948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difference</a:t>
            </a:r>
            <a:r>
              <a:rPr lang="en-US" baseline="0" dirty="0" smtClean="0"/>
              <a:t> between SUDI and SIDS.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SUDI is where the cause was not immediately apparent at the time of death</a:t>
            </a:r>
            <a:endParaRPr lang="en-US" baseline="0" dirty="0" smtClean="0"/>
          </a:p>
          <a:p>
            <a:r>
              <a:rPr lang="en-US" baseline="0" dirty="0" smtClean="0"/>
              <a:t>SIDS is where the cause of death remains unexplained and appears to have happened during sleep. </a:t>
            </a:r>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6</a:t>
            </a:fld>
            <a:endParaRPr lang="en-AU" dirty="0"/>
          </a:p>
        </p:txBody>
      </p:sp>
    </p:spTree>
    <p:extLst>
      <p:ext uri="{BB962C8B-B14F-4D97-AF65-F5344CB8AC3E}">
        <p14:creationId xmlns:p14="http://schemas.microsoft.com/office/powerpoint/2010/main" val="404104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7</a:t>
            </a:fld>
            <a:endParaRPr lang="en-AU" dirty="0"/>
          </a:p>
        </p:txBody>
      </p:sp>
    </p:spTree>
    <p:extLst>
      <p:ext uri="{BB962C8B-B14F-4D97-AF65-F5344CB8AC3E}">
        <p14:creationId xmlns:p14="http://schemas.microsoft.com/office/powerpoint/2010/main" val="159152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 Discuss the health professionals</a:t>
            </a:r>
            <a:r>
              <a:rPr lang="en-US" baseline="0" dirty="0" smtClean="0"/>
              <a:t> involved and space available for responding to SUDI in your facility.</a:t>
            </a:r>
          </a:p>
          <a:p>
            <a:r>
              <a:rPr lang="en-US" baseline="0" dirty="0" smtClean="0"/>
              <a:t>Bullet 2: Discuss that where there is an infant death in the community, the infant will be brought to hospital so that the infant’s medical history can be completed and the parents/</a:t>
            </a:r>
            <a:r>
              <a:rPr lang="en-US" baseline="0" dirty="0" err="1" smtClean="0"/>
              <a:t>carers</a:t>
            </a:r>
            <a:r>
              <a:rPr lang="en-US" baseline="0" dirty="0" smtClean="0"/>
              <a:t> receive support and referral. </a:t>
            </a:r>
            <a:r>
              <a:rPr lang="en-US" dirty="0" smtClean="0"/>
              <a:t/>
            </a:r>
            <a:br>
              <a:rPr lang="en-US" dirty="0" smtClean="0"/>
            </a:br>
            <a:r>
              <a:rPr lang="en-US" dirty="0" smtClean="0"/>
              <a:t>Bullet 3:</a:t>
            </a:r>
            <a:r>
              <a:rPr lang="en-US" baseline="0" dirty="0" smtClean="0"/>
              <a:t> </a:t>
            </a:r>
            <a:r>
              <a:rPr lang="en-US" dirty="0" smtClean="0"/>
              <a:t>Discuss</a:t>
            </a:r>
            <a:r>
              <a:rPr lang="en-US" baseline="0" dirty="0" smtClean="0"/>
              <a:t> how SUDI is managed in your local health district or specialty health network, when you might need to access locally networked </a:t>
            </a:r>
            <a:r>
              <a:rPr lang="en-US" baseline="0" dirty="0" err="1" smtClean="0"/>
              <a:t>paediatric</a:t>
            </a:r>
            <a:r>
              <a:rPr lang="en-US" baseline="0" dirty="0" smtClean="0"/>
              <a:t> services and how to do that in your facility. </a:t>
            </a:r>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8</a:t>
            </a:fld>
            <a:endParaRPr lang="en-AU" dirty="0"/>
          </a:p>
        </p:txBody>
      </p:sp>
    </p:spTree>
    <p:extLst>
      <p:ext uri="{BB962C8B-B14F-4D97-AF65-F5344CB8AC3E}">
        <p14:creationId xmlns:p14="http://schemas.microsoft.com/office/powerpoint/2010/main" val="312709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Show</a:t>
            </a:r>
            <a:r>
              <a:rPr lang="en-US" sz="1200" baseline="0" dirty="0" smtClean="0"/>
              <a:t> a copy of Attachment 6.1 Response to Sudden Unexpected Death Infancy (SUDI) – Roles and Responsibilities and discuss how the response to SUDI is coordinated in your department.</a:t>
            </a:r>
            <a:endParaRPr lang="en-AU" sz="1200"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9</a:t>
            </a:fld>
            <a:endParaRPr lang="en-AU" dirty="0"/>
          </a:p>
        </p:txBody>
      </p:sp>
    </p:spTree>
    <p:extLst>
      <p:ext uri="{BB962C8B-B14F-4D97-AF65-F5344CB8AC3E}">
        <p14:creationId xmlns:p14="http://schemas.microsoft.com/office/powerpoint/2010/main" val="2725887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953179"/>
            <a:ext cx="4173537" cy="2387600"/>
          </a:xfrm>
        </p:spPr>
        <p:txBody>
          <a:bodyPr anchor="b"/>
          <a:lstStyle>
            <a:lvl1pPr algn="l">
              <a:defRPr lang="en-US" sz="6600" b="1" kern="1200" cap="none" baseline="0" dirty="0">
                <a:solidFill>
                  <a:schemeClr val="bg1"/>
                </a:solidFill>
                <a:latin typeface="+mj-lt"/>
                <a:ea typeface="+mj-ea"/>
                <a:cs typeface="+mj-cs"/>
              </a:defRPr>
            </a:lvl1pPr>
          </a:lstStyle>
          <a:p>
            <a:pPr marL="0" lvl="0" algn="l" defTabSz="914400" rtl="0" eaLnBrk="1" latinLnBrk="0" hangingPunct="1">
              <a:lnSpc>
                <a:spcPct val="90000"/>
              </a:lnSpc>
              <a:spcBef>
                <a:spcPct val="0"/>
              </a:spcBef>
              <a:buNone/>
            </a:pPr>
            <a:r>
              <a:rPr lang="en-US" dirty="0"/>
              <a:t>Title</a:t>
            </a:r>
          </a:p>
        </p:txBody>
      </p:sp>
      <p:sp>
        <p:nvSpPr>
          <p:cNvPr id="3" name="Subtitle 2"/>
          <p:cNvSpPr>
            <a:spLocks noGrp="1"/>
          </p:cNvSpPr>
          <p:nvPr>
            <p:ph type="subTitle" idx="1"/>
          </p:nvPr>
        </p:nvSpPr>
        <p:spPr>
          <a:xfrm>
            <a:off x="331788" y="3432854"/>
            <a:ext cx="4173537" cy="1655762"/>
          </a:xfrm>
        </p:spPr>
        <p:txBody>
          <a:bodyPr/>
          <a:lstStyle>
            <a:lvl1pPr marL="0" indent="0" algn="l">
              <a:buNone/>
              <a:defRPr lang="en-US" sz="18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600"/>
              </a:spcBef>
              <a:buClr>
                <a:schemeClr val="accent4"/>
              </a:buClr>
              <a:buSzPct val="75000"/>
              <a:buFont typeface="Arial" panose="020B0604020202020204" pitchFamily="34" charset="0"/>
              <a:buNone/>
            </a:pPr>
            <a:r>
              <a:rPr lang="en-US" dirty="0"/>
              <a:t>Click to edit Master subtitle style</a:t>
            </a:r>
          </a:p>
        </p:txBody>
      </p:sp>
      <p:pic>
        <p:nvPicPr>
          <p:cNvPr id="7" name="Picture 6">
            <a:extLst>
              <a:ext uri="{FF2B5EF4-FFF2-40B4-BE49-F238E27FC236}">
                <a16:creationId xmlns:a16="http://schemas.microsoft.com/office/drawing/2014/main" xmlns="" id="{24DE60F4-F358-4E62-9887-923C33557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6" r="52155"/>
          <a:stretch/>
        </p:blipFill>
        <p:spPr>
          <a:xfrm>
            <a:off x="4638677" y="546779"/>
            <a:ext cx="4505323" cy="6229421"/>
          </a:xfrm>
          <a:prstGeom prst="rect">
            <a:avLst/>
          </a:prstGeom>
        </p:spPr>
      </p:pic>
      <p:grpSp>
        <p:nvGrpSpPr>
          <p:cNvPr id="45" name="Group 44">
            <a:extLst>
              <a:ext uri="{FF2B5EF4-FFF2-40B4-BE49-F238E27FC236}">
                <a16:creationId xmlns:a16="http://schemas.microsoft.com/office/drawing/2014/main" xmlns="" id="{B0024A80-6E11-4693-B598-8DC0969F1778}"/>
              </a:ext>
            </a:extLst>
          </p:cNvPr>
          <p:cNvGrpSpPr/>
          <p:nvPr userDrawn="1"/>
        </p:nvGrpSpPr>
        <p:grpSpPr>
          <a:xfrm>
            <a:off x="335733" y="5831540"/>
            <a:ext cx="713777" cy="769667"/>
            <a:chOff x="335733" y="5831540"/>
            <a:chExt cx="713777" cy="769667"/>
          </a:xfrm>
          <a:solidFill>
            <a:schemeClr val="bg1"/>
          </a:solidFill>
        </p:grpSpPr>
        <p:sp>
          <p:nvSpPr>
            <p:cNvPr id="19" name="Freeform: Shape 18">
              <a:extLst>
                <a:ext uri="{FF2B5EF4-FFF2-40B4-BE49-F238E27FC236}">
                  <a16:creationId xmlns:a16="http://schemas.microsoft.com/office/drawing/2014/main" xmlns="" id="{70D9303C-EEB2-48A1-B3BB-EE71AE2EF02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346C0FB2-C0BB-4AFA-9767-DF8A791669B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DE4B05A8-39D4-4E4C-ADEA-BE47AAB292A8}"/>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6E35CF6E-B995-4805-BC53-3AEA923A5DEF}"/>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335DC608-6915-4FC8-8455-8AB7FA4A363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56DB3E12-B90B-4EBD-B985-8AE12F7A5742}"/>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D84C2F6C-EE3F-45FF-89BC-B6D5E5B2F2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17529FAE-F330-4F78-8761-00EAFEAD7E0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BAFF6534-2B77-4FA5-8C66-E2F037A1F4A3}"/>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269A85B9-E61E-4B5B-9937-33A4F4F37F3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43FFBDFF-DA61-4500-AFB8-63B2F57942B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636B73BB-C82B-481D-A273-8C013A91C2A5}"/>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4C2F8C7A-F099-4A2D-AA1F-A44277624312}"/>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4F899923-2535-4043-9025-45F6D73A00D0}"/>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CEF719A9-3790-4003-B862-514AA8CF2FE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B1160CB2-3CBB-4947-B8AE-5ABD982F7D44}"/>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0DC78740-11DB-44D9-BC3F-668932BC3DE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xmlns="" id="{F4B6AFAF-E85A-488F-9803-D56D7BE45F3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xmlns="" id="{05D4CE94-FE59-45AE-9329-8407846AA03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xmlns="" id="{514BC14D-57E3-4588-8317-47CAC58B102F}"/>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xmlns="" id="{33A4A2AF-6218-4503-8D00-5248FB0CE7E4}"/>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xmlns="" id="{63AFBCE8-E6CF-4F80-B447-DD74AF31BE1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xmlns="" id="{4FFD4AF0-439B-4397-8B10-0294EB71A17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xmlns="" id="{E8EDB8EF-7CD7-48ED-9DF3-C71A322E53E6}"/>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xmlns="" id="{9AF0F4ED-5109-4868-B40F-0DC09CCA4E74}"/>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77946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61" name="Picture Placeholder 60"/>
          <p:cNvSpPr>
            <a:spLocks noGrp="1"/>
          </p:cNvSpPr>
          <p:nvPr>
            <p:ph type="pic" sz="quarter" idx="10"/>
          </p:nvPr>
        </p:nvSpPr>
        <p:spPr>
          <a:xfrm>
            <a:off x="4638676" y="0"/>
            <a:ext cx="4505325" cy="6858000"/>
          </a:xfrm>
          <a:custGeom>
            <a:avLst/>
            <a:gdLst>
              <a:gd name="connsiteX0" fmla="*/ 1837596 w 6007100"/>
              <a:gd name="connsiteY0" fmla="*/ 0 h 6858000"/>
              <a:gd name="connsiteX1" fmla="*/ 2376041 w 6007100"/>
              <a:gd name="connsiteY1" fmla="*/ 0 h 6858000"/>
              <a:gd name="connsiteX2" fmla="*/ 2737507 w 6007100"/>
              <a:gd name="connsiteY2" fmla="*/ 0 h 6858000"/>
              <a:gd name="connsiteX3" fmla="*/ 6007100 w 6007100"/>
              <a:gd name="connsiteY3" fmla="*/ 0 h 6858000"/>
              <a:gd name="connsiteX4" fmla="*/ 6007100 w 6007100"/>
              <a:gd name="connsiteY4" fmla="*/ 3527437 h 6858000"/>
              <a:gd name="connsiteX5" fmla="*/ 6007100 w 6007100"/>
              <a:gd name="connsiteY5" fmla="*/ 6858000 h 6858000"/>
              <a:gd name="connsiteX6" fmla="*/ 5114678 w 6007100"/>
              <a:gd name="connsiteY6" fmla="*/ 6858000 h 6858000"/>
              <a:gd name="connsiteX7" fmla="*/ 4576233 w 6007100"/>
              <a:gd name="connsiteY7" fmla="*/ 6858000 h 6858000"/>
              <a:gd name="connsiteX8" fmla="*/ 4214767 w 6007100"/>
              <a:gd name="connsiteY8" fmla="*/ 6858000 h 6858000"/>
              <a:gd name="connsiteX9" fmla="*/ 2044700 w 6007100"/>
              <a:gd name="connsiteY9" fmla="*/ 6858000 h 6858000"/>
              <a:gd name="connsiteX10" fmla="*/ 899911 w 6007100"/>
              <a:gd name="connsiteY10" fmla="*/ 6858000 h 6858000"/>
              <a:gd name="connsiteX11" fmla="*/ 538445 w 6007100"/>
              <a:gd name="connsiteY11" fmla="*/ 6858000 h 6858000"/>
              <a:gd name="connsiteX12" fmla="*/ 0 w 60071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100" h="6858000">
                <a:moveTo>
                  <a:pt x="1837596" y="0"/>
                </a:moveTo>
                <a:lnTo>
                  <a:pt x="2376041" y="0"/>
                </a:lnTo>
                <a:lnTo>
                  <a:pt x="2737507" y="0"/>
                </a:lnTo>
                <a:lnTo>
                  <a:pt x="6007100" y="0"/>
                </a:lnTo>
                <a:lnTo>
                  <a:pt x="6007100" y="3527437"/>
                </a:lnTo>
                <a:lnTo>
                  <a:pt x="6007100" y="6858000"/>
                </a:lnTo>
                <a:lnTo>
                  <a:pt x="5114678" y="6858000"/>
                </a:lnTo>
                <a:lnTo>
                  <a:pt x="4576233" y="6858000"/>
                </a:lnTo>
                <a:lnTo>
                  <a:pt x="4214767" y="6858000"/>
                </a:lnTo>
                <a:lnTo>
                  <a:pt x="2044700"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6" y="365126"/>
            <a:ext cx="4838530" cy="540310"/>
          </a:xfrm>
        </p:spPr>
        <p:txBody>
          <a:bodyPr lIns="0" tIns="0" rIns="0" bIns="0">
            <a:noAutofit/>
          </a:bodyPr>
          <a:lstStyle>
            <a:lvl1pPr>
              <a:defRPr cap="none"/>
            </a:lvl1pPr>
          </a:lstStyle>
          <a:p>
            <a:r>
              <a:rPr lang="en-US" dirty="0"/>
              <a:t>Click to edit master title style</a:t>
            </a:r>
          </a:p>
        </p:txBody>
      </p:sp>
      <p:sp>
        <p:nvSpPr>
          <p:cNvPr id="3" name="Content Placeholder 2"/>
          <p:cNvSpPr>
            <a:spLocks noGrp="1"/>
          </p:cNvSpPr>
          <p:nvPr>
            <p:ph idx="1"/>
          </p:nvPr>
        </p:nvSpPr>
        <p:spPr>
          <a:xfrm>
            <a:off x="332185" y="1230757"/>
            <a:ext cx="4173140" cy="4596406"/>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xmlns="" id="{C98274C3-C608-476F-B2E6-B8EBB0BC40C1}"/>
              </a:ext>
            </a:extLst>
          </p:cNvPr>
          <p:cNvGrpSpPr/>
          <p:nvPr userDrawn="1"/>
        </p:nvGrpSpPr>
        <p:grpSpPr>
          <a:xfrm>
            <a:off x="335733" y="5831540"/>
            <a:ext cx="713777" cy="769667"/>
            <a:chOff x="335733" y="5831540"/>
            <a:chExt cx="713777" cy="769667"/>
          </a:xfrm>
        </p:grpSpPr>
        <p:sp>
          <p:nvSpPr>
            <p:cNvPr id="7" name="Freeform: Shape 6">
              <a:extLst>
                <a:ext uri="{FF2B5EF4-FFF2-40B4-BE49-F238E27FC236}">
                  <a16:creationId xmlns:a16="http://schemas.microsoft.com/office/drawing/2014/main" xmlns="" id="{FC9E84A0-027C-4A55-AAE5-0FA2DA7617AB}"/>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xmlns="" id="{FF32FF95-9C9A-4E6F-AE57-F252641834F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xmlns="" id="{82ACF9DC-E107-4885-A205-8E7ED3C87148}"/>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xmlns="" id="{8D622034-29C8-4EEF-B471-233ED695D3BB}"/>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xmlns="" id="{4D6890CE-64DD-4659-9733-F5B0E67CD3F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B8BB2FAC-257F-4350-B053-2869FEA55DCC}"/>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58F65317-511E-4622-B35B-A9A97275D5A8}"/>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B63E033F-F508-4A32-9520-940B6E32AAD5}"/>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AD4E38E0-B4E1-4ECF-9A7E-6839E6FF7C3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41E4B2B4-0615-4FDB-B888-57B70F4C2C9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A0A99B65-299F-4ED3-A016-BC3AD4906DF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FD63C2DB-B2DA-4B17-82F0-BBBDAA08485E}"/>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B290D118-6229-41E5-988C-EE6D0B758CA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93D17DFB-6221-49EF-BFBA-3BD5E4323975}"/>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75FF978E-CEB5-4808-8D55-97E61EB2C270}"/>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5DF36B8C-83CA-410F-8AC8-413A6D99F121}"/>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F6207B2B-EEB4-4336-8839-2406E429F2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5058647F-CF22-44F0-919D-1B340032CBF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F5F78B99-C14F-4A19-A407-5D85B7431F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770B3582-F507-4EE0-883C-0DCA48EFA83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FDF7D148-A352-47F5-A4EA-5FBC28C40ED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087B2096-0CC1-49E0-B159-D1AAFD28258A}"/>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A837D42D-C4F0-46B9-AD3C-621282D49DD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F41D0BE1-B66C-47D7-9E62-929676562504}"/>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AFD522C9-62FB-48BB-9B28-2B7BC34D007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909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Image 1">
    <p:spTree>
      <p:nvGrpSpPr>
        <p:cNvPr id="1" name=""/>
        <p:cNvGrpSpPr/>
        <p:nvPr/>
      </p:nvGrpSpPr>
      <p:grpSpPr>
        <a:xfrm>
          <a:off x="0" y="0"/>
          <a:ext cx="0" cy="0"/>
          <a:chOff x="0" y="0"/>
          <a:chExt cx="0" cy="0"/>
        </a:xfrm>
      </p:grpSpPr>
      <p:sp>
        <p:nvSpPr>
          <p:cNvPr id="67" name="Picture Placeholder 66"/>
          <p:cNvSpPr>
            <a:spLocks noGrp="1"/>
          </p:cNvSpPr>
          <p:nvPr>
            <p:ph type="pic" sz="quarter" idx="11"/>
          </p:nvPr>
        </p:nvSpPr>
        <p:spPr>
          <a:xfrm>
            <a:off x="0" y="0"/>
            <a:ext cx="9144000" cy="2910114"/>
          </a:xfrm>
          <a:custGeom>
            <a:avLst/>
            <a:gdLst>
              <a:gd name="connsiteX0" fmla="*/ 0 w 12192000"/>
              <a:gd name="connsiteY0" fmla="*/ 0 h 2910114"/>
              <a:gd name="connsiteX1" fmla="*/ 12192000 w 12192000"/>
              <a:gd name="connsiteY1" fmla="*/ 0 h 2910114"/>
              <a:gd name="connsiteX2" fmla="*/ 12192000 w 12192000"/>
              <a:gd name="connsiteY2" fmla="*/ 2089480 h 2910114"/>
              <a:gd name="connsiteX3" fmla="*/ 12192000 w 12192000"/>
              <a:gd name="connsiteY3" fmla="*/ 2910114 h 2910114"/>
              <a:gd name="connsiteX4" fmla="*/ 0 w 12192000"/>
              <a:gd name="connsiteY4" fmla="*/ 2910114 h 291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910114">
                <a:moveTo>
                  <a:pt x="0" y="0"/>
                </a:moveTo>
                <a:lnTo>
                  <a:pt x="12192000" y="0"/>
                </a:lnTo>
                <a:lnTo>
                  <a:pt x="12192000" y="2089480"/>
                </a:lnTo>
                <a:lnTo>
                  <a:pt x="12192000" y="2910114"/>
                </a:lnTo>
                <a:lnTo>
                  <a:pt x="0" y="2910114"/>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p:nvPr>
        </p:nvSpPr>
        <p:spPr>
          <a:xfrm>
            <a:off x="332187" y="2005241"/>
            <a:ext cx="8479630" cy="540310"/>
          </a:xfrm>
        </p:spPr>
        <p:txBody>
          <a:bodyPr lIns="0" tIns="0" rIns="0" bIns="0">
            <a:no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2186"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xmlns="" id="{B5EC3768-5B7B-4D52-964A-6513598A24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xmlns="" id="{4116DDBB-B79A-4F4B-9EB3-CDEABBE1053F}"/>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xmlns="" id="{16226FB5-9653-4134-919A-8D26EB9044D5}"/>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xmlns="" id="{8BCF5871-79CE-4CCD-A1CE-9D388ABAFB6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AEBDBBAC-9F9C-4A6E-A7D6-C21966880B6C}"/>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26E24B58-5B40-4603-9A7B-EE473D0C358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08E410F5-E0D8-44AF-99B9-1EDD938C707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1EA38E8C-2FE0-4B39-9E7A-78E2A379BFA8}"/>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C4C956E8-42D4-4175-B304-0C4E49BB1A4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1E045589-F61F-4632-8832-19C33E96A6D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206CD1F0-E39D-49F5-B584-F9208D786F4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12631DF1-02B3-499F-B8D9-EFDD150BFE5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D4FC72C5-6A65-46D5-8DAE-F6544D44EDC5}"/>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842B2C08-60BD-4F78-9E29-6A86188A4BBB}"/>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D80A9735-211E-4369-B704-15B69160C36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A5497143-5C48-4271-9884-5F9B06596A1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9C5F90DA-5015-4AD2-8D74-21BF2D93928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D92EE246-40C2-4763-96DF-6D412D6857A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A61CFFFA-1836-42A0-990D-05A9347F9349}"/>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DF8A8EA0-E330-4642-A0F9-1ACB61491F9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A07DCE99-3457-4D3A-A77E-06DFADE439C4}"/>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7D024651-90A1-4431-8050-06E713144232}"/>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F9EB452C-9B7E-4FC5-99A7-3632C549F35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3BC6A860-78BC-44C1-8545-4122C6491AE7}"/>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7B8F6CF5-A932-4F18-87A1-80DEF348DACA}"/>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94E298C5-E641-46EB-BF3C-CEDD05F94809}"/>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811BB282-781C-4BE4-A344-D1CE0D67270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5588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xmlns="" id="{261D1B18-D9C8-446E-BCE7-49C86824614B}"/>
              </a:ext>
            </a:extLst>
          </p:cNvPr>
          <p:cNvGrpSpPr/>
          <p:nvPr userDrawn="1"/>
        </p:nvGrpSpPr>
        <p:grpSpPr>
          <a:xfrm>
            <a:off x="335733" y="5831540"/>
            <a:ext cx="713777" cy="769667"/>
            <a:chOff x="335733" y="5831540"/>
            <a:chExt cx="713777" cy="769667"/>
          </a:xfrm>
        </p:grpSpPr>
        <p:sp>
          <p:nvSpPr>
            <p:cNvPr id="23" name="Freeform: Shape 22">
              <a:extLst>
                <a:ext uri="{FF2B5EF4-FFF2-40B4-BE49-F238E27FC236}">
                  <a16:creationId xmlns:a16="http://schemas.microsoft.com/office/drawing/2014/main" xmlns=""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xmlns=""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xmlns=""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xmlns=""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2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xmlns="" id="{E1A890F2-E08D-4969-B3E5-09356F9E4B09}"/>
              </a:ext>
            </a:extLst>
          </p:cNvPr>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xmlns=""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9" name="Group 8">
            <a:extLst>
              <a:ext uri="{FF2B5EF4-FFF2-40B4-BE49-F238E27FC236}">
                <a16:creationId xmlns:a16="http://schemas.microsoft.com/office/drawing/2014/main" xmlns="" id="{20212D8E-46AA-413C-B4A1-DFD87EF05189}"/>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xmlns="" id="{BE80063B-220D-49F3-83FD-B6BE8B39A7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xmlns="" id="{72B5B903-48D7-488A-8EE8-D2E09425B70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xmlns="" id="{BB52BE4A-2611-4523-A168-3458139B33D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D2163DAF-EFFF-4DEE-A83A-388BCAAEC989}"/>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A7B02EBC-6C9F-4286-94FD-4F5A69D70CA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EBE9ABFD-48FC-428B-B687-507166A2835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69D897EA-C590-4EE9-AAD2-B74B8839D934}"/>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51905883-7CC4-431F-8499-DC1039C68DBD}"/>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6BDE036E-7AAF-46FC-8C38-6273784EA673}"/>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09837DB8-C553-47E9-ABA1-53259C50FD3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00586412-90B7-4820-BA21-7019A946878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029BEEB5-7BC0-4B75-A371-9F987B3D587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1C40EE75-F72E-47C1-AB4B-D7964C7DE25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61DC0DC2-CB8A-44C0-87A5-670B9D1585F4}"/>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3486ED66-DF34-4870-83FA-342B24F10993}"/>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A1E11D4A-E047-4538-8B1B-CAEADF4C8CE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30E35359-4BBE-406C-8284-12622740D7BB}"/>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650E5BFF-5668-4BD1-92A7-196439BA1B54}"/>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8D76A2D9-90AF-44E0-A89F-B834D37CECCA}"/>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A10165C1-80AB-4328-936A-8B71C76EB2D3}"/>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24D80116-2A1B-462D-B090-9DCA115CD4EF}"/>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DF5F9244-4184-4B07-8F7F-B18DDC7A6ECB}"/>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3AD4D8C1-52E0-40A6-90C9-4DF02BDF14B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6559DEFC-793C-44F1-B091-75D163B4743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D32669F7-F3DC-4F1E-ACBD-2CBF91A7988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891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xmlns=""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xmlns=""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xmlns=""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xmlns="" id="{0031277C-99BF-4C71-9525-4F0E5390388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xmlns="" id="{C2AB1F60-D105-4C3A-A0B5-610791E75E74}"/>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xmlns="" id="{87FFE781-3614-4FBB-8DAF-B8E521CC0F9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9EB43AB8-D474-471C-A06E-C07CF0006D00}"/>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D67DC1E9-B7DE-4429-8FDB-87F9118E540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AA066A86-51C1-4864-B873-59BE1640A4E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94762E42-D2E3-4642-BE6A-5B343AF38D5F}"/>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20F1F8A6-36F5-452F-953A-092A2ABF82F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0EB8E1FE-01D4-448C-A621-F3BBCC621CCB}"/>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C631DACC-7E98-4515-BE94-D6BF34E01FF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A98CEFB8-FEFF-449C-A28C-03F1571E320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2970E4AB-04B8-4ECA-8AB2-041836A4161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030C1F02-A73B-4BDE-BC11-0B4F40900489}"/>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B41AF2F4-C0EC-4A97-A41E-3794CAF5196B}"/>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12115329-8378-46D7-AC48-2694DCD7097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9DAA7552-29F9-474D-AB30-189163A152F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4F55EE5B-4872-48F9-940E-ED9B80ECE07D}"/>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11EE068A-7FB8-4E67-8759-B117FE880E02}"/>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0A05D5FA-3CFD-41A7-A5FA-6123D0920D9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86901820-9771-4947-A878-E845EA633EC7}"/>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9149A54B-E5DA-4742-A8C3-3F03F2BFA220}"/>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D425F51C-1D04-4608-9FBF-F51BD48FD27E}"/>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CC2D33FB-B04A-4552-B460-4B182A6547A8}"/>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A7E6615A-F125-4517-968A-C6F57A65DC3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F0EA5714-5349-4357-8BDD-BC4EC9BC31CD}"/>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0A2FC086-D78D-4D84-B71A-4AFC4092878B}"/>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886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xmlns=""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xmlns=""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xmlns=""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xmlns="" id="{E57C4B88-DAD3-4FC4-9D69-AE6AFCC396F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xmlns="" id="{7E0B41BD-85F7-4C18-A480-2F89866E6FF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xmlns="" id="{30C5D8D6-045E-45B5-ACB1-14CDC646873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54D69F8A-FCCD-4299-B9EF-DC8D5E57ADE7}"/>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2BAE67E1-95C5-4540-AF3F-F93F027D142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9B2E2B38-ABC0-4C4D-9CA3-8C6833C1C66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1CEB131F-9602-45B3-AFAF-197FE5276A2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65AD26A7-240D-4FA1-8729-6F4297F6BB6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96FBACF8-4465-4E6C-A837-3678E001180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90F87507-4D3F-4943-B0AE-9C68EA252F0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6777EC33-5AA8-4EFD-9600-BA931D61C23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35827653-FC11-43FC-A18F-CC356DB1B77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570A3CD8-2660-46A1-96AC-5CE3556716CF}"/>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A78C8BB6-3FE3-4516-B5D0-E3DADF58AB5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75731273-B530-45DA-A1D2-EF8E3B4615E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6EB5B7ED-DA2B-4B5A-940D-8E2F56A5C5BD}"/>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5C5ED7B5-FDD6-4E72-9AF4-B6D393447EF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8D576534-3EAF-4D7E-BC34-37AC981FD5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BA519932-F9E0-4D0A-A54C-829885B0E57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3E0E3543-0776-467E-A258-16A5AAF97CF5}"/>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D11CDAEF-0784-4EE5-BE1A-B10DB588BAB8}"/>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56B9E0BF-9B52-4A4A-B391-D64D33ED034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BC0D67AC-599C-4D16-9F42-FB578A774D45}"/>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73F3172A-ED97-4ABA-AC6C-3EC1558E450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EEE07103-7864-4C4E-8B81-8C2DDAFA5641}"/>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C06F0A50-5A25-4F3E-99F1-20F50DC8892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2913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entral Image 1">
    <p:spTree>
      <p:nvGrpSpPr>
        <p:cNvPr id="1" name=""/>
        <p:cNvGrpSpPr/>
        <p:nvPr/>
      </p:nvGrpSpPr>
      <p:grpSpPr>
        <a:xfrm>
          <a:off x="0" y="0"/>
          <a:ext cx="0" cy="0"/>
          <a:chOff x="0" y="0"/>
          <a:chExt cx="0" cy="0"/>
        </a:xfrm>
      </p:grpSpPr>
      <p:sp>
        <p:nvSpPr>
          <p:cNvPr id="64" name="Picture Placeholder 63"/>
          <p:cNvSpPr>
            <a:spLocks noGrp="1"/>
          </p:cNvSpPr>
          <p:nvPr>
            <p:ph type="pic" sz="quarter" idx="10"/>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5" y="365126"/>
            <a:ext cx="3216558" cy="540310"/>
          </a:xfrm>
        </p:spPr>
        <p:txBody>
          <a:bodyPr lIns="0" tIns="0" rIns="0" bIns="0">
            <a:noAutofit/>
          </a:bodyPr>
          <a:lstStyle>
            <a:lvl1pPr>
              <a:defRPr/>
            </a:lvl1pPr>
          </a:lstStyle>
          <a:p>
            <a:r>
              <a:rPr lang="en-US" dirty="0"/>
              <a:t>Title</a:t>
            </a:r>
          </a:p>
        </p:txBody>
      </p:sp>
      <p:sp>
        <p:nvSpPr>
          <p:cNvPr id="3" name="Content Placeholder 2"/>
          <p:cNvSpPr>
            <a:spLocks noGrp="1"/>
          </p:cNvSpPr>
          <p:nvPr>
            <p:ph idx="1"/>
          </p:nvPr>
        </p:nvSpPr>
        <p:spPr>
          <a:xfrm>
            <a:off x="332188" y="1230757"/>
            <a:ext cx="2157012" cy="4595368"/>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xmlns="" id="{31AF29C2-6858-4B19-835C-4DD94628AB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7" name="Group 6">
            <a:extLst>
              <a:ext uri="{FF2B5EF4-FFF2-40B4-BE49-F238E27FC236}">
                <a16:creationId xmlns:a16="http://schemas.microsoft.com/office/drawing/2014/main" xmlns="" id="{589E8C94-29E4-49AD-98AE-AE62D5E16200}"/>
              </a:ext>
            </a:extLst>
          </p:cNvPr>
          <p:cNvGrpSpPr/>
          <p:nvPr userDrawn="1"/>
        </p:nvGrpSpPr>
        <p:grpSpPr>
          <a:xfrm>
            <a:off x="335733" y="5831540"/>
            <a:ext cx="713777" cy="769667"/>
            <a:chOff x="335733" y="5831540"/>
            <a:chExt cx="713777" cy="769667"/>
          </a:xfrm>
        </p:grpSpPr>
        <p:sp>
          <p:nvSpPr>
            <p:cNvPr id="8" name="Freeform: Shape 7">
              <a:extLst>
                <a:ext uri="{FF2B5EF4-FFF2-40B4-BE49-F238E27FC236}">
                  <a16:creationId xmlns:a16="http://schemas.microsoft.com/office/drawing/2014/main" xmlns="" id="{2A2DE5DC-9EFF-4637-B281-67F0C0CFA32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xmlns="" id="{3DEB70B0-0728-4F0C-935F-9DBD03479E82}"/>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xmlns="" id="{3FA207F0-8A11-430C-A9B9-7E3D90E2CB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xmlns="" id="{BFEB5D60-65A4-4019-A685-2CD3F5283C7D}"/>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A6643AB8-F470-4CAF-B2DD-56215081096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5BB52064-65BD-42B4-9BBC-529F9B778E7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3196BD2B-EF79-4640-9FC7-27F853CB8375}"/>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9377A203-0CC0-41A8-B669-23920C14727A}"/>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E79B03C5-05FB-458E-A263-EAE7EE1E198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0EB5379B-41C2-4D66-96FA-574DA6078A1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D91661BE-C499-478C-B24D-5FE67F2C20E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4474F7D7-DF4F-4E96-BF14-E2421BE9D72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68DBEB86-F294-4C99-B6E4-461ACBF605C0}"/>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2C3A19AC-05B2-4547-9737-4A3D6F848E4C}"/>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0CA7B8B8-BB2B-443F-AA43-15B7E1F3774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56794794-3BD1-46B5-8461-4BFD1154260E}"/>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F37ACB91-03B9-4CC1-8F06-C2854D10A38D}"/>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290CF4CC-2598-47D8-B920-FE11C32562B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29800906-B593-41AC-9806-5A5C566EA65C}"/>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468F601A-A638-44DE-9D65-7144FA94BF86}"/>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C93F7BC3-99B5-4863-8D9D-7E1B311EDE38}"/>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340A052E-A834-4FDA-B8A9-E9D2A64BE17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71395F0C-DFCF-4852-8525-DC385C9B4C8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8656D7EA-9E2E-4C3F-9240-9CA1F30B778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52B820A1-C47F-47BA-B7EE-85B01A06A6D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6876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entral Image 1 exam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979496C-7E4F-4379-9A90-491F59209B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40" r="30450"/>
          <a:stretch/>
        </p:blipFill>
        <p:spPr>
          <a:xfrm>
            <a:off x="2531821" y="0"/>
            <a:ext cx="5214206" cy="6856376"/>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pic>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xmlns="" id="{CE0A717D-D4CE-4DE8-A9AA-495A3234952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7" name="Group 6">
            <a:extLst>
              <a:ext uri="{FF2B5EF4-FFF2-40B4-BE49-F238E27FC236}">
                <a16:creationId xmlns:a16="http://schemas.microsoft.com/office/drawing/2014/main" xmlns="" id="{9844AC8C-0979-4750-949D-3735256863B0}"/>
              </a:ext>
            </a:extLst>
          </p:cNvPr>
          <p:cNvGrpSpPr/>
          <p:nvPr userDrawn="1"/>
        </p:nvGrpSpPr>
        <p:grpSpPr>
          <a:xfrm>
            <a:off x="335733" y="5831540"/>
            <a:ext cx="713777" cy="769667"/>
            <a:chOff x="335733" y="5831540"/>
            <a:chExt cx="713777" cy="769667"/>
          </a:xfrm>
        </p:grpSpPr>
        <p:sp>
          <p:nvSpPr>
            <p:cNvPr id="8" name="Freeform: Shape 7">
              <a:extLst>
                <a:ext uri="{FF2B5EF4-FFF2-40B4-BE49-F238E27FC236}">
                  <a16:creationId xmlns:a16="http://schemas.microsoft.com/office/drawing/2014/main" xmlns="" id="{E2065EDB-C899-4B69-AA6D-AE62B1FFA01F}"/>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xmlns="" id="{5563275D-80AA-4117-B2D4-FCC88D11A0B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9EB126B4-88BA-4A65-AF5D-EFB302E3BD15}"/>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9B88F8BA-043D-46BC-AEBC-A297141335E8}"/>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1CC87111-7D0F-479A-A2CC-B7434A688EB1}"/>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31F9AA9B-9BCE-492E-986B-D6853D2360E9}"/>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4FA1D9DD-FBEA-4162-B48B-940A42254A05}"/>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38A976D7-F8AC-429D-ACBC-178DA8CF003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5066A0F8-B89C-441B-94F7-ECA7C0932B74}"/>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D30A23BA-B674-4493-8524-574C93E8053B}"/>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D7F95CAB-02F4-4DF2-9B22-55ECE49D4BEF}"/>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38AABA9F-0A44-41B2-B06C-22FD28A6E3F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5C0FD58A-27D1-41DF-9FE4-8434B9CF6287}"/>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392FC1C8-3F5F-4242-921A-D74325DEACD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5BA427A1-6B69-4E88-9115-8B3D4A3A63C9}"/>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7B796BF1-F05E-453D-B3E3-7433127471E4}"/>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5DE83794-0A79-441F-9804-8B03F9C38D89}"/>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51FF003E-C5E8-4372-A5BE-EE68DBE01B81}"/>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21A1EE8D-18F8-4CEB-8B5B-E66AF0157F48}"/>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1F12413C-FB0E-4796-9A80-DAD7A3BC972F}"/>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68C4F972-AEE6-42D0-9BAD-09220D8BE2D8}"/>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508E42B6-BC7A-4DF5-8413-3CD8D6894CB4}"/>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8BC4F9F2-AF84-46A6-AE91-54CC00D4FDA9}"/>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12C1146F-9E45-4264-AB68-9E3CAB2F8056}"/>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6DA2C4EA-A901-4BC9-950F-BAE05FE63857}"/>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65257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entral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4" name="Picture Placeholder 103"/>
          <p:cNvSpPr>
            <a:spLocks noGrp="1"/>
          </p:cNvSpPr>
          <p:nvPr>
            <p:ph type="pic" sz="quarter" idx="11"/>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pic>
        <p:nvPicPr>
          <p:cNvPr id="10" name="Picture 9">
            <a:extLst>
              <a:ext uri="{FF2B5EF4-FFF2-40B4-BE49-F238E27FC236}">
                <a16:creationId xmlns:a16="http://schemas.microsoft.com/office/drawing/2014/main" xmlns="" id="{6F91FD91-311F-4E18-AE1B-4511217246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12" name="Content Placeholder 2">
            <a:extLst>
              <a:ext uri="{FF2B5EF4-FFF2-40B4-BE49-F238E27FC236}">
                <a16:creationId xmlns:a16="http://schemas.microsoft.com/office/drawing/2014/main" xmlns="" id="{BBDB8CC5-553F-4A46-832E-6E4155531575}"/>
              </a:ext>
            </a:extLst>
          </p:cNvPr>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grpSp>
        <p:nvGrpSpPr>
          <p:cNvPr id="8" name="Group 7">
            <a:extLst>
              <a:ext uri="{FF2B5EF4-FFF2-40B4-BE49-F238E27FC236}">
                <a16:creationId xmlns:a16="http://schemas.microsoft.com/office/drawing/2014/main" xmlns="" id="{3CB8AEC6-C9A9-4D3B-962F-3F994936B2EA}"/>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xmlns="" id="{AD58DF3C-7592-4DF7-8F9F-BF952045585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30B23F1E-C6CD-4492-BE94-AE60D9D46545}"/>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0D8485B0-CFA6-4BB7-B48C-09035A77979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50CB910A-0D70-4797-BE4D-776CCB08238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A260EC12-8E82-4897-BD13-480FDF0526D0}"/>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65B88884-E9C8-4C9E-B5E6-26BBF93AC70D}"/>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2CD49011-D0FE-4285-AE21-A00A1FE8329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082A808E-3633-4977-A5C3-788377ABE2C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FE59F166-92D5-42D2-95C5-81A3F473BA4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32815F65-A79F-41D6-9CB2-5D7049B9D0C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0CA9A41D-FA8C-45C3-8993-29360A18BFBC}"/>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C0FA7E1D-A7BD-409E-ACC2-F6A451B9925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D7416345-6010-4D0A-A491-E13829E24CF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4B5665C0-516F-4BB8-9ABE-88269FE1985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D9575A8A-19B4-4CA7-9350-6A97F189DF0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19A9D8B8-F252-4601-B96E-3E43CB734326}"/>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ED5BE2FF-121D-4D9A-8233-5C78D0B05774}"/>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26D95AA5-418E-47F5-BFE0-4BDAC2AC25A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0509A8B8-1EE3-467B-9D89-049167828CBF}"/>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608539A1-C3F2-469D-81F7-01FB9879082A}"/>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25A1E987-A56F-4833-9B7D-54EDDD4D7373}"/>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1D768426-2A7C-46A6-944F-DC79D46F51B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4828F9B1-D9ED-4EE2-8E0F-C9A6E0CD0C69}"/>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A1CE5C96-787C-4EEA-9BB9-1CCE73629CB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xmlns="" id="{5F087901-20C5-4724-8EB4-94766CBF0740}"/>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200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Central Image 2 exa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8028394-12E6-41CC-9960-48F29A3DA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32" r="9276"/>
          <a:stretch/>
        </p:blipFill>
        <p:spPr>
          <a:xfrm>
            <a:off x="2531821" y="0"/>
            <a:ext cx="5214206" cy="6868336"/>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a:blipFill>
            <a:blip r:embed="rId3"/>
            <a:stretch>
              <a:fillRect/>
            </a:stretch>
          </a:blipFill>
        </p:spPr>
      </p:pic>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3" name="Content Placeholder 2"/>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xmlns="" id="{CE0A717D-D4CE-4DE8-A9AA-495A323495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xmlns="" id="{D1F636B0-D897-4737-8CC4-627170A58E4B}"/>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xmlns="" id="{60E0B1CE-07E0-4BFB-B1B8-8273C43C0C0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xmlns="" id="{6B4391F0-74BD-4C5C-A4BE-828B10457127}"/>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xmlns="" id="{3D705218-6221-4EF1-9A5F-7ED64B76FD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xmlns="" id="{D68AFC7D-7248-46A1-8D44-B491BBDAB683}"/>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xmlns="" id="{9E4B75A3-B9B6-4492-9950-3157FAB4880C}"/>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xmlns="" id="{45C21CE1-5943-451E-AB34-9EB42D7EC999}"/>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xmlns="" id="{B9CD63CF-8F22-4C00-9365-AC07430EA3CF}"/>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xmlns="" id="{E463D392-D402-4D6E-8830-B0C7FB6975A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xmlns="" id="{A920912B-A68E-4C07-BA1B-F55C93254E3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xmlns="" id="{463F48E8-8B8C-4AEE-BF7B-E1757CAB275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xmlns="" id="{9C3D3B74-A79F-43A5-A972-9A8F0E77CA2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xmlns="" id="{637CBD5D-3FEF-4C9D-8040-3E45F85FF5D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xmlns="" id="{3BF8D9A9-2FCD-4CE6-9913-7FDB5A832F3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xmlns="" id="{163574D4-F598-4E18-88E2-41CEAFA75EF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xmlns="" id="{0E9D3B60-51EB-41FA-A748-A9741D15246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xmlns="" id="{FC9A264C-FD8E-4559-8C9F-B586A4EB0D4A}"/>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xmlns="" id="{2D0DFCBE-DE81-4D82-90C7-5D6C02638F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xmlns="" id="{A70F0024-7B7D-4DAD-8AF7-BD87D25E966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xmlns="" id="{413EE94D-4645-4DBC-83A1-7EE7B53FD358}"/>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xmlns="" id="{66D12927-14C2-4D87-B686-A8FC0DC160D9}"/>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xmlns="" id="{F76A83DD-1430-47B8-9662-1CAEB0588EEC}"/>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xmlns="" id="{43DD5A8F-8E33-4F0A-B3BD-54571040A9C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xmlns="" id="{B7EFD67D-44E4-471A-A68A-1258C068560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xmlns="" id="{A963F124-CBEE-4520-8935-72E4E9CE228B}"/>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xmlns="" id="{F63A75D4-41A4-4295-BE65-576A529C784C}"/>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458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55" y="365126"/>
            <a:ext cx="8478057" cy="540215"/>
          </a:xfrm>
          <a:prstGeom prst="rect">
            <a:avLst/>
          </a:prstGeom>
        </p:spPr>
        <p:txBody>
          <a:bodyPr vert="horz" lIns="0" tIns="0" rIns="0" bIns="0" rtlCol="0" anchor="ctr">
            <a:noAutofit/>
          </a:bodyPr>
          <a:lstStyle/>
          <a:p>
            <a:pPr marL="0" lvl="0"/>
            <a:r>
              <a:rPr lang="en-US" dirty="0"/>
              <a:t>Click to edit Master title style</a:t>
            </a:r>
          </a:p>
        </p:txBody>
      </p:sp>
      <p:sp>
        <p:nvSpPr>
          <p:cNvPr id="3" name="Text Placeholder 2"/>
          <p:cNvSpPr>
            <a:spLocks noGrp="1"/>
          </p:cNvSpPr>
          <p:nvPr>
            <p:ph type="body" idx="1"/>
          </p:nvPr>
        </p:nvSpPr>
        <p:spPr>
          <a:xfrm>
            <a:off x="331787" y="1084729"/>
            <a:ext cx="8478057" cy="4741396"/>
          </a:xfrm>
          <a:prstGeom prst="rect">
            <a:avLst/>
          </a:prstGeom>
        </p:spPr>
        <p:txBody>
          <a:bodyPr vert="horz" lIns="0" tIns="0" rIns="0" bIns="0" rtlCol="0">
            <a:noAutofit/>
          </a:bodyPr>
          <a:lstStyle/>
          <a:p>
            <a:pPr marL="268288" lvl="0" indent="-268288">
              <a:buClr>
                <a:schemeClr val="accent4"/>
              </a:buClr>
            </a:pPr>
            <a:r>
              <a:rPr lang="en-US" dirty="0"/>
              <a:t>Edit Master text styles</a:t>
            </a:r>
          </a:p>
          <a:p>
            <a:pPr marL="538163" lvl="1" indent="-269875">
              <a:buClr>
                <a:schemeClr val="accent1"/>
              </a:buClr>
            </a:pPr>
            <a:r>
              <a:rPr lang="en-US" dirty="0"/>
              <a:t>Second level</a:t>
            </a:r>
          </a:p>
          <a:p>
            <a:pPr marL="806450" lvl="2" indent="-268288">
              <a:buClr>
                <a:schemeClr val="accent2"/>
              </a:buClr>
            </a:pPr>
            <a:r>
              <a:rPr lang="en-US" dirty="0"/>
              <a:t>Third level</a:t>
            </a:r>
          </a:p>
          <a:p>
            <a:pPr marL="1600200" lvl="3" indent="-228600">
              <a:buClr>
                <a:schemeClr val="accent4"/>
              </a:buClr>
              <a:buSzPct val="75000"/>
              <a:buChar char="►"/>
            </a:pP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xmlns="" id="{CA7E151A-6843-414F-83D0-1E60560D150A}"/>
              </a:ext>
            </a:extLst>
          </p:cNvPr>
          <p:cNvSpPr txBox="1"/>
          <p:nvPr userDrawn="1"/>
        </p:nvSpPr>
        <p:spPr>
          <a:xfrm>
            <a:off x="3939780" y="6330765"/>
            <a:ext cx="1264444" cy="276999"/>
          </a:xfrm>
          <a:prstGeom prst="rect">
            <a:avLst/>
          </a:prstGeom>
          <a:noFill/>
        </p:spPr>
        <p:txBody>
          <a:bodyPr wrap="square" lIns="0" tIns="0" rIns="0" bIns="0" rtlCol="0" anchor="b">
            <a:noAutofit/>
          </a:bodyPr>
          <a:lstStyle/>
          <a:p>
            <a:pPr algn="ctr"/>
            <a:fld id="{BB0550BB-1B04-43DD-891E-0AC4A154F765}" type="slidenum">
              <a:rPr lang="en-AU" sz="600" smtClean="0">
                <a:solidFill>
                  <a:schemeClr val="tx2"/>
                </a:solidFill>
                <a:latin typeface="Arial" panose="020B0604020202020204" pitchFamily="34" charset="0"/>
              </a:rPr>
              <a:pPr algn="ctr"/>
              <a:t>‹#›</a:t>
            </a:fld>
            <a:endParaRPr lang="en-AU" sz="600" dirty="0">
              <a:solidFill>
                <a:schemeClr val="tx2"/>
              </a:solidFill>
              <a:latin typeface="Arial" panose="020B0604020202020204" pitchFamily="34" charset="0"/>
            </a:endParaRPr>
          </a:p>
        </p:txBody>
      </p:sp>
    </p:spTree>
    <p:extLst>
      <p:ext uri="{BB962C8B-B14F-4D97-AF65-F5344CB8AC3E}">
        <p14:creationId xmlns:p14="http://schemas.microsoft.com/office/powerpoint/2010/main" val="3708801601"/>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682" r:id="rId3"/>
    <p:sldLayoutId id="2147483722" r:id="rId4"/>
    <p:sldLayoutId id="2147483723" r:id="rId5"/>
    <p:sldLayoutId id="2147483676" r:id="rId6"/>
    <p:sldLayoutId id="2147483712" r:id="rId7"/>
    <p:sldLayoutId id="2147483691" r:id="rId8"/>
    <p:sldLayoutId id="2147483721" r:id="rId9"/>
    <p:sldLayoutId id="2147483689" r:id="rId10"/>
    <p:sldLayoutId id="21474836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400" b="1" kern="1200" cap="none" baseline="0" dirty="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9" userDrawn="1">
          <p15:clr>
            <a:srgbClr val="F26B43"/>
          </p15:clr>
        </p15:guide>
        <p15:guide id="2" pos="5551" userDrawn="1">
          <p15:clr>
            <a:srgbClr val="F26B43"/>
          </p15:clr>
        </p15:guide>
        <p15:guide id="3" orient="horz" pos="2160" userDrawn="1">
          <p15:clr>
            <a:srgbClr val="F26B43"/>
          </p15:clr>
        </p15:guide>
        <p15:guide id="4" pos="1478" userDrawn="1">
          <p15:clr>
            <a:srgbClr val="F26B43"/>
          </p15:clr>
        </p15:guide>
        <p15:guide id="5" pos="4278" userDrawn="1">
          <p15:clr>
            <a:srgbClr val="F26B43"/>
          </p15:clr>
        </p15:guide>
        <p15:guide id="6" pos="1568" userDrawn="1">
          <p15:clr>
            <a:srgbClr val="F26B43"/>
          </p15:clr>
        </p15:guide>
        <p15:guide id="7" pos="2838" userDrawn="1">
          <p15:clr>
            <a:srgbClr val="F26B43"/>
          </p15:clr>
        </p15:guide>
        <p15:guide id="8" pos="2922" userDrawn="1">
          <p15:clr>
            <a:srgbClr val="F26B43"/>
          </p15:clr>
        </p15:guide>
        <p15:guide id="9" pos="4193" userDrawn="1">
          <p15:clr>
            <a:srgbClr val="F26B43"/>
          </p15:clr>
        </p15:guide>
        <p15:guide id="10" orient="horz" pos="36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www.coroners.justice.nsw.gov.au/Pages/support_services/info_families.aspx" TargetMode="External"/><Relationship Id="rId4" Type="http://schemas.openxmlformats.org/officeDocument/2006/relationships/hyperlink" Target="http://www.coroners.justice.nsw.gov.au/Pages/Publications/publications.aspx"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hyperlink" Target="https://rednosegriefandloss.com.au/" TargetMode="External"/><Relationship Id="rId3" Type="http://schemas.openxmlformats.org/officeDocument/2006/relationships/notesSlide" Target="../notesSlides/notesSlide13.xml"/><Relationship Id="rId7" Type="http://schemas.openxmlformats.org/officeDocument/2006/relationships/hyperlink" Target="https://www.swslhd.health.nsw.gov.au/refugee/gpinfo_rhnp.html"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www.health.nsw.gov.au/kidsfamilies/MCFhealth/Pages/amihs-bsf-map.aspx" TargetMode="External"/><Relationship Id="rId5" Type="http://schemas.openxmlformats.org/officeDocument/2006/relationships/hyperlink" Target="https://www.health.nsw.gov.au/mentalhealth/Pages/Mental-Health-Line.aspx" TargetMode="External"/><Relationship Id="rId4" Type="http://schemas.openxmlformats.org/officeDocument/2006/relationships/hyperlink" Target="https://www.health.nsw.gov.au/kidsfamilies/MCFhealth/Pages/health-services-map.aspx"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6"/>
          <p:cNvSpPr>
            <a:spLocks noGrp="1" noRot="1" noMove="1" noResize="1"/>
          </p:cNvSpPr>
          <p:nvPr>
            <p:ph type="ctrTitle"/>
            <p:custDataLst>
              <p:tags r:id="rId1"/>
            </p:custDataLst>
          </p:nvPr>
        </p:nvSpPr>
        <p:spPr/>
        <p:txBody>
          <a:bodyPr/>
          <a:lstStyle/>
          <a:p>
            <a:r>
              <a:rPr lang="en-AU" dirty="0"/>
              <a:t>NSW Health</a:t>
            </a:r>
          </a:p>
        </p:txBody>
      </p:sp>
      <p:sp>
        <p:nvSpPr>
          <p:cNvPr id="8" name="Subtitle 7"/>
          <p:cNvSpPr>
            <a:spLocks noGrp="1" noRot="1" noMove="1" noResize="1"/>
          </p:cNvSpPr>
          <p:nvPr>
            <p:ph type="subTitle" idx="1"/>
            <p:custDataLst>
              <p:tags r:id="rId2"/>
            </p:custDataLst>
          </p:nvPr>
        </p:nvSpPr>
        <p:spPr/>
        <p:txBody>
          <a:bodyPr/>
          <a:lstStyle/>
          <a:p>
            <a:r>
              <a:rPr lang="en-US" dirty="0" smtClean="0"/>
              <a:t>PD2019_035</a:t>
            </a:r>
            <a:r>
              <a:rPr lang="en-AU" dirty="0" smtClean="0"/>
              <a:t> </a:t>
            </a:r>
            <a:r>
              <a:rPr lang="en-US" dirty="0" smtClean="0"/>
              <a:t>Management </a:t>
            </a:r>
            <a:r>
              <a:rPr lang="en-US" dirty="0"/>
              <a:t>of Sudden Unexpected Death in </a:t>
            </a:r>
            <a:r>
              <a:rPr lang="en-US" dirty="0" smtClean="0"/>
              <a:t>Infancy (SUDI)</a:t>
            </a:r>
            <a:endParaRPr lang="en-AU" dirty="0"/>
          </a:p>
        </p:txBody>
      </p:sp>
    </p:spTree>
    <p:extLst>
      <p:ext uri="{BB962C8B-B14F-4D97-AF65-F5344CB8AC3E}">
        <p14:creationId xmlns:p14="http://schemas.microsoft.com/office/powerpoint/2010/main" val="261881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3600" dirty="0"/>
              <a:t>NSW Health’s </a:t>
            </a:r>
            <a:r>
              <a:rPr lang="en-AU" sz="3600" dirty="0" smtClean="0"/>
              <a:t>role</a:t>
            </a:r>
            <a:endParaRPr lang="en-AU" sz="36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1141865" y="1439747"/>
            <a:ext cx="7670347" cy="2990575"/>
          </a:xfrm>
        </p:spPr>
        <p:txBody>
          <a:bodyPr/>
          <a:lstStyle/>
          <a:p>
            <a:pPr lvl="0">
              <a:spcAft>
                <a:spcPts val="1200"/>
              </a:spcAft>
            </a:pPr>
            <a:r>
              <a:rPr lang="en-AU" sz="2800" dirty="0"/>
              <a:t>Care of the infant and the </a:t>
            </a:r>
            <a:r>
              <a:rPr lang="en-AU" sz="2800" dirty="0" smtClean="0"/>
              <a:t>parents/carers</a:t>
            </a:r>
            <a:endParaRPr lang="en-AU" sz="2800" dirty="0"/>
          </a:p>
          <a:p>
            <a:pPr lvl="0">
              <a:spcAft>
                <a:spcPts val="1200"/>
              </a:spcAft>
            </a:pPr>
            <a:r>
              <a:rPr lang="en-AU" sz="2800" dirty="0"/>
              <a:t>Completion of the infant’s medical </a:t>
            </a:r>
            <a:r>
              <a:rPr lang="en-AU" sz="2800" dirty="0" smtClean="0"/>
              <a:t>history </a:t>
            </a:r>
            <a:endParaRPr lang="en-AU" sz="2800" dirty="0"/>
          </a:p>
          <a:p>
            <a:pPr lvl="0">
              <a:spcAft>
                <a:spcPts val="1200"/>
              </a:spcAft>
            </a:pPr>
            <a:r>
              <a:rPr lang="en-AU" sz="2800" dirty="0"/>
              <a:t>Completion of the post mortem </a:t>
            </a:r>
            <a:r>
              <a:rPr lang="en-AU" sz="2800" dirty="0" smtClean="0"/>
              <a:t>examination</a:t>
            </a:r>
          </a:p>
          <a:p>
            <a:pPr lvl="0">
              <a:spcAft>
                <a:spcPts val="1200"/>
              </a:spcAft>
            </a:pPr>
            <a:r>
              <a:rPr lang="en-AU" sz="2800" dirty="0"/>
              <a:t>Participation in the NSW Government response to </a:t>
            </a:r>
            <a:r>
              <a:rPr lang="en-AU" sz="2800" dirty="0" smtClean="0"/>
              <a:t>SUDI </a:t>
            </a:r>
            <a:endParaRPr lang="en-AU" sz="2800" dirty="0"/>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pPr marL="0" indent="0">
              <a:buNone/>
            </a:pPr>
            <a:r>
              <a:rPr lang="en-AU" sz="2400" dirty="0" smtClean="0"/>
              <a:t/>
            </a:r>
            <a:br>
              <a:rPr lang="en-AU" sz="2400" dirty="0" smtClean="0"/>
            </a:br>
            <a:endParaRPr lang="en-AU" sz="2400" dirty="0" smtClean="0"/>
          </a:p>
          <a:p>
            <a:endParaRPr lang="en-AU" sz="2400" dirty="0"/>
          </a:p>
        </p:txBody>
      </p:sp>
      <p:pic>
        <p:nvPicPr>
          <p:cNvPr id="6" name="Picture 5">
            <a:extLst>
              <a:ext uri="{FF2B5EF4-FFF2-40B4-BE49-F238E27FC236}">
                <a16:creationId xmlns:a16="http://schemas.microsoft.com/office/drawing/2014/main" xmlns="" id="{367A9431-684E-452C-8E7D-A282125EAC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076"/>
          <a:stretch/>
        </p:blipFill>
        <p:spPr>
          <a:xfrm>
            <a:off x="2954725" y="4593415"/>
            <a:ext cx="3153059" cy="1932645"/>
          </a:xfrm>
          <a:prstGeom prst="rect">
            <a:avLst/>
          </a:prstGeom>
        </p:spPr>
      </p:pic>
    </p:spTree>
    <p:extLst>
      <p:ext uri="{BB962C8B-B14F-4D97-AF65-F5344CB8AC3E}">
        <p14:creationId xmlns:p14="http://schemas.microsoft.com/office/powerpoint/2010/main" val="129941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3600" dirty="0" smtClean="0"/>
              <a:t>Initial care of the parents/carers</a:t>
            </a:r>
            <a:endParaRPr lang="en-AU" sz="36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770426" y="1548456"/>
            <a:ext cx="7605513" cy="4374176"/>
          </a:xfrm>
        </p:spPr>
        <p:txBody>
          <a:bodyPr/>
          <a:lstStyle/>
          <a:p>
            <a:pPr lvl="0">
              <a:spcAft>
                <a:spcPts val="1200"/>
              </a:spcAft>
            </a:pPr>
            <a:r>
              <a:rPr lang="en-AU" sz="2800" dirty="0"/>
              <a:t>C</a:t>
            </a:r>
            <a:r>
              <a:rPr lang="en-AU" sz="2800" dirty="0" smtClean="0"/>
              <a:t>ontact with the infant’s body must be supervised by a health professional or Police</a:t>
            </a:r>
          </a:p>
          <a:p>
            <a:pPr lvl="0">
              <a:spcAft>
                <a:spcPts val="1200"/>
              </a:spcAft>
            </a:pPr>
            <a:r>
              <a:rPr lang="en-US" sz="2800" dirty="0" smtClean="0"/>
              <a:t>Police will provide the parents/</a:t>
            </a:r>
            <a:r>
              <a:rPr lang="en-US" sz="2800" dirty="0" err="1" smtClean="0"/>
              <a:t>carers</a:t>
            </a:r>
            <a:r>
              <a:rPr lang="en-US" sz="2800" dirty="0" smtClean="0"/>
              <a:t> with a copy of the </a:t>
            </a:r>
            <a:r>
              <a:rPr lang="en-AU" sz="2800" u="sng" dirty="0" smtClean="0">
                <a:hlinkClick r:id="rId4"/>
              </a:rPr>
              <a:t>Initial steps after a death is reported to the Coroner</a:t>
            </a:r>
            <a:r>
              <a:rPr lang="en-AU" sz="2800" dirty="0" smtClean="0"/>
              <a:t> brochure</a:t>
            </a:r>
          </a:p>
          <a:p>
            <a:pPr lvl="0">
              <a:spcAft>
                <a:spcPts val="1200"/>
              </a:spcAft>
            </a:pPr>
            <a:r>
              <a:rPr lang="en-AU" sz="2800" dirty="0"/>
              <a:t>If the parents/carers object to a post mortem, they will be contacted by </a:t>
            </a:r>
            <a:r>
              <a:rPr lang="en-AU" sz="2800" dirty="0" smtClean="0"/>
              <a:t>a representative from the </a:t>
            </a:r>
            <a:r>
              <a:rPr lang="en-AU" sz="2800" u="sng" dirty="0">
                <a:hlinkClick r:id="rId5"/>
              </a:rPr>
              <a:t>Coronial Information and Support Program</a:t>
            </a:r>
            <a:endParaRPr lang="en-AU" sz="2800" dirty="0"/>
          </a:p>
          <a:p>
            <a:endParaRPr lang="en-AU" sz="2400" dirty="0" smtClean="0"/>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pPr marL="0" indent="0">
              <a:buNone/>
            </a:pPr>
            <a:r>
              <a:rPr lang="en-AU" sz="2400" dirty="0" smtClean="0"/>
              <a:t/>
            </a:r>
            <a:br>
              <a:rPr lang="en-AU" sz="2400" dirty="0" smtClean="0"/>
            </a:br>
            <a:endParaRPr lang="en-AU" sz="2400" dirty="0" smtClean="0"/>
          </a:p>
          <a:p>
            <a:endParaRPr lang="en-AU" sz="2400" dirty="0"/>
          </a:p>
        </p:txBody>
      </p:sp>
    </p:spTree>
    <p:extLst>
      <p:ext uri="{BB962C8B-B14F-4D97-AF65-F5344CB8AC3E}">
        <p14:creationId xmlns:p14="http://schemas.microsoft.com/office/powerpoint/2010/main" val="303287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265093" y="4491653"/>
            <a:ext cx="2315368" cy="2370294"/>
          </a:xfrm>
          <a:prstGeom prst="rect">
            <a:avLst/>
          </a:prstGeom>
        </p:spPr>
      </p:pic>
      <p:pic>
        <p:nvPicPr>
          <p:cNvPr id="5" name="Picture 4"/>
          <p:cNvPicPr>
            <a:picLocks noChangeAspect="1"/>
          </p:cNvPicPr>
          <p:nvPr/>
        </p:nvPicPr>
        <p:blipFill>
          <a:blip r:embed="rId5"/>
          <a:stretch>
            <a:fillRect/>
          </a:stretch>
        </p:blipFill>
        <p:spPr>
          <a:xfrm>
            <a:off x="4083004" y="3918029"/>
            <a:ext cx="2220465" cy="2847372"/>
          </a:xfrm>
          <a:prstGeom prst="rect">
            <a:avLst/>
          </a:prstGeom>
        </p:spPr>
      </p:pic>
      <p:sp>
        <p:nvSpPr>
          <p:cNvPr id="4" name="Title 3"/>
          <p:cNvSpPr>
            <a:spLocks noGrp="1" noRot="1" noMove="1" noResize="1"/>
          </p:cNvSpPr>
          <p:nvPr>
            <p:ph type="title"/>
            <p:custDataLst>
              <p:tags r:id="rId1"/>
            </p:custDataLst>
          </p:nvPr>
        </p:nvSpPr>
        <p:spPr/>
        <p:txBody>
          <a:bodyPr/>
          <a:lstStyle/>
          <a:p>
            <a:r>
              <a:rPr lang="en-US" sz="3600" dirty="0"/>
              <a:t>T</a:t>
            </a:r>
            <a:r>
              <a:rPr lang="en-US" sz="3600" dirty="0" smtClean="0"/>
              <a:t>he infant’s medical history</a:t>
            </a:r>
            <a:endParaRPr lang="en-AU" sz="36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332186" y="1230757"/>
            <a:ext cx="8289300" cy="1999331"/>
          </a:xfrm>
        </p:spPr>
        <p:txBody>
          <a:bodyPr/>
          <a:lstStyle/>
          <a:p>
            <a:r>
              <a:rPr lang="en-AU" sz="2400" dirty="0"/>
              <a:t>Attachment 6.1 Medical History Guide - Sudden Unexpected Death in Infancy (SUDI) </a:t>
            </a:r>
            <a:r>
              <a:rPr lang="en-AU" sz="2400" dirty="0" smtClean="0"/>
              <a:t>is designed to support completion of </a:t>
            </a:r>
            <a:r>
              <a:rPr lang="en-AU" sz="2400" dirty="0"/>
              <a:t>the medical </a:t>
            </a:r>
            <a:r>
              <a:rPr lang="en-AU" sz="2400" dirty="0" smtClean="0"/>
              <a:t>history</a:t>
            </a:r>
            <a:endParaRPr lang="en-AU" sz="2400" dirty="0"/>
          </a:p>
          <a:p>
            <a:r>
              <a:rPr lang="en-US" sz="2400" dirty="0" smtClean="0"/>
              <a:t>The infant’s health care record is to be transferred to Forensic Medicine (NSW Health Pathology) within 24 hours</a:t>
            </a:r>
            <a:endParaRPr lang="en-AU" dirty="0"/>
          </a:p>
          <a:p>
            <a:endParaRPr lang="en-AU" dirty="0" smtClean="0"/>
          </a:p>
          <a:p>
            <a:endParaRPr lang="en-AU" dirty="0"/>
          </a:p>
          <a:p>
            <a:endParaRPr lang="en-AU" dirty="0" smtClean="0"/>
          </a:p>
          <a:p>
            <a:endParaRPr lang="en-AU" dirty="0"/>
          </a:p>
          <a:p>
            <a:endParaRPr lang="en-AU" dirty="0" smtClean="0"/>
          </a:p>
          <a:p>
            <a:endParaRPr lang="en-AU" dirty="0"/>
          </a:p>
          <a:p>
            <a:pPr marL="0" indent="0">
              <a:buNone/>
            </a:pPr>
            <a:r>
              <a:rPr lang="en-AU" dirty="0" smtClean="0"/>
              <a:t/>
            </a:r>
            <a:br>
              <a:rPr lang="en-AU" dirty="0" smtClean="0"/>
            </a:br>
            <a:endParaRPr lang="en-AU" dirty="0" smtClean="0"/>
          </a:p>
          <a:p>
            <a:endParaRPr lang="en-AU" dirty="0"/>
          </a:p>
        </p:txBody>
      </p:sp>
      <p:pic>
        <p:nvPicPr>
          <p:cNvPr id="2" name="Picture 1"/>
          <p:cNvPicPr>
            <a:picLocks noChangeAspect="1"/>
          </p:cNvPicPr>
          <p:nvPr/>
        </p:nvPicPr>
        <p:blipFill>
          <a:blip r:embed="rId6"/>
          <a:stretch>
            <a:fillRect/>
          </a:stretch>
        </p:blipFill>
        <p:spPr>
          <a:xfrm>
            <a:off x="2458735" y="3640237"/>
            <a:ext cx="2515142" cy="2419109"/>
          </a:xfrm>
          <a:prstGeom prst="rect">
            <a:avLst/>
          </a:prstGeom>
        </p:spPr>
      </p:pic>
    </p:spTree>
    <p:extLst>
      <p:ext uri="{BB962C8B-B14F-4D97-AF65-F5344CB8AC3E}">
        <p14:creationId xmlns:p14="http://schemas.microsoft.com/office/powerpoint/2010/main" val="32678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US" sz="3600" dirty="0" smtClean="0"/>
              <a:t>Departure from hospital care</a:t>
            </a:r>
            <a:endParaRPr lang="en-AU" sz="36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621553" y="1300206"/>
            <a:ext cx="7413938" cy="4244067"/>
          </a:xfrm>
        </p:spPr>
        <p:txBody>
          <a:bodyPr/>
          <a:lstStyle/>
          <a:p>
            <a:pPr marL="0" indent="0">
              <a:buNone/>
            </a:pPr>
            <a:r>
              <a:rPr lang="en-AU" sz="2400" dirty="0" smtClean="0"/>
              <a:t>Information should be provided to parents/carers about how </a:t>
            </a:r>
            <a:r>
              <a:rPr lang="en-AU" sz="2400" dirty="0"/>
              <a:t>to access </a:t>
            </a:r>
            <a:r>
              <a:rPr lang="en-AU" sz="2400" dirty="0" smtClean="0"/>
              <a:t>support </a:t>
            </a:r>
            <a:r>
              <a:rPr lang="en-AU" sz="2400" dirty="0"/>
              <a:t>and advice </a:t>
            </a:r>
            <a:r>
              <a:rPr lang="en-AU" sz="2400" dirty="0" smtClean="0"/>
              <a:t>including: </a:t>
            </a:r>
            <a:endParaRPr lang="en-AU" sz="2400" dirty="0"/>
          </a:p>
          <a:p>
            <a:pPr lvl="0"/>
            <a:r>
              <a:rPr lang="en-AU" sz="2400" u="sng" dirty="0">
                <a:hlinkClick r:id="rId4"/>
              </a:rPr>
              <a:t>Child and Family Health </a:t>
            </a:r>
            <a:r>
              <a:rPr lang="en-AU" sz="2400" u="sng" dirty="0" smtClean="0">
                <a:hlinkClick r:id="rId4"/>
              </a:rPr>
              <a:t>Services</a:t>
            </a:r>
            <a:endParaRPr lang="en-AU" sz="2400" dirty="0"/>
          </a:p>
          <a:p>
            <a:pPr lvl="0"/>
            <a:r>
              <a:rPr lang="en-AU" sz="2400" dirty="0" smtClean="0"/>
              <a:t>Their GP</a:t>
            </a:r>
            <a:endParaRPr lang="en-AU" sz="2400" dirty="0"/>
          </a:p>
          <a:p>
            <a:pPr lvl="0"/>
            <a:r>
              <a:rPr lang="en-AU" sz="2400" dirty="0"/>
              <a:t>A medical </a:t>
            </a:r>
            <a:r>
              <a:rPr lang="en-AU" sz="2400" dirty="0" smtClean="0"/>
              <a:t>specialist</a:t>
            </a:r>
            <a:endParaRPr lang="en-AU" sz="2400" dirty="0"/>
          </a:p>
          <a:p>
            <a:pPr lvl="0"/>
            <a:r>
              <a:rPr lang="en-AU" sz="2400" u="sng" dirty="0">
                <a:hlinkClick r:id="rId5"/>
              </a:rPr>
              <a:t>Mental Health </a:t>
            </a:r>
            <a:r>
              <a:rPr lang="en-AU" sz="2400" u="sng" dirty="0" smtClean="0">
                <a:hlinkClick r:id="rId5"/>
              </a:rPr>
              <a:t>Services</a:t>
            </a:r>
            <a:endParaRPr lang="en-AU" sz="2400" dirty="0"/>
          </a:p>
          <a:p>
            <a:pPr lvl="0"/>
            <a:r>
              <a:rPr lang="en-AU" sz="2400" dirty="0"/>
              <a:t>Other health services such as the </a:t>
            </a:r>
            <a:r>
              <a:rPr lang="en-AU" sz="2400" u="sng" dirty="0">
                <a:hlinkClick r:id="rId6"/>
              </a:rPr>
              <a:t>Aboriginal Maternal and Infant Health Service</a:t>
            </a:r>
            <a:r>
              <a:rPr lang="en-AU" sz="2400" dirty="0"/>
              <a:t> or </a:t>
            </a:r>
            <a:r>
              <a:rPr lang="en-AU" sz="2400" u="sng" dirty="0">
                <a:hlinkClick r:id="rId7"/>
              </a:rPr>
              <a:t>NSW Refugee Health </a:t>
            </a:r>
            <a:r>
              <a:rPr lang="en-AU" sz="2400" u="sng" dirty="0" smtClean="0">
                <a:hlinkClick r:id="rId7"/>
              </a:rPr>
              <a:t>Service</a:t>
            </a:r>
            <a:endParaRPr lang="en-AU" sz="2400" dirty="0"/>
          </a:p>
          <a:p>
            <a:pPr lvl="0"/>
            <a:r>
              <a:rPr lang="en-AU" sz="2400" u="sng" dirty="0">
                <a:hlinkClick r:id="rId8"/>
              </a:rPr>
              <a:t>Red Nose Grief and </a:t>
            </a:r>
            <a:r>
              <a:rPr lang="en-AU" sz="2400" u="sng" dirty="0" smtClean="0">
                <a:hlinkClick r:id="rId8"/>
              </a:rPr>
              <a:t>Loss</a:t>
            </a:r>
            <a:endParaRPr lang="en-AU" sz="2400" dirty="0"/>
          </a:p>
          <a:p>
            <a:endParaRPr lang="en-AU" dirty="0"/>
          </a:p>
          <a:p>
            <a:endParaRPr lang="en-AU" dirty="0" smtClean="0"/>
          </a:p>
          <a:p>
            <a:endParaRPr lang="en-AU" dirty="0"/>
          </a:p>
          <a:p>
            <a:endParaRPr lang="en-AU" dirty="0" smtClean="0"/>
          </a:p>
          <a:p>
            <a:endParaRPr lang="en-AU" dirty="0"/>
          </a:p>
          <a:p>
            <a:endParaRPr lang="en-AU" dirty="0" smtClean="0"/>
          </a:p>
          <a:p>
            <a:endParaRPr lang="en-AU" dirty="0"/>
          </a:p>
          <a:p>
            <a:pPr marL="0" indent="0">
              <a:buNone/>
            </a:pPr>
            <a:r>
              <a:rPr lang="en-AU" dirty="0" smtClean="0"/>
              <a:t/>
            </a:r>
            <a:br>
              <a:rPr lang="en-AU" dirty="0" smtClean="0"/>
            </a:br>
            <a:endParaRPr lang="en-AU" dirty="0" smtClean="0"/>
          </a:p>
          <a:p>
            <a:endParaRPr lang="en-AU" dirty="0"/>
          </a:p>
        </p:txBody>
      </p:sp>
      <p:pic>
        <p:nvPicPr>
          <p:cNvPr id="5" name="Picture 4"/>
          <p:cNvPicPr>
            <a:picLocks noChangeAspect="1"/>
          </p:cNvPicPr>
          <p:nvPr/>
        </p:nvPicPr>
        <p:blipFill>
          <a:blip r:embed="rId9"/>
          <a:stretch>
            <a:fillRect/>
          </a:stretch>
        </p:blipFill>
        <p:spPr>
          <a:xfrm>
            <a:off x="5106969" y="4895464"/>
            <a:ext cx="1768749" cy="1765095"/>
          </a:xfrm>
          <a:prstGeom prst="rect">
            <a:avLst/>
          </a:prstGeom>
        </p:spPr>
      </p:pic>
    </p:spTree>
    <p:extLst>
      <p:ext uri="{BB962C8B-B14F-4D97-AF65-F5344CB8AC3E}">
        <p14:creationId xmlns:p14="http://schemas.microsoft.com/office/powerpoint/2010/main" val="326192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US" sz="3200" dirty="0" smtClean="0"/>
              <a:t>Forensic Medicine (NSW Health Pathology)</a:t>
            </a:r>
            <a:endParaRPr lang="en-AU" sz="32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883940" y="1411627"/>
            <a:ext cx="7556905" cy="4143612"/>
          </a:xfrm>
        </p:spPr>
        <p:txBody>
          <a:bodyPr/>
          <a:lstStyle/>
          <a:p>
            <a:pPr>
              <a:spcAft>
                <a:spcPts val="1200"/>
              </a:spcAft>
            </a:pPr>
            <a:r>
              <a:rPr lang="en-US" sz="2800" dirty="0" smtClean="0"/>
              <a:t>The pathologist </a:t>
            </a:r>
            <a:r>
              <a:rPr lang="en-US" sz="2800" dirty="0"/>
              <a:t>completes </a:t>
            </a:r>
            <a:r>
              <a:rPr lang="en-US" sz="2800" dirty="0" smtClean="0"/>
              <a:t>the post </a:t>
            </a:r>
            <a:r>
              <a:rPr lang="en-US" sz="2800" dirty="0"/>
              <a:t>mortem </a:t>
            </a:r>
            <a:r>
              <a:rPr lang="en-US" sz="2800" dirty="0" smtClean="0"/>
              <a:t>examination</a:t>
            </a:r>
            <a:endParaRPr lang="en-US" sz="2800" b="1" dirty="0"/>
          </a:p>
          <a:p>
            <a:pPr>
              <a:spcAft>
                <a:spcPts val="1200"/>
              </a:spcAft>
            </a:pPr>
            <a:r>
              <a:rPr lang="en-US" sz="2800" dirty="0" smtClean="0"/>
              <a:t>Social </a:t>
            </a:r>
            <a:r>
              <a:rPr lang="en-US" sz="2800" dirty="0"/>
              <a:t>work offers parents/</a:t>
            </a:r>
            <a:r>
              <a:rPr lang="en-US" sz="2800" dirty="0" err="1"/>
              <a:t>carers</a:t>
            </a:r>
            <a:r>
              <a:rPr lang="en-US" sz="2800" dirty="0"/>
              <a:t> support, advice and </a:t>
            </a:r>
            <a:r>
              <a:rPr lang="en-US" sz="2800" dirty="0" smtClean="0"/>
              <a:t>referral</a:t>
            </a:r>
          </a:p>
          <a:p>
            <a:pPr>
              <a:spcAft>
                <a:spcPts val="1200"/>
              </a:spcAft>
            </a:pPr>
            <a:r>
              <a:rPr lang="en-US" sz="2800" dirty="0" smtClean="0"/>
              <a:t>Social </a:t>
            </a:r>
            <a:r>
              <a:rPr lang="en-US" sz="2800" dirty="0"/>
              <a:t>work and </a:t>
            </a:r>
            <a:r>
              <a:rPr lang="en-US" sz="2800" dirty="0" smtClean="0"/>
              <a:t>the pathologist </a:t>
            </a:r>
            <a:r>
              <a:rPr lang="en-US" sz="2800" dirty="0"/>
              <a:t>offer to discuss post mortem results with </a:t>
            </a:r>
            <a:r>
              <a:rPr lang="en-US" sz="2800" dirty="0" smtClean="0"/>
              <a:t>parents/</a:t>
            </a:r>
            <a:r>
              <a:rPr lang="en-US" sz="2800" dirty="0" err="1" smtClean="0"/>
              <a:t>carers</a:t>
            </a:r>
            <a:endParaRPr lang="en-US" sz="2800" dirty="0" smtClean="0"/>
          </a:p>
          <a:p>
            <a:pPr>
              <a:spcAft>
                <a:spcPts val="1200"/>
              </a:spcAft>
            </a:pPr>
            <a:r>
              <a:rPr lang="en-US" sz="2800" dirty="0"/>
              <a:t>Coordinates </a:t>
            </a:r>
            <a:r>
              <a:rPr lang="en-US" sz="2800" dirty="0" smtClean="0"/>
              <a:t>a multi-disciplinary </a:t>
            </a:r>
            <a:r>
              <a:rPr lang="en-US" sz="2800" dirty="0"/>
              <a:t>case review</a:t>
            </a:r>
            <a:endParaRPr lang="en-AU" sz="2800"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p:txBody>
      </p:sp>
    </p:spTree>
    <p:extLst>
      <p:ext uri="{BB962C8B-B14F-4D97-AF65-F5344CB8AC3E}">
        <p14:creationId xmlns:p14="http://schemas.microsoft.com/office/powerpoint/2010/main" val="90700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55" y="365126"/>
            <a:ext cx="8459325" cy="540215"/>
          </a:xfrm>
        </p:spPr>
        <p:txBody>
          <a:bodyPr/>
          <a:lstStyle/>
          <a:p>
            <a:r>
              <a:rPr lang="en-US" sz="3600" dirty="0" smtClean="0"/>
              <a:t>Further support, advice and referrals </a:t>
            </a:r>
            <a:endParaRPr lang="en-AU" sz="3600" dirty="0"/>
          </a:p>
        </p:txBody>
      </p:sp>
      <p:sp>
        <p:nvSpPr>
          <p:cNvPr id="3" name="Content Placeholder 2"/>
          <p:cNvSpPr>
            <a:spLocks noGrp="1"/>
          </p:cNvSpPr>
          <p:nvPr>
            <p:ph idx="1"/>
          </p:nvPr>
        </p:nvSpPr>
        <p:spPr>
          <a:xfrm>
            <a:off x="719131" y="1352330"/>
            <a:ext cx="7942019" cy="4088375"/>
          </a:xfrm>
        </p:spPr>
        <p:txBody>
          <a:bodyPr/>
          <a:lstStyle/>
          <a:p>
            <a:pPr>
              <a:spcAft>
                <a:spcPts val="1200"/>
              </a:spcAft>
            </a:pPr>
            <a:r>
              <a:rPr lang="en-US" sz="2800" dirty="0" smtClean="0"/>
              <a:t>The Coroner will contact the parents/</a:t>
            </a:r>
            <a:r>
              <a:rPr lang="en-US" sz="2800" dirty="0" err="1" smtClean="0"/>
              <a:t>carers</a:t>
            </a:r>
            <a:r>
              <a:rPr lang="en-US" sz="2800" dirty="0" smtClean="0"/>
              <a:t> when the final post mortem results are available</a:t>
            </a:r>
          </a:p>
          <a:p>
            <a:pPr>
              <a:spcAft>
                <a:spcPts val="1200"/>
              </a:spcAft>
            </a:pPr>
            <a:r>
              <a:rPr lang="en-US" sz="2800" dirty="0" smtClean="0"/>
              <a:t>Forensic Medicine (NSW Health Pathology) social work will offer to discuss the final post mortem results with the parents/</a:t>
            </a:r>
            <a:r>
              <a:rPr lang="en-US" sz="2800" dirty="0" err="1" smtClean="0"/>
              <a:t>carers</a:t>
            </a:r>
            <a:endParaRPr lang="en-US" sz="2800" dirty="0" smtClean="0"/>
          </a:p>
          <a:p>
            <a:pPr>
              <a:spcAft>
                <a:spcPts val="1200"/>
              </a:spcAft>
            </a:pPr>
            <a:r>
              <a:rPr lang="en-US" sz="2800" dirty="0" smtClean="0"/>
              <a:t>During these discussions any ongoing support or referrals should be provided </a:t>
            </a:r>
          </a:p>
        </p:txBody>
      </p:sp>
      <p:sp>
        <p:nvSpPr>
          <p:cNvPr id="4" name="Freeform: Shape 3657">
            <a:extLst>
              <a:ext uri="{FF2B5EF4-FFF2-40B4-BE49-F238E27FC236}">
                <a16:creationId xmlns:a16="http://schemas.microsoft.com/office/drawing/2014/main" xmlns="" id="{0B84CFB4-EA8A-4299-90B3-022AE1585782}"/>
              </a:ext>
            </a:extLst>
          </p:cNvPr>
          <p:cNvSpPr/>
          <p:nvPr/>
        </p:nvSpPr>
        <p:spPr>
          <a:xfrm>
            <a:off x="3736839" y="5092580"/>
            <a:ext cx="1278144" cy="1057685"/>
          </a:xfrm>
          <a:custGeom>
            <a:avLst/>
            <a:gdLst>
              <a:gd name="connsiteX0" fmla="*/ 186214 w 190500"/>
              <a:gd name="connsiteY0" fmla="*/ 61436 h 171450"/>
              <a:gd name="connsiteX1" fmla="*/ 170974 w 190500"/>
              <a:gd name="connsiteY1" fmla="*/ 23336 h 171450"/>
              <a:gd name="connsiteX2" fmla="*/ 133826 w 190500"/>
              <a:gd name="connsiteY2" fmla="*/ 7144 h 171450"/>
              <a:gd name="connsiteX3" fmla="*/ 96679 w 190500"/>
              <a:gd name="connsiteY3" fmla="*/ 23336 h 171450"/>
              <a:gd name="connsiteX4" fmla="*/ 96679 w 190500"/>
              <a:gd name="connsiteY4" fmla="*/ 23336 h 171450"/>
              <a:gd name="connsiteX5" fmla="*/ 96679 w 190500"/>
              <a:gd name="connsiteY5" fmla="*/ 23336 h 171450"/>
              <a:gd name="connsiteX6" fmla="*/ 59531 w 190500"/>
              <a:gd name="connsiteY6" fmla="*/ 7144 h 171450"/>
              <a:gd name="connsiteX7" fmla="*/ 22384 w 190500"/>
              <a:gd name="connsiteY7" fmla="*/ 23336 h 171450"/>
              <a:gd name="connsiteX8" fmla="*/ 7144 w 190500"/>
              <a:gd name="connsiteY8" fmla="*/ 61436 h 171450"/>
              <a:gd name="connsiteX9" fmla="*/ 22384 w 190500"/>
              <a:gd name="connsiteY9" fmla="*/ 99536 h 171450"/>
              <a:gd name="connsiteX10" fmla="*/ 90964 w 190500"/>
              <a:gd name="connsiteY10" fmla="*/ 168116 h 171450"/>
              <a:gd name="connsiteX11" fmla="*/ 96679 w 190500"/>
              <a:gd name="connsiteY11" fmla="*/ 170021 h 171450"/>
              <a:gd name="connsiteX12" fmla="*/ 102394 w 190500"/>
              <a:gd name="connsiteY12" fmla="*/ 168116 h 171450"/>
              <a:gd name="connsiteX13" fmla="*/ 171926 w 190500"/>
              <a:gd name="connsiteY13" fmla="*/ 99536 h 171450"/>
              <a:gd name="connsiteX14" fmla="*/ 186214 w 190500"/>
              <a:gd name="connsiteY14" fmla="*/ 61436 h 171450"/>
              <a:gd name="connsiteX15" fmla="*/ 95726 w 190500"/>
              <a:gd name="connsiteY15" fmla="*/ 152876 h 171450"/>
              <a:gd name="connsiteX16" fmla="*/ 32861 w 190500"/>
              <a:gd name="connsiteY16" fmla="*/ 89059 h 171450"/>
              <a:gd name="connsiteX17" fmla="*/ 22384 w 190500"/>
              <a:gd name="connsiteY17" fmla="*/ 61436 h 171450"/>
              <a:gd name="connsiteX18" fmla="*/ 33814 w 190500"/>
              <a:gd name="connsiteY18" fmla="*/ 32861 h 171450"/>
              <a:gd name="connsiteX19" fmla="*/ 59531 w 190500"/>
              <a:gd name="connsiteY19" fmla="*/ 21431 h 171450"/>
              <a:gd name="connsiteX20" fmla="*/ 85249 w 190500"/>
              <a:gd name="connsiteY20" fmla="*/ 32861 h 171450"/>
              <a:gd name="connsiteX21" fmla="*/ 90011 w 190500"/>
              <a:gd name="connsiteY21" fmla="*/ 38576 h 171450"/>
              <a:gd name="connsiteX22" fmla="*/ 96679 w 190500"/>
              <a:gd name="connsiteY22" fmla="*/ 42386 h 171450"/>
              <a:gd name="connsiteX23" fmla="*/ 103346 w 190500"/>
              <a:gd name="connsiteY23" fmla="*/ 38576 h 171450"/>
              <a:gd name="connsiteX24" fmla="*/ 108109 w 190500"/>
              <a:gd name="connsiteY24" fmla="*/ 32861 h 171450"/>
              <a:gd name="connsiteX25" fmla="*/ 133826 w 190500"/>
              <a:gd name="connsiteY25" fmla="*/ 21431 h 171450"/>
              <a:gd name="connsiteX26" fmla="*/ 159544 w 190500"/>
              <a:gd name="connsiteY26" fmla="*/ 32861 h 171450"/>
              <a:gd name="connsiteX27" fmla="*/ 170974 w 190500"/>
              <a:gd name="connsiteY27" fmla="*/ 61436 h 171450"/>
              <a:gd name="connsiteX28" fmla="*/ 159544 w 190500"/>
              <a:gd name="connsiteY28" fmla="*/ 89059 h 171450"/>
              <a:gd name="connsiteX29" fmla="*/ 95726 w 190500"/>
              <a:gd name="connsiteY29" fmla="*/ 15287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171450">
                <a:moveTo>
                  <a:pt x="186214" y="61436"/>
                </a:moveTo>
                <a:cubicBezTo>
                  <a:pt x="186214" y="47149"/>
                  <a:pt x="181451" y="33814"/>
                  <a:pt x="170974" y="23336"/>
                </a:cubicBezTo>
                <a:cubicBezTo>
                  <a:pt x="160496" y="12859"/>
                  <a:pt x="147161" y="7144"/>
                  <a:pt x="133826" y="7144"/>
                </a:cubicBezTo>
                <a:cubicBezTo>
                  <a:pt x="120491" y="7144"/>
                  <a:pt x="107156" y="12859"/>
                  <a:pt x="96679" y="23336"/>
                </a:cubicBezTo>
                <a:cubicBezTo>
                  <a:pt x="96679" y="23336"/>
                  <a:pt x="96679" y="23336"/>
                  <a:pt x="96679" y="23336"/>
                </a:cubicBezTo>
                <a:cubicBezTo>
                  <a:pt x="96679" y="23336"/>
                  <a:pt x="96679" y="23336"/>
                  <a:pt x="96679" y="23336"/>
                </a:cubicBezTo>
                <a:cubicBezTo>
                  <a:pt x="86201" y="12859"/>
                  <a:pt x="72866" y="7144"/>
                  <a:pt x="59531" y="7144"/>
                </a:cubicBezTo>
                <a:cubicBezTo>
                  <a:pt x="46196" y="7144"/>
                  <a:pt x="32861" y="12859"/>
                  <a:pt x="22384" y="23336"/>
                </a:cubicBezTo>
                <a:cubicBezTo>
                  <a:pt x="11906" y="33814"/>
                  <a:pt x="7144" y="48101"/>
                  <a:pt x="7144" y="61436"/>
                </a:cubicBezTo>
                <a:cubicBezTo>
                  <a:pt x="7144" y="75724"/>
                  <a:pt x="11906" y="89059"/>
                  <a:pt x="22384" y="99536"/>
                </a:cubicBezTo>
                <a:lnTo>
                  <a:pt x="90964" y="168116"/>
                </a:lnTo>
                <a:cubicBezTo>
                  <a:pt x="92869" y="170021"/>
                  <a:pt x="94774" y="170021"/>
                  <a:pt x="96679" y="170021"/>
                </a:cubicBezTo>
                <a:cubicBezTo>
                  <a:pt x="98584" y="170021"/>
                  <a:pt x="100489" y="169069"/>
                  <a:pt x="102394" y="168116"/>
                </a:cubicBezTo>
                <a:lnTo>
                  <a:pt x="171926" y="99536"/>
                </a:lnTo>
                <a:cubicBezTo>
                  <a:pt x="180499" y="89059"/>
                  <a:pt x="186214" y="74771"/>
                  <a:pt x="186214" y="61436"/>
                </a:cubicBezTo>
                <a:close/>
                <a:moveTo>
                  <a:pt x="95726" y="152876"/>
                </a:moveTo>
                <a:lnTo>
                  <a:pt x="32861" y="89059"/>
                </a:lnTo>
                <a:cubicBezTo>
                  <a:pt x="25241" y="81439"/>
                  <a:pt x="22384" y="70961"/>
                  <a:pt x="22384" y="61436"/>
                </a:cubicBezTo>
                <a:cubicBezTo>
                  <a:pt x="22384" y="50959"/>
                  <a:pt x="26194" y="41434"/>
                  <a:pt x="33814" y="32861"/>
                </a:cubicBezTo>
                <a:cubicBezTo>
                  <a:pt x="41434" y="25241"/>
                  <a:pt x="50959" y="21431"/>
                  <a:pt x="59531" y="21431"/>
                </a:cubicBezTo>
                <a:cubicBezTo>
                  <a:pt x="69056" y="21431"/>
                  <a:pt x="78581" y="25241"/>
                  <a:pt x="85249" y="32861"/>
                </a:cubicBezTo>
                <a:cubicBezTo>
                  <a:pt x="87154" y="34766"/>
                  <a:pt x="89059" y="36671"/>
                  <a:pt x="90011" y="38576"/>
                </a:cubicBezTo>
                <a:cubicBezTo>
                  <a:pt x="90964" y="40481"/>
                  <a:pt x="93821" y="42386"/>
                  <a:pt x="96679" y="42386"/>
                </a:cubicBezTo>
                <a:cubicBezTo>
                  <a:pt x="99536" y="42386"/>
                  <a:pt x="101441" y="41434"/>
                  <a:pt x="103346" y="38576"/>
                </a:cubicBezTo>
                <a:cubicBezTo>
                  <a:pt x="104299" y="36671"/>
                  <a:pt x="106204" y="34766"/>
                  <a:pt x="108109" y="32861"/>
                </a:cubicBezTo>
                <a:cubicBezTo>
                  <a:pt x="115729" y="25241"/>
                  <a:pt x="125254" y="21431"/>
                  <a:pt x="133826" y="21431"/>
                </a:cubicBezTo>
                <a:cubicBezTo>
                  <a:pt x="143351" y="21431"/>
                  <a:pt x="152876" y="25241"/>
                  <a:pt x="159544" y="32861"/>
                </a:cubicBezTo>
                <a:cubicBezTo>
                  <a:pt x="167164" y="40481"/>
                  <a:pt x="170974" y="50959"/>
                  <a:pt x="170974" y="61436"/>
                </a:cubicBezTo>
                <a:cubicBezTo>
                  <a:pt x="170974" y="71914"/>
                  <a:pt x="167164" y="81439"/>
                  <a:pt x="159544" y="89059"/>
                </a:cubicBezTo>
                <a:lnTo>
                  <a:pt x="95726" y="152876"/>
                </a:lnTo>
                <a:close/>
              </a:path>
            </a:pathLst>
          </a:custGeom>
          <a:solidFill>
            <a:schemeClr val="tx1"/>
          </a:solidFill>
          <a:ln w="9525" cap="flat">
            <a:noFill/>
            <a:prstDash val="solid"/>
            <a:miter/>
          </a:ln>
        </p:spPr>
        <p:txBody>
          <a:bodyPr rtlCol="0" anchor="ctr"/>
          <a:lstStyle/>
          <a:p>
            <a:endParaRPr lang="en-AU"/>
          </a:p>
        </p:txBody>
      </p:sp>
      <p:sp>
        <p:nvSpPr>
          <p:cNvPr id="5" name="Freeform: Shape 3658">
            <a:extLst>
              <a:ext uri="{FF2B5EF4-FFF2-40B4-BE49-F238E27FC236}">
                <a16:creationId xmlns:a16="http://schemas.microsoft.com/office/drawing/2014/main" xmlns="" id="{1F6DD88F-0F49-4C2B-BAF4-F31E5C8846B9}"/>
              </a:ext>
            </a:extLst>
          </p:cNvPr>
          <p:cNvSpPr/>
          <p:nvPr/>
        </p:nvSpPr>
        <p:spPr>
          <a:xfrm>
            <a:off x="4537114" y="5621421"/>
            <a:ext cx="688609" cy="849857"/>
          </a:xfrm>
          <a:custGeom>
            <a:avLst/>
            <a:gdLst>
              <a:gd name="connsiteX0" fmla="*/ 198596 w 200025"/>
              <a:gd name="connsiteY0" fmla="*/ 9049 h 323850"/>
              <a:gd name="connsiteX1" fmla="*/ 192881 w 200025"/>
              <a:gd name="connsiteY1" fmla="*/ 7144 h 323850"/>
              <a:gd name="connsiteX2" fmla="*/ 185261 w 200025"/>
              <a:gd name="connsiteY2" fmla="*/ 7144 h 323850"/>
              <a:gd name="connsiteX3" fmla="*/ 155734 w 200025"/>
              <a:gd name="connsiteY3" fmla="*/ 36671 h 323850"/>
              <a:gd name="connsiteX4" fmla="*/ 126206 w 200025"/>
              <a:gd name="connsiteY4" fmla="*/ 66199 h 323850"/>
              <a:gd name="connsiteX5" fmla="*/ 126206 w 200025"/>
              <a:gd name="connsiteY5" fmla="*/ 66199 h 323850"/>
              <a:gd name="connsiteX6" fmla="*/ 126206 w 200025"/>
              <a:gd name="connsiteY6" fmla="*/ 66199 h 323850"/>
              <a:gd name="connsiteX7" fmla="*/ 96679 w 200025"/>
              <a:gd name="connsiteY7" fmla="*/ 95726 h 323850"/>
              <a:gd name="connsiteX8" fmla="*/ 96679 w 200025"/>
              <a:gd name="connsiteY8" fmla="*/ 114776 h 323850"/>
              <a:gd name="connsiteX9" fmla="*/ 40481 w 200025"/>
              <a:gd name="connsiteY9" fmla="*/ 170974 h 323850"/>
              <a:gd name="connsiteX10" fmla="*/ 22384 w 200025"/>
              <a:gd name="connsiteY10" fmla="*/ 214789 h 323850"/>
              <a:gd name="connsiteX11" fmla="*/ 22384 w 200025"/>
              <a:gd name="connsiteY11" fmla="*/ 259556 h 323850"/>
              <a:gd name="connsiteX12" fmla="*/ 14764 w 200025"/>
              <a:gd name="connsiteY12" fmla="*/ 259556 h 323850"/>
              <a:gd name="connsiteX13" fmla="*/ 9049 w 200025"/>
              <a:gd name="connsiteY13" fmla="*/ 261461 h 323850"/>
              <a:gd name="connsiteX14" fmla="*/ 7144 w 200025"/>
              <a:gd name="connsiteY14" fmla="*/ 267176 h 323850"/>
              <a:gd name="connsiteX15" fmla="*/ 7144 w 200025"/>
              <a:gd name="connsiteY15" fmla="*/ 311944 h 323850"/>
              <a:gd name="connsiteX16" fmla="*/ 9049 w 200025"/>
              <a:gd name="connsiteY16" fmla="*/ 317659 h 323850"/>
              <a:gd name="connsiteX17" fmla="*/ 14764 w 200025"/>
              <a:gd name="connsiteY17" fmla="*/ 319564 h 323850"/>
              <a:gd name="connsiteX18" fmla="*/ 133826 w 200025"/>
              <a:gd name="connsiteY18" fmla="*/ 319564 h 323850"/>
              <a:gd name="connsiteX19" fmla="*/ 139541 w 200025"/>
              <a:gd name="connsiteY19" fmla="*/ 317659 h 323850"/>
              <a:gd name="connsiteX20" fmla="*/ 141446 w 200025"/>
              <a:gd name="connsiteY20" fmla="*/ 311944 h 323850"/>
              <a:gd name="connsiteX21" fmla="*/ 141446 w 200025"/>
              <a:gd name="connsiteY21" fmla="*/ 267176 h 323850"/>
              <a:gd name="connsiteX22" fmla="*/ 139541 w 200025"/>
              <a:gd name="connsiteY22" fmla="*/ 261461 h 323850"/>
              <a:gd name="connsiteX23" fmla="*/ 133826 w 200025"/>
              <a:gd name="connsiteY23" fmla="*/ 259556 h 323850"/>
              <a:gd name="connsiteX24" fmla="*/ 131921 w 200025"/>
              <a:gd name="connsiteY24" fmla="*/ 259556 h 323850"/>
              <a:gd name="connsiteX25" fmla="*/ 199549 w 200025"/>
              <a:gd name="connsiteY25" fmla="*/ 151924 h 323850"/>
              <a:gd name="connsiteX26" fmla="*/ 200501 w 200025"/>
              <a:gd name="connsiteY26" fmla="*/ 148114 h 323850"/>
              <a:gd name="connsiteX27" fmla="*/ 200501 w 200025"/>
              <a:gd name="connsiteY27" fmla="*/ 13811 h 323850"/>
              <a:gd name="connsiteX28" fmla="*/ 198596 w 200025"/>
              <a:gd name="connsiteY28" fmla="*/ 9049 h 323850"/>
              <a:gd name="connsiteX29" fmla="*/ 141446 w 200025"/>
              <a:gd name="connsiteY29" fmla="*/ 66199 h 323850"/>
              <a:gd name="connsiteX30" fmla="*/ 156686 w 200025"/>
              <a:gd name="connsiteY30" fmla="*/ 50959 h 323850"/>
              <a:gd name="connsiteX31" fmla="*/ 156686 w 200025"/>
              <a:gd name="connsiteY31" fmla="*/ 114776 h 323850"/>
              <a:gd name="connsiteX32" fmla="*/ 141446 w 200025"/>
              <a:gd name="connsiteY32" fmla="*/ 130016 h 323850"/>
              <a:gd name="connsiteX33" fmla="*/ 141446 w 200025"/>
              <a:gd name="connsiteY33" fmla="*/ 66199 h 323850"/>
              <a:gd name="connsiteX34" fmla="*/ 111919 w 200025"/>
              <a:gd name="connsiteY34" fmla="*/ 95726 h 323850"/>
              <a:gd name="connsiteX35" fmla="*/ 127159 w 200025"/>
              <a:gd name="connsiteY35" fmla="*/ 80486 h 323850"/>
              <a:gd name="connsiteX36" fmla="*/ 127159 w 200025"/>
              <a:gd name="connsiteY36" fmla="*/ 80486 h 323850"/>
              <a:gd name="connsiteX37" fmla="*/ 127159 w 200025"/>
              <a:gd name="connsiteY37" fmla="*/ 115729 h 323850"/>
              <a:gd name="connsiteX38" fmla="*/ 124301 w 200025"/>
              <a:gd name="connsiteY38" fmla="*/ 111919 h 323850"/>
              <a:gd name="connsiteX39" fmla="*/ 117634 w 200025"/>
              <a:gd name="connsiteY39" fmla="*/ 105251 h 323850"/>
              <a:gd name="connsiteX40" fmla="*/ 111919 w 200025"/>
              <a:gd name="connsiteY40" fmla="*/ 103346 h 323850"/>
              <a:gd name="connsiteX41" fmla="*/ 111919 w 200025"/>
              <a:gd name="connsiteY41" fmla="*/ 95726 h 323850"/>
              <a:gd name="connsiteX42" fmla="*/ 126206 w 200025"/>
              <a:gd name="connsiteY42" fmla="*/ 304324 h 323850"/>
              <a:gd name="connsiteX43" fmla="*/ 22384 w 200025"/>
              <a:gd name="connsiteY43" fmla="*/ 304324 h 323850"/>
              <a:gd name="connsiteX44" fmla="*/ 22384 w 200025"/>
              <a:gd name="connsiteY44" fmla="*/ 274796 h 323850"/>
              <a:gd name="connsiteX45" fmla="*/ 126206 w 200025"/>
              <a:gd name="connsiteY45" fmla="*/ 274796 h 323850"/>
              <a:gd name="connsiteX46" fmla="*/ 126206 w 200025"/>
              <a:gd name="connsiteY46" fmla="*/ 304324 h 323850"/>
              <a:gd name="connsiteX47" fmla="*/ 186214 w 200025"/>
              <a:gd name="connsiteY47" fmla="*/ 146209 h 323850"/>
              <a:gd name="connsiteX48" fmla="*/ 114776 w 200025"/>
              <a:gd name="connsiteY48" fmla="*/ 259556 h 323850"/>
              <a:gd name="connsiteX49" fmla="*/ 36671 w 200025"/>
              <a:gd name="connsiteY49" fmla="*/ 259556 h 323850"/>
              <a:gd name="connsiteX50" fmla="*/ 36671 w 200025"/>
              <a:gd name="connsiteY50" fmla="*/ 214789 h 323850"/>
              <a:gd name="connsiteX51" fmla="*/ 50006 w 200025"/>
              <a:gd name="connsiteY51" fmla="*/ 182404 h 323850"/>
              <a:gd name="connsiteX52" fmla="*/ 110966 w 200025"/>
              <a:gd name="connsiteY52" fmla="*/ 121444 h 323850"/>
              <a:gd name="connsiteX53" fmla="*/ 111919 w 200025"/>
              <a:gd name="connsiteY53" fmla="*/ 122396 h 323850"/>
              <a:gd name="connsiteX54" fmla="*/ 116681 w 200025"/>
              <a:gd name="connsiteY54" fmla="*/ 132874 h 323850"/>
              <a:gd name="connsiteX55" fmla="*/ 111919 w 200025"/>
              <a:gd name="connsiteY55" fmla="*/ 143351 h 323850"/>
              <a:gd name="connsiteX56" fmla="*/ 79534 w 200025"/>
              <a:gd name="connsiteY56" fmla="*/ 175736 h 323850"/>
              <a:gd name="connsiteX57" fmla="*/ 75724 w 200025"/>
              <a:gd name="connsiteY57" fmla="*/ 184309 h 323850"/>
              <a:gd name="connsiteX58" fmla="*/ 79534 w 200025"/>
              <a:gd name="connsiteY58" fmla="*/ 192881 h 323850"/>
              <a:gd name="connsiteX59" fmla="*/ 88106 w 200025"/>
              <a:gd name="connsiteY59" fmla="*/ 196691 h 323850"/>
              <a:gd name="connsiteX60" fmla="*/ 96679 w 200025"/>
              <a:gd name="connsiteY60" fmla="*/ 192881 h 323850"/>
              <a:gd name="connsiteX61" fmla="*/ 167164 w 200025"/>
              <a:gd name="connsiteY61" fmla="*/ 122396 h 323850"/>
              <a:gd name="connsiteX62" fmla="*/ 169069 w 200025"/>
              <a:gd name="connsiteY62" fmla="*/ 116681 h 323850"/>
              <a:gd name="connsiteX63" fmla="*/ 169069 w 200025"/>
              <a:gd name="connsiteY63" fmla="*/ 34766 h 323850"/>
              <a:gd name="connsiteX64" fmla="*/ 184309 w 200025"/>
              <a:gd name="connsiteY64" fmla="*/ 19526 h 323850"/>
              <a:gd name="connsiteX65" fmla="*/ 184309 w 200025"/>
              <a:gd name="connsiteY65" fmla="*/ 14620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00025" h="323850">
                <a:moveTo>
                  <a:pt x="198596" y="9049"/>
                </a:moveTo>
                <a:cubicBezTo>
                  <a:pt x="197644" y="8096"/>
                  <a:pt x="195739" y="7144"/>
                  <a:pt x="192881" y="7144"/>
                </a:cubicBezTo>
                <a:lnTo>
                  <a:pt x="185261" y="7144"/>
                </a:lnTo>
                <a:cubicBezTo>
                  <a:pt x="169069" y="7144"/>
                  <a:pt x="155734" y="20479"/>
                  <a:pt x="155734" y="36671"/>
                </a:cubicBezTo>
                <a:cubicBezTo>
                  <a:pt x="139541" y="36671"/>
                  <a:pt x="126206" y="50006"/>
                  <a:pt x="126206" y="66199"/>
                </a:cubicBezTo>
                <a:lnTo>
                  <a:pt x="126206" y="66199"/>
                </a:lnTo>
                <a:lnTo>
                  <a:pt x="126206" y="66199"/>
                </a:lnTo>
                <a:cubicBezTo>
                  <a:pt x="110014" y="66199"/>
                  <a:pt x="96679" y="79534"/>
                  <a:pt x="96679" y="95726"/>
                </a:cubicBezTo>
                <a:lnTo>
                  <a:pt x="96679" y="114776"/>
                </a:lnTo>
                <a:lnTo>
                  <a:pt x="40481" y="170974"/>
                </a:lnTo>
                <a:cubicBezTo>
                  <a:pt x="29051" y="182404"/>
                  <a:pt x="22384" y="197644"/>
                  <a:pt x="22384" y="214789"/>
                </a:cubicBezTo>
                <a:lnTo>
                  <a:pt x="22384" y="259556"/>
                </a:lnTo>
                <a:lnTo>
                  <a:pt x="14764" y="259556"/>
                </a:lnTo>
                <a:cubicBezTo>
                  <a:pt x="12859" y="259556"/>
                  <a:pt x="10954" y="260509"/>
                  <a:pt x="9049" y="261461"/>
                </a:cubicBezTo>
                <a:cubicBezTo>
                  <a:pt x="8096" y="262414"/>
                  <a:pt x="7144" y="264319"/>
                  <a:pt x="7144" y="267176"/>
                </a:cubicBezTo>
                <a:lnTo>
                  <a:pt x="7144" y="311944"/>
                </a:lnTo>
                <a:cubicBezTo>
                  <a:pt x="7144" y="313849"/>
                  <a:pt x="8096" y="315754"/>
                  <a:pt x="9049" y="317659"/>
                </a:cubicBezTo>
                <a:cubicBezTo>
                  <a:pt x="10001" y="318611"/>
                  <a:pt x="11906" y="319564"/>
                  <a:pt x="14764" y="319564"/>
                </a:cubicBezTo>
                <a:lnTo>
                  <a:pt x="133826" y="319564"/>
                </a:lnTo>
                <a:cubicBezTo>
                  <a:pt x="135731" y="319564"/>
                  <a:pt x="137636" y="318611"/>
                  <a:pt x="139541" y="317659"/>
                </a:cubicBezTo>
                <a:cubicBezTo>
                  <a:pt x="140494" y="316706"/>
                  <a:pt x="141446" y="314801"/>
                  <a:pt x="141446" y="311944"/>
                </a:cubicBezTo>
                <a:lnTo>
                  <a:pt x="141446" y="267176"/>
                </a:lnTo>
                <a:cubicBezTo>
                  <a:pt x="141446" y="265271"/>
                  <a:pt x="140494" y="263366"/>
                  <a:pt x="139541" y="261461"/>
                </a:cubicBezTo>
                <a:cubicBezTo>
                  <a:pt x="138589" y="260509"/>
                  <a:pt x="136684" y="259556"/>
                  <a:pt x="133826" y="259556"/>
                </a:cubicBezTo>
                <a:lnTo>
                  <a:pt x="131921" y="259556"/>
                </a:lnTo>
                <a:lnTo>
                  <a:pt x="199549" y="151924"/>
                </a:lnTo>
                <a:cubicBezTo>
                  <a:pt x="200501" y="150971"/>
                  <a:pt x="200501" y="149066"/>
                  <a:pt x="200501" y="148114"/>
                </a:cubicBezTo>
                <a:lnTo>
                  <a:pt x="200501" y="13811"/>
                </a:lnTo>
                <a:cubicBezTo>
                  <a:pt x="201454" y="11906"/>
                  <a:pt x="200501" y="10001"/>
                  <a:pt x="198596" y="9049"/>
                </a:cubicBezTo>
                <a:close/>
                <a:moveTo>
                  <a:pt x="141446" y="66199"/>
                </a:moveTo>
                <a:cubicBezTo>
                  <a:pt x="141446" y="57626"/>
                  <a:pt x="148114" y="50959"/>
                  <a:pt x="156686" y="50959"/>
                </a:cubicBezTo>
                <a:lnTo>
                  <a:pt x="156686" y="114776"/>
                </a:lnTo>
                <a:lnTo>
                  <a:pt x="141446" y="130016"/>
                </a:lnTo>
                <a:lnTo>
                  <a:pt x="141446" y="66199"/>
                </a:lnTo>
                <a:close/>
                <a:moveTo>
                  <a:pt x="111919" y="95726"/>
                </a:moveTo>
                <a:cubicBezTo>
                  <a:pt x="111919" y="87154"/>
                  <a:pt x="118586" y="80486"/>
                  <a:pt x="127159" y="80486"/>
                </a:cubicBezTo>
                <a:lnTo>
                  <a:pt x="127159" y="80486"/>
                </a:lnTo>
                <a:lnTo>
                  <a:pt x="127159" y="115729"/>
                </a:lnTo>
                <a:cubicBezTo>
                  <a:pt x="126206" y="114776"/>
                  <a:pt x="125254" y="112871"/>
                  <a:pt x="124301" y="111919"/>
                </a:cubicBezTo>
                <a:lnTo>
                  <a:pt x="117634" y="105251"/>
                </a:lnTo>
                <a:cubicBezTo>
                  <a:pt x="115729" y="103346"/>
                  <a:pt x="113824" y="103346"/>
                  <a:pt x="111919" y="103346"/>
                </a:cubicBezTo>
                <a:lnTo>
                  <a:pt x="111919" y="95726"/>
                </a:lnTo>
                <a:close/>
                <a:moveTo>
                  <a:pt x="126206" y="304324"/>
                </a:moveTo>
                <a:lnTo>
                  <a:pt x="22384" y="304324"/>
                </a:lnTo>
                <a:lnTo>
                  <a:pt x="22384" y="274796"/>
                </a:lnTo>
                <a:lnTo>
                  <a:pt x="126206" y="274796"/>
                </a:lnTo>
                <a:lnTo>
                  <a:pt x="126206" y="304324"/>
                </a:lnTo>
                <a:close/>
                <a:moveTo>
                  <a:pt x="186214" y="146209"/>
                </a:moveTo>
                <a:lnTo>
                  <a:pt x="114776" y="259556"/>
                </a:lnTo>
                <a:lnTo>
                  <a:pt x="36671" y="259556"/>
                </a:lnTo>
                <a:lnTo>
                  <a:pt x="36671" y="214789"/>
                </a:lnTo>
                <a:cubicBezTo>
                  <a:pt x="36671" y="202406"/>
                  <a:pt x="41434" y="190976"/>
                  <a:pt x="50006" y="182404"/>
                </a:cubicBezTo>
                <a:lnTo>
                  <a:pt x="110966" y="121444"/>
                </a:lnTo>
                <a:lnTo>
                  <a:pt x="111919" y="122396"/>
                </a:lnTo>
                <a:cubicBezTo>
                  <a:pt x="114776" y="125254"/>
                  <a:pt x="116681" y="129064"/>
                  <a:pt x="116681" y="132874"/>
                </a:cubicBezTo>
                <a:cubicBezTo>
                  <a:pt x="116681" y="136684"/>
                  <a:pt x="114776" y="140494"/>
                  <a:pt x="111919" y="143351"/>
                </a:cubicBezTo>
                <a:lnTo>
                  <a:pt x="79534" y="175736"/>
                </a:lnTo>
                <a:cubicBezTo>
                  <a:pt x="76676" y="178594"/>
                  <a:pt x="75724" y="181451"/>
                  <a:pt x="75724" y="184309"/>
                </a:cubicBezTo>
                <a:cubicBezTo>
                  <a:pt x="75724" y="187166"/>
                  <a:pt x="76676" y="190976"/>
                  <a:pt x="79534" y="192881"/>
                </a:cubicBezTo>
                <a:cubicBezTo>
                  <a:pt x="82391" y="195739"/>
                  <a:pt x="85249" y="196691"/>
                  <a:pt x="88106" y="196691"/>
                </a:cubicBezTo>
                <a:cubicBezTo>
                  <a:pt x="90964" y="196691"/>
                  <a:pt x="94774" y="195739"/>
                  <a:pt x="96679" y="192881"/>
                </a:cubicBezTo>
                <a:lnTo>
                  <a:pt x="167164" y="122396"/>
                </a:lnTo>
                <a:cubicBezTo>
                  <a:pt x="168116" y="121444"/>
                  <a:pt x="169069" y="119539"/>
                  <a:pt x="169069" y="116681"/>
                </a:cubicBezTo>
                <a:lnTo>
                  <a:pt x="169069" y="34766"/>
                </a:lnTo>
                <a:cubicBezTo>
                  <a:pt x="169069" y="26194"/>
                  <a:pt x="175736" y="19526"/>
                  <a:pt x="184309" y="19526"/>
                </a:cubicBezTo>
                <a:lnTo>
                  <a:pt x="184309" y="146209"/>
                </a:lnTo>
                <a:close/>
              </a:path>
            </a:pathLst>
          </a:custGeom>
          <a:solidFill>
            <a:schemeClr val="tx1"/>
          </a:solidFill>
          <a:ln w="9525" cap="flat">
            <a:noFill/>
            <a:prstDash val="solid"/>
            <a:miter/>
          </a:ln>
        </p:spPr>
        <p:txBody>
          <a:bodyPr rtlCol="0" anchor="ctr"/>
          <a:lstStyle/>
          <a:p>
            <a:endParaRPr lang="en-AU"/>
          </a:p>
        </p:txBody>
      </p:sp>
      <p:sp>
        <p:nvSpPr>
          <p:cNvPr id="6" name="Freeform: Shape 3659">
            <a:extLst>
              <a:ext uri="{FF2B5EF4-FFF2-40B4-BE49-F238E27FC236}">
                <a16:creationId xmlns:a16="http://schemas.microsoft.com/office/drawing/2014/main" xmlns="" id="{4AA55799-73FA-4372-817C-8B367E2E1ACB}"/>
              </a:ext>
            </a:extLst>
          </p:cNvPr>
          <p:cNvSpPr/>
          <p:nvPr/>
        </p:nvSpPr>
        <p:spPr>
          <a:xfrm>
            <a:off x="3526099" y="5621422"/>
            <a:ext cx="677660" cy="849856"/>
          </a:xfrm>
          <a:custGeom>
            <a:avLst/>
            <a:gdLst>
              <a:gd name="connsiteX0" fmla="*/ 192881 w 200025"/>
              <a:gd name="connsiteY0" fmla="*/ 259556 h 323850"/>
              <a:gd name="connsiteX1" fmla="*/ 185261 w 200025"/>
              <a:gd name="connsiteY1" fmla="*/ 259556 h 323850"/>
              <a:gd name="connsiteX2" fmla="*/ 185261 w 200025"/>
              <a:gd name="connsiteY2" fmla="*/ 214789 h 323850"/>
              <a:gd name="connsiteX3" fmla="*/ 167164 w 200025"/>
              <a:gd name="connsiteY3" fmla="*/ 170974 h 323850"/>
              <a:gd name="connsiteX4" fmla="*/ 110966 w 200025"/>
              <a:gd name="connsiteY4" fmla="*/ 114776 h 323850"/>
              <a:gd name="connsiteX5" fmla="*/ 110966 w 200025"/>
              <a:gd name="connsiteY5" fmla="*/ 95726 h 323850"/>
              <a:gd name="connsiteX6" fmla="*/ 81439 w 200025"/>
              <a:gd name="connsiteY6" fmla="*/ 66199 h 323850"/>
              <a:gd name="connsiteX7" fmla="*/ 81439 w 200025"/>
              <a:gd name="connsiteY7" fmla="*/ 66199 h 323850"/>
              <a:gd name="connsiteX8" fmla="*/ 81439 w 200025"/>
              <a:gd name="connsiteY8" fmla="*/ 66199 h 323850"/>
              <a:gd name="connsiteX9" fmla="*/ 51911 w 200025"/>
              <a:gd name="connsiteY9" fmla="*/ 36671 h 323850"/>
              <a:gd name="connsiteX10" fmla="*/ 51911 w 200025"/>
              <a:gd name="connsiteY10" fmla="*/ 36671 h 323850"/>
              <a:gd name="connsiteX11" fmla="*/ 51911 w 200025"/>
              <a:gd name="connsiteY11" fmla="*/ 36671 h 323850"/>
              <a:gd name="connsiteX12" fmla="*/ 22384 w 200025"/>
              <a:gd name="connsiteY12" fmla="*/ 7144 h 323850"/>
              <a:gd name="connsiteX13" fmla="*/ 14764 w 200025"/>
              <a:gd name="connsiteY13" fmla="*/ 7144 h 323850"/>
              <a:gd name="connsiteX14" fmla="*/ 9049 w 200025"/>
              <a:gd name="connsiteY14" fmla="*/ 9049 h 323850"/>
              <a:gd name="connsiteX15" fmla="*/ 7144 w 200025"/>
              <a:gd name="connsiteY15" fmla="*/ 14764 h 323850"/>
              <a:gd name="connsiteX16" fmla="*/ 7144 w 200025"/>
              <a:gd name="connsiteY16" fmla="*/ 148114 h 323850"/>
              <a:gd name="connsiteX17" fmla="*/ 8096 w 200025"/>
              <a:gd name="connsiteY17" fmla="*/ 151924 h 323850"/>
              <a:gd name="connsiteX18" fmla="*/ 75724 w 200025"/>
              <a:gd name="connsiteY18" fmla="*/ 259556 h 323850"/>
              <a:gd name="connsiteX19" fmla="*/ 73819 w 200025"/>
              <a:gd name="connsiteY19" fmla="*/ 259556 h 323850"/>
              <a:gd name="connsiteX20" fmla="*/ 68104 w 200025"/>
              <a:gd name="connsiteY20" fmla="*/ 261461 h 323850"/>
              <a:gd name="connsiteX21" fmla="*/ 66199 w 200025"/>
              <a:gd name="connsiteY21" fmla="*/ 267176 h 323850"/>
              <a:gd name="connsiteX22" fmla="*/ 66199 w 200025"/>
              <a:gd name="connsiteY22" fmla="*/ 311944 h 323850"/>
              <a:gd name="connsiteX23" fmla="*/ 68104 w 200025"/>
              <a:gd name="connsiteY23" fmla="*/ 317659 h 323850"/>
              <a:gd name="connsiteX24" fmla="*/ 73819 w 200025"/>
              <a:gd name="connsiteY24" fmla="*/ 319564 h 323850"/>
              <a:gd name="connsiteX25" fmla="*/ 192881 w 200025"/>
              <a:gd name="connsiteY25" fmla="*/ 319564 h 323850"/>
              <a:gd name="connsiteX26" fmla="*/ 198596 w 200025"/>
              <a:gd name="connsiteY26" fmla="*/ 317659 h 323850"/>
              <a:gd name="connsiteX27" fmla="*/ 200501 w 200025"/>
              <a:gd name="connsiteY27" fmla="*/ 311944 h 323850"/>
              <a:gd name="connsiteX28" fmla="*/ 200501 w 200025"/>
              <a:gd name="connsiteY28" fmla="*/ 267176 h 323850"/>
              <a:gd name="connsiteX29" fmla="*/ 198596 w 200025"/>
              <a:gd name="connsiteY29" fmla="*/ 261461 h 323850"/>
              <a:gd name="connsiteX30" fmla="*/ 192881 w 200025"/>
              <a:gd name="connsiteY30" fmla="*/ 259556 h 323850"/>
              <a:gd name="connsiteX31" fmla="*/ 81439 w 200025"/>
              <a:gd name="connsiteY31" fmla="*/ 81439 h 323850"/>
              <a:gd name="connsiteX32" fmla="*/ 81439 w 200025"/>
              <a:gd name="connsiteY32" fmla="*/ 81439 h 323850"/>
              <a:gd name="connsiteX33" fmla="*/ 96679 w 200025"/>
              <a:gd name="connsiteY33" fmla="*/ 96679 h 323850"/>
              <a:gd name="connsiteX34" fmla="*/ 96679 w 200025"/>
              <a:gd name="connsiteY34" fmla="*/ 104299 h 323850"/>
              <a:gd name="connsiteX35" fmla="*/ 90964 w 200025"/>
              <a:gd name="connsiteY35" fmla="*/ 106204 h 323850"/>
              <a:gd name="connsiteX36" fmla="*/ 84296 w 200025"/>
              <a:gd name="connsiteY36" fmla="*/ 112871 h 323850"/>
              <a:gd name="connsiteX37" fmla="*/ 81439 w 200025"/>
              <a:gd name="connsiteY37" fmla="*/ 116681 h 323850"/>
              <a:gd name="connsiteX38" fmla="*/ 81439 w 200025"/>
              <a:gd name="connsiteY38" fmla="*/ 81439 h 323850"/>
              <a:gd name="connsiteX39" fmla="*/ 51911 w 200025"/>
              <a:gd name="connsiteY39" fmla="*/ 50959 h 323850"/>
              <a:gd name="connsiteX40" fmla="*/ 51911 w 200025"/>
              <a:gd name="connsiteY40" fmla="*/ 50959 h 323850"/>
              <a:gd name="connsiteX41" fmla="*/ 67151 w 200025"/>
              <a:gd name="connsiteY41" fmla="*/ 66199 h 323850"/>
              <a:gd name="connsiteX42" fmla="*/ 67151 w 200025"/>
              <a:gd name="connsiteY42" fmla="*/ 130016 h 323850"/>
              <a:gd name="connsiteX43" fmla="*/ 51911 w 200025"/>
              <a:gd name="connsiteY43" fmla="*/ 114776 h 323850"/>
              <a:gd name="connsiteX44" fmla="*/ 51911 w 200025"/>
              <a:gd name="connsiteY44" fmla="*/ 50959 h 323850"/>
              <a:gd name="connsiteX45" fmla="*/ 22384 w 200025"/>
              <a:gd name="connsiteY45" fmla="*/ 146209 h 323850"/>
              <a:gd name="connsiteX46" fmla="*/ 22384 w 200025"/>
              <a:gd name="connsiteY46" fmla="*/ 21431 h 323850"/>
              <a:gd name="connsiteX47" fmla="*/ 37624 w 200025"/>
              <a:gd name="connsiteY47" fmla="*/ 36671 h 323850"/>
              <a:gd name="connsiteX48" fmla="*/ 37624 w 200025"/>
              <a:gd name="connsiteY48" fmla="*/ 118586 h 323850"/>
              <a:gd name="connsiteX49" fmla="*/ 39529 w 200025"/>
              <a:gd name="connsiteY49" fmla="*/ 124301 h 323850"/>
              <a:gd name="connsiteX50" fmla="*/ 110014 w 200025"/>
              <a:gd name="connsiteY50" fmla="*/ 194786 h 323850"/>
              <a:gd name="connsiteX51" fmla="*/ 118586 w 200025"/>
              <a:gd name="connsiteY51" fmla="*/ 198596 h 323850"/>
              <a:gd name="connsiteX52" fmla="*/ 127159 w 200025"/>
              <a:gd name="connsiteY52" fmla="*/ 194786 h 323850"/>
              <a:gd name="connsiteX53" fmla="*/ 130969 w 200025"/>
              <a:gd name="connsiteY53" fmla="*/ 186214 h 323850"/>
              <a:gd name="connsiteX54" fmla="*/ 127159 w 200025"/>
              <a:gd name="connsiteY54" fmla="*/ 177641 h 323850"/>
              <a:gd name="connsiteX55" fmla="*/ 94774 w 200025"/>
              <a:gd name="connsiteY55" fmla="*/ 145256 h 323850"/>
              <a:gd name="connsiteX56" fmla="*/ 90011 w 200025"/>
              <a:gd name="connsiteY56" fmla="*/ 134779 h 323850"/>
              <a:gd name="connsiteX57" fmla="*/ 94774 w 200025"/>
              <a:gd name="connsiteY57" fmla="*/ 124301 h 323850"/>
              <a:gd name="connsiteX58" fmla="*/ 95726 w 200025"/>
              <a:gd name="connsiteY58" fmla="*/ 123349 h 323850"/>
              <a:gd name="connsiteX59" fmla="*/ 156686 w 200025"/>
              <a:gd name="connsiteY59" fmla="*/ 184309 h 323850"/>
              <a:gd name="connsiteX60" fmla="*/ 170021 w 200025"/>
              <a:gd name="connsiteY60" fmla="*/ 216694 h 323850"/>
              <a:gd name="connsiteX61" fmla="*/ 170021 w 200025"/>
              <a:gd name="connsiteY61" fmla="*/ 261461 h 323850"/>
              <a:gd name="connsiteX62" fmla="*/ 91916 w 200025"/>
              <a:gd name="connsiteY62" fmla="*/ 261461 h 323850"/>
              <a:gd name="connsiteX63" fmla="*/ 22384 w 200025"/>
              <a:gd name="connsiteY63" fmla="*/ 146209 h 323850"/>
              <a:gd name="connsiteX64" fmla="*/ 186214 w 200025"/>
              <a:gd name="connsiteY64" fmla="*/ 304324 h 323850"/>
              <a:gd name="connsiteX65" fmla="*/ 81439 w 200025"/>
              <a:gd name="connsiteY65" fmla="*/ 304324 h 323850"/>
              <a:gd name="connsiteX66" fmla="*/ 81439 w 200025"/>
              <a:gd name="connsiteY66" fmla="*/ 274796 h 323850"/>
              <a:gd name="connsiteX67" fmla="*/ 185261 w 200025"/>
              <a:gd name="connsiteY67" fmla="*/ 274796 h 323850"/>
              <a:gd name="connsiteX68" fmla="*/ 185261 w 200025"/>
              <a:gd name="connsiteY68" fmla="*/ 30432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0025" h="323850">
                <a:moveTo>
                  <a:pt x="192881" y="259556"/>
                </a:moveTo>
                <a:lnTo>
                  <a:pt x="185261" y="259556"/>
                </a:lnTo>
                <a:lnTo>
                  <a:pt x="185261" y="214789"/>
                </a:lnTo>
                <a:cubicBezTo>
                  <a:pt x="185261" y="198596"/>
                  <a:pt x="178594" y="183356"/>
                  <a:pt x="167164" y="170974"/>
                </a:cubicBezTo>
                <a:lnTo>
                  <a:pt x="110966" y="114776"/>
                </a:lnTo>
                <a:lnTo>
                  <a:pt x="110966" y="95726"/>
                </a:lnTo>
                <a:cubicBezTo>
                  <a:pt x="110966" y="79534"/>
                  <a:pt x="97631" y="66199"/>
                  <a:pt x="81439" y="66199"/>
                </a:cubicBezTo>
                <a:lnTo>
                  <a:pt x="81439" y="66199"/>
                </a:lnTo>
                <a:lnTo>
                  <a:pt x="81439" y="66199"/>
                </a:lnTo>
                <a:cubicBezTo>
                  <a:pt x="81439" y="50006"/>
                  <a:pt x="68104" y="36671"/>
                  <a:pt x="51911" y="36671"/>
                </a:cubicBezTo>
                <a:lnTo>
                  <a:pt x="51911" y="36671"/>
                </a:lnTo>
                <a:lnTo>
                  <a:pt x="51911" y="36671"/>
                </a:lnTo>
                <a:cubicBezTo>
                  <a:pt x="51911" y="20479"/>
                  <a:pt x="38576" y="7144"/>
                  <a:pt x="22384" y="7144"/>
                </a:cubicBezTo>
                <a:lnTo>
                  <a:pt x="14764" y="7144"/>
                </a:lnTo>
                <a:cubicBezTo>
                  <a:pt x="12859" y="7144"/>
                  <a:pt x="10954" y="8096"/>
                  <a:pt x="9049" y="9049"/>
                </a:cubicBezTo>
                <a:cubicBezTo>
                  <a:pt x="8096" y="10001"/>
                  <a:pt x="7144" y="11906"/>
                  <a:pt x="7144" y="14764"/>
                </a:cubicBezTo>
                <a:lnTo>
                  <a:pt x="7144" y="148114"/>
                </a:lnTo>
                <a:cubicBezTo>
                  <a:pt x="7144" y="149066"/>
                  <a:pt x="7144" y="150971"/>
                  <a:pt x="8096" y="151924"/>
                </a:cubicBezTo>
                <a:lnTo>
                  <a:pt x="75724" y="259556"/>
                </a:lnTo>
                <a:lnTo>
                  <a:pt x="73819" y="259556"/>
                </a:lnTo>
                <a:cubicBezTo>
                  <a:pt x="71914" y="259556"/>
                  <a:pt x="70009" y="260509"/>
                  <a:pt x="68104" y="261461"/>
                </a:cubicBezTo>
                <a:cubicBezTo>
                  <a:pt x="67151" y="262414"/>
                  <a:pt x="66199" y="264319"/>
                  <a:pt x="66199" y="267176"/>
                </a:cubicBezTo>
                <a:lnTo>
                  <a:pt x="66199" y="311944"/>
                </a:lnTo>
                <a:cubicBezTo>
                  <a:pt x="66199" y="313849"/>
                  <a:pt x="67151" y="315754"/>
                  <a:pt x="68104" y="317659"/>
                </a:cubicBezTo>
                <a:cubicBezTo>
                  <a:pt x="69056" y="318611"/>
                  <a:pt x="70961" y="319564"/>
                  <a:pt x="73819" y="319564"/>
                </a:cubicBezTo>
                <a:lnTo>
                  <a:pt x="192881" y="319564"/>
                </a:lnTo>
                <a:cubicBezTo>
                  <a:pt x="194786" y="319564"/>
                  <a:pt x="196691" y="318611"/>
                  <a:pt x="198596" y="317659"/>
                </a:cubicBezTo>
                <a:cubicBezTo>
                  <a:pt x="199549" y="316706"/>
                  <a:pt x="200501" y="314801"/>
                  <a:pt x="200501" y="311944"/>
                </a:cubicBezTo>
                <a:lnTo>
                  <a:pt x="200501" y="267176"/>
                </a:lnTo>
                <a:cubicBezTo>
                  <a:pt x="200501" y="265271"/>
                  <a:pt x="199549" y="263366"/>
                  <a:pt x="198596" y="261461"/>
                </a:cubicBezTo>
                <a:cubicBezTo>
                  <a:pt x="196691" y="260509"/>
                  <a:pt x="194786" y="259556"/>
                  <a:pt x="192881" y="259556"/>
                </a:cubicBezTo>
                <a:close/>
                <a:moveTo>
                  <a:pt x="81439" y="81439"/>
                </a:moveTo>
                <a:lnTo>
                  <a:pt x="81439" y="81439"/>
                </a:lnTo>
                <a:cubicBezTo>
                  <a:pt x="90011" y="81439"/>
                  <a:pt x="96679" y="88106"/>
                  <a:pt x="96679" y="96679"/>
                </a:cubicBezTo>
                <a:lnTo>
                  <a:pt x="96679" y="104299"/>
                </a:lnTo>
                <a:cubicBezTo>
                  <a:pt x="94774" y="104299"/>
                  <a:pt x="92869" y="105251"/>
                  <a:pt x="90964" y="106204"/>
                </a:cubicBezTo>
                <a:lnTo>
                  <a:pt x="84296" y="112871"/>
                </a:lnTo>
                <a:cubicBezTo>
                  <a:pt x="83344" y="113824"/>
                  <a:pt x="82391" y="115729"/>
                  <a:pt x="81439" y="116681"/>
                </a:cubicBezTo>
                <a:lnTo>
                  <a:pt x="81439" y="81439"/>
                </a:lnTo>
                <a:close/>
                <a:moveTo>
                  <a:pt x="51911" y="50959"/>
                </a:moveTo>
                <a:lnTo>
                  <a:pt x="51911" y="50959"/>
                </a:lnTo>
                <a:cubicBezTo>
                  <a:pt x="60484" y="50959"/>
                  <a:pt x="67151" y="57626"/>
                  <a:pt x="67151" y="66199"/>
                </a:cubicBezTo>
                <a:lnTo>
                  <a:pt x="67151" y="130016"/>
                </a:lnTo>
                <a:lnTo>
                  <a:pt x="51911" y="114776"/>
                </a:lnTo>
                <a:lnTo>
                  <a:pt x="51911" y="50959"/>
                </a:lnTo>
                <a:close/>
                <a:moveTo>
                  <a:pt x="22384" y="146209"/>
                </a:moveTo>
                <a:lnTo>
                  <a:pt x="22384" y="21431"/>
                </a:lnTo>
                <a:cubicBezTo>
                  <a:pt x="30956" y="21431"/>
                  <a:pt x="37624" y="28099"/>
                  <a:pt x="37624" y="36671"/>
                </a:cubicBezTo>
                <a:lnTo>
                  <a:pt x="37624" y="118586"/>
                </a:lnTo>
                <a:cubicBezTo>
                  <a:pt x="37624" y="120491"/>
                  <a:pt x="38576" y="122396"/>
                  <a:pt x="39529" y="124301"/>
                </a:cubicBezTo>
                <a:lnTo>
                  <a:pt x="110014" y="194786"/>
                </a:lnTo>
                <a:cubicBezTo>
                  <a:pt x="112871" y="197644"/>
                  <a:pt x="115729" y="198596"/>
                  <a:pt x="118586" y="198596"/>
                </a:cubicBezTo>
                <a:cubicBezTo>
                  <a:pt x="121444" y="198596"/>
                  <a:pt x="125254" y="197644"/>
                  <a:pt x="127159" y="194786"/>
                </a:cubicBezTo>
                <a:cubicBezTo>
                  <a:pt x="130016" y="191929"/>
                  <a:pt x="130969" y="189071"/>
                  <a:pt x="130969" y="186214"/>
                </a:cubicBezTo>
                <a:cubicBezTo>
                  <a:pt x="130969" y="183356"/>
                  <a:pt x="130016" y="179546"/>
                  <a:pt x="127159" y="177641"/>
                </a:cubicBezTo>
                <a:lnTo>
                  <a:pt x="94774" y="145256"/>
                </a:lnTo>
                <a:cubicBezTo>
                  <a:pt x="91916" y="142399"/>
                  <a:pt x="90011" y="138589"/>
                  <a:pt x="90011" y="134779"/>
                </a:cubicBezTo>
                <a:cubicBezTo>
                  <a:pt x="90011" y="130969"/>
                  <a:pt x="91916" y="127159"/>
                  <a:pt x="94774" y="124301"/>
                </a:cubicBezTo>
                <a:lnTo>
                  <a:pt x="95726" y="123349"/>
                </a:lnTo>
                <a:lnTo>
                  <a:pt x="156686" y="184309"/>
                </a:lnTo>
                <a:cubicBezTo>
                  <a:pt x="165259" y="192881"/>
                  <a:pt x="170021" y="205264"/>
                  <a:pt x="170021" y="216694"/>
                </a:cubicBezTo>
                <a:lnTo>
                  <a:pt x="170021" y="261461"/>
                </a:lnTo>
                <a:lnTo>
                  <a:pt x="91916" y="261461"/>
                </a:lnTo>
                <a:lnTo>
                  <a:pt x="22384" y="146209"/>
                </a:lnTo>
                <a:close/>
                <a:moveTo>
                  <a:pt x="186214" y="304324"/>
                </a:moveTo>
                <a:lnTo>
                  <a:pt x="81439" y="304324"/>
                </a:lnTo>
                <a:lnTo>
                  <a:pt x="81439" y="274796"/>
                </a:lnTo>
                <a:lnTo>
                  <a:pt x="185261" y="274796"/>
                </a:lnTo>
                <a:lnTo>
                  <a:pt x="185261" y="304324"/>
                </a:lnTo>
                <a:close/>
              </a:path>
            </a:pathLst>
          </a:custGeom>
          <a:solidFill>
            <a:schemeClr val="tx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314345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55" y="365126"/>
            <a:ext cx="3743859" cy="540215"/>
          </a:xfrm>
        </p:spPr>
        <p:txBody>
          <a:bodyPr/>
          <a:lstStyle/>
          <a:p>
            <a:r>
              <a:rPr lang="en-US" sz="3600" dirty="0" smtClean="0"/>
              <a:t>Summary</a:t>
            </a:r>
            <a:endParaRPr lang="en-AU" sz="3600" dirty="0"/>
          </a:p>
        </p:txBody>
      </p:sp>
      <p:sp>
        <p:nvSpPr>
          <p:cNvPr id="3" name="Content Placeholder 2"/>
          <p:cNvSpPr>
            <a:spLocks noGrp="1"/>
          </p:cNvSpPr>
          <p:nvPr>
            <p:ph idx="1"/>
          </p:nvPr>
        </p:nvSpPr>
        <p:spPr>
          <a:xfrm>
            <a:off x="776181" y="1277173"/>
            <a:ext cx="7457679" cy="4938691"/>
          </a:xfrm>
        </p:spPr>
        <p:txBody>
          <a:bodyPr/>
          <a:lstStyle/>
          <a:p>
            <a:pPr>
              <a:spcAft>
                <a:spcPts val="1200"/>
              </a:spcAft>
            </a:pPr>
            <a:r>
              <a:rPr lang="en-US" sz="2000" dirty="0" smtClean="0"/>
              <a:t>Sudden Unexpected Death in Infancy (SUDI) is a tragic event and likely to create an intense response in parents/</a:t>
            </a:r>
            <a:r>
              <a:rPr lang="en-US" sz="2000" dirty="0" err="1" smtClean="0"/>
              <a:t>carers</a:t>
            </a:r>
            <a:r>
              <a:rPr lang="en-US" sz="2000" dirty="0" smtClean="0"/>
              <a:t> as well as health professionals</a:t>
            </a:r>
          </a:p>
          <a:p>
            <a:pPr>
              <a:spcAft>
                <a:spcPts val="1200"/>
              </a:spcAft>
            </a:pPr>
            <a:r>
              <a:rPr lang="en-US" sz="2000" dirty="0" smtClean="0"/>
              <a:t>NSW Health’s role in response to SUDI includes: </a:t>
            </a:r>
          </a:p>
          <a:p>
            <a:pPr lvl="1">
              <a:spcAft>
                <a:spcPts val="1200"/>
              </a:spcAft>
            </a:pPr>
            <a:r>
              <a:rPr lang="en-US" sz="2000" smtClean="0"/>
              <a:t>Providing initial care </a:t>
            </a:r>
            <a:r>
              <a:rPr lang="en-US" sz="2000" dirty="0" smtClean="0"/>
              <a:t>to the infant and the parents/</a:t>
            </a:r>
            <a:r>
              <a:rPr lang="en-US" sz="2000" dirty="0" err="1" smtClean="0"/>
              <a:t>carers</a:t>
            </a:r>
            <a:endParaRPr lang="en-US" sz="2000" dirty="0" smtClean="0"/>
          </a:p>
          <a:p>
            <a:pPr lvl="1">
              <a:spcAft>
                <a:spcPts val="1200"/>
              </a:spcAft>
            </a:pPr>
            <a:r>
              <a:rPr lang="en-US" sz="2000" dirty="0" smtClean="0"/>
              <a:t>Completion of the infant’s medical history</a:t>
            </a:r>
          </a:p>
          <a:p>
            <a:pPr lvl="1">
              <a:spcAft>
                <a:spcPts val="1200"/>
              </a:spcAft>
            </a:pPr>
            <a:r>
              <a:rPr lang="en-US" sz="2000" dirty="0" smtClean="0"/>
              <a:t>Completion of the post mortem examination</a:t>
            </a:r>
          </a:p>
          <a:p>
            <a:pPr lvl="1">
              <a:spcAft>
                <a:spcPts val="1200"/>
              </a:spcAft>
            </a:pPr>
            <a:r>
              <a:rPr lang="en-US" sz="2000" dirty="0" smtClean="0"/>
              <a:t>Working with other agencies involved in the response to SUDI</a:t>
            </a:r>
            <a:endParaRPr lang="en-AU" sz="2000" dirty="0" smtClean="0"/>
          </a:p>
          <a:p>
            <a:pPr lvl="1">
              <a:spcAft>
                <a:spcPts val="1200"/>
              </a:spcAft>
            </a:pPr>
            <a:r>
              <a:rPr lang="en-US" sz="2000" dirty="0" smtClean="0"/>
              <a:t>Providing parents/</a:t>
            </a:r>
            <a:r>
              <a:rPr lang="en-US" sz="2000" dirty="0" err="1" smtClean="0"/>
              <a:t>carers</a:t>
            </a:r>
            <a:r>
              <a:rPr lang="en-US" sz="2000" dirty="0" smtClean="0"/>
              <a:t> with support, advice and referral</a:t>
            </a:r>
          </a:p>
        </p:txBody>
      </p:sp>
    </p:spTree>
    <p:extLst>
      <p:ext uri="{BB962C8B-B14F-4D97-AF65-F5344CB8AC3E}">
        <p14:creationId xmlns:p14="http://schemas.microsoft.com/office/powerpoint/2010/main" val="21352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US" sz="3600" dirty="0" smtClean="0"/>
              <a:t>Outline</a:t>
            </a:r>
            <a:endParaRPr lang="en-AU" sz="36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1529689" y="1304053"/>
            <a:ext cx="6271975" cy="4563987"/>
          </a:xfrm>
        </p:spPr>
        <p:txBody>
          <a:bodyPr/>
          <a:lstStyle/>
          <a:p>
            <a:pPr>
              <a:spcAft>
                <a:spcPts val="600"/>
              </a:spcAft>
            </a:pPr>
            <a:r>
              <a:rPr lang="en-AU" sz="2400" dirty="0" smtClean="0"/>
              <a:t>Introduction and aim</a:t>
            </a:r>
          </a:p>
          <a:p>
            <a:pPr>
              <a:spcAft>
                <a:spcPts val="600"/>
              </a:spcAft>
            </a:pPr>
            <a:r>
              <a:rPr lang="en-US" sz="2400" dirty="0" smtClean="0"/>
              <a:t>Definitions</a:t>
            </a:r>
          </a:p>
          <a:p>
            <a:pPr>
              <a:spcAft>
                <a:spcPts val="600"/>
              </a:spcAft>
            </a:pPr>
            <a:r>
              <a:rPr lang="en-US" sz="2400" dirty="0" smtClean="0"/>
              <a:t>When to use this policy</a:t>
            </a:r>
          </a:p>
          <a:p>
            <a:pPr>
              <a:spcAft>
                <a:spcPts val="600"/>
              </a:spcAft>
            </a:pPr>
            <a:r>
              <a:rPr lang="en-US" sz="2400" dirty="0" smtClean="0"/>
              <a:t>Changes from the previous policy</a:t>
            </a:r>
            <a:endParaRPr lang="en-AU" sz="2400" dirty="0" smtClean="0"/>
          </a:p>
          <a:p>
            <a:pPr>
              <a:spcAft>
                <a:spcPts val="600"/>
              </a:spcAft>
            </a:pPr>
            <a:r>
              <a:rPr lang="en-AU" sz="2400" dirty="0" smtClean="0"/>
              <a:t>The NSW Government response</a:t>
            </a:r>
          </a:p>
          <a:p>
            <a:pPr>
              <a:spcAft>
                <a:spcPts val="600"/>
              </a:spcAft>
            </a:pPr>
            <a:r>
              <a:rPr lang="en-US" sz="2400" dirty="0" smtClean="0"/>
              <a:t>NSW Health’s role</a:t>
            </a:r>
          </a:p>
          <a:p>
            <a:pPr>
              <a:spcAft>
                <a:spcPts val="600"/>
              </a:spcAft>
            </a:pPr>
            <a:r>
              <a:rPr lang="en-US" sz="2400" dirty="0" smtClean="0"/>
              <a:t>Forensic Medicine (NSW Health Pathology)</a:t>
            </a:r>
          </a:p>
          <a:p>
            <a:pPr>
              <a:spcAft>
                <a:spcPts val="600"/>
              </a:spcAft>
            </a:pPr>
            <a:r>
              <a:rPr lang="en-US" sz="2400" dirty="0"/>
              <a:t>Further support, advice and </a:t>
            </a:r>
            <a:r>
              <a:rPr lang="en-US" sz="2400" dirty="0" smtClean="0"/>
              <a:t>referrals</a:t>
            </a:r>
          </a:p>
          <a:p>
            <a:pPr>
              <a:spcAft>
                <a:spcPts val="600"/>
              </a:spcAft>
            </a:pPr>
            <a:r>
              <a:rPr lang="en-US" sz="2400" dirty="0" smtClean="0"/>
              <a:t>Summary</a:t>
            </a:r>
            <a:endParaRPr lang="en-AU" sz="2400"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pPr marL="0" indent="0">
              <a:buNone/>
            </a:pPr>
            <a:r>
              <a:rPr lang="en-AU" dirty="0" smtClean="0"/>
              <a:t/>
            </a:r>
            <a:br>
              <a:rPr lang="en-AU" dirty="0" smtClean="0"/>
            </a:br>
            <a:endParaRPr lang="en-AU" dirty="0" smtClean="0"/>
          </a:p>
          <a:p>
            <a:endParaRPr lang="en-AU" dirty="0"/>
          </a:p>
        </p:txBody>
      </p:sp>
    </p:spTree>
    <p:extLst>
      <p:ext uri="{BB962C8B-B14F-4D97-AF65-F5344CB8AC3E}">
        <p14:creationId xmlns:p14="http://schemas.microsoft.com/office/powerpoint/2010/main" val="41540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4000" dirty="0" smtClean="0"/>
              <a:t>Introduction</a:t>
            </a:r>
            <a:endParaRPr lang="en-AU" sz="40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334155" y="1440581"/>
            <a:ext cx="8558385" cy="1776752"/>
          </a:xfrm>
        </p:spPr>
        <p:txBody>
          <a:bodyPr/>
          <a:lstStyle/>
          <a:p>
            <a:r>
              <a:rPr lang="en-AU" sz="2800" dirty="0" smtClean="0"/>
              <a:t>New </a:t>
            </a:r>
            <a:r>
              <a:rPr lang="en-AU" sz="2800" dirty="0" smtClean="0"/>
              <a:t>Ministry </a:t>
            </a:r>
            <a:r>
              <a:rPr lang="en-AU" sz="2800" dirty="0"/>
              <a:t>of Health policy </a:t>
            </a:r>
            <a:r>
              <a:rPr lang="en-AU" sz="2800" dirty="0" smtClean="0"/>
              <a:t>directive:</a:t>
            </a:r>
          </a:p>
          <a:p>
            <a:pPr marL="0" indent="0">
              <a:buNone/>
            </a:pPr>
            <a:r>
              <a:rPr lang="en-US" sz="2800" dirty="0" smtClean="0"/>
              <a:t>   PD2019_035</a:t>
            </a:r>
            <a:r>
              <a:rPr lang="en-AU" sz="2800" dirty="0" smtClean="0"/>
              <a:t> </a:t>
            </a:r>
            <a:r>
              <a:rPr lang="en-AU" sz="2800" dirty="0" smtClean="0"/>
              <a:t>Management </a:t>
            </a:r>
            <a:r>
              <a:rPr lang="en-AU" sz="2800" dirty="0"/>
              <a:t>of Sudden </a:t>
            </a:r>
            <a:r>
              <a:rPr lang="en-AU" sz="2800" dirty="0" smtClean="0"/>
              <a:t>Unexpected </a:t>
            </a:r>
            <a:r>
              <a:rPr lang="en-AU" sz="2800" dirty="0" smtClean="0"/>
              <a:t>  </a:t>
            </a:r>
          </a:p>
          <a:p>
            <a:pPr marL="0" indent="0">
              <a:buNone/>
            </a:pPr>
            <a:r>
              <a:rPr lang="en-AU" sz="2800" dirty="0"/>
              <a:t> </a:t>
            </a:r>
            <a:r>
              <a:rPr lang="en-AU" sz="2800" dirty="0" smtClean="0"/>
              <a:t>  </a:t>
            </a:r>
            <a:r>
              <a:rPr lang="en-AU" sz="2800" dirty="0" smtClean="0"/>
              <a:t>Death </a:t>
            </a:r>
            <a:r>
              <a:rPr lang="en-AU" sz="2800" dirty="0" smtClean="0"/>
              <a:t>in Infancy (SUDI</a:t>
            </a:r>
            <a:r>
              <a:rPr lang="en-AU" sz="2800" dirty="0" smtClean="0"/>
              <a:t>)</a:t>
            </a:r>
            <a:endParaRPr lang="en-AU" sz="2800" dirty="0" smtClean="0"/>
          </a:p>
          <a:p>
            <a:pPr marL="0" indent="0">
              <a:buNone/>
            </a:pPr>
            <a:endParaRPr lang="en-AU" sz="2600" dirty="0"/>
          </a:p>
          <a:p>
            <a:endParaRPr lang="en-US" sz="2600" dirty="0"/>
          </a:p>
        </p:txBody>
      </p:sp>
      <p:pic>
        <p:nvPicPr>
          <p:cNvPr id="3" name="Picture 2"/>
          <p:cNvPicPr>
            <a:picLocks noChangeAspect="1"/>
          </p:cNvPicPr>
          <p:nvPr/>
        </p:nvPicPr>
        <p:blipFill>
          <a:blip r:embed="rId4"/>
          <a:stretch>
            <a:fillRect/>
          </a:stretch>
        </p:blipFill>
        <p:spPr>
          <a:xfrm>
            <a:off x="3020309" y="3128302"/>
            <a:ext cx="2514236" cy="3328250"/>
          </a:xfrm>
          <a:prstGeom prst="rect">
            <a:avLst/>
          </a:prstGeom>
        </p:spPr>
      </p:pic>
    </p:spTree>
    <p:extLst>
      <p:ext uri="{BB962C8B-B14F-4D97-AF65-F5344CB8AC3E}">
        <p14:creationId xmlns:p14="http://schemas.microsoft.com/office/powerpoint/2010/main" val="286962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US" sz="4000" dirty="0" smtClean="0"/>
              <a:t>Aims</a:t>
            </a:r>
            <a:endParaRPr lang="en-AU" sz="40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792786" y="1316386"/>
            <a:ext cx="7769322" cy="4905839"/>
          </a:xfrm>
        </p:spPr>
        <p:txBody>
          <a:bodyPr/>
          <a:lstStyle/>
          <a:p>
            <a:pPr lvl="0">
              <a:spcAft>
                <a:spcPts val="1200"/>
              </a:spcAft>
            </a:pPr>
            <a:r>
              <a:rPr lang="en-US" sz="2800" dirty="0" smtClean="0"/>
              <a:t>To care for the infant and parents/</a:t>
            </a:r>
            <a:r>
              <a:rPr lang="en-US" sz="2800" dirty="0" err="1" smtClean="0"/>
              <a:t>carers</a:t>
            </a:r>
            <a:endParaRPr lang="en-AU" sz="2800" dirty="0" smtClean="0"/>
          </a:p>
          <a:p>
            <a:pPr lvl="0">
              <a:spcAft>
                <a:spcPts val="1200"/>
              </a:spcAft>
            </a:pPr>
            <a:r>
              <a:rPr lang="en-AU" sz="2800" dirty="0" smtClean="0"/>
              <a:t>To establish the </a:t>
            </a:r>
            <a:r>
              <a:rPr lang="en-AU" sz="2800" dirty="0"/>
              <a:t>cause of death and </a:t>
            </a:r>
            <a:r>
              <a:rPr lang="en-AU" sz="2800" dirty="0" smtClean="0"/>
              <a:t>assist </a:t>
            </a:r>
            <a:r>
              <a:rPr lang="en-AU" sz="2800" dirty="0"/>
              <a:t>parents/carers </a:t>
            </a:r>
            <a:r>
              <a:rPr lang="en-AU" sz="2800" dirty="0" smtClean="0"/>
              <a:t>in understanding </a:t>
            </a:r>
            <a:r>
              <a:rPr lang="en-AU" sz="2800" dirty="0"/>
              <a:t>how and why the death </a:t>
            </a:r>
            <a:r>
              <a:rPr lang="en-AU" sz="2800" dirty="0" smtClean="0"/>
              <a:t>occurred</a:t>
            </a:r>
          </a:p>
          <a:p>
            <a:pPr lvl="0">
              <a:spcAft>
                <a:spcPts val="1200"/>
              </a:spcAft>
            </a:pPr>
            <a:r>
              <a:rPr lang="en-AU" sz="2800" dirty="0"/>
              <a:t>To provide parents/carers with information about any </a:t>
            </a:r>
            <a:r>
              <a:rPr lang="en-AU" sz="2800" dirty="0" smtClean="0"/>
              <a:t>health </a:t>
            </a:r>
            <a:r>
              <a:rPr lang="en-AU" sz="2800" dirty="0"/>
              <a:t>risks for surviving </a:t>
            </a:r>
            <a:r>
              <a:rPr lang="en-AU" sz="2800" dirty="0" smtClean="0"/>
              <a:t>family members</a:t>
            </a:r>
          </a:p>
          <a:p>
            <a:pPr lvl="0">
              <a:spcAft>
                <a:spcPts val="1200"/>
              </a:spcAft>
            </a:pPr>
            <a:r>
              <a:rPr lang="en-AU" sz="2800" dirty="0"/>
              <a:t>To ensure that statutory obligations are </a:t>
            </a:r>
            <a:r>
              <a:rPr lang="en-AU" sz="2800" dirty="0" smtClean="0"/>
              <a:t>met </a:t>
            </a:r>
            <a:r>
              <a:rPr lang="en-AU" sz="2400" dirty="0" smtClean="0"/>
              <a:t/>
            </a:r>
            <a:br>
              <a:rPr lang="en-AU" sz="2400" dirty="0" smtClean="0"/>
            </a:br>
            <a:endParaRPr lang="en-AU" sz="2400" dirty="0"/>
          </a:p>
          <a:p>
            <a:pPr>
              <a:spcAft>
                <a:spcPts val="1200"/>
              </a:spcAft>
            </a:pPr>
            <a:endParaRPr lang="en-AU" sz="2400" dirty="0" smtClean="0"/>
          </a:p>
          <a:p>
            <a:pPr marL="0" indent="0">
              <a:spcAft>
                <a:spcPts val="1200"/>
              </a:spcAft>
              <a:buNone/>
            </a:pPr>
            <a:r>
              <a:rPr lang="en-AU" sz="2400" dirty="0" smtClean="0"/>
              <a:t> </a:t>
            </a:r>
          </a:p>
          <a:p>
            <a:pPr marL="0" indent="0">
              <a:spcAft>
                <a:spcPts val="1200"/>
              </a:spcAft>
              <a:buNone/>
            </a:pPr>
            <a:endParaRPr lang="en-AU" sz="2400" dirty="0" smtClean="0"/>
          </a:p>
          <a:p>
            <a:pPr marL="0" indent="0">
              <a:spcAft>
                <a:spcPts val="1200"/>
              </a:spcAft>
              <a:buNone/>
            </a:pPr>
            <a:endParaRPr lang="en-AU" dirty="0" smtClean="0"/>
          </a:p>
          <a:p>
            <a:pPr marL="0" indent="0">
              <a:spcAft>
                <a:spcPts val="1200"/>
              </a:spcAft>
              <a:buNone/>
            </a:pPr>
            <a:r>
              <a:rPr lang="en-AU" dirty="0" smtClean="0"/>
              <a:t> </a:t>
            </a:r>
            <a:endParaRPr lang="en-AU" dirty="0"/>
          </a:p>
        </p:txBody>
      </p:sp>
    </p:spTree>
    <p:extLst>
      <p:ext uri="{BB962C8B-B14F-4D97-AF65-F5344CB8AC3E}">
        <p14:creationId xmlns:p14="http://schemas.microsoft.com/office/powerpoint/2010/main" val="291299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4000" dirty="0" smtClean="0"/>
              <a:t>Definitions</a:t>
            </a:r>
            <a:endParaRPr lang="en-AU" sz="40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334155" y="1562125"/>
            <a:ext cx="8721740" cy="2952726"/>
          </a:xfrm>
        </p:spPr>
        <p:txBody>
          <a:bodyPr/>
          <a:lstStyle/>
          <a:p>
            <a:pPr marL="0" indent="0">
              <a:spcAft>
                <a:spcPts val="600"/>
              </a:spcAft>
              <a:buNone/>
            </a:pPr>
            <a:r>
              <a:rPr lang="en-AU" sz="3200" b="1" dirty="0"/>
              <a:t>Sudden Unexpected Death in Infancy (SUDI): </a:t>
            </a:r>
            <a:endParaRPr lang="en-AU" sz="3200" dirty="0"/>
          </a:p>
          <a:p>
            <a:pPr marL="0" indent="0">
              <a:spcBef>
                <a:spcPts val="1200"/>
              </a:spcBef>
              <a:spcAft>
                <a:spcPts val="600"/>
              </a:spcAft>
              <a:buNone/>
            </a:pPr>
            <a:r>
              <a:rPr lang="en-AU" sz="2400" dirty="0" smtClean="0"/>
              <a:t>The sudden, unexpected death </a:t>
            </a:r>
            <a:r>
              <a:rPr lang="en-AU" sz="2400" dirty="0"/>
              <a:t>of an </a:t>
            </a:r>
            <a:r>
              <a:rPr lang="en-AU" sz="2400" dirty="0" smtClean="0"/>
              <a:t>infant:</a:t>
            </a:r>
          </a:p>
          <a:p>
            <a:pPr lvl="0">
              <a:spcAft>
                <a:spcPts val="600"/>
              </a:spcAft>
            </a:pPr>
            <a:r>
              <a:rPr lang="en-AU" sz="2400" dirty="0" smtClean="0"/>
              <a:t>Less </a:t>
            </a:r>
            <a:r>
              <a:rPr lang="en-AU" sz="2400" dirty="0"/>
              <a:t>than 12 months of </a:t>
            </a:r>
            <a:r>
              <a:rPr lang="en-AU" sz="2400" dirty="0" smtClean="0"/>
              <a:t>age</a:t>
            </a:r>
          </a:p>
          <a:p>
            <a:pPr lvl="0">
              <a:spcAft>
                <a:spcPts val="600"/>
              </a:spcAft>
            </a:pPr>
            <a:r>
              <a:rPr lang="en-AU" sz="2400" dirty="0" smtClean="0"/>
              <a:t>And </a:t>
            </a:r>
            <a:r>
              <a:rPr lang="en-AU" sz="2400" dirty="0"/>
              <a:t>where the cause was not immediately apparent at the time of </a:t>
            </a:r>
            <a:r>
              <a:rPr lang="en-AU" sz="2400" dirty="0" smtClean="0"/>
              <a:t>death</a:t>
            </a:r>
            <a:endParaRPr lang="en-AU" sz="2400" dirty="0"/>
          </a:p>
        </p:txBody>
      </p:sp>
    </p:spTree>
    <p:extLst>
      <p:ext uri="{BB962C8B-B14F-4D97-AF65-F5344CB8AC3E}">
        <p14:creationId xmlns:p14="http://schemas.microsoft.com/office/powerpoint/2010/main" val="11806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4000" dirty="0" smtClean="0"/>
              <a:t>Definitions</a:t>
            </a:r>
            <a:endParaRPr lang="en-AU" sz="40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421843" y="1549092"/>
            <a:ext cx="7882185" cy="3825213"/>
          </a:xfrm>
        </p:spPr>
        <p:txBody>
          <a:bodyPr/>
          <a:lstStyle/>
          <a:p>
            <a:pPr marL="0" indent="0">
              <a:spcAft>
                <a:spcPts val="300"/>
              </a:spcAft>
              <a:buNone/>
            </a:pPr>
            <a:r>
              <a:rPr lang="en-AU" sz="3200" b="1" dirty="0"/>
              <a:t>Sudden Infant Death Syndrome (SIDS</a:t>
            </a:r>
            <a:r>
              <a:rPr lang="en-AU" sz="3200" b="1" dirty="0" smtClean="0"/>
              <a:t>)</a:t>
            </a:r>
          </a:p>
          <a:p>
            <a:pPr marL="0" indent="0">
              <a:spcAft>
                <a:spcPts val="600"/>
              </a:spcAft>
              <a:buNone/>
            </a:pPr>
            <a:r>
              <a:rPr lang="en-AU" sz="2400" dirty="0"/>
              <a:t>The </a:t>
            </a:r>
            <a:r>
              <a:rPr lang="en-AU" sz="2400" dirty="0" smtClean="0"/>
              <a:t>sudden, unexpected </a:t>
            </a:r>
            <a:r>
              <a:rPr lang="en-AU" sz="2400" dirty="0"/>
              <a:t>death of an infant:</a:t>
            </a:r>
          </a:p>
          <a:p>
            <a:pPr lvl="0">
              <a:spcAft>
                <a:spcPts val="600"/>
              </a:spcAft>
            </a:pPr>
            <a:r>
              <a:rPr lang="en-AU" sz="2400" dirty="0" smtClean="0"/>
              <a:t>Less </a:t>
            </a:r>
            <a:r>
              <a:rPr lang="en-AU" sz="2400" dirty="0"/>
              <a:t>than 12 months of </a:t>
            </a:r>
            <a:r>
              <a:rPr lang="en-AU" sz="2400" dirty="0" smtClean="0"/>
              <a:t>age</a:t>
            </a:r>
            <a:endParaRPr lang="en-AU" sz="2400" dirty="0"/>
          </a:p>
          <a:p>
            <a:pPr lvl="0">
              <a:spcAft>
                <a:spcPts val="600"/>
              </a:spcAft>
            </a:pPr>
            <a:r>
              <a:rPr lang="en-AU" sz="2400" dirty="0"/>
              <a:t>With onset of the fatal episode apparently occurring during sleep, which remains unexplained after a thorough </a:t>
            </a:r>
            <a:r>
              <a:rPr lang="en-AU" sz="2400" dirty="0" smtClean="0"/>
              <a:t>investigation, </a:t>
            </a:r>
            <a:r>
              <a:rPr lang="en-AU" sz="2400" dirty="0"/>
              <a:t>including performance of a </a:t>
            </a:r>
            <a:r>
              <a:rPr lang="en-AU" sz="2400" dirty="0" smtClean="0"/>
              <a:t>post mortem and review </a:t>
            </a:r>
            <a:r>
              <a:rPr lang="en-AU" sz="2400" dirty="0"/>
              <a:t>of the circumstances of the death and the clinical </a:t>
            </a:r>
            <a:r>
              <a:rPr lang="en-AU" sz="2400" dirty="0" smtClean="0"/>
              <a:t>history</a:t>
            </a:r>
            <a:endParaRPr lang="en-AU" sz="2400" dirty="0"/>
          </a:p>
        </p:txBody>
      </p:sp>
    </p:spTree>
    <p:extLst>
      <p:ext uri="{BB962C8B-B14F-4D97-AF65-F5344CB8AC3E}">
        <p14:creationId xmlns:p14="http://schemas.microsoft.com/office/powerpoint/2010/main" val="368929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US" sz="3600" dirty="0" smtClean="0"/>
              <a:t>When to use this policy</a:t>
            </a:r>
            <a:endParaRPr lang="en-AU" sz="36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737460" y="1431095"/>
            <a:ext cx="7830343" cy="3746546"/>
          </a:xfrm>
        </p:spPr>
        <p:txBody>
          <a:bodyPr/>
          <a:lstStyle/>
          <a:p>
            <a:pPr lvl="0">
              <a:spcAft>
                <a:spcPts val="2400"/>
              </a:spcAft>
            </a:pPr>
            <a:r>
              <a:rPr lang="en-AU" sz="2800" dirty="0" smtClean="0"/>
              <a:t>When </a:t>
            </a:r>
            <a:r>
              <a:rPr lang="en-AU" sz="2800" dirty="0"/>
              <a:t>an infant is brought to a NSW Health facility, following a sudden, unexpected </a:t>
            </a:r>
            <a:r>
              <a:rPr lang="en-AU" sz="2800" dirty="0" smtClean="0"/>
              <a:t>death </a:t>
            </a:r>
            <a:endParaRPr lang="en-AU" sz="2800" dirty="0"/>
          </a:p>
          <a:p>
            <a:pPr lvl="0">
              <a:spcAft>
                <a:spcPts val="2400"/>
              </a:spcAft>
            </a:pPr>
            <a:r>
              <a:rPr lang="en-AU" sz="2800" dirty="0"/>
              <a:t>When an infant is brought to a NSW Health facility after a ‘near SUDI’ and dies in </a:t>
            </a:r>
            <a:r>
              <a:rPr lang="en-AU" sz="2800" dirty="0" smtClean="0"/>
              <a:t>the facility</a:t>
            </a:r>
            <a:endParaRPr lang="en-AU" sz="2800" dirty="0"/>
          </a:p>
          <a:p>
            <a:pPr lvl="0">
              <a:spcAft>
                <a:spcPts val="2400"/>
              </a:spcAft>
            </a:pPr>
            <a:r>
              <a:rPr lang="en-AU" sz="2800" dirty="0"/>
              <a:t>When there is a sudden, unexpected infant death during a hospital </a:t>
            </a:r>
            <a:r>
              <a:rPr lang="en-AU" sz="2800" dirty="0" smtClean="0"/>
              <a:t>admission</a:t>
            </a:r>
            <a:endParaRPr lang="en-AU" sz="2800" dirty="0"/>
          </a:p>
          <a:p>
            <a:pPr>
              <a:spcAft>
                <a:spcPts val="2400"/>
              </a:spcAft>
            </a:pPr>
            <a:endParaRPr lang="en-AU" dirty="0"/>
          </a:p>
          <a:p>
            <a:pPr>
              <a:spcAft>
                <a:spcPts val="2400"/>
              </a:spcAft>
            </a:pPr>
            <a:endParaRPr lang="en-AU" dirty="0" smtClean="0"/>
          </a:p>
          <a:p>
            <a:pPr>
              <a:spcAft>
                <a:spcPts val="2400"/>
              </a:spcAft>
            </a:pPr>
            <a:endParaRPr lang="en-AU" dirty="0"/>
          </a:p>
          <a:p>
            <a:pPr>
              <a:spcAft>
                <a:spcPts val="2400"/>
              </a:spcAft>
            </a:pPr>
            <a:endParaRPr lang="en-AU" dirty="0" smtClean="0"/>
          </a:p>
          <a:p>
            <a:pPr>
              <a:spcAft>
                <a:spcPts val="2400"/>
              </a:spcAft>
            </a:pPr>
            <a:endParaRPr lang="en-AU" dirty="0"/>
          </a:p>
          <a:p>
            <a:pPr>
              <a:spcAft>
                <a:spcPts val="2400"/>
              </a:spcAft>
            </a:pPr>
            <a:endParaRPr lang="en-AU" dirty="0" smtClean="0"/>
          </a:p>
          <a:p>
            <a:pPr>
              <a:spcAft>
                <a:spcPts val="2400"/>
              </a:spcAft>
            </a:pPr>
            <a:endParaRPr lang="en-AU" dirty="0"/>
          </a:p>
          <a:p>
            <a:pPr marL="0" indent="0">
              <a:spcAft>
                <a:spcPts val="2400"/>
              </a:spcAft>
              <a:buNone/>
            </a:pPr>
            <a:r>
              <a:rPr lang="en-AU" dirty="0" smtClean="0"/>
              <a:t/>
            </a:r>
            <a:br>
              <a:rPr lang="en-AU" dirty="0" smtClean="0"/>
            </a:br>
            <a:endParaRPr lang="en-AU" dirty="0" smtClean="0"/>
          </a:p>
          <a:p>
            <a:pPr>
              <a:spcAft>
                <a:spcPts val="2400"/>
              </a:spcAft>
            </a:pPr>
            <a:endParaRPr lang="en-AU" dirty="0"/>
          </a:p>
        </p:txBody>
      </p:sp>
      <p:sp>
        <p:nvSpPr>
          <p:cNvPr id="5" name="Freeform: Shape 3691">
            <a:extLst>
              <a:ext uri="{FF2B5EF4-FFF2-40B4-BE49-F238E27FC236}">
                <a16:creationId xmlns:a16="http://schemas.microsoft.com/office/drawing/2014/main" xmlns="" id="{74A31694-92C5-4A95-8EC8-87DA02A79EE7}"/>
              </a:ext>
            </a:extLst>
          </p:cNvPr>
          <p:cNvSpPr/>
          <p:nvPr/>
        </p:nvSpPr>
        <p:spPr>
          <a:xfrm>
            <a:off x="5645715" y="5619377"/>
            <a:ext cx="1284574" cy="880948"/>
          </a:xfrm>
          <a:custGeom>
            <a:avLst/>
            <a:gdLst>
              <a:gd name="connsiteX0" fmla="*/ 422434 w 428625"/>
              <a:gd name="connsiteY0" fmla="*/ 186214 h 304800"/>
              <a:gd name="connsiteX1" fmla="*/ 398621 w 428625"/>
              <a:gd name="connsiteY1" fmla="*/ 147161 h 304800"/>
              <a:gd name="connsiteX2" fmla="*/ 361474 w 428625"/>
              <a:gd name="connsiteY2" fmla="*/ 128111 h 304800"/>
              <a:gd name="connsiteX3" fmla="*/ 325279 w 428625"/>
              <a:gd name="connsiteY3" fmla="*/ 55721 h 304800"/>
              <a:gd name="connsiteX4" fmla="*/ 318611 w 428625"/>
              <a:gd name="connsiteY4" fmla="*/ 51911 h 304800"/>
              <a:gd name="connsiteX5" fmla="*/ 318611 w 428625"/>
              <a:gd name="connsiteY5" fmla="*/ 44291 h 304800"/>
              <a:gd name="connsiteX6" fmla="*/ 296704 w 428625"/>
              <a:gd name="connsiteY6" fmla="*/ 22384 h 304800"/>
              <a:gd name="connsiteX7" fmla="*/ 274796 w 428625"/>
              <a:gd name="connsiteY7" fmla="*/ 44291 h 304800"/>
              <a:gd name="connsiteX8" fmla="*/ 274796 w 428625"/>
              <a:gd name="connsiteY8" fmla="*/ 51911 h 304800"/>
              <a:gd name="connsiteX9" fmla="*/ 259556 w 428625"/>
              <a:gd name="connsiteY9" fmla="*/ 51911 h 304800"/>
              <a:gd name="connsiteX10" fmla="*/ 259556 w 428625"/>
              <a:gd name="connsiteY10" fmla="*/ 36671 h 304800"/>
              <a:gd name="connsiteX11" fmla="*/ 230029 w 428625"/>
              <a:gd name="connsiteY11" fmla="*/ 7144 h 304800"/>
              <a:gd name="connsiteX12" fmla="*/ 36671 w 428625"/>
              <a:gd name="connsiteY12" fmla="*/ 7144 h 304800"/>
              <a:gd name="connsiteX13" fmla="*/ 7144 w 428625"/>
              <a:gd name="connsiteY13" fmla="*/ 36671 h 304800"/>
              <a:gd name="connsiteX14" fmla="*/ 7144 w 428625"/>
              <a:gd name="connsiteY14" fmla="*/ 252889 h 304800"/>
              <a:gd name="connsiteX15" fmla="*/ 29051 w 428625"/>
              <a:gd name="connsiteY15" fmla="*/ 274796 h 304800"/>
              <a:gd name="connsiteX16" fmla="*/ 69056 w 428625"/>
              <a:gd name="connsiteY16" fmla="*/ 274796 h 304800"/>
              <a:gd name="connsiteX17" fmla="*/ 110966 w 428625"/>
              <a:gd name="connsiteY17" fmla="*/ 304324 h 304800"/>
              <a:gd name="connsiteX18" fmla="*/ 152876 w 428625"/>
              <a:gd name="connsiteY18" fmla="*/ 274796 h 304800"/>
              <a:gd name="connsiteX19" fmla="*/ 291941 w 428625"/>
              <a:gd name="connsiteY19" fmla="*/ 274796 h 304800"/>
              <a:gd name="connsiteX20" fmla="*/ 333851 w 428625"/>
              <a:gd name="connsiteY20" fmla="*/ 304324 h 304800"/>
              <a:gd name="connsiteX21" fmla="*/ 375761 w 428625"/>
              <a:gd name="connsiteY21" fmla="*/ 274796 h 304800"/>
              <a:gd name="connsiteX22" fmla="*/ 392906 w 428625"/>
              <a:gd name="connsiteY22" fmla="*/ 274796 h 304800"/>
              <a:gd name="connsiteX23" fmla="*/ 422434 w 428625"/>
              <a:gd name="connsiteY23" fmla="*/ 245269 h 304800"/>
              <a:gd name="connsiteX24" fmla="*/ 422434 w 428625"/>
              <a:gd name="connsiteY24" fmla="*/ 186214 h 304800"/>
              <a:gd name="connsiteX25" fmla="*/ 328136 w 428625"/>
              <a:gd name="connsiteY25" fmla="*/ 96679 h 304800"/>
              <a:gd name="connsiteX26" fmla="*/ 343376 w 428625"/>
              <a:gd name="connsiteY26" fmla="*/ 126206 h 304800"/>
              <a:gd name="connsiteX27" fmla="*/ 273844 w 428625"/>
              <a:gd name="connsiteY27" fmla="*/ 126206 h 304800"/>
              <a:gd name="connsiteX28" fmla="*/ 273844 w 428625"/>
              <a:gd name="connsiteY28" fmla="*/ 96679 h 304800"/>
              <a:gd name="connsiteX29" fmla="*/ 328136 w 428625"/>
              <a:gd name="connsiteY29" fmla="*/ 96679 h 304800"/>
              <a:gd name="connsiteX30" fmla="*/ 288131 w 428625"/>
              <a:gd name="connsiteY30" fmla="*/ 45244 h 304800"/>
              <a:gd name="connsiteX31" fmla="*/ 295751 w 428625"/>
              <a:gd name="connsiteY31" fmla="*/ 37624 h 304800"/>
              <a:gd name="connsiteX32" fmla="*/ 303371 w 428625"/>
              <a:gd name="connsiteY32" fmla="*/ 45244 h 304800"/>
              <a:gd name="connsiteX33" fmla="*/ 303371 w 428625"/>
              <a:gd name="connsiteY33" fmla="*/ 52864 h 304800"/>
              <a:gd name="connsiteX34" fmla="*/ 288131 w 428625"/>
              <a:gd name="connsiteY34" fmla="*/ 52864 h 304800"/>
              <a:gd name="connsiteX35" fmla="*/ 288131 w 428625"/>
              <a:gd name="connsiteY35" fmla="*/ 45244 h 304800"/>
              <a:gd name="connsiteX36" fmla="*/ 65246 w 428625"/>
              <a:gd name="connsiteY36" fmla="*/ 260509 h 304800"/>
              <a:gd name="connsiteX37" fmla="*/ 65246 w 428625"/>
              <a:gd name="connsiteY37" fmla="*/ 260509 h 304800"/>
              <a:gd name="connsiteX38" fmla="*/ 28099 w 428625"/>
              <a:gd name="connsiteY38" fmla="*/ 260509 h 304800"/>
              <a:gd name="connsiteX39" fmla="*/ 20479 w 428625"/>
              <a:gd name="connsiteY39" fmla="*/ 252889 h 304800"/>
              <a:gd name="connsiteX40" fmla="*/ 20479 w 428625"/>
              <a:gd name="connsiteY40" fmla="*/ 230981 h 304800"/>
              <a:gd name="connsiteX41" fmla="*/ 76676 w 428625"/>
              <a:gd name="connsiteY41" fmla="*/ 230981 h 304800"/>
              <a:gd name="connsiteX42" fmla="*/ 65246 w 428625"/>
              <a:gd name="connsiteY42" fmla="*/ 260509 h 304800"/>
              <a:gd name="connsiteX43" fmla="*/ 109061 w 428625"/>
              <a:gd name="connsiteY43" fmla="*/ 290989 h 304800"/>
              <a:gd name="connsiteX44" fmla="*/ 79534 w 428625"/>
              <a:gd name="connsiteY44" fmla="*/ 261461 h 304800"/>
              <a:gd name="connsiteX45" fmla="*/ 109061 w 428625"/>
              <a:gd name="connsiteY45" fmla="*/ 231934 h 304800"/>
              <a:gd name="connsiteX46" fmla="*/ 109061 w 428625"/>
              <a:gd name="connsiteY46" fmla="*/ 231934 h 304800"/>
              <a:gd name="connsiteX47" fmla="*/ 138589 w 428625"/>
              <a:gd name="connsiteY47" fmla="*/ 261461 h 304800"/>
              <a:gd name="connsiteX48" fmla="*/ 109061 w 428625"/>
              <a:gd name="connsiteY48" fmla="*/ 290989 h 304800"/>
              <a:gd name="connsiteX49" fmla="*/ 288131 w 428625"/>
              <a:gd name="connsiteY49" fmla="*/ 260509 h 304800"/>
              <a:gd name="connsiteX50" fmla="*/ 288131 w 428625"/>
              <a:gd name="connsiteY50" fmla="*/ 260509 h 304800"/>
              <a:gd name="connsiteX51" fmla="*/ 153829 w 428625"/>
              <a:gd name="connsiteY51" fmla="*/ 260509 h 304800"/>
              <a:gd name="connsiteX52" fmla="*/ 153829 w 428625"/>
              <a:gd name="connsiteY52" fmla="*/ 260509 h 304800"/>
              <a:gd name="connsiteX53" fmla="*/ 142399 w 428625"/>
              <a:gd name="connsiteY53" fmla="*/ 230981 h 304800"/>
              <a:gd name="connsiteX54" fmla="*/ 299561 w 428625"/>
              <a:gd name="connsiteY54" fmla="*/ 230981 h 304800"/>
              <a:gd name="connsiteX55" fmla="*/ 288131 w 428625"/>
              <a:gd name="connsiteY55" fmla="*/ 260509 h 304800"/>
              <a:gd name="connsiteX56" fmla="*/ 332899 w 428625"/>
              <a:gd name="connsiteY56" fmla="*/ 290989 h 304800"/>
              <a:gd name="connsiteX57" fmla="*/ 303371 w 428625"/>
              <a:gd name="connsiteY57" fmla="*/ 261461 h 304800"/>
              <a:gd name="connsiteX58" fmla="*/ 332899 w 428625"/>
              <a:gd name="connsiteY58" fmla="*/ 231934 h 304800"/>
              <a:gd name="connsiteX59" fmla="*/ 332899 w 428625"/>
              <a:gd name="connsiteY59" fmla="*/ 231934 h 304800"/>
              <a:gd name="connsiteX60" fmla="*/ 362426 w 428625"/>
              <a:gd name="connsiteY60" fmla="*/ 261461 h 304800"/>
              <a:gd name="connsiteX61" fmla="*/ 332899 w 428625"/>
              <a:gd name="connsiteY61" fmla="*/ 290989 h 304800"/>
              <a:gd name="connsiteX62" fmla="*/ 407194 w 428625"/>
              <a:gd name="connsiteY62" fmla="*/ 246221 h 304800"/>
              <a:gd name="connsiteX63" fmla="*/ 391954 w 428625"/>
              <a:gd name="connsiteY63" fmla="*/ 261461 h 304800"/>
              <a:gd name="connsiteX64" fmla="*/ 376714 w 428625"/>
              <a:gd name="connsiteY64" fmla="*/ 261461 h 304800"/>
              <a:gd name="connsiteX65" fmla="*/ 376714 w 428625"/>
              <a:gd name="connsiteY65" fmla="*/ 261461 h 304800"/>
              <a:gd name="connsiteX66" fmla="*/ 365284 w 428625"/>
              <a:gd name="connsiteY66" fmla="*/ 231934 h 304800"/>
              <a:gd name="connsiteX67" fmla="*/ 406241 w 428625"/>
              <a:gd name="connsiteY67" fmla="*/ 231934 h 304800"/>
              <a:gd name="connsiteX68" fmla="*/ 406241 w 428625"/>
              <a:gd name="connsiteY68" fmla="*/ 246221 h 304800"/>
              <a:gd name="connsiteX69" fmla="*/ 391954 w 428625"/>
              <a:gd name="connsiteY69" fmla="*/ 201454 h 304800"/>
              <a:gd name="connsiteX70" fmla="*/ 407194 w 428625"/>
              <a:gd name="connsiteY70" fmla="*/ 201454 h 304800"/>
              <a:gd name="connsiteX71" fmla="*/ 407194 w 428625"/>
              <a:gd name="connsiteY71" fmla="*/ 216694 h 304800"/>
              <a:gd name="connsiteX72" fmla="*/ 20479 w 428625"/>
              <a:gd name="connsiteY72" fmla="*/ 216694 h 304800"/>
              <a:gd name="connsiteX73" fmla="*/ 20479 w 428625"/>
              <a:gd name="connsiteY73" fmla="*/ 37624 h 304800"/>
              <a:gd name="connsiteX74" fmla="*/ 35719 w 428625"/>
              <a:gd name="connsiteY74" fmla="*/ 22384 h 304800"/>
              <a:gd name="connsiteX75" fmla="*/ 228124 w 428625"/>
              <a:gd name="connsiteY75" fmla="*/ 22384 h 304800"/>
              <a:gd name="connsiteX76" fmla="*/ 243364 w 428625"/>
              <a:gd name="connsiteY76" fmla="*/ 37624 h 304800"/>
              <a:gd name="connsiteX77" fmla="*/ 243364 w 428625"/>
              <a:gd name="connsiteY77" fmla="*/ 59531 h 304800"/>
              <a:gd name="connsiteX78" fmla="*/ 245269 w 428625"/>
              <a:gd name="connsiteY78" fmla="*/ 65246 h 304800"/>
              <a:gd name="connsiteX79" fmla="*/ 250984 w 428625"/>
              <a:gd name="connsiteY79" fmla="*/ 67151 h 304800"/>
              <a:gd name="connsiteX80" fmla="*/ 312896 w 428625"/>
              <a:gd name="connsiteY80" fmla="*/ 67151 h 304800"/>
              <a:gd name="connsiteX81" fmla="*/ 320516 w 428625"/>
              <a:gd name="connsiteY81" fmla="*/ 82391 h 304800"/>
              <a:gd name="connsiteX82" fmla="*/ 265271 w 428625"/>
              <a:gd name="connsiteY82" fmla="*/ 82391 h 304800"/>
              <a:gd name="connsiteX83" fmla="*/ 259556 w 428625"/>
              <a:gd name="connsiteY83" fmla="*/ 84296 h 304800"/>
              <a:gd name="connsiteX84" fmla="*/ 257651 w 428625"/>
              <a:gd name="connsiteY84" fmla="*/ 90011 h 304800"/>
              <a:gd name="connsiteX85" fmla="*/ 257651 w 428625"/>
              <a:gd name="connsiteY85" fmla="*/ 134779 h 304800"/>
              <a:gd name="connsiteX86" fmla="*/ 259556 w 428625"/>
              <a:gd name="connsiteY86" fmla="*/ 140494 h 304800"/>
              <a:gd name="connsiteX87" fmla="*/ 265271 w 428625"/>
              <a:gd name="connsiteY87" fmla="*/ 142399 h 304800"/>
              <a:gd name="connsiteX88" fmla="*/ 352901 w 428625"/>
              <a:gd name="connsiteY88" fmla="*/ 142399 h 304800"/>
              <a:gd name="connsiteX89" fmla="*/ 391001 w 428625"/>
              <a:gd name="connsiteY89" fmla="*/ 161449 h 304800"/>
              <a:gd name="connsiteX90" fmla="*/ 407194 w 428625"/>
              <a:gd name="connsiteY90" fmla="*/ 187166 h 304800"/>
              <a:gd name="connsiteX91" fmla="*/ 391954 w 428625"/>
              <a:gd name="connsiteY91" fmla="*/ 187166 h 304800"/>
              <a:gd name="connsiteX92" fmla="*/ 384334 w 428625"/>
              <a:gd name="connsiteY92" fmla="*/ 194786 h 304800"/>
              <a:gd name="connsiteX93" fmla="*/ 391954 w 428625"/>
              <a:gd name="connsiteY93" fmla="*/ 201454 h 304800"/>
              <a:gd name="connsiteX94" fmla="*/ 124301 w 428625"/>
              <a:gd name="connsiteY94" fmla="*/ 52864 h 304800"/>
              <a:gd name="connsiteX95" fmla="*/ 64294 w 428625"/>
              <a:gd name="connsiteY95" fmla="*/ 112871 h 304800"/>
              <a:gd name="connsiteX96" fmla="*/ 124301 w 428625"/>
              <a:gd name="connsiteY96" fmla="*/ 172879 h 304800"/>
              <a:gd name="connsiteX97" fmla="*/ 183356 w 428625"/>
              <a:gd name="connsiteY97" fmla="*/ 112871 h 304800"/>
              <a:gd name="connsiteX98" fmla="*/ 124301 w 428625"/>
              <a:gd name="connsiteY98" fmla="*/ 52864 h 304800"/>
              <a:gd name="connsiteX99" fmla="*/ 124301 w 428625"/>
              <a:gd name="connsiteY99" fmla="*/ 156686 h 304800"/>
              <a:gd name="connsiteX100" fmla="*/ 79534 w 428625"/>
              <a:gd name="connsiteY100" fmla="*/ 111919 h 304800"/>
              <a:gd name="connsiteX101" fmla="*/ 124301 w 428625"/>
              <a:gd name="connsiteY101" fmla="*/ 67151 h 304800"/>
              <a:gd name="connsiteX102" fmla="*/ 169069 w 428625"/>
              <a:gd name="connsiteY102" fmla="*/ 111919 h 304800"/>
              <a:gd name="connsiteX103" fmla="*/ 124301 w 428625"/>
              <a:gd name="connsiteY103" fmla="*/ 156686 h 304800"/>
              <a:gd name="connsiteX104" fmla="*/ 146209 w 428625"/>
              <a:gd name="connsiteY104" fmla="*/ 104299 h 304800"/>
              <a:gd name="connsiteX105" fmla="*/ 130969 w 428625"/>
              <a:gd name="connsiteY105" fmla="*/ 104299 h 304800"/>
              <a:gd name="connsiteX106" fmla="*/ 130969 w 428625"/>
              <a:gd name="connsiteY106" fmla="*/ 89059 h 304800"/>
              <a:gd name="connsiteX107" fmla="*/ 123349 w 428625"/>
              <a:gd name="connsiteY107" fmla="*/ 81439 h 304800"/>
              <a:gd name="connsiteX108" fmla="*/ 115729 w 428625"/>
              <a:gd name="connsiteY108" fmla="*/ 89059 h 304800"/>
              <a:gd name="connsiteX109" fmla="*/ 115729 w 428625"/>
              <a:gd name="connsiteY109" fmla="*/ 104299 h 304800"/>
              <a:gd name="connsiteX110" fmla="*/ 100489 w 428625"/>
              <a:gd name="connsiteY110" fmla="*/ 104299 h 304800"/>
              <a:gd name="connsiteX111" fmla="*/ 92869 w 428625"/>
              <a:gd name="connsiteY111" fmla="*/ 111919 h 304800"/>
              <a:gd name="connsiteX112" fmla="*/ 100489 w 428625"/>
              <a:gd name="connsiteY112" fmla="*/ 119539 h 304800"/>
              <a:gd name="connsiteX113" fmla="*/ 115729 w 428625"/>
              <a:gd name="connsiteY113" fmla="*/ 119539 h 304800"/>
              <a:gd name="connsiteX114" fmla="*/ 115729 w 428625"/>
              <a:gd name="connsiteY114" fmla="*/ 134779 h 304800"/>
              <a:gd name="connsiteX115" fmla="*/ 123349 w 428625"/>
              <a:gd name="connsiteY115" fmla="*/ 142399 h 304800"/>
              <a:gd name="connsiteX116" fmla="*/ 130969 w 428625"/>
              <a:gd name="connsiteY116" fmla="*/ 134779 h 304800"/>
              <a:gd name="connsiteX117" fmla="*/ 130969 w 428625"/>
              <a:gd name="connsiteY117" fmla="*/ 119539 h 304800"/>
              <a:gd name="connsiteX118" fmla="*/ 146209 w 428625"/>
              <a:gd name="connsiteY118" fmla="*/ 119539 h 304800"/>
              <a:gd name="connsiteX119" fmla="*/ 153829 w 428625"/>
              <a:gd name="connsiteY119" fmla="*/ 111919 h 304800"/>
              <a:gd name="connsiteX120" fmla="*/ 146209 w 428625"/>
              <a:gd name="connsiteY120" fmla="*/ 10429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28625" h="304800">
                <a:moveTo>
                  <a:pt x="422434" y="186214"/>
                </a:moveTo>
                <a:cubicBezTo>
                  <a:pt x="422434" y="170021"/>
                  <a:pt x="412909" y="154781"/>
                  <a:pt x="398621" y="147161"/>
                </a:cubicBezTo>
                <a:lnTo>
                  <a:pt x="361474" y="128111"/>
                </a:lnTo>
                <a:lnTo>
                  <a:pt x="325279" y="55721"/>
                </a:lnTo>
                <a:cubicBezTo>
                  <a:pt x="324326" y="52864"/>
                  <a:pt x="321469" y="51911"/>
                  <a:pt x="318611" y="51911"/>
                </a:cubicBezTo>
                <a:lnTo>
                  <a:pt x="318611" y="44291"/>
                </a:lnTo>
                <a:cubicBezTo>
                  <a:pt x="318611" y="31909"/>
                  <a:pt x="309086" y="22384"/>
                  <a:pt x="296704" y="22384"/>
                </a:cubicBezTo>
                <a:cubicBezTo>
                  <a:pt x="284321" y="22384"/>
                  <a:pt x="274796" y="31909"/>
                  <a:pt x="274796" y="44291"/>
                </a:cubicBezTo>
                <a:lnTo>
                  <a:pt x="274796" y="51911"/>
                </a:lnTo>
                <a:lnTo>
                  <a:pt x="259556" y="51911"/>
                </a:lnTo>
                <a:lnTo>
                  <a:pt x="259556" y="36671"/>
                </a:lnTo>
                <a:cubicBezTo>
                  <a:pt x="259556" y="20479"/>
                  <a:pt x="246221" y="7144"/>
                  <a:pt x="230029" y="7144"/>
                </a:cubicBezTo>
                <a:lnTo>
                  <a:pt x="36671" y="7144"/>
                </a:lnTo>
                <a:cubicBezTo>
                  <a:pt x="20479" y="7144"/>
                  <a:pt x="7144" y="20479"/>
                  <a:pt x="7144" y="36671"/>
                </a:cubicBezTo>
                <a:lnTo>
                  <a:pt x="7144" y="252889"/>
                </a:lnTo>
                <a:cubicBezTo>
                  <a:pt x="7144" y="265271"/>
                  <a:pt x="16669" y="274796"/>
                  <a:pt x="29051" y="274796"/>
                </a:cubicBezTo>
                <a:lnTo>
                  <a:pt x="69056" y="274796"/>
                </a:lnTo>
                <a:cubicBezTo>
                  <a:pt x="74771" y="291941"/>
                  <a:pt x="91916" y="304324"/>
                  <a:pt x="110966" y="304324"/>
                </a:cubicBezTo>
                <a:cubicBezTo>
                  <a:pt x="130016" y="304324"/>
                  <a:pt x="147161" y="291941"/>
                  <a:pt x="152876" y="274796"/>
                </a:cubicBezTo>
                <a:lnTo>
                  <a:pt x="291941" y="274796"/>
                </a:lnTo>
                <a:cubicBezTo>
                  <a:pt x="297656" y="291941"/>
                  <a:pt x="314801" y="304324"/>
                  <a:pt x="333851" y="304324"/>
                </a:cubicBezTo>
                <a:cubicBezTo>
                  <a:pt x="352901" y="304324"/>
                  <a:pt x="370046" y="291941"/>
                  <a:pt x="375761" y="274796"/>
                </a:cubicBezTo>
                <a:lnTo>
                  <a:pt x="392906" y="274796"/>
                </a:lnTo>
                <a:cubicBezTo>
                  <a:pt x="409099" y="274796"/>
                  <a:pt x="422434" y="261461"/>
                  <a:pt x="422434" y="245269"/>
                </a:cubicBezTo>
                <a:lnTo>
                  <a:pt x="422434" y="186214"/>
                </a:lnTo>
                <a:close/>
                <a:moveTo>
                  <a:pt x="328136" y="96679"/>
                </a:moveTo>
                <a:lnTo>
                  <a:pt x="343376" y="126206"/>
                </a:lnTo>
                <a:lnTo>
                  <a:pt x="273844" y="126206"/>
                </a:lnTo>
                <a:lnTo>
                  <a:pt x="273844" y="96679"/>
                </a:lnTo>
                <a:lnTo>
                  <a:pt x="328136" y="96679"/>
                </a:lnTo>
                <a:close/>
                <a:moveTo>
                  <a:pt x="288131" y="45244"/>
                </a:moveTo>
                <a:cubicBezTo>
                  <a:pt x="288131" y="41434"/>
                  <a:pt x="291941" y="37624"/>
                  <a:pt x="295751" y="37624"/>
                </a:cubicBezTo>
                <a:cubicBezTo>
                  <a:pt x="299561" y="37624"/>
                  <a:pt x="303371" y="41434"/>
                  <a:pt x="303371" y="45244"/>
                </a:cubicBezTo>
                <a:lnTo>
                  <a:pt x="303371" y="52864"/>
                </a:lnTo>
                <a:lnTo>
                  <a:pt x="288131" y="52864"/>
                </a:lnTo>
                <a:lnTo>
                  <a:pt x="288131" y="45244"/>
                </a:lnTo>
                <a:close/>
                <a:moveTo>
                  <a:pt x="65246" y="260509"/>
                </a:moveTo>
                <a:cubicBezTo>
                  <a:pt x="65246" y="260509"/>
                  <a:pt x="65246" y="260509"/>
                  <a:pt x="65246" y="260509"/>
                </a:cubicBezTo>
                <a:lnTo>
                  <a:pt x="28099" y="260509"/>
                </a:lnTo>
                <a:cubicBezTo>
                  <a:pt x="24289" y="260509"/>
                  <a:pt x="20479" y="256699"/>
                  <a:pt x="20479" y="252889"/>
                </a:cubicBezTo>
                <a:lnTo>
                  <a:pt x="20479" y="230981"/>
                </a:lnTo>
                <a:lnTo>
                  <a:pt x="76676" y="230981"/>
                </a:lnTo>
                <a:cubicBezTo>
                  <a:pt x="69056" y="238601"/>
                  <a:pt x="65246" y="249079"/>
                  <a:pt x="65246" y="260509"/>
                </a:cubicBezTo>
                <a:close/>
                <a:moveTo>
                  <a:pt x="109061" y="290989"/>
                </a:moveTo>
                <a:cubicBezTo>
                  <a:pt x="92869" y="290989"/>
                  <a:pt x="79534" y="277654"/>
                  <a:pt x="79534" y="261461"/>
                </a:cubicBezTo>
                <a:cubicBezTo>
                  <a:pt x="79534" y="245269"/>
                  <a:pt x="92869" y="231934"/>
                  <a:pt x="109061" y="231934"/>
                </a:cubicBezTo>
                <a:lnTo>
                  <a:pt x="109061" y="231934"/>
                </a:lnTo>
                <a:cubicBezTo>
                  <a:pt x="125254" y="231934"/>
                  <a:pt x="138589" y="245269"/>
                  <a:pt x="138589" y="261461"/>
                </a:cubicBezTo>
                <a:cubicBezTo>
                  <a:pt x="139541" y="277654"/>
                  <a:pt x="126206" y="290989"/>
                  <a:pt x="109061" y="290989"/>
                </a:cubicBezTo>
                <a:close/>
                <a:moveTo>
                  <a:pt x="288131" y="260509"/>
                </a:moveTo>
                <a:lnTo>
                  <a:pt x="288131" y="260509"/>
                </a:lnTo>
                <a:lnTo>
                  <a:pt x="153829" y="260509"/>
                </a:lnTo>
                <a:lnTo>
                  <a:pt x="153829" y="260509"/>
                </a:lnTo>
                <a:cubicBezTo>
                  <a:pt x="153829" y="249079"/>
                  <a:pt x="149066" y="238601"/>
                  <a:pt x="142399" y="230981"/>
                </a:cubicBezTo>
                <a:lnTo>
                  <a:pt x="299561" y="230981"/>
                </a:lnTo>
                <a:cubicBezTo>
                  <a:pt x="291941" y="238601"/>
                  <a:pt x="288131" y="249079"/>
                  <a:pt x="288131" y="260509"/>
                </a:cubicBezTo>
                <a:close/>
                <a:moveTo>
                  <a:pt x="332899" y="290989"/>
                </a:moveTo>
                <a:cubicBezTo>
                  <a:pt x="316706" y="290989"/>
                  <a:pt x="303371" y="277654"/>
                  <a:pt x="303371" y="261461"/>
                </a:cubicBezTo>
                <a:cubicBezTo>
                  <a:pt x="303371" y="245269"/>
                  <a:pt x="316706" y="231934"/>
                  <a:pt x="332899" y="231934"/>
                </a:cubicBezTo>
                <a:lnTo>
                  <a:pt x="332899" y="231934"/>
                </a:lnTo>
                <a:cubicBezTo>
                  <a:pt x="349091" y="231934"/>
                  <a:pt x="362426" y="245269"/>
                  <a:pt x="362426" y="261461"/>
                </a:cubicBezTo>
                <a:cubicBezTo>
                  <a:pt x="362426" y="277654"/>
                  <a:pt x="349091" y="290989"/>
                  <a:pt x="332899" y="290989"/>
                </a:cubicBezTo>
                <a:close/>
                <a:moveTo>
                  <a:pt x="407194" y="246221"/>
                </a:moveTo>
                <a:cubicBezTo>
                  <a:pt x="407194" y="254794"/>
                  <a:pt x="400526" y="261461"/>
                  <a:pt x="391954" y="261461"/>
                </a:cubicBezTo>
                <a:lnTo>
                  <a:pt x="376714" y="261461"/>
                </a:lnTo>
                <a:lnTo>
                  <a:pt x="376714" y="261461"/>
                </a:lnTo>
                <a:cubicBezTo>
                  <a:pt x="376714" y="250031"/>
                  <a:pt x="371951" y="239554"/>
                  <a:pt x="365284" y="231934"/>
                </a:cubicBezTo>
                <a:lnTo>
                  <a:pt x="406241" y="231934"/>
                </a:lnTo>
                <a:lnTo>
                  <a:pt x="406241" y="246221"/>
                </a:lnTo>
                <a:close/>
                <a:moveTo>
                  <a:pt x="391954" y="201454"/>
                </a:moveTo>
                <a:lnTo>
                  <a:pt x="407194" y="201454"/>
                </a:lnTo>
                <a:lnTo>
                  <a:pt x="407194" y="216694"/>
                </a:lnTo>
                <a:lnTo>
                  <a:pt x="20479" y="216694"/>
                </a:lnTo>
                <a:lnTo>
                  <a:pt x="20479" y="37624"/>
                </a:lnTo>
                <a:cubicBezTo>
                  <a:pt x="20479" y="29051"/>
                  <a:pt x="27146" y="22384"/>
                  <a:pt x="35719" y="22384"/>
                </a:cubicBezTo>
                <a:lnTo>
                  <a:pt x="228124" y="22384"/>
                </a:lnTo>
                <a:cubicBezTo>
                  <a:pt x="236696" y="22384"/>
                  <a:pt x="243364" y="29051"/>
                  <a:pt x="243364" y="37624"/>
                </a:cubicBezTo>
                <a:lnTo>
                  <a:pt x="243364" y="59531"/>
                </a:lnTo>
                <a:cubicBezTo>
                  <a:pt x="243364" y="61436"/>
                  <a:pt x="244316" y="63341"/>
                  <a:pt x="245269" y="65246"/>
                </a:cubicBezTo>
                <a:cubicBezTo>
                  <a:pt x="246221" y="66199"/>
                  <a:pt x="248126" y="67151"/>
                  <a:pt x="250984" y="67151"/>
                </a:cubicBezTo>
                <a:lnTo>
                  <a:pt x="312896" y="67151"/>
                </a:lnTo>
                <a:lnTo>
                  <a:pt x="320516" y="82391"/>
                </a:lnTo>
                <a:lnTo>
                  <a:pt x="265271" y="82391"/>
                </a:lnTo>
                <a:cubicBezTo>
                  <a:pt x="263366" y="82391"/>
                  <a:pt x="261461" y="83344"/>
                  <a:pt x="259556" y="84296"/>
                </a:cubicBezTo>
                <a:cubicBezTo>
                  <a:pt x="258604" y="85249"/>
                  <a:pt x="257651" y="87154"/>
                  <a:pt x="257651" y="90011"/>
                </a:cubicBezTo>
                <a:lnTo>
                  <a:pt x="257651" y="134779"/>
                </a:lnTo>
                <a:cubicBezTo>
                  <a:pt x="257651" y="136684"/>
                  <a:pt x="258604" y="138589"/>
                  <a:pt x="259556" y="140494"/>
                </a:cubicBezTo>
                <a:cubicBezTo>
                  <a:pt x="260509" y="141446"/>
                  <a:pt x="262414" y="142399"/>
                  <a:pt x="265271" y="142399"/>
                </a:cubicBezTo>
                <a:lnTo>
                  <a:pt x="352901" y="142399"/>
                </a:lnTo>
                <a:lnTo>
                  <a:pt x="391001" y="161449"/>
                </a:lnTo>
                <a:cubicBezTo>
                  <a:pt x="400526" y="166211"/>
                  <a:pt x="407194" y="176689"/>
                  <a:pt x="407194" y="187166"/>
                </a:cubicBezTo>
                <a:lnTo>
                  <a:pt x="391954" y="187166"/>
                </a:lnTo>
                <a:cubicBezTo>
                  <a:pt x="388144" y="187166"/>
                  <a:pt x="384334" y="190024"/>
                  <a:pt x="384334" y="194786"/>
                </a:cubicBezTo>
                <a:cubicBezTo>
                  <a:pt x="384334" y="197644"/>
                  <a:pt x="388144" y="201454"/>
                  <a:pt x="391954" y="201454"/>
                </a:cubicBezTo>
                <a:close/>
                <a:moveTo>
                  <a:pt x="124301" y="52864"/>
                </a:moveTo>
                <a:cubicBezTo>
                  <a:pt x="90964" y="52864"/>
                  <a:pt x="64294" y="79534"/>
                  <a:pt x="64294" y="112871"/>
                </a:cubicBezTo>
                <a:cubicBezTo>
                  <a:pt x="64294" y="146209"/>
                  <a:pt x="90964" y="171926"/>
                  <a:pt x="124301" y="172879"/>
                </a:cubicBezTo>
                <a:cubicBezTo>
                  <a:pt x="157639" y="172879"/>
                  <a:pt x="183356" y="146209"/>
                  <a:pt x="183356" y="112871"/>
                </a:cubicBezTo>
                <a:cubicBezTo>
                  <a:pt x="183356" y="79534"/>
                  <a:pt x="157639" y="52864"/>
                  <a:pt x="124301" y="52864"/>
                </a:cubicBezTo>
                <a:close/>
                <a:moveTo>
                  <a:pt x="124301" y="156686"/>
                </a:moveTo>
                <a:cubicBezTo>
                  <a:pt x="99536" y="156686"/>
                  <a:pt x="79534" y="136684"/>
                  <a:pt x="79534" y="111919"/>
                </a:cubicBezTo>
                <a:cubicBezTo>
                  <a:pt x="79534" y="87154"/>
                  <a:pt x="99536" y="67151"/>
                  <a:pt x="124301" y="67151"/>
                </a:cubicBezTo>
                <a:cubicBezTo>
                  <a:pt x="149066" y="67151"/>
                  <a:pt x="169069" y="87154"/>
                  <a:pt x="169069" y="111919"/>
                </a:cubicBezTo>
                <a:cubicBezTo>
                  <a:pt x="169069" y="136684"/>
                  <a:pt x="149066" y="156686"/>
                  <a:pt x="124301" y="156686"/>
                </a:cubicBezTo>
                <a:close/>
                <a:moveTo>
                  <a:pt x="146209" y="104299"/>
                </a:moveTo>
                <a:lnTo>
                  <a:pt x="130969" y="104299"/>
                </a:lnTo>
                <a:lnTo>
                  <a:pt x="130969" y="89059"/>
                </a:lnTo>
                <a:cubicBezTo>
                  <a:pt x="130969" y="85249"/>
                  <a:pt x="127159" y="81439"/>
                  <a:pt x="123349" y="81439"/>
                </a:cubicBezTo>
                <a:cubicBezTo>
                  <a:pt x="119539" y="81439"/>
                  <a:pt x="115729" y="84296"/>
                  <a:pt x="115729" y="89059"/>
                </a:cubicBezTo>
                <a:lnTo>
                  <a:pt x="115729" y="104299"/>
                </a:lnTo>
                <a:lnTo>
                  <a:pt x="100489" y="104299"/>
                </a:lnTo>
                <a:cubicBezTo>
                  <a:pt x="96679" y="104299"/>
                  <a:pt x="92869" y="107156"/>
                  <a:pt x="92869" y="111919"/>
                </a:cubicBezTo>
                <a:cubicBezTo>
                  <a:pt x="92869" y="115729"/>
                  <a:pt x="95726" y="119539"/>
                  <a:pt x="100489" y="119539"/>
                </a:cubicBezTo>
                <a:lnTo>
                  <a:pt x="115729" y="119539"/>
                </a:lnTo>
                <a:lnTo>
                  <a:pt x="115729" y="134779"/>
                </a:lnTo>
                <a:cubicBezTo>
                  <a:pt x="115729" y="138589"/>
                  <a:pt x="118586" y="142399"/>
                  <a:pt x="123349" y="142399"/>
                </a:cubicBezTo>
                <a:cubicBezTo>
                  <a:pt x="127159" y="142399"/>
                  <a:pt x="130969" y="138589"/>
                  <a:pt x="130969" y="134779"/>
                </a:cubicBezTo>
                <a:lnTo>
                  <a:pt x="130969" y="119539"/>
                </a:lnTo>
                <a:lnTo>
                  <a:pt x="146209" y="119539"/>
                </a:lnTo>
                <a:cubicBezTo>
                  <a:pt x="150019" y="119539"/>
                  <a:pt x="153829" y="116681"/>
                  <a:pt x="153829" y="111919"/>
                </a:cubicBezTo>
                <a:cubicBezTo>
                  <a:pt x="153829" y="108109"/>
                  <a:pt x="150971" y="104299"/>
                  <a:pt x="146209" y="104299"/>
                </a:cubicBezTo>
                <a:close/>
              </a:path>
            </a:pathLst>
          </a:custGeom>
          <a:solidFill>
            <a:schemeClr val="tx1"/>
          </a:solidFill>
          <a:ln w="9525" cap="flat">
            <a:noFill/>
            <a:prstDash val="solid"/>
            <a:miter/>
          </a:ln>
        </p:spPr>
        <p:txBody>
          <a:bodyPr rtlCol="0" anchor="ctr"/>
          <a:lstStyle/>
          <a:p>
            <a:endParaRPr lang="en-AU"/>
          </a:p>
        </p:txBody>
      </p:sp>
      <p:sp>
        <p:nvSpPr>
          <p:cNvPr id="6" name="Freeform: Shape 3683">
            <a:extLst>
              <a:ext uri="{FF2B5EF4-FFF2-40B4-BE49-F238E27FC236}">
                <a16:creationId xmlns:a16="http://schemas.microsoft.com/office/drawing/2014/main" xmlns="" id="{7A95A12C-D8CB-4C78-942A-8A1E283F82D2}"/>
              </a:ext>
            </a:extLst>
          </p:cNvPr>
          <p:cNvSpPr/>
          <p:nvPr/>
        </p:nvSpPr>
        <p:spPr>
          <a:xfrm>
            <a:off x="2013042" y="5819077"/>
            <a:ext cx="675126" cy="600307"/>
          </a:xfrm>
          <a:custGeom>
            <a:avLst/>
            <a:gdLst>
              <a:gd name="connsiteX0" fmla="*/ 265272 w 304800"/>
              <a:gd name="connsiteY0" fmla="*/ 20853 h 219075"/>
              <a:gd name="connsiteX1" fmla="*/ 225266 w 304800"/>
              <a:gd name="connsiteY1" fmla="*/ 7517 h 219075"/>
              <a:gd name="connsiteX2" fmla="*/ 217647 w 304800"/>
              <a:gd name="connsiteY2" fmla="*/ 9422 h 219075"/>
              <a:gd name="connsiteX3" fmla="*/ 155734 w 304800"/>
              <a:gd name="connsiteY3" fmla="*/ 71335 h 219075"/>
              <a:gd name="connsiteX4" fmla="*/ 93822 w 304800"/>
              <a:gd name="connsiteY4" fmla="*/ 9422 h 219075"/>
              <a:gd name="connsiteX5" fmla="*/ 86202 w 304800"/>
              <a:gd name="connsiteY5" fmla="*/ 7517 h 219075"/>
              <a:gd name="connsiteX6" fmla="*/ 46197 w 304800"/>
              <a:gd name="connsiteY6" fmla="*/ 20853 h 219075"/>
              <a:gd name="connsiteX7" fmla="*/ 7144 w 304800"/>
              <a:gd name="connsiteY7" fmla="*/ 78955 h 219075"/>
              <a:gd name="connsiteX8" fmla="*/ 7144 w 304800"/>
              <a:gd name="connsiteY8" fmla="*/ 208495 h 219075"/>
              <a:gd name="connsiteX9" fmla="*/ 9049 w 304800"/>
              <a:gd name="connsiteY9" fmla="*/ 214210 h 219075"/>
              <a:gd name="connsiteX10" fmla="*/ 14764 w 304800"/>
              <a:gd name="connsiteY10" fmla="*/ 216115 h 219075"/>
              <a:gd name="connsiteX11" fmla="*/ 296704 w 304800"/>
              <a:gd name="connsiteY11" fmla="*/ 216115 h 219075"/>
              <a:gd name="connsiteX12" fmla="*/ 302419 w 304800"/>
              <a:gd name="connsiteY12" fmla="*/ 214210 h 219075"/>
              <a:gd name="connsiteX13" fmla="*/ 304324 w 304800"/>
              <a:gd name="connsiteY13" fmla="*/ 208495 h 219075"/>
              <a:gd name="connsiteX14" fmla="*/ 304324 w 304800"/>
              <a:gd name="connsiteY14" fmla="*/ 78955 h 219075"/>
              <a:gd name="connsiteX15" fmla="*/ 265272 w 304800"/>
              <a:gd name="connsiteY15" fmla="*/ 20853 h 219075"/>
              <a:gd name="connsiteX16" fmla="*/ 148114 w 304800"/>
              <a:gd name="connsiteY16" fmla="*/ 199922 h 219075"/>
              <a:gd name="connsiteX17" fmla="*/ 66199 w 304800"/>
              <a:gd name="connsiteY17" fmla="*/ 199922 h 219075"/>
              <a:gd name="connsiteX18" fmla="*/ 66199 w 304800"/>
              <a:gd name="connsiteY18" fmla="*/ 88480 h 219075"/>
              <a:gd name="connsiteX19" fmla="*/ 58579 w 304800"/>
              <a:gd name="connsiteY19" fmla="*/ 80860 h 219075"/>
              <a:gd name="connsiteX20" fmla="*/ 50959 w 304800"/>
              <a:gd name="connsiteY20" fmla="*/ 88480 h 219075"/>
              <a:gd name="connsiteX21" fmla="*/ 50959 w 304800"/>
              <a:gd name="connsiteY21" fmla="*/ 199922 h 219075"/>
              <a:gd name="connsiteX22" fmla="*/ 21431 w 304800"/>
              <a:gd name="connsiteY22" fmla="*/ 199922 h 219075"/>
              <a:gd name="connsiteX23" fmla="*/ 21431 w 304800"/>
              <a:gd name="connsiteY23" fmla="*/ 78003 h 219075"/>
              <a:gd name="connsiteX24" fmla="*/ 50959 w 304800"/>
              <a:gd name="connsiteY24" fmla="*/ 34187 h 219075"/>
              <a:gd name="connsiteX25" fmla="*/ 87154 w 304800"/>
              <a:gd name="connsiteY25" fmla="*/ 21805 h 219075"/>
              <a:gd name="connsiteX26" fmla="*/ 149066 w 304800"/>
              <a:gd name="connsiteY26" fmla="*/ 83717 h 219075"/>
              <a:gd name="connsiteX27" fmla="*/ 149066 w 304800"/>
              <a:gd name="connsiteY27" fmla="*/ 199922 h 219075"/>
              <a:gd name="connsiteX28" fmla="*/ 290036 w 304800"/>
              <a:gd name="connsiteY28" fmla="*/ 199922 h 219075"/>
              <a:gd name="connsiteX29" fmla="*/ 260509 w 304800"/>
              <a:gd name="connsiteY29" fmla="*/ 199922 h 219075"/>
              <a:gd name="connsiteX30" fmla="*/ 260509 w 304800"/>
              <a:gd name="connsiteY30" fmla="*/ 88480 h 219075"/>
              <a:gd name="connsiteX31" fmla="*/ 252889 w 304800"/>
              <a:gd name="connsiteY31" fmla="*/ 80860 h 219075"/>
              <a:gd name="connsiteX32" fmla="*/ 245269 w 304800"/>
              <a:gd name="connsiteY32" fmla="*/ 88480 h 219075"/>
              <a:gd name="connsiteX33" fmla="*/ 245269 w 304800"/>
              <a:gd name="connsiteY33" fmla="*/ 199922 h 219075"/>
              <a:gd name="connsiteX34" fmla="*/ 163354 w 304800"/>
              <a:gd name="connsiteY34" fmla="*/ 199922 h 219075"/>
              <a:gd name="connsiteX35" fmla="*/ 163354 w 304800"/>
              <a:gd name="connsiteY35" fmla="*/ 83717 h 219075"/>
              <a:gd name="connsiteX36" fmla="*/ 225266 w 304800"/>
              <a:gd name="connsiteY36" fmla="*/ 21805 h 219075"/>
              <a:gd name="connsiteX37" fmla="*/ 261461 w 304800"/>
              <a:gd name="connsiteY37" fmla="*/ 34187 h 219075"/>
              <a:gd name="connsiteX38" fmla="*/ 290036 w 304800"/>
              <a:gd name="connsiteY38" fmla="*/ 78003 h 219075"/>
              <a:gd name="connsiteX39" fmla="*/ 290036 w 304800"/>
              <a:gd name="connsiteY39" fmla="*/ 19992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4800" h="219075">
                <a:moveTo>
                  <a:pt x="265272" y="20853"/>
                </a:moveTo>
                <a:lnTo>
                  <a:pt x="225266" y="7517"/>
                </a:lnTo>
                <a:cubicBezTo>
                  <a:pt x="222409" y="6565"/>
                  <a:pt x="219552" y="7517"/>
                  <a:pt x="217647" y="9422"/>
                </a:cubicBezTo>
                <a:lnTo>
                  <a:pt x="155734" y="71335"/>
                </a:lnTo>
                <a:lnTo>
                  <a:pt x="93822" y="9422"/>
                </a:lnTo>
                <a:cubicBezTo>
                  <a:pt x="91916" y="7517"/>
                  <a:pt x="89059" y="6565"/>
                  <a:pt x="86202" y="7517"/>
                </a:cubicBezTo>
                <a:lnTo>
                  <a:pt x="46197" y="20853"/>
                </a:lnTo>
                <a:cubicBezTo>
                  <a:pt x="22384" y="29425"/>
                  <a:pt x="7144" y="52285"/>
                  <a:pt x="7144" y="78955"/>
                </a:cubicBezTo>
                <a:lnTo>
                  <a:pt x="7144" y="208495"/>
                </a:lnTo>
                <a:cubicBezTo>
                  <a:pt x="7144" y="210400"/>
                  <a:pt x="8097" y="212305"/>
                  <a:pt x="9049" y="214210"/>
                </a:cubicBezTo>
                <a:cubicBezTo>
                  <a:pt x="10002" y="215163"/>
                  <a:pt x="11906" y="216115"/>
                  <a:pt x="14764" y="216115"/>
                </a:cubicBezTo>
                <a:lnTo>
                  <a:pt x="296704" y="216115"/>
                </a:lnTo>
                <a:cubicBezTo>
                  <a:pt x="298609" y="216115"/>
                  <a:pt x="300514" y="215163"/>
                  <a:pt x="302419" y="214210"/>
                </a:cubicBezTo>
                <a:cubicBezTo>
                  <a:pt x="303372" y="213257"/>
                  <a:pt x="304324" y="211353"/>
                  <a:pt x="304324" y="208495"/>
                </a:cubicBezTo>
                <a:lnTo>
                  <a:pt x="304324" y="78955"/>
                </a:lnTo>
                <a:cubicBezTo>
                  <a:pt x="304324" y="52285"/>
                  <a:pt x="289084" y="29425"/>
                  <a:pt x="265272" y="20853"/>
                </a:cubicBezTo>
                <a:close/>
                <a:moveTo>
                  <a:pt x="148114" y="199922"/>
                </a:moveTo>
                <a:lnTo>
                  <a:pt x="66199" y="199922"/>
                </a:lnTo>
                <a:lnTo>
                  <a:pt x="66199" y="88480"/>
                </a:lnTo>
                <a:cubicBezTo>
                  <a:pt x="66199" y="84670"/>
                  <a:pt x="63341" y="80860"/>
                  <a:pt x="58579" y="80860"/>
                </a:cubicBezTo>
                <a:cubicBezTo>
                  <a:pt x="54769" y="80860"/>
                  <a:pt x="50959" y="83717"/>
                  <a:pt x="50959" y="88480"/>
                </a:cubicBezTo>
                <a:lnTo>
                  <a:pt x="50959" y="199922"/>
                </a:lnTo>
                <a:lnTo>
                  <a:pt x="21431" y="199922"/>
                </a:lnTo>
                <a:lnTo>
                  <a:pt x="21431" y="78003"/>
                </a:lnTo>
                <a:cubicBezTo>
                  <a:pt x="21431" y="58000"/>
                  <a:pt x="33814" y="39903"/>
                  <a:pt x="50959" y="34187"/>
                </a:cubicBezTo>
                <a:lnTo>
                  <a:pt x="87154" y="21805"/>
                </a:lnTo>
                <a:lnTo>
                  <a:pt x="149066" y="83717"/>
                </a:lnTo>
                <a:lnTo>
                  <a:pt x="149066" y="199922"/>
                </a:lnTo>
                <a:close/>
                <a:moveTo>
                  <a:pt x="290036" y="199922"/>
                </a:moveTo>
                <a:lnTo>
                  <a:pt x="260509" y="199922"/>
                </a:lnTo>
                <a:lnTo>
                  <a:pt x="260509" y="88480"/>
                </a:lnTo>
                <a:cubicBezTo>
                  <a:pt x="260509" y="84670"/>
                  <a:pt x="256699" y="80860"/>
                  <a:pt x="252889" y="80860"/>
                </a:cubicBezTo>
                <a:cubicBezTo>
                  <a:pt x="249079" y="80860"/>
                  <a:pt x="245269" y="83717"/>
                  <a:pt x="245269" y="88480"/>
                </a:cubicBezTo>
                <a:lnTo>
                  <a:pt x="245269" y="199922"/>
                </a:lnTo>
                <a:lnTo>
                  <a:pt x="163354" y="199922"/>
                </a:lnTo>
                <a:lnTo>
                  <a:pt x="163354" y="83717"/>
                </a:lnTo>
                <a:lnTo>
                  <a:pt x="225266" y="21805"/>
                </a:lnTo>
                <a:lnTo>
                  <a:pt x="261461" y="34187"/>
                </a:lnTo>
                <a:cubicBezTo>
                  <a:pt x="278606" y="39903"/>
                  <a:pt x="290036" y="58000"/>
                  <a:pt x="290036" y="78003"/>
                </a:cubicBezTo>
                <a:lnTo>
                  <a:pt x="290036" y="199922"/>
                </a:lnTo>
                <a:close/>
              </a:path>
            </a:pathLst>
          </a:custGeom>
          <a:solidFill>
            <a:schemeClr val="tx1"/>
          </a:solidFill>
          <a:ln w="9525" cap="flat">
            <a:noFill/>
            <a:prstDash val="solid"/>
            <a:miter/>
          </a:ln>
        </p:spPr>
        <p:txBody>
          <a:bodyPr rtlCol="0" anchor="ctr"/>
          <a:lstStyle/>
          <a:p>
            <a:endParaRPr lang="en-AU"/>
          </a:p>
        </p:txBody>
      </p:sp>
      <p:sp>
        <p:nvSpPr>
          <p:cNvPr id="7" name="Freeform: Shape 3685">
            <a:extLst>
              <a:ext uri="{FF2B5EF4-FFF2-40B4-BE49-F238E27FC236}">
                <a16:creationId xmlns:a16="http://schemas.microsoft.com/office/drawing/2014/main" xmlns="" id="{6D044994-10A9-4357-9D99-3EAE21D08166}"/>
              </a:ext>
            </a:extLst>
          </p:cNvPr>
          <p:cNvSpPr/>
          <p:nvPr/>
        </p:nvSpPr>
        <p:spPr>
          <a:xfrm>
            <a:off x="2186736" y="5505914"/>
            <a:ext cx="345313" cy="404841"/>
          </a:xfrm>
          <a:custGeom>
            <a:avLst/>
            <a:gdLst>
              <a:gd name="connsiteX0" fmla="*/ 80506 w 161925"/>
              <a:gd name="connsiteY0" fmla="*/ 192881 h 200025"/>
              <a:gd name="connsiteX1" fmla="*/ 154801 w 161925"/>
              <a:gd name="connsiteY1" fmla="*/ 118586 h 200025"/>
              <a:gd name="connsiteX2" fmla="*/ 154801 w 161925"/>
              <a:gd name="connsiteY2" fmla="*/ 29051 h 200025"/>
              <a:gd name="connsiteX3" fmla="*/ 132894 w 161925"/>
              <a:gd name="connsiteY3" fmla="*/ 7144 h 200025"/>
              <a:gd name="connsiteX4" fmla="*/ 29071 w 161925"/>
              <a:gd name="connsiteY4" fmla="*/ 7144 h 200025"/>
              <a:gd name="connsiteX5" fmla="*/ 7164 w 161925"/>
              <a:gd name="connsiteY5" fmla="*/ 29051 h 200025"/>
              <a:gd name="connsiteX6" fmla="*/ 7164 w 161925"/>
              <a:gd name="connsiteY6" fmla="*/ 118586 h 200025"/>
              <a:gd name="connsiteX7" fmla="*/ 80506 w 161925"/>
              <a:gd name="connsiteY7" fmla="*/ 192881 h 200025"/>
              <a:gd name="connsiteX8" fmla="*/ 20499 w 161925"/>
              <a:gd name="connsiteY8" fmla="*/ 29051 h 200025"/>
              <a:gd name="connsiteX9" fmla="*/ 28119 w 161925"/>
              <a:gd name="connsiteY9" fmla="*/ 21431 h 200025"/>
              <a:gd name="connsiteX10" fmla="*/ 131941 w 161925"/>
              <a:gd name="connsiteY10" fmla="*/ 21431 h 200025"/>
              <a:gd name="connsiteX11" fmla="*/ 139561 w 161925"/>
              <a:gd name="connsiteY11" fmla="*/ 29051 h 200025"/>
              <a:gd name="connsiteX12" fmla="*/ 139561 w 161925"/>
              <a:gd name="connsiteY12" fmla="*/ 81439 h 200025"/>
              <a:gd name="connsiteX13" fmla="*/ 20499 w 161925"/>
              <a:gd name="connsiteY13" fmla="*/ 81439 h 200025"/>
              <a:gd name="connsiteX14" fmla="*/ 20499 w 161925"/>
              <a:gd name="connsiteY14" fmla="*/ 29051 h 200025"/>
              <a:gd name="connsiteX15" fmla="*/ 20499 w 161925"/>
              <a:gd name="connsiteY15" fmla="*/ 95726 h 200025"/>
              <a:gd name="connsiteX16" fmla="*/ 139561 w 161925"/>
              <a:gd name="connsiteY16" fmla="*/ 95726 h 200025"/>
              <a:gd name="connsiteX17" fmla="*/ 139561 w 161925"/>
              <a:gd name="connsiteY17" fmla="*/ 117634 h 200025"/>
              <a:gd name="connsiteX18" fmla="*/ 79553 w 161925"/>
              <a:gd name="connsiteY18" fmla="*/ 177641 h 200025"/>
              <a:gd name="connsiteX19" fmla="*/ 19546 w 161925"/>
              <a:gd name="connsiteY19" fmla="*/ 117634 h 200025"/>
              <a:gd name="connsiteX20" fmla="*/ 19546 w 161925"/>
              <a:gd name="connsiteY20" fmla="*/ 9572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1925" h="200025">
                <a:moveTo>
                  <a:pt x="80506" y="192881"/>
                </a:moveTo>
                <a:cubicBezTo>
                  <a:pt x="121464" y="192881"/>
                  <a:pt x="154801" y="159544"/>
                  <a:pt x="154801" y="118586"/>
                </a:cubicBezTo>
                <a:lnTo>
                  <a:pt x="154801" y="29051"/>
                </a:lnTo>
                <a:cubicBezTo>
                  <a:pt x="154801" y="16669"/>
                  <a:pt x="145276" y="7144"/>
                  <a:pt x="132894" y="7144"/>
                </a:cubicBezTo>
                <a:lnTo>
                  <a:pt x="29071" y="7144"/>
                </a:lnTo>
                <a:cubicBezTo>
                  <a:pt x="16689" y="7144"/>
                  <a:pt x="7164" y="16669"/>
                  <a:pt x="7164" y="29051"/>
                </a:cubicBezTo>
                <a:lnTo>
                  <a:pt x="7164" y="118586"/>
                </a:lnTo>
                <a:cubicBezTo>
                  <a:pt x="6211" y="159544"/>
                  <a:pt x="39549" y="192881"/>
                  <a:pt x="80506" y="192881"/>
                </a:cubicBezTo>
                <a:close/>
                <a:moveTo>
                  <a:pt x="20499" y="29051"/>
                </a:moveTo>
                <a:cubicBezTo>
                  <a:pt x="20499" y="25241"/>
                  <a:pt x="24309" y="21431"/>
                  <a:pt x="28119" y="21431"/>
                </a:cubicBezTo>
                <a:lnTo>
                  <a:pt x="131941" y="21431"/>
                </a:lnTo>
                <a:cubicBezTo>
                  <a:pt x="135751" y="21431"/>
                  <a:pt x="139561" y="25241"/>
                  <a:pt x="139561" y="29051"/>
                </a:cubicBezTo>
                <a:lnTo>
                  <a:pt x="139561" y="81439"/>
                </a:lnTo>
                <a:lnTo>
                  <a:pt x="20499" y="81439"/>
                </a:lnTo>
                <a:lnTo>
                  <a:pt x="20499" y="29051"/>
                </a:lnTo>
                <a:close/>
                <a:moveTo>
                  <a:pt x="20499" y="95726"/>
                </a:moveTo>
                <a:lnTo>
                  <a:pt x="139561" y="95726"/>
                </a:lnTo>
                <a:lnTo>
                  <a:pt x="139561" y="117634"/>
                </a:lnTo>
                <a:cubicBezTo>
                  <a:pt x="139561" y="150971"/>
                  <a:pt x="112891" y="176689"/>
                  <a:pt x="79553" y="177641"/>
                </a:cubicBezTo>
                <a:cubicBezTo>
                  <a:pt x="47169" y="177641"/>
                  <a:pt x="20499" y="150971"/>
                  <a:pt x="19546" y="117634"/>
                </a:cubicBezTo>
                <a:lnTo>
                  <a:pt x="19546" y="95726"/>
                </a:lnTo>
                <a:close/>
              </a:path>
            </a:pathLst>
          </a:custGeom>
          <a:solidFill>
            <a:schemeClr val="tx1"/>
          </a:solidFill>
          <a:ln w="9525" cap="flat">
            <a:noFill/>
            <a:prstDash val="solid"/>
            <a:miter/>
          </a:ln>
        </p:spPr>
        <p:txBody>
          <a:bodyPr rtlCol="0" anchor="ctr"/>
          <a:lstStyle/>
          <a:p>
            <a:endParaRPr lang="en-AU"/>
          </a:p>
        </p:txBody>
      </p:sp>
      <p:sp>
        <p:nvSpPr>
          <p:cNvPr id="8" name="Freeform: Shape 3647">
            <a:extLst>
              <a:ext uri="{FF2B5EF4-FFF2-40B4-BE49-F238E27FC236}">
                <a16:creationId xmlns:a16="http://schemas.microsoft.com/office/drawing/2014/main" xmlns="" id="{8618A9B5-BC4A-4BC6-BCE0-57CB70E83E68}"/>
              </a:ext>
            </a:extLst>
          </p:cNvPr>
          <p:cNvSpPr/>
          <p:nvPr/>
        </p:nvSpPr>
        <p:spPr>
          <a:xfrm>
            <a:off x="3829621" y="5708335"/>
            <a:ext cx="749316" cy="705334"/>
          </a:xfrm>
          <a:custGeom>
            <a:avLst/>
            <a:gdLst>
              <a:gd name="connsiteX0" fmla="*/ 363379 w 400050"/>
              <a:gd name="connsiteY0" fmla="*/ 36671 h 361950"/>
              <a:gd name="connsiteX1" fmla="*/ 303371 w 400050"/>
              <a:gd name="connsiteY1" fmla="*/ 36671 h 361950"/>
              <a:gd name="connsiteX2" fmla="*/ 303371 w 400050"/>
              <a:gd name="connsiteY2" fmla="*/ 29051 h 361950"/>
              <a:gd name="connsiteX3" fmla="*/ 281464 w 400050"/>
              <a:gd name="connsiteY3" fmla="*/ 7144 h 361950"/>
              <a:gd name="connsiteX4" fmla="*/ 259556 w 400050"/>
              <a:gd name="connsiteY4" fmla="*/ 29051 h 361950"/>
              <a:gd name="connsiteX5" fmla="*/ 259556 w 400050"/>
              <a:gd name="connsiteY5" fmla="*/ 36671 h 361950"/>
              <a:gd name="connsiteX6" fmla="*/ 140494 w 400050"/>
              <a:gd name="connsiteY6" fmla="*/ 36671 h 361950"/>
              <a:gd name="connsiteX7" fmla="*/ 140494 w 400050"/>
              <a:gd name="connsiteY7" fmla="*/ 29051 h 361950"/>
              <a:gd name="connsiteX8" fmla="*/ 118586 w 400050"/>
              <a:gd name="connsiteY8" fmla="*/ 7144 h 361950"/>
              <a:gd name="connsiteX9" fmla="*/ 96679 w 400050"/>
              <a:gd name="connsiteY9" fmla="*/ 29051 h 361950"/>
              <a:gd name="connsiteX10" fmla="*/ 96679 w 400050"/>
              <a:gd name="connsiteY10" fmla="*/ 36671 h 361950"/>
              <a:gd name="connsiteX11" fmla="*/ 36671 w 400050"/>
              <a:gd name="connsiteY11" fmla="*/ 36671 h 361950"/>
              <a:gd name="connsiteX12" fmla="*/ 7144 w 400050"/>
              <a:gd name="connsiteY12" fmla="*/ 66199 h 361950"/>
              <a:gd name="connsiteX13" fmla="*/ 7144 w 400050"/>
              <a:gd name="connsiteY13" fmla="*/ 333851 h 361950"/>
              <a:gd name="connsiteX14" fmla="*/ 36671 w 400050"/>
              <a:gd name="connsiteY14" fmla="*/ 363379 h 361950"/>
              <a:gd name="connsiteX15" fmla="*/ 364331 w 400050"/>
              <a:gd name="connsiteY15" fmla="*/ 363379 h 361950"/>
              <a:gd name="connsiteX16" fmla="*/ 393859 w 400050"/>
              <a:gd name="connsiteY16" fmla="*/ 333851 h 361950"/>
              <a:gd name="connsiteX17" fmla="*/ 393859 w 400050"/>
              <a:gd name="connsiteY17" fmla="*/ 66199 h 361950"/>
              <a:gd name="connsiteX18" fmla="*/ 363379 w 400050"/>
              <a:gd name="connsiteY18" fmla="*/ 36671 h 361950"/>
              <a:gd name="connsiteX19" fmla="*/ 273844 w 400050"/>
              <a:gd name="connsiteY19" fmla="*/ 30004 h 361950"/>
              <a:gd name="connsiteX20" fmla="*/ 281464 w 400050"/>
              <a:gd name="connsiteY20" fmla="*/ 22384 h 361950"/>
              <a:gd name="connsiteX21" fmla="*/ 289084 w 400050"/>
              <a:gd name="connsiteY21" fmla="*/ 30004 h 361950"/>
              <a:gd name="connsiteX22" fmla="*/ 289084 w 400050"/>
              <a:gd name="connsiteY22" fmla="*/ 59531 h 361950"/>
              <a:gd name="connsiteX23" fmla="*/ 281464 w 400050"/>
              <a:gd name="connsiteY23" fmla="*/ 67151 h 361950"/>
              <a:gd name="connsiteX24" fmla="*/ 273844 w 400050"/>
              <a:gd name="connsiteY24" fmla="*/ 59531 h 361950"/>
              <a:gd name="connsiteX25" fmla="*/ 273844 w 400050"/>
              <a:gd name="connsiteY25" fmla="*/ 30004 h 361950"/>
              <a:gd name="connsiteX26" fmla="*/ 110014 w 400050"/>
              <a:gd name="connsiteY26" fmla="*/ 30004 h 361950"/>
              <a:gd name="connsiteX27" fmla="*/ 117634 w 400050"/>
              <a:gd name="connsiteY27" fmla="*/ 22384 h 361950"/>
              <a:gd name="connsiteX28" fmla="*/ 125254 w 400050"/>
              <a:gd name="connsiteY28" fmla="*/ 30004 h 361950"/>
              <a:gd name="connsiteX29" fmla="*/ 125254 w 400050"/>
              <a:gd name="connsiteY29" fmla="*/ 59531 h 361950"/>
              <a:gd name="connsiteX30" fmla="*/ 117634 w 400050"/>
              <a:gd name="connsiteY30" fmla="*/ 67151 h 361950"/>
              <a:gd name="connsiteX31" fmla="*/ 110014 w 400050"/>
              <a:gd name="connsiteY31" fmla="*/ 59531 h 361950"/>
              <a:gd name="connsiteX32" fmla="*/ 110014 w 400050"/>
              <a:gd name="connsiteY32" fmla="*/ 30004 h 361950"/>
              <a:gd name="connsiteX33" fmla="*/ 377666 w 400050"/>
              <a:gd name="connsiteY33" fmla="*/ 334804 h 361950"/>
              <a:gd name="connsiteX34" fmla="*/ 362427 w 400050"/>
              <a:gd name="connsiteY34" fmla="*/ 350044 h 361950"/>
              <a:gd name="connsiteX35" fmla="*/ 35719 w 400050"/>
              <a:gd name="connsiteY35" fmla="*/ 350044 h 361950"/>
              <a:gd name="connsiteX36" fmla="*/ 20479 w 400050"/>
              <a:gd name="connsiteY36" fmla="*/ 334804 h 361950"/>
              <a:gd name="connsiteX37" fmla="*/ 20479 w 400050"/>
              <a:gd name="connsiteY37" fmla="*/ 111919 h 361950"/>
              <a:gd name="connsiteX38" fmla="*/ 377666 w 400050"/>
              <a:gd name="connsiteY38" fmla="*/ 111919 h 361950"/>
              <a:gd name="connsiteX39" fmla="*/ 377666 w 400050"/>
              <a:gd name="connsiteY39" fmla="*/ 334804 h 361950"/>
              <a:gd name="connsiteX40" fmla="*/ 377666 w 400050"/>
              <a:gd name="connsiteY40" fmla="*/ 96679 h 361950"/>
              <a:gd name="connsiteX41" fmla="*/ 20479 w 400050"/>
              <a:gd name="connsiteY41" fmla="*/ 96679 h 361950"/>
              <a:gd name="connsiteX42" fmla="*/ 20479 w 400050"/>
              <a:gd name="connsiteY42" fmla="*/ 67151 h 361950"/>
              <a:gd name="connsiteX43" fmla="*/ 35719 w 400050"/>
              <a:gd name="connsiteY43" fmla="*/ 51911 h 361950"/>
              <a:gd name="connsiteX44" fmla="*/ 95727 w 400050"/>
              <a:gd name="connsiteY44" fmla="*/ 51911 h 361950"/>
              <a:gd name="connsiteX45" fmla="*/ 95727 w 400050"/>
              <a:gd name="connsiteY45" fmla="*/ 59531 h 361950"/>
              <a:gd name="connsiteX46" fmla="*/ 117634 w 400050"/>
              <a:gd name="connsiteY46" fmla="*/ 81439 h 361950"/>
              <a:gd name="connsiteX47" fmla="*/ 139541 w 400050"/>
              <a:gd name="connsiteY47" fmla="*/ 59531 h 361950"/>
              <a:gd name="connsiteX48" fmla="*/ 139541 w 400050"/>
              <a:gd name="connsiteY48" fmla="*/ 51911 h 361950"/>
              <a:gd name="connsiteX49" fmla="*/ 258604 w 400050"/>
              <a:gd name="connsiteY49" fmla="*/ 51911 h 361950"/>
              <a:gd name="connsiteX50" fmla="*/ 258604 w 400050"/>
              <a:gd name="connsiteY50" fmla="*/ 59531 h 361950"/>
              <a:gd name="connsiteX51" fmla="*/ 280511 w 400050"/>
              <a:gd name="connsiteY51" fmla="*/ 81439 h 361950"/>
              <a:gd name="connsiteX52" fmla="*/ 302419 w 400050"/>
              <a:gd name="connsiteY52" fmla="*/ 59531 h 361950"/>
              <a:gd name="connsiteX53" fmla="*/ 302419 w 400050"/>
              <a:gd name="connsiteY53" fmla="*/ 51911 h 361950"/>
              <a:gd name="connsiteX54" fmla="*/ 362427 w 400050"/>
              <a:gd name="connsiteY54" fmla="*/ 51911 h 361950"/>
              <a:gd name="connsiteX55" fmla="*/ 377666 w 400050"/>
              <a:gd name="connsiteY55" fmla="*/ 67151 h 361950"/>
              <a:gd name="connsiteX56" fmla="*/ 377666 w 400050"/>
              <a:gd name="connsiteY56" fmla="*/ 96679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0050" h="361950">
                <a:moveTo>
                  <a:pt x="363379" y="36671"/>
                </a:moveTo>
                <a:lnTo>
                  <a:pt x="303371" y="36671"/>
                </a:lnTo>
                <a:lnTo>
                  <a:pt x="303371" y="29051"/>
                </a:lnTo>
                <a:cubicBezTo>
                  <a:pt x="303371" y="16669"/>
                  <a:pt x="293846" y="7144"/>
                  <a:pt x="281464" y="7144"/>
                </a:cubicBezTo>
                <a:cubicBezTo>
                  <a:pt x="269081" y="7144"/>
                  <a:pt x="259556" y="16669"/>
                  <a:pt x="259556" y="29051"/>
                </a:cubicBezTo>
                <a:lnTo>
                  <a:pt x="259556" y="36671"/>
                </a:lnTo>
                <a:lnTo>
                  <a:pt x="140494" y="36671"/>
                </a:lnTo>
                <a:lnTo>
                  <a:pt x="140494" y="29051"/>
                </a:lnTo>
                <a:cubicBezTo>
                  <a:pt x="140494" y="16669"/>
                  <a:pt x="130969" y="7144"/>
                  <a:pt x="118586" y="7144"/>
                </a:cubicBezTo>
                <a:cubicBezTo>
                  <a:pt x="106204" y="7144"/>
                  <a:pt x="96679" y="16669"/>
                  <a:pt x="96679" y="29051"/>
                </a:cubicBezTo>
                <a:lnTo>
                  <a:pt x="96679" y="36671"/>
                </a:lnTo>
                <a:lnTo>
                  <a:pt x="36671" y="36671"/>
                </a:lnTo>
                <a:cubicBezTo>
                  <a:pt x="20479" y="36671"/>
                  <a:pt x="7144" y="50006"/>
                  <a:pt x="7144" y="66199"/>
                </a:cubicBezTo>
                <a:lnTo>
                  <a:pt x="7144" y="333851"/>
                </a:lnTo>
                <a:cubicBezTo>
                  <a:pt x="7144" y="350044"/>
                  <a:pt x="20479" y="363379"/>
                  <a:pt x="36671" y="363379"/>
                </a:cubicBezTo>
                <a:lnTo>
                  <a:pt x="364331" y="363379"/>
                </a:lnTo>
                <a:cubicBezTo>
                  <a:pt x="380523" y="363379"/>
                  <a:pt x="393859" y="350044"/>
                  <a:pt x="393859" y="333851"/>
                </a:cubicBezTo>
                <a:lnTo>
                  <a:pt x="393859" y="66199"/>
                </a:lnTo>
                <a:cubicBezTo>
                  <a:pt x="392906" y="50006"/>
                  <a:pt x="379571" y="36671"/>
                  <a:pt x="363379" y="36671"/>
                </a:cubicBezTo>
                <a:close/>
                <a:moveTo>
                  <a:pt x="273844" y="30004"/>
                </a:moveTo>
                <a:cubicBezTo>
                  <a:pt x="273844" y="26194"/>
                  <a:pt x="277654" y="22384"/>
                  <a:pt x="281464" y="22384"/>
                </a:cubicBezTo>
                <a:cubicBezTo>
                  <a:pt x="285273" y="22384"/>
                  <a:pt x="289084" y="26194"/>
                  <a:pt x="289084" y="30004"/>
                </a:cubicBezTo>
                <a:lnTo>
                  <a:pt x="289084" y="59531"/>
                </a:lnTo>
                <a:cubicBezTo>
                  <a:pt x="289084" y="63341"/>
                  <a:pt x="285273" y="67151"/>
                  <a:pt x="281464" y="67151"/>
                </a:cubicBezTo>
                <a:cubicBezTo>
                  <a:pt x="277654" y="67151"/>
                  <a:pt x="273844" y="63341"/>
                  <a:pt x="273844" y="59531"/>
                </a:cubicBezTo>
                <a:lnTo>
                  <a:pt x="273844" y="30004"/>
                </a:lnTo>
                <a:close/>
                <a:moveTo>
                  <a:pt x="110014" y="30004"/>
                </a:moveTo>
                <a:cubicBezTo>
                  <a:pt x="110014" y="26194"/>
                  <a:pt x="113823" y="22384"/>
                  <a:pt x="117634" y="22384"/>
                </a:cubicBezTo>
                <a:cubicBezTo>
                  <a:pt x="121444" y="22384"/>
                  <a:pt x="125254" y="26194"/>
                  <a:pt x="125254" y="30004"/>
                </a:cubicBezTo>
                <a:lnTo>
                  <a:pt x="125254" y="59531"/>
                </a:lnTo>
                <a:cubicBezTo>
                  <a:pt x="125254" y="63341"/>
                  <a:pt x="121444" y="67151"/>
                  <a:pt x="117634" y="67151"/>
                </a:cubicBezTo>
                <a:cubicBezTo>
                  <a:pt x="113823" y="67151"/>
                  <a:pt x="110014" y="63341"/>
                  <a:pt x="110014" y="59531"/>
                </a:cubicBezTo>
                <a:lnTo>
                  <a:pt x="110014" y="30004"/>
                </a:lnTo>
                <a:close/>
                <a:moveTo>
                  <a:pt x="377666" y="334804"/>
                </a:moveTo>
                <a:cubicBezTo>
                  <a:pt x="377666" y="343376"/>
                  <a:pt x="370998" y="350044"/>
                  <a:pt x="362427" y="350044"/>
                </a:cubicBezTo>
                <a:lnTo>
                  <a:pt x="35719" y="350044"/>
                </a:lnTo>
                <a:cubicBezTo>
                  <a:pt x="27146" y="350044"/>
                  <a:pt x="20479" y="343376"/>
                  <a:pt x="20479" y="334804"/>
                </a:cubicBezTo>
                <a:lnTo>
                  <a:pt x="20479" y="111919"/>
                </a:lnTo>
                <a:lnTo>
                  <a:pt x="377666" y="111919"/>
                </a:lnTo>
                <a:lnTo>
                  <a:pt x="377666" y="334804"/>
                </a:lnTo>
                <a:close/>
                <a:moveTo>
                  <a:pt x="377666" y="96679"/>
                </a:moveTo>
                <a:lnTo>
                  <a:pt x="20479" y="96679"/>
                </a:lnTo>
                <a:lnTo>
                  <a:pt x="20479" y="67151"/>
                </a:lnTo>
                <a:cubicBezTo>
                  <a:pt x="20479" y="58579"/>
                  <a:pt x="27146" y="51911"/>
                  <a:pt x="35719" y="51911"/>
                </a:cubicBezTo>
                <a:lnTo>
                  <a:pt x="95727" y="51911"/>
                </a:lnTo>
                <a:lnTo>
                  <a:pt x="95727" y="59531"/>
                </a:lnTo>
                <a:cubicBezTo>
                  <a:pt x="95727" y="71914"/>
                  <a:pt x="105252" y="81439"/>
                  <a:pt x="117634" y="81439"/>
                </a:cubicBezTo>
                <a:cubicBezTo>
                  <a:pt x="130016" y="81439"/>
                  <a:pt x="139541" y="71914"/>
                  <a:pt x="139541" y="59531"/>
                </a:cubicBezTo>
                <a:lnTo>
                  <a:pt x="139541" y="51911"/>
                </a:lnTo>
                <a:lnTo>
                  <a:pt x="258604" y="51911"/>
                </a:lnTo>
                <a:lnTo>
                  <a:pt x="258604" y="59531"/>
                </a:lnTo>
                <a:cubicBezTo>
                  <a:pt x="258604" y="71914"/>
                  <a:pt x="268129" y="81439"/>
                  <a:pt x="280511" y="81439"/>
                </a:cubicBezTo>
                <a:cubicBezTo>
                  <a:pt x="292894" y="81439"/>
                  <a:pt x="302419" y="71914"/>
                  <a:pt x="302419" y="59531"/>
                </a:cubicBezTo>
                <a:lnTo>
                  <a:pt x="302419" y="51911"/>
                </a:lnTo>
                <a:lnTo>
                  <a:pt x="362427" y="51911"/>
                </a:lnTo>
                <a:cubicBezTo>
                  <a:pt x="370998" y="51911"/>
                  <a:pt x="377666" y="58579"/>
                  <a:pt x="377666" y="67151"/>
                </a:cubicBezTo>
                <a:lnTo>
                  <a:pt x="377666" y="96679"/>
                </a:lnTo>
                <a:close/>
              </a:path>
            </a:pathLst>
          </a:custGeom>
          <a:solidFill>
            <a:schemeClr val="tx1"/>
          </a:solidFill>
          <a:ln w="9525" cap="flat">
            <a:noFill/>
            <a:prstDash val="solid"/>
            <a:miter/>
          </a:ln>
        </p:spPr>
        <p:txBody>
          <a:bodyPr rtlCol="0" anchor="ctr"/>
          <a:lstStyle/>
          <a:p>
            <a:endParaRPr lang="en-AU"/>
          </a:p>
        </p:txBody>
      </p:sp>
      <p:sp>
        <p:nvSpPr>
          <p:cNvPr id="9" name="Freeform: Shape 3648">
            <a:extLst>
              <a:ext uri="{FF2B5EF4-FFF2-40B4-BE49-F238E27FC236}">
                <a16:creationId xmlns:a16="http://schemas.microsoft.com/office/drawing/2014/main" xmlns="" id="{31840273-6928-4300-934F-F068534DF506}"/>
              </a:ext>
            </a:extLst>
          </p:cNvPr>
          <p:cNvSpPr/>
          <p:nvPr/>
        </p:nvSpPr>
        <p:spPr>
          <a:xfrm>
            <a:off x="4014468" y="5982888"/>
            <a:ext cx="352596" cy="341030"/>
          </a:xfrm>
          <a:custGeom>
            <a:avLst/>
            <a:gdLst>
              <a:gd name="connsiteX0" fmla="*/ 14763 w 133350"/>
              <a:gd name="connsiteY0" fmla="*/ 89059 h 133350"/>
              <a:gd name="connsiteX1" fmla="*/ 44291 w 133350"/>
              <a:gd name="connsiteY1" fmla="*/ 89059 h 133350"/>
              <a:gd name="connsiteX2" fmla="*/ 44291 w 133350"/>
              <a:gd name="connsiteY2" fmla="*/ 118586 h 133350"/>
              <a:gd name="connsiteX3" fmla="*/ 46196 w 133350"/>
              <a:gd name="connsiteY3" fmla="*/ 124301 h 133350"/>
              <a:gd name="connsiteX4" fmla="*/ 51911 w 133350"/>
              <a:gd name="connsiteY4" fmla="*/ 126206 h 133350"/>
              <a:gd name="connsiteX5" fmla="*/ 81438 w 133350"/>
              <a:gd name="connsiteY5" fmla="*/ 126206 h 133350"/>
              <a:gd name="connsiteX6" fmla="*/ 87154 w 133350"/>
              <a:gd name="connsiteY6" fmla="*/ 124301 h 133350"/>
              <a:gd name="connsiteX7" fmla="*/ 89059 w 133350"/>
              <a:gd name="connsiteY7" fmla="*/ 118586 h 133350"/>
              <a:gd name="connsiteX8" fmla="*/ 89059 w 133350"/>
              <a:gd name="connsiteY8" fmla="*/ 89059 h 133350"/>
              <a:gd name="connsiteX9" fmla="*/ 118586 w 133350"/>
              <a:gd name="connsiteY9" fmla="*/ 89059 h 133350"/>
              <a:gd name="connsiteX10" fmla="*/ 124301 w 133350"/>
              <a:gd name="connsiteY10" fmla="*/ 87154 h 133350"/>
              <a:gd name="connsiteX11" fmla="*/ 126206 w 133350"/>
              <a:gd name="connsiteY11" fmla="*/ 81439 h 133350"/>
              <a:gd name="connsiteX12" fmla="*/ 126206 w 133350"/>
              <a:gd name="connsiteY12" fmla="*/ 51911 h 133350"/>
              <a:gd name="connsiteX13" fmla="*/ 124301 w 133350"/>
              <a:gd name="connsiteY13" fmla="*/ 46196 h 133350"/>
              <a:gd name="connsiteX14" fmla="*/ 118586 w 133350"/>
              <a:gd name="connsiteY14" fmla="*/ 44291 h 133350"/>
              <a:gd name="connsiteX15" fmla="*/ 89059 w 133350"/>
              <a:gd name="connsiteY15" fmla="*/ 44291 h 133350"/>
              <a:gd name="connsiteX16" fmla="*/ 89059 w 133350"/>
              <a:gd name="connsiteY16" fmla="*/ 14764 h 133350"/>
              <a:gd name="connsiteX17" fmla="*/ 87154 w 133350"/>
              <a:gd name="connsiteY17" fmla="*/ 9049 h 133350"/>
              <a:gd name="connsiteX18" fmla="*/ 81438 w 133350"/>
              <a:gd name="connsiteY18" fmla="*/ 7144 h 133350"/>
              <a:gd name="connsiteX19" fmla="*/ 51911 w 133350"/>
              <a:gd name="connsiteY19" fmla="*/ 7144 h 133350"/>
              <a:gd name="connsiteX20" fmla="*/ 46196 w 133350"/>
              <a:gd name="connsiteY20" fmla="*/ 9049 h 133350"/>
              <a:gd name="connsiteX21" fmla="*/ 44291 w 133350"/>
              <a:gd name="connsiteY21" fmla="*/ 14764 h 133350"/>
              <a:gd name="connsiteX22" fmla="*/ 44291 w 133350"/>
              <a:gd name="connsiteY22" fmla="*/ 44291 h 133350"/>
              <a:gd name="connsiteX23" fmla="*/ 14763 w 133350"/>
              <a:gd name="connsiteY23" fmla="*/ 44291 h 133350"/>
              <a:gd name="connsiteX24" fmla="*/ 9048 w 133350"/>
              <a:gd name="connsiteY24" fmla="*/ 46196 h 133350"/>
              <a:gd name="connsiteX25" fmla="*/ 7144 w 133350"/>
              <a:gd name="connsiteY25" fmla="*/ 51911 h 133350"/>
              <a:gd name="connsiteX26" fmla="*/ 7144 w 133350"/>
              <a:gd name="connsiteY26" fmla="*/ 81439 h 133350"/>
              <a:gd name="connsiteX27" fmla="*/ 9048 w 133350"/>
              <a:gd name="connsiteY27" fmla="*/ 87154 h 133350"/>
              <a:gd name="connsiteX28" fmla="*/ 14763 w 133350"/>
              <a:gd name="connsiteY28" fmla="*/ 89059 h 133350"/>
              <a:gd name="connsiteX29" fmla="*/ 22384 w 133350"/>
              <a:gd name="connsiteY29" fmla="*/ 59531 h 133350"/>
              <a:gd name="connsiteX30" fmla="*/ 51911 w 133350"/>
              <a:gd name="connsiteY30" fmla="*/ 59531 h 133350"/>
              <a:gd name="connsiteX31" fmla="*/ 57626 w 133350"/>
              <a:gd name="connsiteY31" fmla="*/ 57626 h 133350"/>
              <a:gd name="connsiteX32" fmla="*/ 59531 w 133350"/>
              <a:gd name="connsiteY32" fmla="*/ 51911 h 133350"/>
              <a:gd name="connsiteX33" fmla="*/ 59531 w 133350"/>
              <a:gd name="connsiteY33" fmla="*/ 22384 h 133350"/>
              <a:gd name="connsiteX34" fmla="*/ 74771 w 133350"/>
              <a:gd name="connsiteY34" fmla="*/ 22384 h 133350"/>
              <a:gd name="connsiteX35" fmla="*/ 74771 w 133350"/>
              <a:gd name="connsiteY35" fmla="*/ 51911 h 133350"/>
              <a:gd name="connsiteX36" fmla="*/ 76676 w 133350"/>
              <a:gd name="connsiteY36" fmla="*/ 57626 h 133350"/>
              <a:gd name="connsiteX37" fmla="*/ 82391 w 133350"/>
              <a:gd name="connsiteY37" fmla="*/ 59531 h 133350"/>
              <a:gd name="connsiteX38" fmla="*/ 111919 w 133350"/>
              <a:gd name="connsiteY38" fmla="*/ 59531 h 133350"/>
              <a:gd name="connsiteX39" fmla="*/ 111919 w 133350"/>
              <a:gd name="connsiteY39" fmla="*/ 74771 h 133350"/>
              <a:gd name="connsiteX40" fmla="*/ 82391 w 133350"/>
              <a:gd name="connsiteY40" fmla="*/ 74771 h 133350"/>
              <a:gd name="connsiteX41" fmla="*/ 76676 w 133350"/>
              <a:gd name="connsiteY41" fmla="*/ 76676 h 133350"/>
              <a:gd name="connsiteX42" fmla="*/ 74771 w 133350"/>
              <a:gd name="connsiteY42" fmla="*/ 82391 h 133350"/>
              <a:gd name="connsiteX43" fmla="*/ 74771 w 133350"/>
              <a:gd name="connsiteY43" fmla="*/ 111919 h 133350"/>
              <a:gd name="connsiteX44" fmla="*/ 59531 w 133350"/>
              <a:gd name="connsiteY44" fmla="*/ 111919 h 133350"/>
              <a:gd name="connsiteX45" fmla="*/ 59531 w 133350"/>
              <a:gd name="connsiteY45" fmla="*/ 81439 h 133350"/>
              <a:gd name="connsiteX46" fmla="*/ 57626 w 133350"/>
              <a:gd name="connsiteY46" fmla="*/ 75724 h 133350"/>
              <a:gd name="connsiteX47" fmla="*/ 51911 w 133350"/>
              <a:gd name="connsiteY47" fmla="*/ 73819 h 133350"/>
              <a:gd name="connsiteX48" fmla="*/ 22384 w 133350"/>
              <a:gd name="connsiteY48" fmla="*/ 73819 h 133350"/>
              <a:gd name="connsiteX49" fmla="*/ 22384 w 133350"/>
              <a:gd name="connsiteY49" fmla="*/ 5953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33350">
                <a:moveTo>
                  <a:pt x="14763" y="89059"/>
                </a:moveTo>
                <a:lnTo>
                  <a:pt x="44291" y="89059"/>
                </a:lnTo>
                <a:lnTo>
                  <a:pt x="44291" y="118586"/>
                </a:lnTo>
                <a:cubicBezTo>
                  <a:pt x="44291" y="120491"/>
                  <a:pt x="45244" y="122396"/>
                  <a:pt x="46196" y="124301"/>
                </a:cubicBezTo>
                <a:cubicBezTo>
                  <a:pt x="47148" y="125254"/>
                  <a:pt x="49054" y="126206"/>
                  <a:pt x="51911" y="126206"/>
                </a:cubicBezTo>
                <a:lnTo>
                  <a:pt x="81438" y="126206"/>
                </a:lnTo>
                <a:cubicBezTo>
                  <a:pt x="83344" y="126206"/>
                  <a:pt x="85248" y="125254"/>
                  <a:pt x="87154" y="124301"/>
                </a:cubicBezTo>
                <a:cubicBezTo>
                  <a:pt x="88106" y="123349"/>
                  <a:pt x="89059" y="121444"/>
                  <a:pt x="89059" y="118586"/>
                </a:cubicBezTo>
                <a:lnTo>
                  <a:pt x="89059" y="89059"/>
                </a:lnTo>
                <a:lnTo>
                  <a:pt x="118586" y="89059"/>
                </a:lnTo>
                <a:cubicBezTo>
                  <a:pt x="120491" y="89059"/>
                  <a:pt x="122396" y="88106"/>
                  <a:pt x="124301" y="87154"/>
                </a:cubicBezTo>
                <a:cubicBezTo>
                  <a:pt x="125254" y="86201"/>
                  <a:pt x="126206" y="84296"/>
                  <a:pt x="126206" y="81439"/>
                </a:cubicBezTo>
                <a:lnTo>
                  <a:pt x="126206" y="51911"/>
                </a:lnTo>
                <a:cubicBezTo>
                  <a:pt x="126206" y="50006"/>
                  <a:pt x="125254" y="48101"/>
                  <a:pt x="124301" y="46196"/>
                </a:cubicBezTo>
                <a:cubicBezTo>
                  <a:pt x="123348" y="45244"/>
                  <a:pt x="121444" y="44291"/>
                  <a:pt x="118586" y="44291"/>
                </a:cubicBezTo>
                <a:lnTo>
                  <a:pt x="89059" y="44291"/>
                </a:lnTo>
                <a:lnTo>
                  <a:pt x="89059" y="14764"/>
                </a:lnTo>
                <a:cubicBezTo>
                  <a:pt x="89059" y="12859"/>
                  <a:pt x="88106" y="10954"/>
                  <a:pt x="87154" y="9049"/>
                </a:cubicBezTo>
                <a:cubicBezTo>
                  <a:pt x="86201" y="8096"/>
                  <a:pt x="84296" y="7144"/>
                  <a:pt x="81438" y="7144"/>
                </a:cubicBezTo>
                <a:lnTo>
                  <a:pt x="51911" y="7144"/>
                </a:lnTo>
                <a:cubicBezTo>
                  <a:pt x="50006" y="7144"/>
                  <a:pt x="48101" y="8096"/>
                  <a:pt x="46196" y="9049"/>
                </a:cubicBezTo>
                <a:cubicBezTo>
                  <a:pt x="45244" y="10001"/>
                  <a:pt x="44291" y="11906"/>
                  <a:pt x="44291" y="14764"/>
                </a:cubicBezTo>
                <a:lnTo>
                  <a:pt x="44291" y="44291"/>
                </a:lnTo>
                <a:lnTo>
                  <a:pt x="14763" y="44291"/>
                </a:lnTo>
                <a:cubicBezTo>
                  <a:pt x="12859" y="44291"/>
                  <a:pt x="10954" y="45244"/>
                  <a:pt x="9048" y="46196"/>
                </a:cubicBezTo>
                <a:cubicBezTo>
                  <a:pt x="8096" y="47149"/>
                  <a:pt x="7144" y="49054"/>
                  <a:pt x="7144" y="51911"/>
                </a:cubicBezTo>
                <a:lnTo>
                  <a:pt x="7144" y="81439"/>
                </a:lnTo>
                <a:cubicBezTo>
                  <a:pt x="7144" y="83344"/>
                  <a:pt x="8096" y="85249"/>
                  <a:pt x="9048" y="87154"/>
                </a:cubicBezTo>
                <a:cubicBezTo>
                  <a:pt x="10954" y="88106"/>
                  <a:pt x="12859" y="89059"/>
                  <a:pt x="14763" y="89059"/>
                </a:cubicBezTo>
                <a:close/>
                <a:moveTo>
                  <a:pt x="22384" y="59531"/>
                </a:moveTo>
                <a:lnTo>
                  <a:pt x="51911" y="59531"/>
                </a:lnTo>
                <a:cubicBezTo>
                  <a:pt x="53816" y="59531"/>
                  <a:pt x="55721" y="58579"/>
                  <a:pt x="57626" y="57626"/>
                </a:cubicBezTo>
                <a:cubicBezTo>
                  <a:pt x="58579" y="56674"/>
                  <a:pt x="59531" y="54769"/>
                  <a:pt x="59531" y="51911"/>
                </a:cubicBezTo>
                <a:lnTo>
                  <a:pt x="59531" y="22384"/>
                </a:lnTo>
                <a:lnTo>
                  <a:pt x="74771" y="22384"/>
                </a:lnTo>
                <a:lnTo>
                  <a:pt x="74771" y="51911"/>
                </a:lnTo>
                <a:cubicBezTo>
                  <a:pt x="74771" y="53816"/>
                  <a:pt x="75723" y="55721"/>
                  <a:pt x="76676" y="57626"/>
                </a:cubicBezTo>
                <a:cubicBezTo>
                  <a:pt x="77629" y="58579"/>
                  <a:pt x="79534" y="59531"/>
                  <a:pt x="82391" y="59531"/>
                </a:cubicBezTo>
                <a:lnTo>
                  <a:pt x="111919" y="59531"/>
                </a:lnTo>
                <a:lnTo>
                  <a:pt x="111919" y="74771"/>
                </a:lnTo>
                <a:lnTo>
                  <a:pt x="82391" y="74771"/>
                </a:lnTo>
                <a:cubicBezTo>
                  <a:pt x="80486" y="74771"/>
                  <a:pt x="78581" y="75724"/>
                  <a:pt x="76676" y="76676"/>
                </a:cubicBezTo>
                <a:cubicBezTo>
                  <a:pt x="75723" y="77629"/>
                  <a:pt x="74771" y="79534"/>
                  <a:pt x="74771" y="82391"/>
                </a:cubicBezTo>
                <a:lnTo>
                  <a:pt x="74771" y="111919"/>
                </a:lnTo>
                <a:lnTo>
                  <a:pt x="59531" y="111919"/>
                </a:lnTo>
                <a:lnTo>
                  <a:pt x="59531" y="81439"/>
                </a:lnTo>
                <a:cubicBezTo>
                  <a:pt x="59531" y="79534"/>
                  <a:pt x="58579" y="77629"/>
                  <a:pt x="57626" y="75724"/>
                </a:cubicBezTo>
                <a:cubicBezTo>
                  <a:pt x="56673" y="74771"/>
                  <a:pt x="54769" y="73819"/>
                  <a:pt x="51911" y="73819"/>
                </a:cubicBezTo>
                <a:lnTo>
                  <a:pt x="22384" y="73819"/>
                </a:lnTo>
                <a:lnTo>
                  <a:pt x="22384" y="59531"/>
                </a:lnTo>
                <a:close/>
              </a:path>
            </a:pathLst>
          </a:custGeom>
          <a:solidFill>
            <a:schemeClr val="tx1"/>
          </a:solidFill>
          <a:ln w="9525" cap="flat">
            <a:noFill/>
            <a:prstDash val="solid"/>
            <a:miter/>
          </a:ln>
        </p:spPr>
        <p:txBody>
          <a:bodyPr rtlCol="0" anchor="ctr"/>
          <a:lstStyle/>
          <a:p>
            <a:endParaRPr lang="en-AU"/>
          </a:p>
        </p:txBody>
      </p:sp>
      <p:sp>
        <p:nvSpPr>
          <p:cNvPr id="10" name="Freeform: Shape 3682">
            <a:extLst>
              <a:ext uri="{FF2B5EF4-FFF2-40B4-BE49-F238E27FC236}">
                <a16:creationId xmlns:a16="http://schemas.microsoft.com/office/drawing/2014/main" xmlns="" id="{BBCD8217-AFC8-430B-82B6-C5014D320FBA}"/>
              </a:ext>
            </a:extLst>
          </p:cNvPr>
          <p:cNvSpPr/>
          <p:nvPr/>
        </p:nvSpPr>
        <p:spPr>
          <a:xfrm flipH="1">
            <a:off x="2287930" y="5547257"/>
            <a:ext cx="142927" cy="133779"/>
          </a:xfrm>
          <a:custGeom>
            <a:avLst/>
            <a:gdLst>
              <a:gd name="connsiteX0" fmla="*/ 45244 w 57150"/>
              <a:gd name="connsiteY0" fmla="*/ 22384 h 57150"/>
              <a:gd name="connsiteX1" fmla="*/ 37624 w 57150"/>
              <a:gd name="connsiteY1" fmla="*/ 22384 h 57150"/>
              <a:gd name="connsiteX2" fmla="*/ 37624 w 57150"/>
              <a:gd name="connsiteY2" fmla="*/ 14764 h 57150"/>
              <a:gd name="connsiteX3" fmla="*/ 30004 w 57150"/>
              <a:gd name="connsiteY3" fmla="*/ 7144 h 57150"/>
              <a:gd name="connsiteX4" fmla="*/ 22384 w 57150"/>
              <a:gd name="connsiteY4" fmla="*/ 14764 h 57150"/>
              <a:gd name="connsiteX5" fmla="*/ 22384 w 57150"/>
              <a:gd name="connsiteY5" fmla="*/ 22384 h 57150"/>
              <a:gd name="connsiteX6" fmla="*/ 14764 w 57150"/>
              <a:gd name="connsiteY6" fmla="*/ 22384 h 57150"/>
              <a:gd name="connsiteX7" fmla="*/ 7144 w 57150"/>
              <a:gd name="connsiteY7" fmla="*/ 30004 h 57150"/>
              <a:gd name="connsiteX8" fmla="*/ 14764 w 57150"/>
              <a:gd name="connsiteY8" fmla="*/ 37624 h 57150"/>
              <a:gd name="connsiteX9" fmla="*/ 22384 w 57150"/>
              <a:gd name="connsiteY9" fmla="*/ 37624 h 57150"/>
              <a:gd name="connsiteX10" fmla="*/ 22384 w 57150"/>
              <a:gd name="connsiteY10" fmla="*/ 45244 h 57150"/>
              <a:gd name="connsiteX11" fmla="*/ 30004 w 57150"/>
              <a:gd name="connsiteY11" fmla="*/ 52864 h 57150"/>
              <a:gd name="connsiteX12" fmla="*/ 37624 w 57150"/>
              <a:gd name="connsiteY12" fmla="*/ 45244 h 57150"/>
              <a:gd name="connsiteX13" fmla="*/ 37624 w 57150"/>
              <a:gd name="connsiteY13" fmla="*/ 37624 h 57150"/>
              <a:gd name="connsiteX14" fmla="*/ 45244 w 57150"/>
              <a:gd name="connsiteY14" fmla="*/ 37624 h 57150"/>
              <a:gd name="connsiteX15" fmla="*/ 52864 w 57150"/>
              <a:gd name="connsiteY15" fmla="*/ 30004 h 57150"/>
              <a:gd name="connsiteX16" fmla="*/ 45244 w 57150"/>
              <a:gd name="connsiteY16" fmla="*/ 22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45244" y="22384"/>
                </a:moveTo>
                <a:lnTo>
                  <a:pt x="37624" y="22384"/>
                </a:lnTo>
                <a:lnTo>
                  <a:pt x="37624" y="14764"/>
                </a:lnTo>
                <a:cubicBezTo>
                  <a:pt x="37624" y="10954"/>
                  <a:pt x="34766" y="7144"/>
                  <a:pt x="30004" y="7144"/>
                </a:cubicBezTo>
                <a:cubicBezTo>
                  <a:pt x="26194" y="7144"/>
                  <a:pt x="22384" y="10001"/>
                  <a:pt x="22384" y="14764"/>
                </a:cubicBezTo>
                <a:lnTo>
                  <a:pt x="22384" y="22384"/>
                </a:lnTo>
                <a:lnTo>
                  <a:pt x="14764" y="22384"/>
                </a:lnTo>
                <a:cubicBezTo>
                  <a:pt x="10954" y="22384"/>
                  <a:pt x="7144" y="25241"/>
                  <a:pt x="7144" y="30004"/>
                </a:cubicBezTo>
                <a:cubicBezTo>
                  <a:pt x="7144" y="33814"/>
                  <a:pt x="10001" y="37624"/>
                  <a:pt x="14764" y="37624"/>
                </a:cubicBezTo>
                <a:lnTo>
                  <a:pt x="22384" y="37624"/>
                </a:lnTo>
                <a:lnTo>
                  <a:pt x="22384" y="45244"/>
                </a:lnTo>
                <a:cubicBezTo>
                  <a:pt x="22384" y="49054"/>
                  <a:pt x="25241" y="52864"/>
                  <a:pt x="30004" y="52864"/>
                </a:cubicBezTo>
                <a:cubicBezTo>
                  <a:pt x="33814" y="52864"/>
                  <a:pt x="37624" y="50006"/>
                  <a:pt x="37624" y="45244"/>
                </a:cubicBezTo>
                <a:lnTo>
                  <a:pt x="37624" y="37624"/>
                </a:lnTo>
                <a:lnTo>
                  <a:pt x="45244" y="37624"/>
                </a:lnTo>
                <a:cubicBezTo>
                  <a:pt x="49054" y="37624"/>
                  <a:pt x="52864" y="34766"/>
                  <a:pt x="52864" y="30004"/>
                </a:cubicBezTo>
                <a:cubicBezTo>
                  <a:pt x="51911" y="25241"/>
                  <a:pt x="49054" y="22384"/>
                  <a:pt x="45244" y="22384"/>
                </a:cubicBezTo>
                <a:close/>
              </a:path>
            </a:pathLst>
          </a:custGeom>
          <a:solidFill>
            <a:schemeClr val="tx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8989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3600" dirty="0" smtClean="0"/>
              <a:t>Changes from the previous policy</a:t>
            </a:r>
            <a:endParaRPr lang="en-AU" sz="3600" dirty="0"/>
          </a:p>
        </p:txBody>
      </p:sp>
      <p:sp>
        <p:nvSpPr>
          <p:cNvPr id="11" name="Content Placeholder 10">
            <a:extLst>
              <a:ext uri="{FF2B5EF4-FFF2-40B4-BE49-F238E27FC236}">
                <a16:creationId xmlns:a16="http://schemas.microsoft.com/office/drawing/2014/main" xmlns="" id="{F346AEE8-3BEA-48FD-AF15-BA9DA3A27273}"/>
              </a:ext>
            </a:extLst>
          </p:cNvPr>
          <p:cNvSpPr>
            <a:spLocks noGrp="1"/>
          </p:cNvSpPr>
          <p:nvPr>
            <p:ph idx="1"/>
          </p:nvPr>
        </p:nvSpPr>
        <p:spPr>
          <a:xfrm>
            <a:off x="743242" y="1369696"/>
            <a:ext cx="7581361" cy="4544216"/>
          </a:xfrm>
        </p:spPr>
        <p:txBody>
          <a:bodyPr/>
          <a:lstStyle/>
          <a:p>
            <a:pPr>
              <a:spcAft>
                <a:spcPts val="1200"/>
              </a:spcAft>
            </a:pPr>
            <a:r>
              <a:rPr lang="en-AU" sz="2400" dirty="0" smtClean="0"/>
              <a:t>It has been emphasised that the parents/carers are to receive any support or referral they may need </a:t>
            </a:r>
          </a:p>
          <a:p>
            <a:pPr>
              <a:spcAft>
                <a:spcPts val="1200"/>
              </a:spcAft>
            </a:pPr>
            <a:r>
              <a:rPr lang="en-AU" sz="2400" dirty="0" smtClean="0"/>
              <a:t>SUDI deaths are to be managed </a:t>
            </a:r>
            <a:r>
              <a:rPr lang="en-AU" sz="2400" dirty="0"/>
              <a:t>in hospital, regardless </a:t>
            </a:r>
            <a:r>
              <a:rPr lang="en-AU" sz="2400" dirty="0" smtClean="0"/>
              <a:t>of where the death occurred</a:t>
            </a:r>
          </a:p>
          <a:p>
            <a:pPr>
              <a:spcAft>
                <a:spcPts val="1200"/>
              </a:spcAft>
            </a:pPr>
            <a:r>
              <a:rPr lang="en-AU" sz="2400" dirty="0" smtClean="0"/>
              <a:t>Local </a:t>
            </a:r>
            <a:r>
              <a:rPr lang="en-AU" sz="2400" dirty="0"/>
              <a:t>Health Districts/Specialty Health Networks (</a:t>
            </a:r>
            <a:r>
              <a:rPr lang="en-AU" sz="2400" dirty="0" smtClean="0"/>
              <a:t>LHDs/SHNs</a:t>
            </a:r>
            <a:r>
              <a:rPr lang="en-AU" sz="2400" dirty="0"/>
              <a:t>) are </a:t>
            </a:r>
            <a:r>
              <a:rPr lang="en-AU" sz="2400" dirty="0" smtClean="0"/>
              <a:t>not required </a:t>
            </a:r>
            <a:r>
              <a:rPr lang="en-AU" sz="2400" dirty="0"/>
              <a:t>to have </a:t>
            </a:r>
            <a:r>
              <a:rPr lang="en-AU" sz="2400" dirty="0" smtClean="0"/>
              <a:t>facilities designated that respond to SUDI</a:t>
            </a:r>
          </a:p>
          <a:p>
            <a:pPr>
              <a:spcAft>
                <a:spcPts val="1200"/>
              </a:spcAft>
            </a:pPr>
            <a:r>
              <a:rPr lang="en-AU" sz="2400" dirty="0" smtClean="0"/>
              <a:t>The </a:t>
            </a:r>
            <a:r>
              <a:rPr lang="en-AU" sz="2400" dirty="0"/>
              <a:t>SUDI Medical History Protocol has been </a:t>
            </a:r>
            <a:r>
              <a:rPr lang="en-AU" sz="2400" dirty="0" smtClean="0"/>
              <a:t>revised</a:t>
            </a:r>
            <a:endParaRPr lang="en-AU" sz="2400" dirty="0"/>
          </a:p>
        </p:txBody>
      </p:sp>
    </p:spTree>
    <p:extLst>
      <p:ext uri="{BB962C8B-B14F-4D97-AF65-F5344CB8AC3E}">
        <p14:creationId xmlns:p14="http://schemas.microsoft.com/office/powerpoint/2010/main" val="377590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1291" y="1338144"/>
            <a:ext cx="4010274" cy="4614811"/>
          </a:xfrm>
        </p:spPr>
        <p:txBody>
          <a:bodyPr/>
          <a:lstStyle/>
          <a:p>
            <a:pPr marL="0" indent="0">
              <a:spcAft>
                <a:spcPts val="1200"/>
              </a:spcAft>
              <a:buNone/>
            </a:pPr>
            <a:r>
              <a:rPr lang="en-US" sz="2200" dirty="0" smtClean="0"/>
              <a:t>SUDI requires a coordinated response from: </a:t>
            </a:r>
          </a:p>
          <a:p>
            <a:pPr lvl="0">
              <a:spcAft>
                <a:spcPts val="300"/>
              </a:spcAft>
              <a:buClr>
                <a:srgbClr val="002664"/>
              </a:buClr>
            </a:pPr>
            <a:r>
              <a:rPr lang="en-AU" sz="2200" dirty="0" smtClean="0">
                <a:solidFill>
                  <a:srgbClr val="262626"/>
                </a:solidFill>
              </a:rPr>
              <a:t>Police</a:t>
            </a:r>
          </a:p>
          <a:p>
            <a:pPr lvl="0">
              <a:spcAft>
                <a:spcPts val="300"/>
              </a:spcAft>
              <a:buClr>
                <a:srgbClr val="002664"/>
              </a:buClr>
            </a:pPr>
            <a:r>
              <a:rPr lang="en-US" sz="2200" dirty="0" smtClean="0">
                <a:solidFill>
                  <a:srgbClr val="262626"/>
                </a:solidFill>
              </a:rPr>
              <a:t>NSW Health: </a:t>
            </a:r>
            <a:endParaRPr lang="en-AU" sz="2200" dirty="0" smtClean="0">
              <a:solidFill>
                <a:srgbClr val="262626"/>
              </a:solidFill>
            </a:endParaRPr>
          </a:p>
          <a:p>
            <a:pPr lvl="1">
              <a:spcAft>
                <a:spcPts val="300"/>
              </a:spcAft>
              <a:buClr>
                <a:srgbClr val="C00000"/>
              </a:buClr>
            </a:pPr>
            <a:r>
              <a:rPr lang="en-US" sz="2200" dirty="0" smtClean="0"/>
              <a:t>Ambulance</a:t>
            </a:r>
            <a:endParaRPr lang="en-US" sz="2200" dirty="0"/>
          </a:p>
          <a:p>
            <a:pPr lvl="1">
              <a:spcAft>
                <a:spcPts val="300"/>
              </a:spcAft>
              <a:buClr>
                <a:srgbClr val="C00000"/>
              </a:buClr>
            </a:pPr>
            <a:r>
              <a:rPr lang="en-US" sz="2200" dirty="0" smtClean="0"/>
              <a:t>Hospital care</a:t>
            </a:r>
            <a:endParaRPr lang="en-US" sz="2200" dirty="0"/>
          </a:p>
          <a:p>
            <a:pPr lvl="1">
              <a:spcAft>
                <a:spcPts val="300"/>
              </a:spcAft>
              <a:buClr>
                <a:srgbClr val="C00000"/>
              </a:buClr>
            </a:pPr>
            <a:r>
              <a:rPr lang="en-US" sz="2200" dirty="0" smtClean="0"/>
              <a:t>Forensic Medicine </a:t>
            </a:r>
            <a:br>
              <a:rPr lang="en-US" sz="2200" dirty="0" smtClean="0"/>
            </a:br>
            <a:r>
              <a:rPr lang="en-US" sz="2200" dirty="0" smtClean="0"/>
              <a:t>(NSW Health Pathology)</a:t>
            </a:r>
          </a:p>
          <a:p>
            <a:pPr lvl="0">
              <a:spcAft>
                <a:spcPts val="300"/>
              </a:spcAft>
              <a:buClr>
                <a:srgbClr val="002664"/>
              </a:buClr>
            </a:pPr>
            <a:r>
              <a:rPr lang="en-US" sz="2200" dirty="0" smtClean="0"/>
              <a:t>NSW Coroner</a:t>
            </a:r>
          </a:p>
          <a:p>
            <a:pPr lvl="0">
              <a:spcAft>
                <a:spcPts val="300"/>
              </a:spcAft>
              <a:buClr>
                <a:srgbClr val="002664"/>
              </a:buClr>
            </a:pPr>
            <a:r>
              <a:rPr lang="en-US" sz="2200" dirty="0" smtClean="0"/>
              <a:t>General Practice</a:t>
            </a:r>
          </a:p>
          <a:p>
            <a:pPr lvl="1"/>
            <a:endParaRPr lang="en-US" dirty="0" smtClean="0"/>
          </a:p>
          <a:p>
            <a:pPr lvl="1"/>
            <a:endParaRPr lang="en-AU" dirty="0"/>
          </a:p>
        </p:txBody>
      </p:sp>
      <p:pic>
        <p:nvPicPr>
          <p:cNvPr id="5" name="Picture 4"/>
          <p:cNvPicPr>
            <a:picLocks noChangeAspect="1"/>
          </p:cNvPicPr>
          <p:nvPr/>
        </p:nvPicPr>
        <p:blipFill>
          <a:blip r:embed="rId3"/>
          <a:stretch>
            <a:fillRect/>
          </a:stretch>
        </p:blipFill>
        <p:spPr>
          <a:xfrm>
            <a:off x="997540" y="1312342"/>
            <a:ext cx="3286711" cy="4614811"/>
          </a:xfrm>
          <a:prstGeom prst="rect">
            <a:avLst/>
          </a:prstGeom>
        </p:spPr>
      </p:pic>
      <p:sp>
        <p:nvSpPr>
          <p:cNvPr id="6" name="Title 5"/>
          <p:cNvSpPr>
            <a:spLocks noGrp="1"/>
          </p:cNvSpPr>
          <p:nvPr>
            <p:ph type="title"/>
          </p:nvPr>
        </p:nvSpPr>
        <p:spPr>
          <a:xfrm>
            <a:off x="237969" y="170875"/>
            <a:ext cx="8726644" cy="1022240"/>
          </a:xfrm>
        </p:spPr>
        <p:txBody>
          <a:bodyPr/>
          <a:lstStyle/>
          <a:p>
            <a:r>
              <a:rPr lang="en-US" sz="3600" dirty="0" smtClean="0"/>
              <a:t>The NSW Government response</a:t>
            </a:r>
            <a:endParaRPr lang="en-AU" sz="3600" dirty="0"/>
          </a:p>
        </p:txBody>
      </p:sp>
    </p:spTree>
    <p:extLst>
      <p:ext uri="{BB962C8B-B14F-4D97-AF65-F5344CB8AC3E}">
        <p14:creationId xmlns:p14="http://schemas.microsoft.com/office/powerpoint/2010/main" val="368581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2021965ac9cd385cee362383dbe7d356cfcb27"/>
</p:tagLst>
</file>

<file path=ppt/tags/tag10.xml><?xml version="1.0" encoding="utf-8"?>
<p:tagLst xmlns:a="http://schemas.openxmlformats.org/drawingml/2006/main" xmlns:r="http://schemas.openxmlformats.org/officeDocument/2006/relationships" xmlns:p="http://schemas.openxmlformats.org/presentationml/2006/main">
  <p:tag name="SHAPE_LOCKS" val="15"/>
</p:tagLst>
</file>

<file path=ppt/tags/tag11.xml><?xml version="1.0" encoding="utf-8"?>
<p:tagLst xmlns:a="http://schemas.openxmlformats.org/drawingml/2006/main" xmlns:r="http://schemas.openxmlformats.org/officeDocument/2006/relationships" xmlns:p="http://schemas.openxmlformats.org/presentationml/2006/main">
  <p:tag name="SHAPE_LOCKS" val="15"/>
</p:tagLst>
</file>

<file path=ppt/tags/tag12.xml><?xml version="1.0" encoding="utf-8"?>
<p:tagLst xmlns:a="http://schemas.openxmlformats.org/drawingml/2006/main" xmlns:r="http://schemas.openxmlformats.org/officeDocument/2006/relationships" xmlns:p="http://schemas.openxmlformats.org/presentationml/2006/main">
  <p:tag name="SHAPE_LOCKS" val="15"/>
</p:tagLst>
</file>

<file path=ppt/tags/tag13.xml><?xml version="1.0" encoding="utf-8"?>
<p:tagLst xmlns:a="http://schemas.openxmlformats.org/drawingml/2006/main" xmlns:r="http://schemas.openxmlformats.org/officeDocument/2006/relationships" xmlns:p="http://schemas.openxmlformats.org/presentationml/2006/main">
  <p:tag name="SHAPE_LOCKS" val="15"/>
</p:tagLst>
</file>

<file path=ppt/tags/tag14.xml><?xml version="1.0" encoding="utf-8"?>
<p:tagLst xmlns:a="http://schemas.openxmlformats.org/drawingml/2006/main" xmlns:r="http://schemas.openxmlformats.org/officeDocument/2006/relationships" xmlns:p="http://schemas.openxmlformats.org/presentationml/2006/main">
  <p:tag name="SHAPE_LOCKS" val="15"/>
</p:tagLst>
</file>

<file path=ppt/tags/tag15.xml><?xml version="1.0" encoding="utf-8"?>
<p:tagLst xmlns:a="http://schemas.openxmlformats.org/drawingml/2006/main" xmlns:r="http://schemas.openxmlformats.org/officeDocument/2006/relationships" xmlns:p="http://schemas.openxmlformats.org/presentationml/2006/main">
  <p:tag name="SHAPE_LOCKS" val="15"/>
</p:tagLst>
</file>

<file path=ppt/tags/tag2.xml><?xml version="1.0" encoding="utf-8"?>
<p:tagLst xmlns:a="http://schemas.openxmlformats.org/drawingml/2006/main" xmlns:r="http://schemas.openxmlformats.org/officeDocument/2006/relationships" xmlns:p="http://schemas.openxmlformats.org/presentationml/2006/main">
  <p:tag name="SHAPE_LOCKS" val="15"/>
</p:tagLst>
</file>

<file path=ppt/tags/tag3.xml><?xml version="1.0" encoding="utf-8"?>
<p:tagLst xmlns:a="http://schemas.openxmlformats.org/drawingml/2006/main" xmlns:r="http://schemas.openxmlformats.org/officeDocument/2006/relationships" xmlns:p="http://schemas.openxmlformats.org/presentationml/2006/main">
  <p:tag name="SHAPE_LOCKS" val="15"/>
</p:tagLst>
</file>

<file path=ppt/tags/tag4.xml><?xml version="1.0" encoding="utf-8"?>
<p:tagLst xmlns:a="http://schemas.openxmlformats.org/drawingml/2006/main" xmlns:r="http://schemas.openxmlformats.org/officeDocument/2006/relationships" xmlns:p="http://schemas.openxmlformats.org/presentationml/2006/main">
  <p:tag name="SHAPE_LOCKS" val="15"/>
</p:tagLst>
</file>

<file path=ppt/tags/tag5.xml><?xml version="1.0" encoding="utf-8"?>
<p:tagLst xmlns:a="http://schemas.openxmlformats.org/drawingml/2006/main" xmlns:r="http://schemas.openxmlformats.org/officeDocument/2006/relationships" xmlns:p="http://schemas.openxmlformats.org/presentationml/2006/main">
  <p:tag name="SHAPE_LOCKS" val="15"/>
</p:tagLst>
</file>

<file path=ppt/tags/tag6.xml><?xml version="1.0" encoding="utf-8"?>
<p:tagLst xmlns:a="http://schemas.openxmlformats.org/drawingml/2006/main" xmlns:r="http://schemas.openxmlformats.org/officeDocument/2006/relationships" xmlns:p="http://schemas.openxmlformats.org/presentationml/2006/main">
  <p:tag name="SHAPE_LOCKS" val="15"/>
</p:tagLst>
</file>

<file path=ppt/tags/tag7.xml><?xml version="1.0" encoding="utf-8"?>
<p:tagLst xmlns:a="http://schemas.openxmlformats.org/drawingml/2006/main" xmlns:r="http://schemas.openxmlformats.org/officeDocument/2006/relationships" xmlns:p="http://schemas.openxmlformats.org/presentationml/2006/main">
  <p:tag name="SHAPE_LOCKS" val="15"/>
</p:tagLst>
</file>

<file path=ppt/tags/tag8.xml><?xml version="1.0" encoding="utf-8"?>
<p:tagLst xmlns:a="http://schemas.openxmlformats.org/drawingml/2006/main" xmlns:r="http://schemas.openxmlformats.org/officeDocument/2006/relationships" xmlns:p="http://schemas.openxmlformats.org/presentationml/2006/main">
  <p:tag name="SHAPE_LOCKS" val="15"/>
</p:tagLst>
</file>

<file path=ppt/tags/tag9.xml><?xml version="1.0" encoding="utf-8"?>
<p:tagLst xmlns:a="http://schemas.openxmlformats.org/drawingml/2006/main" xmlns:r="http://schemas.openxmlformats.org/officeDocument/2006/relationships" xmlns:p="http://schemas.openxmlformats.org/presentationml/2006/main">
  <p:tag name="SHAPE_LOCKS" val="15"/>
</p:tagLst>
</file>

<file path=ppt/theme/theme1.xml><?xml version="1.0" encoding="utf-8"?>
<a:theme xmlns:a="http://schemas.openxmlformats.org/drawingml/2006/main" name="NSW Internal Theme">
  <a:themeElements>
    <a:clrScheme name="NSW Health Colour Palette">
      <a:dk1>
        <a:srgbClr val="262626"/>
      </a:dk1>
      <a:lt1>
        <a:sysClr val="window" lastClr="FFFFFF"/>
      </a:lt1>
      <a:dk2>
        <a:srgbClr val="7F7F7F"/>
      </a:dk2>
      <a:lt2>
        <a:srgbClr val="E7E6E6"/>
      </a:lt2>
      <a:accent1>
        <a:srgbClr val="002664"/>
      </a:accent1>
      <a:accent2>
        <a:srgbClr val="D7153A"/>
      </a:accent2>
      <a:accent3>
        <a:srgbClr val="00ABE6"/>
      </a:accent3>
      <a:accent4>
        <a:srgbClr val="0A7CB9"/>
      </a:accent4>
      <a:accent5>
        <a:srgbClr val="4F4F4F"/>
      </a:accent5>
      <a:accent6>
        <a:srgbClr val="000000"/>
      </a:accent6>
      <a:hlink>
        <a:srgbClr val="EC008C"/>
      </a:hlink>
      <a:folHlink>
        <a:srgbClr val="0028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spcBef>
            <a:spcPts val="600"/>
          </a:spcBef>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452214204114CB86DD149CF1E5F37" ma:contentTypeVersion="2" ma:contentTypeDescription="Create a new document." ma:contentTypeScope="" ma:versionID="f5828bde098cc4c0dfc21ec489d4d1f9">
  <xsd:schema xmlns:xsd="http://www.w3.org/2001/XMLSchema" xmlns:xs="http://www.w3.org/2001/XMLSchema" xmlns:p="http://schemas.microsoft.com/office/2006/metadata/properties" xmlns:ns1="http://schemas.microsoft.com/sharepoint/v3" targetNamespace="http://schemas.microsoft.com/office/2006/metadata/properties" ma:root="true" ma:fieldsID="48d184035c8513546a4851affbaee4f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2672EECC-8B03-4712-A074-C51053286B86}"/>
</file>

<file path=customXml/itemProps2.xml><?xml version="1.0" encoding="utf-8"?>
<ds:datastoreItem xmlns:ds="http://schemas.openxmlformats.org/officeDocument/2006/customXml" ds:itemID="{781C14D1-7787-42B4-AF41-CD3D2B77C809}"/>
</file>

<file path=customXml/itemProps3.xml><?xml version="1.0" encoding="utf-8"?>
<ds:datastoreItem xmlns:ds="http://schemas.openxmlformats.org/officeDocument/2006/customXml" ds:itemID="{6F4DDCAC-BE19-47EC-96F1-422488E0C66E}"/>
</file>

<file path=customXml/itemProps4.xml><?xml version="1.0" encoding="utf-8"?>
<ds:datastoreItem xmlns:ds="http://schemas.openxmlformats.org/officeDocument/2006/customXml" ds:itemID="{7305D22E-2F6D-4802-BA3B-FA02A9F5C5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2754</TotalTime>
  <Words>1411</Words>
  <Application>Microsoft Office PowerPoint</Application>
  <PresentationFormat>On-screen Show (4:3)</PresentationFormat>
  <Paragraphs>193</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NSW Internal Theme</vt:lpstr>
      <vt:lpstr>NSW Health</vt:lpstr>
      <vt:lpstr>Outline</vt:lpstr>
      <vt:lpstr>Introduction</vt:lpstr>
      <vt:lpstr>Aims</vt:lpstr>
      <vt:lpstr>Definitions</vt:lpstr>
      <vt:lpstr>Definitions</vt:lpstr>
      <vt:lpstr>When to use this policy</vt:lpstr>
      <vt:lpstr>Changes from the previous policy</vt:lpstr>
      <vt:lpstr>The NSW Government response</vt:lpstr>
      <vt:lpstr>NSW Health’s role</vt:lpstr>
      <vt:lpstr>Initial care of the parents/carers</vt:lpstr>
      <vt:lpstr>The infant’s medical history</vt:lpstr>
      <vt:lpstr>Departure from hospital care</vt:lpstr>
      <vt:lpstr>Forensic Medicine (NSW Health Pathology)</vt:lpstr>
      <vt:lpstr>Further support, advice and referrals </vt:lpstr>
      <vt:lpstr>Summary</vt:lpstr>
    </vt:vector>
  </TitlesOfParts>
  <Company>Synapsis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slides - Management of Sudden Unexpected Death in Infancy (SUDI)</dc:title>
  <dc:creator>creative.services.presentations@accenture.com</dc:creator>
  <dc:description>D1 - SC - 08/01</dc:description>
  <cp:lastModifiedBy>WHITE, Joanne</cp:lastModifiedBy>
  <cp:revision>265</cp:revision>
  <cp:lastPrinted>2019-07-10T03:58:16Z</cp:lastPrinted>
  <dcterms:created xsi:type="dcterms:W3CDTF">2016-10-19T23:36:03Z</dcterms:created>
  <dcterms:modified xsi:type="dcterms:W3CDTF">2019-07-29T04:44:48Z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Alice Chu</vt:lpwstr>
  </property>
  <property fmtid="{D5CDD505-2E9C-101B-9397-08002B2CF9AE}" pid="3" name="ComputerName">
    <vt:lpwstr>LAPTOP-UDL3N84V</vt:lpwstr>
  </property>
  <property fmtid="{D5CDD505-2E9C-101B-9397-08002B2CF9AE}" pid="4" name="ContentTypeId">
    <vt:lpwstr>0x01010098E452214204114CB86DD149CF1E5F37</vt:lpwstr>
  </property>
  <property fmtid="{D5CDD505-2E9C-101B-9397-08002B2CF9AE}" pid="5" name="Audience1">
    <vt:lpwstr>16;#All Users|3657b3fb-1c2b-4370-8213-5e0963bce5d9</vt:lpwstr>
  </property>
  <property fmtid="{D5CDD505-2E9C-101B-9397-08002B2CF9AE}" pid="6" name="TaxKeyword">
    <vt:lpwstr/>
  </property>
  <property fmtid="{D5CDD505-2E9C-101B-9397-08002B2CF9AE}" pid="7" name="Venues">
    <vt:lpwstr/>
  </property>
  <property fmtid="{D5CDD505-2E9C-101B-9397-08002B2CF9AE}" pid="8" name="Region">
    <vt:lpwstr/>
  </property>
  <property fmtid="{D5CDD505-2E9C-101B-9397-08002B2CF9AE}" pid="9" name="OOS_Type">
    <vt:lpwstr>12;#Template|5bed4472-366f-4bf0-b84f-9abf89309d91</vt:lpwstr>
  </property>
  <property fmtid="{D5CDD505-2E9C-101B-9397-08002B2CF9AE}" pid="10" name="OOSDocStatus">
    <vt:lpwstr>43;#Published|1526afc4-5150-4684-94c3-78422dfa07b1</vt:lpwstr>
  </property>
  <property fmtid="{D5CDD505-2E9C-101B-9397-08002B2CF9AE}" pid="11" name="OOS_Classification">
    <vt:lpwstr>15;#Unclassified|b24bbe3f-2d2d-4346-b6a0-8cffe4513138</vt:lpwstr>
  </property>
  <property fmtid="{D5CDD505-2E9C-101B-9397-08002B2CF9AE}" pid="12" name="System">
    <vt:lpwstr/>
  </property>
  <property fmtid="{D5CDD505-2E9C-101B-9397-08002B2CF9AE}" pid="13" name="Group1">
    <vt:lpwstr>84;#Communications|a6d0d277-bece-428f-aebd-47e61f401bad</vt:lpwstr>
  </property>
  <property fmtid="{D5CDD505-2E9C-101B-9397-08002B2CF9AE}" pid="14" name="moh_TemplateCategory">
    <vt:lpwstr>Corporate Stationery</vt:lpwstr>
  </property>
</Properties>
</file>