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5"/>
    <p:sldMasterId id="2147483672" r:id="rId6"/>
    <p:sldMasterId id="2147483684" r:id="rId7"/>
    <p:sldMasterId id="2147483660" r:id="rId8"/>
  </p:sldMasterIdLst>
  <p:notesMasterIdLst>
    <p:notesMasterId r:id="rId25"/>
  </p:notesMasterIdLst>
  <p:handoutMasterIdLst>
    <p:handoutMasterId r:id="rId26"/>
  </p:handoutMasterIdLst>
  <p:sldIdLst>
    <p:sldId id="258" r:id="rId9"/>
    <p:sldId id="280" r:id="rId10"/>
    <p:sldId id="294" r:id="rId11"/>
    <p:sldId id="292" r:id="rId12"/>
    <p:sldId id="293" r:id="rId13"/>
    <p:sldId id="297" r:id="rId14"/>
    <p:sldId id="304" r:id="rId15"/>
    <p:sldId id="289" r:id="rId16"/>
    <p:sldId id="295" r:id="rId17"/>
    <p:sldId id="296" r:id="rId18"/>
    <p:sldId id="298" r:id="rId19"/>
    <p:sldId id="288" r:id="rId20"/>
    <p:sldId id="300" r:id="rId21"/>
    <p:sldId id="279" r:id="rId22"/>
    <p:sldId id="301" r:id="rId23"/>
    <p:sldId id="302" r:id="rId24"/>
  </p:sldIdLst>
  <p:sldSz cx="8640763" cy="6483350"/>
  <p:notesSz cx="6805613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FFERTY, Gemma" initials="RG" lastIdx="3" clrIdx="0"/>
  <p:cmAuthor id="1" name="GIBSON, Sally" initials="S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664"/>
    <a:srgbClr val="FFFFFF"/>
    <a:srgbClr val="133880"/>
    <a:srgbClr val="FFFF00"/>
    <a:srgbClr val="029AFF"/>
    <a:srgbClr val="000000"/>
    <a:srgbClr val="FCFE9E"/>
    <a:srgbClr val="8FA9D1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8" autoAdjust="0"/>
    <p:restoredTop sz="89943" autoAdjust="0"/>
  </p:normalViewPr>
  <p:slideViewPr>
    <p:cSldViewPr>
      <p:cViewPr>
        <p:scale>
          <a:sx n="100" d="100"/>
          <a:sy n="100" d="100"/>
        </p:scale>
        <p:origin x="-2412" y="-234"/>
      </p:cViewPr>
      <p:guideLst>
        <p:guide orient="horz" pos="2042"/>
        <p:guide pos="27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652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204" cy="4969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669" tIns="47835" rIns="95669" bIns="47835" numCol="1" anchor="t" anchorCtr="0" compatLnSpc="1">
            <a:prstTxWarp prst="textNoShape">
              <a:avLst/>
            </a:prstTxWarp>
          </a:bodyPr>
          <a:lstStyle>
            <a:lvl1pPr defTabSz="957350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410" y="0"/>
            <a:ext cx="2949203" cy="4969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669" tIns="47835" rIns="95669" bIns="47835" numCol="1" anchor="t" anchorCtr="0" compatLnSpc="1">
            <a:prstTxWarp prst="textNoShape">
              <a:avLst/>
            </a:prstTxWarp>
          </a:bodyPr>
          <a:lstStyle>
            <a:lvl1pPr algn="r" defTabSz="957350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2372"/>
            <a:ext cx="2949204" cy="4969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669" tIns="47835" rIns="95669" bIns="47835" numCol="1" anchor="b" anchorCtr="0" compatLnSpc="1">
            <a:prstTxWarp prst="textNoShape">
              <a:avLst/>
            </a:prstTxWarp>
          </a:bodyPr>
          <a:lstStyle>
            <a:lvl1pPr defTabSz="957350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410" y="9442372"/>
            <a:ext cx="2949203" cy="4969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669" tIns="47835" rIns="95669" bIns="47835" numCol="1" anchor="b" anchorCtr="0" compatLnSpc="1">
            <a:prstTxWarp prst="textNoShape">
              <a:avLst/>
            </a:prstTxWarp>
          </a:bodyPr>
          <a:lstStyle>
            <a:lvl1pPr algn="r" defTabSz="957350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fld id="{9A9BE9A4-9314-48E6-90F1-093C2D4B2D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6346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204" cy="4969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669" tIns="47835" rIns="95669" bIns="47835" numCol="1" anchor="t" anchorCtr="0" compatLnSpc="1">
            <a:prstTxWarp prst="textNoShape">
              <a:avLst/>
            </a:prstTxWarp>
          </a:bodyPr>
          <a:lstStyle>
            <a:lvl1pPr defTabSz="957350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123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20750" y="746125"/>
            <a:ext cx="4964113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206" y="4721187"/>
            <a:ext cx="4991201" cy="44727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669" tIns="47835" rIns="95669" bIns="47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410" y="0"/>
            <a:ext cx="2949203" cy="4969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669" tIns="47835" rIns="95669" bIns="47835" numCol="1" anchor="t" anchorCtr="0" compatLnSpc="1">
            <a:prstTxWarp prst="textNoShape">
              <a:avLst/>
            </a:prstTxWarp>
          </a:bodyPr>
          <a:lstStyle>
            <a:lvl1pPr algn="r" defTabSz="957350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372"/>
            <a:ext cx="2949204" cy="4969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669" tIns="47835" rIns="95669" bIns="47835" numCol="1" anchor="b" anchorCtr="0" compatLnSpc="1">
            <a:prstTxWarp prst="textNoShape">
              <a:avLst/>
            </a:prstTxWarp>
          </a:bodyPr>
          <a:lstStyle>
            <a:lvl1pPr defTabSz="957350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410" y="9442372"/>
            <a:ext cx="2949203" cy="4969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669" tIns="47835" rIns="95669" bIns="47835" numCol="1" anchor="b" anchorCtr="0" compatLnSpc="1">
            <a:prstTxWarp prst="textNoShape">
              <a:avLst/>
            </a:prstTxWarp>
          </a:bodyPr>
          <a:lstStyle>
            <a:lvl1pPr algn="r" defTabSz="957350"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fld id="{4F22E600-93ED-4454-B044-C934C8E7ECA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317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5250" indent="-95250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1pPr>
    <a:lvl2pPr marL="379413" indent="-93663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2pPr>
    <a:lvl3pPr marL="717550" indent="-147638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3pPr>
    <a:lvl4pPr marL="1004888" indent="-96838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4pPr>
    <a:lvl5pPr marL="1330325" indent="-134938" algn="l" rtl="0" eaLnBrk="0" fontAlgn="base" hangingPunct="0">
      <a:spcBef>
        <a:spcPct val="30000"/>
      </a:spcBef>
      <a:spcAft>
        <a:spcPct val="0"/>
      </a:spcAft>
      <a:buChar char="•"/>
      <a:defRPr kumimoji="1"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8965A9-AA37-4A89-9453-CAD86694C398}" type="slidenum">
              <a:rPr lang="en-AU" altLang="en-US" sz="1000">
                <a:latin typeface="Arial" charset="0"/>
              </a:rPr>
              <a:pPr/>
              <a:t>0</a:t>
            </a:fld>
            <a:endParaRPr lang="en-AU" altLang="en-US" sz="1000" dirty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1C16A-9F17-4670-90DB-2A507374A52D}" type="slidenum">
              <a:rPr lang="en-AU" altLang="en-US" sz="1000">
                <a:latin typeface="Arial" charset="0"/>
              </a:rPr>
              <a:pPr/>
              <a:t>10</a:t>
            </a:fld>
            <a:endParaRPr lang="en-AU" altLang="en-US" sz="100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1C16A-9F17-4670-90DB-2A507374A52D}" type="slidenum">
              <a:rPr lang="en-AU" altLang="en-US" sz="1000">
                <a:latin typeface="Arial" charset="0"/>
              </a:rPr>
              <a:pPr/>
              <a:t>11</a:t>
            </a:fld>
            <a:endParaRPr lang="en-AU" altLang="en-US" sz="100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1C16A-9F17-4670-90DB-2A507374A52D}" type="slidenum">
              <a:rPr lang="en-AU" altLang="en-US" sz="1000">
                <a:latin typeface="Arial" charset="0"/>
              </a:rPr>
              <a:pPr/>
              <a:t>12</a:t>
            </a:fld>
            <a:endParaRPr lang="en-AU" altLang="en-US" sz="1000" dirty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1C16A-9F17-4670-90DB-2A507374A52D}" type="slidenum">
              <a:rPr lang="en-AU" altLang="en-US" sz="1000">
                <a:latin typeface="Arial" charset="0"/>
              </a:rPr>
              <a:pPr/>
              <a:t>13</a:t>
            </a:fld>
            <a:endParaRPr lang="en-AU" altLang="en-US" sz="1000" dirty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1C16A-9F17-4670-90DB-2A507374A52D}" type="slidenum">
              <a:rPr lang="en-AU" altLang="en-US" sz="1000">
                <a:latin typeface="Arial" charset="0"/>
              </a:rPr>
              <a:pPr/>
              <a:t>14</a:t>
            </a:fld>
            <a:endParaRPr lang="en-AU" altLang="en-US" sz="1000" dirty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EEC903-F2F7-4F47-8944-3E65DF5F246F}" type="slidenum">
              <a:rPr lang="en-AU" altLang="en-US" sz="1000">
                <a:latin typeface="Arial" charset="0"/>
              </a:rPr>
              <a:pPr/>
              <a:t>15</a:t>
            </a:fld>
            <a:endParaRPr lang="en-AU" altLang="en-US" sz="1000" dirty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1C16A-9F17-4670-90DB-2A507374A52D}" type="slidenum">
              <a:rPr lang="en-AU" altLang="en-US" sz="1000">
                <a:latin typeface="Arial" charset="0"/>
              </a:rPr>
              <a:pPr/>
              <a:t>1</a:t>
            </a:fld>
            <a:endParaRPr lang="en-AU" altLang="en-US" sz="1000" dirty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1C16A-9F17-4670-90DB-2A507374A52D}" type="slidenum">
              <a:rPr lang="en-AU" altLang="en-US" sz="1000">
                <a:latin typeface="Arial" charset="0"/>
              </a:rPr>
              <a:pPr/>
              <a:t>2</a:t>
            </a:fld>
            <a:endParaRPr lang="en-AU" altLang="en-US" sz="1000" dirty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1C16A-9F17-4670-90DB-2A507374A52D}" type="slidenum">
              <a:rPr lang="en-AU" altLang="en-US" sz="1000">
                <a:latin typeface="Arial" charset="0"/>
              </a:rPr>
              <a:pPr/>
              <a:t>3</a:t>
            </a:fld>
            <a:endParaRPr lang="en-AU" altLang="en-US" sz="1000" dirty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1C16A-9F17-4670-90DB-2A507374A52D}" type="slidenum">
              <a:rPr lang="en-AU" altLang="en-US" sz="1000">
                <a:latin typeface="Arial" charset="0"/>
              </a:rPr>
              <a:pPr/>
              <a:t>4</a:t>
            </a:fld>
            <a:endParaRPr lang="en-AU" altLang="en-US" sz="1000" dirty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1C16A-9F17-4670-90DB-2A507374A52D}" type="slidenum">
              <a:rPr lang="en-AU" altLang="en-US" sz="1000">
                <a:latin typeface="Arial" charset="0"/>
              </a:rPr>
              <a:pPr/>
              <a:t>5</a:t>
            </a:fld>
            <a:endParaRPr lang="en-AU" altLang="en-US" sz="1000" dirty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EEC903-F2F7-4F47-8944-3E65DF5F246F}" type="slidenum">
              <a:rPr lang="en-AU" altLang="en-US" sz="1000">
                <a:latin typeface="Arial" charset="0"/>
              </a:rPr>
              <a:pPr/>
              <a:t>7</a:t>
            </a:fld>
            <a:endParaRPr lang="en-AU" altLang="en-US" sz="1000" dirty="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1C16A-9F17-4670-90DB-2A507374A52D}" type="slidenum">
              <a:rPr lang="en-AU" altLang="en-US" sz="1000">
                <a:latin typeface="Arial" charset="0"/>
              </a:rPr>
              <a:pPr/>
              <a:t>8</a:t>
            </a:fld>
            <a:endParaRPr lang="en-AU" altLang="en-US" sz="100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121" indent="-283893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5571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9799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027" indent="-227114" defTabSz="957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8255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2483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6712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0940" indent="-227114" defTabSz="957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C1C16A-9F17-4670-90DB-2A507374A52D}" type="slidenum">
              <a:rPr lang="en-AU" altLang="en-US" sz="1000">
                <a:latin typeface="Arial" charset="0"/>
              </a:rPr>
              <a:pPr/>
              <a:t>9</a:t>
            </a:fld>
            <a:endParaRPr lang="en-AU" altLang="en-US" sz="100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838200"/>
            <a:ext cx="6800850" cy="1682750"/>
          </a:xfrm>
        </p:spPr>
        <p:txBody>
          <a:bodyPr lIns="0" tIns="0" rIns="0" bIns="0"/>
          <a:lstStyle>
            <a:lvl1pPr algn="r">
              <a:defRPr sz="3800"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00113" y="2809875"/>
            <a:ext cx="6800850" cy="3362325"/>
          </a:xfrm>
        </p:spPr>
        <p:txBody>
          <a:bodyPr/>
          <a:lstStyle>
            <a:lvl1pPr>
              <a:buClr>
                <a:srgbClr val="133880"/>
              </a:buClr>
              <a:defRPr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7600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99156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468313"/>
            <a:ext cx="1889125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675" y="468313"/>
            <a:ext cx="5519738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939228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838200"/>
            <a:ext cx="6800850" cy="1682750"/>
          </a:xfrm>
        </p:spPr>
        <p:txBody>
          <a:bodyPr lIns="0" tIns="0" rIns="0" bIns="0"/>
          <a:lstStyle>
            <a:lvl1pPr algn="r">
              <a:defRPr sz="3800"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00113" y="2809875"/>
            <a:ext cx="6800850" cy="3362325"/>
          </a:xfrm>
        </p:spPr>
        <p:txBody>
          <a:bodyPr/>
          <a:lstStyle>
            <a:lvl1pPr>
              <a:buClr>
                <a:srgbClr val="133880"/>
              </a:buClr>
              <a:defRPr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59339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5010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165600"/>
            <a:ext cx="7345363" cy="12874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2747963"/>
            <a:ext cx="7345363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82745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2233613"/>
            <a:ext cx="370363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2233613"/>
            <a:ext cx="370363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3812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450975"/>
            <a:ext cx="3817938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055813"/>
            <a:ext cx="3817938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438" y="1450975"/>
            <a:ext cx="381952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438" y="2055813"/>
            <a:ext cx="3819525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4129495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0863707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564420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8763"/>
            <a:ext cx="28432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258763"/>
            <a:ext cx="4830763" cy="5532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1357313"/>
            <a:ext cx="2843213" cy="44338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0729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40445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4538663"/>
            <a:ext cx="5184775" cy="5349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3863" y="579438"/>
            <a:ext cx="5184775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3863" y="5073650"/>
            <a:ext cx="5184775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580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822782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468313"/>
            <a:ext cx="1889125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675" y="468313"/>
            <a:ext cx="5519738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871793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838200"/>
            <a:ext cx="6800850" cy="1682750"/>
          </a:xfrm>
        </p:spPr>
        <p:txBody>
          <a:bodyPr lIns="0" tIns="0" rIns="0" bIns="0"/>
          <a:lstStyle>
            <a:lvl1pPr algn="r">
              <a:defRPr sz="3800"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00113" y="2809875"/>
            <a:ext cx="6800850" cy="3362325"/>
          </a:xfrm>
        </p:spPr>
        <p:txBody>
          <a:bodyPr/>
          <a:lstStyle>
            <a:lvl1pPr>
              <a:buClr>
                <a:srgbClr val="133880"/>
              </a:buClr>
              <a:defRPr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59339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5010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165600"/>
            <a:ext cx="7345363" cy="12874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2747963"/>
            <a:ext cx="7345363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8274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2233613"/>
            <a:ext cx="370363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2233613"/>
            <a:ext cx="370363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3812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450975"/>
            <a:ext cx="3817938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055813"/>
            <a:ext cx="3817938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438" y="1450975"/>
            <a:ext cx="381952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438" y="2055813"/>
            <a:ext cx="3819525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4129495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0863707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56442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165600"/>
            <a:ext cx="7345363" cy="12874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2747963"/>
            <a:ext cx="7345363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27658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8763"/>
            <a:ext cx="28432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258763"/>
            <a:ext cx="4830763" cy="5532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1357313"/>
            <a:ext cx="2843213" cy="44338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07290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4538663"/>
            <a:ext cx="5184775" cy="5349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3863" y="579438"/>
            <a:ext cx="5184775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3863" y="5073650"/>
            <a:ext cx="5184775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580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822782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468313"/>
            <a:ext cx="1889125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675" y="468313"/>
            <a:ext cx="5519738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8717939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838200"/>
            <a:ext cx="6800850" cy="1682750"/>
          </a:xfrm>
        </p:spPr>
        <p:txBody>
          <a:bodyPr lIns="0" tIns="0" rIns="0" bIns="0"/>
          <a:lstStyle>
            <a:lvl1pPr algn="r">
              <a:defRPr sz="3800"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00113" y="2809875"/>
            <a:ext cx="6800850" cy="3362325"/>
          </a:xfrm>
        </p:spPr>
        <p:txBody>
          <a:bodyPr/>
          <a:lstStyle>
            <a:lvl1pPr>
              <a:buClr>
                <a:srgbClr val="133880"/>
              </a:buClr>
              <a:defRPr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92752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3467402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165600"/>
            <a:ext cx="7345363" cy="12874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2747963"/>
            <a:ext cx="7345363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88757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2233613"/>
            <a:ext cx="370363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2233613"/>
            <a:ext cx="370363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711044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450975"/>
            <a:ext cx="3817938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055813"/>
            <a:ext cx="3817938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438" y="1450975"/>
            <a:ext cx="381952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438" y="2055813"/>
            <a:ext cx="3819525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949606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77346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2233613"/>
            <a:ext cx="370363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2233613"/>
            <a:ext cx="370363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7582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999216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8763"/>
            <a:ext cx="28432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258763"/>
            <a:ext cx="4830763" cy="5532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1357313"/>
            <a:ext cx="2843213" cy="44338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710235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4538663"/>
            <a:ext cx="5184775" cy="5349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3863" y="579438"/>
            <a:ext cx="5184775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3863" y="5073650"/>
            <a:ext cx="5184775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218730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8748276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468313"/>
            <a:ext cx="1889125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675" y="468313"/>
            <a:ext cx="5519738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576979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450975"/>
            <a:ext cx="3817938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055813"/>
            <a:ext cx="3817938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438" y="1450975"/>
            <a:ext cx="381952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438" y="2055813"/>
            <a:ext cx="3819525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292847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1899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12045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58763"/>
            <a:ext cx="2843213" cy="1098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258763"/>
            <a:ext cx="4830763" cy="5532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1357313"/>
            <a:ext cx="2843213" cy="44338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72360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4538663"/>
            <a:ext cx="5184775" cy="5349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3863" y="579438"/>
            <a:ext cx="5184775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3863" y="5073650"/>
            <a:ext cx="5184775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99588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87313"/>
            <a:ext cx="75612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741488"/>
            <a:ext cx="7559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2pPr>
      <a:lvl3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3pPr>
      <a:lvl4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4pPr>
      <a:lvl5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5pPr>
      <a:lvl6pPr marL="4572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60363" indent="-360363" algn="l" defTabSz="863600" rtl="0" eaLnBrk="0" fontAlgn="base" hangingPunct="0">
        <a:spcBef>
          <a:spcPct val="80000"/>
        </a:spcBef>
        <a:spcAft>
          <a:spcPct val="0"/>
        </a:spcAft>
        <a:buClr>
          <a:srgbClr val="133880"/>
        </a:buClr>
        <a:buFont typeface="Wingdings" pitchFamily="2" charset="2"/>
        <a:buChar char="l"/>
        <a:defRPr sz="2100">
          <a:solidFill>
            <a:srgbClr val="133880"/>
          </a:solidFill>
          <a:latin typeface="+mn-lt"/>
          <a:ea typeface="+mn-ea"/>
          <a:cs typeface="+mn-cs"/>
        </a:defRPr>
      </a:lvl1pPr>
      <a:lvl2pPr marL="630238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2pPr>
      <a:lvl3pPr marL="900113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3pPr>
      <a:lvl4pPr marL="1169988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4pPr>
      <a:lvl5pPr marL="1439863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5pPr>
      <a:lvl6pPr marL="18970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6pPr>
      <a:lvl7pPr marL="23542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7pPr>
      <a:lvl8pPr marL="28114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8pPr>
      <a:lvl9pPr marL="32686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87313"/>
            <a:ext cx="75612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741488"/>
            <a:ext cx="7559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8272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2pPr>
      <a:lvl3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3pPr>
      <a:lvl4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4pPr>
      <a:lvl5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5pPr>
      <a:lvl6pPr marL="4572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60363" indent="-360363" algn="l" defTabSz="863600" rtl="0" eaLnBrk="0" fontAlgn="base" hangingPunct="0">
        <a:spcBef>
          <a:spcPct val="80000"/>
        </a:spcBef>
        <a:spcAft>
          <a:spcPct val="0"/>
        </a:spcAft>
        <a:buClr>
          <a:srgbClr val="133880"/>
        </a:buClr>
        <a:buFont typeface="Wingdings" pitchFamily="2" charset="2"/>
        <a:buChar char="l"/>
        <a:defRPr sz="2100">
          <a:solidFill>
            <a:srgbClr val="133880"/>
          </a:solidFill>
          <a:latin typeface="+mn-lt"/>
          <a:ea typeface="+mn-ea"/>
          <a:cs typeface="+mn-cs"/>
        </a:defRPr>
      </a:lvl1pPr>
      <a:lvl2pPr marL="630238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2pPr>
      <a:lvl3pPr marL="900113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3pPr>
      <a:lvl4pPr marL="1169988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4pPr>
      <a:lvl5pPr marL="1439863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5pPr>
      <a:lvl6pPr marL="18970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6pPr>
      <a:lvl7pPr marL="23542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7pPr>
      <a:lvl8pPr marL="28114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8pPr>
      <a:lvl9pPr marL="32686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87313"/>
            <a:ext cx="75612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741488"/>
            <a:ext cx="7559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8272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2pPr>
      <a:lvl3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3pPr>
      <a:lvl4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4pPr>
      <a:lvl5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5pPr>
      <a:lvl6pPr marL="4572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60363" indent="-360363" algn="l" defTabSz="863600" rtl="0" eaLnBrk="0" fontAlgn="base" hangingPunct="0">
        <a:spcBef>
          <a:spcPct val="80000"/>
        </a:spcBef>
        <a:spcAft>
          <a:spcPct val="0"/>
        </a:spcAft>
        <a:buClr>
          <a:srgbClr val="133880"/>
        </a:buClr>
        <a:buFont typeface="Wingdings" pitchFamily="2" charset="2"/>
        <a:buChar char="l"/>
        <a:defRPr sz="2100">
          <a:solidFill>
            <a:srgbClr val="133880"/>
          </a:solidFill>
          <a:latin typeface="+mn-lt"/>
          <a:ea typeface="+mn-ea"/>
          <a:cs typeface="+mn-cs"/>
        </a:defRPr>
      </a:lvl1pPr>
      <a:lvl2pPr marL="630238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2pPr>
      <a:lvl3pPr marL="900113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3pPr>
      <a:lvl4pPr marL="1169988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4pPr>
      <a:lvl5pPr marL="1439863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5pPr>
      <a:lvl6pPr marL="18970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6pPr>
      <a:lvl7pPr marL="23542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7pPr>
      <a:lvl8pPr marL="28114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8pPr>
      <a:lvl9pPr marL="32686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87313"/>
            <a:ext cx="75612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741488"/>
            <a:ext cx="7559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9637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2pPr>
      <a:lvl3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3pPr>
      <a:lvl4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4pPr>
      <a:lvl5pPr algn="l" defTabSz="863600" rtl="0" eaLnBrk="0" fontAlgn="base" hangingPunct="0">
        <a:spcBef>
          <a:spcPct val="0"/>
        </a:spcBef>
        <a:spcAft>
          <a:spcPct val="0"/>
        </a:spcAft>
        <a:defRPr sz="3000">
          <a:solidFill>
            <a:srgbClr val="133880"/>
          </a:solidFill>
          <a:latin typeface="Arial" charset="0"/>
        </a:defRPr>
      </a:lvl5pPr>
      <a:lvl6pPr marL="4572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defTabSz="863600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60363" indent="-360363" algn="l" defTabSz="863600" rtl="0" eaLnBrk="0" fontAlgn="base" hangingPunct="0">
        <a:spcBef>
          <a:spcPct val="80000"/>
        </a:spcBef>
        <a:spcAft>
          <a:spcPct val="0"/>
        </a:spcAft>
        <a:buClr>
          <a:srgbClr val="133880"/>
        </a:buClr>
        <a:buFont typeface="Wingdings" pitchFamily="2" charset="2"/>
        <a:buChar char="l"/>
        <a:defRPr sz="2100">
          <a:solidFill>
            <a:srgbClr val="133880"/>
          </a:solidFill>
          <a:latin typeface="+mn-lt"/>
          <a:ea typeface="+mn-ea"/>
          <a:cs typeface="+mn-cs"/>
        </a:defRPr>
      </a:lvl1pPr>
      <a:lvl2pPr marL="630238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2pPr>
      <a:lvl3pPr marL="900113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3pPr>
      <a:lvl4pPr marL="1169988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4pPr>
      <a:lvl5pPr marL="1439863" indent="-268288" algn="l" defTabSz="863600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100">
          <a:solidFill>
            <a:srgbClr val="133880"/>
          </a:solidFill>
          <a:latin typeface="+mn-lt"/>
        </a:defRPr>
      </a:lvl5pPr>
      <a:lvl6pPr marL="18970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6pPr>
      <a:lvl7pPr marL="23542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7pPr>
      <a:lvl8pPr marL="28114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8pPr>
      <a:lvl9pPr marL="3268663" indent="-268288" algn="l" defTabSz="863600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nsw.gov.au/kidsfamilies/youth/Pages/confidentiality-resources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nsw.gov.a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health.nsw.gov.au/pds/Pages/doc.aspx?dn=GL2018_00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1.health.nsw.gov.au/pds/Pages/doc.aspx?dn=PD2017_01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.nsw.gov.au/aboriginal/Publications/pub-terminology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nsw.gov.au/kidsfamilies/youth/Documents/yhw-assessment-chart-example.pdf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702865" y="3961755"/>
            <a:ext cx="419358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AU" altLang="en-US" sz="1000" dirty="0">
                <a:latin typeface="Arial" charset="0"/>
              </a:rPr>
              <a:t>Prepared by </a:t>
            </a:r>
            <a:r>
              <a:rPr lang="en-AU" altLang="en-US" sz="1000" b="1" dirty="0" smtClean="0">
                <a:latin typeface="Arial" charset="0"/>
              </a:rPr>
              <a:t>Youth Health and Wellbeing</a:t>
            </a:r>
            <a:r>
              <a:rPr lang="en-AU" altLang="en-US" sz="1000" dirty="0">
                <a:latin typeface="Arial" charset="0"/>
              </a:rPr>
              <a:t/>
            </a:r>
            <a:br>
              <a:rPr lang="en-AU" altLang="en-US" sz="1000" dirty="0">
                <a:latin typeface="Arial" charset="0"/>
              </a:rPr>
            </a:br>
            <a:r>
              <a:rPr lang="en-AU" altLang="en-US" sz="1000" dirty="0" smtClean="0">
                <a:latin typeface="Arial" charset="0"/>
              </a:rPr>
              <a:t>Maternity, Child, Youth and Paediatrics</a:t>
            </a:r>
            <a:r>
              <a:rPr lang="en-AU" altLang="en-US" sz="1000" dirty="0">
                <a:latin typeface="Arial" charset="0"/>
              </a:rPr>
              <a:t/>
            </a:r>
            <a:br>
              <a:rPr lang="en-AU" altLang="en-US" sz="1000" dirty="0">
                <a:latin typeface="Arial" charset="0"/>
              </a:rPr>
            </a:br>
            <a:r>
              <a:rPr lang="en-AU" altLang="en-US" sz="1000" dirty="0" smtClean="0">
                <a:latin typeface="Arial" charset="0"/>
              </a:rPr>
              <a:t>Health and Social Policy Branch </a:t>
            </a:r>
            <a:r>
              <a:rPr lang="en-AU" altLang="en-US" sz="1000" dirty="0">
                <a:latin typeface="Arial" charset="0"/>
              </a:rPr>
              <a:t/>
            </a:r>
            <a:br>
              <a:rPr lang="en-AU" altLang="en-US" sz="1000" dirty="0">
                <a:latin typeface="Arial" charset="0"/>
              </a:rPr>
            </a:br>
            <a:r>
              <a:rPr lang="en-US" altLang="en-US" sz="1000" dirty="0">
                <a:latin typeface="Arial" charset="0"/>
              </a:rPr>
              <a:t>NSW Ministry of Health</a:t>
            </a:r>
            <a:endParaRPr lang="en-AU" altLang="en-US" sz="1000" dirty="0">
              <a:latin typeface="Arial" charset="0"/>
            </a:endParaRPr>
          </a:p>
          <a:p>
            <a:pPr eaLnBrk="1" hangingPunct="1"/>
            <a:r>
              <a:rPr lang="en-AU" altLang="en-US" sz="1000" b="1" dirty="0" smtClean="0">
                <a:latin typeface="Arial" charset="0"/>
              </a:rPr>
              <a:t>February 201</a:t>
            </a:r>
            <a:r>
              <a:rPr lang="en-AU" altLang="en-US" sz="1000" b="1" dirty="0">
                <a:latin typeface="Arial" charset="0"/>
              </a:rPr>
              <a:t>8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702865" y="1081435"/>
            <a:ext cx="3977556" cy="229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63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AU" altLang="en-US" sz="3800" dirty="0" smtClean="0">
                <a:latin typeface="Arial" charset="0"/>
              </a:rPr>
              <a:t>Youth Health and Wellbeing   Assessment Guideline 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3800" dirty="0">
                <a:latin typeface="Arial" charset="0"/>
              </a:rPr>
              <a:t>GL2018_003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5" y="5329907"/>
            <a:ext cx="2189044" cy="8640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431949" y="217339"/>
            <a:ext cx="7561263" cy="555011"/>
          </a:xfrm>
        </p:spPr>
        <p:txBody>
          <a:bodyPr/>
          <a:lstStyle/>
          <a:p>
            <a:pPr eaLnBrk="1" hangingPunct="1"/>
            <a:r>
              <a:rPr lang="en-US" altLang="en-US" sz="2700" b="1" dirty="0" smtClean="0"/>
              <a:t/>
            </a:r>
            <a:br>
              <a:rPr lang="en-US" altLang="en-US" sz="2700" b="1" dirty="0" smtClean="0"/>
            </a:br>
            <a:r>
              <a:rPr lang="en-US" altLang="en-US" sz="2700" b="1" dirty="0" smtClean="0"/>
              <a:t>When handing out the Chart </a:t>
            </a:r>
            <a:endParaRPr lang="en-AU" altLang="en-US" sz="2700" b="1" dirty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0543" y="1369467"/>
            <a:ext cx="7559675" cy="3962400"/>
          </a:xfrm>
        </p:spPr>
        <p:txBody>
          <a:bodyPr/>
          <a:lstStyle/>
          <a:p>
            <a:pPr lvl="0"/>
            <a:r>
              <a:rPr lang="en-AU" sz="2300" b="1" dirty="0" smtClean="0"/>
              <a:t>Use </a:t>
            </a:r>
            <a:r>
              <a:rPr lang="en-AU" sz="2300" b="1" dirty="0"/>
              <a:t>clinical judgement</a:t>
            </a:r>
            <a:r>
              <a:rPr lang="en-AU" sz="2300" dirty="0"/>
              <a:t> </a:t>
            </a:r>
            <a:r>
              <a:rPr lang="en-AU" dirty="0"/>
              <a:t>to assess appropriateness for those under 14 years old and young people with a disability  as they may require support to complete the </a:t>
            </a:r>
            <a:r>
              <a:rPr lang="en-AU" dirty="0" smtClean="0"/>
              <a:t>Chart</a:t>
            </a:r>
            <a:endParaRPr lang="en-AU" dirty="0"/>
          </a:p>
          <a:p>
            <a:pPr lvl="0"/>
            <a:r>
              <a:rPr lang="en-AU" sz="2300" b="1" dirty="0"/>
              <a:t>Explain</a:t>
            </a:r>
            <a:r>
              <a:rPr lang="en-AU" b="1" dirty="0"/>
              <a:t> </a:t>
            </a:r>
            <a:r>
              <a:rPr lang="en-AU" dirty="0"/>
              <a:t>confidentiality to young people or/and </a:t>
            </a:r>
            <a:r>
              <a:rPr lang="en-AU" sz="2300" b="1" dirty="0"/>
              <a:t>provide </a:t>
            </a:r>
            <a:r>
              <a:rPr lang="en-AU" dirty="0"/>
              <a:t>the </a:t>
            </a:r>
            <a:r>
              <a:rPr lang="en-AU" b="1" i="1" dirty="0"/>
              <a:t>We keep it zipped </a:t>
            </a:r>
            <a:r>
              <a:rPr lang="en-AU" b="1" i="1" dirty="0" smtClean="0"/>
              <a:t>wallet-sized card</a:t>
            </a:r>
            <a:r>
              <a:rPr lang="en-AU" dirty="0" smtClean="0"/>
              <a:t>* to </a:t>
            </a:r>
            <a:r>
              <a:rPr lang="en-AU" dirty="0"/>
              <a:t>young </a:t>
            </a:r>
            <a:r>
              <a:rPr lang="en-AU" dirty="0" smtClean="0"/>
              <a:t>people if needed </a:t>
            </a:r>
            <a:endParaRPr lang="en-AU" dirty="0"/>
          </a:p>
          <a:p>
            <a:pPr lvl="0"/>
            <a:r>
              <a:rPr lang="en-AU" sz="2300" b="1" dirty="0"/>
              <a:t>Let young people know</a:t>
            </a:r>
            <a:r>
              <a:rPr lang="en-AU" sz="2500" b="1" dirty="0"/>
              <a:t> </a:t>
            </a:r>
            <a:r>
              <a:rPr lang="en-AU" dirty="0"/>
              <a:t>that they may ask for support/help to complete the </a:t>
            </a:r>
            <a:r>
              <a:rPr lang="en-AU" dirty="0" smtClean="0"/>
              <a:t>Chart </a:t>
            </a:r>
            <a:r>
              <a:rPr lang="en-AU" dirty="0"/>
              <a:t>if required </a:t>
            </a:r>
            <a:endParaRPr lang="en-AU" dirty="0" smtClean="0"/>
          </a:p>
          <a:p>
            <a:pPr lvl="0"/>
            <a:endParaRPr lang="en-AU" dirty="0" smtClean="0"/>
          </a:p>
          <a:p>
            <a:pPr marL="87313" lvl="0" indent="-87313">
              <a:buNone/>
            </a:pPr>
            <a:r>
              <a:rPr lang="en-AU" sz="1800" dirty="0" smtClean="0"/>
              <a:t>*</a:t>
            </a:r>
            <a:r>
              <a:rPr lang="en-AU" sz="1600" dirty="0" smtClean="0"/>
              <a:t>The </a:t>
            </a:r>
            <a:r>
              <a:rPr lang="en-AU" sz="1600" i="1" dirty="0" smtClean="0"/>
              <a:t>We keep it zipped </a:t>
            </a:r>
            <a:r>
              <a:rPr lang="en-AU" sz="1600" dirty="0" smtClean="0"/>
              <a:t>wallet-sized card is a </a:t>
            </a:r>
            <a:r>
              <a:rPr lang="en-AU" sz="1600" dirty="0" smtClean="0">
                <a:hlinkClick r:id="rId3"/>
              </a:rPr>
              <a:t>youth friendly</a:t>
            </a:r>
            <a:br>
              <a:rPr lang="en-AU" sz="1600" dirty="0" smtClean="0">
                <a:hlinkClick r:id="rId3"/>
              </a:rPr>
            </a:br>
            <a:r>
              <a:rPr lang="en-AU" sz="1600" dirty="0" smtClean="0">
                <a:hlinkClick r:id="rId3"/>
              </a:rPr>
              <a:t>confidentiality resource</a:t>
            </a:r>
            <a:r>
              <a:rPr lang="en-AU" sz="1600" dirty="0" smtClean="0"/>
              <a:t> for young people listed on the </a:t>
            </a:r>
            <a:br>
              <a:rPr lang="en-AU" sz="1600" dirty="0" smtClean="0"/>
            </a:br>
            <a:r>
              <a:rPr lang="en-AU" sz="1600" dirty="0" smtClean="0"/>
              <a:t>resources for workers and young people (Appendix 3 and 4)</a:t>
            </a:r>
            <a:endParaRPr lang="en-AU" sz="1600" dirty="0"/>
          </a:p>
          <a:p>
            <a:endParaRPr lang="en-AU" dirty="0"/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938213"/>
            <a:ext cx="8640763" cy="0"/>
          </a:xfrm>
          <a:prstGeom prst="line">
            <a:avLst/>
          </a:prstGeom>
          <a:noFill/>
          <a:ln w="9525" algn="ctr">
            <a:solidFill>
              <a:srgbClr val="0026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69" y="4177780"/>
            <a:ext cx="1440160" cy="22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45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-287338"/>
            <a:ext cx="7561263" cy="1154113"/>
          </a:xfrm>
        </p:spPr>
        <p:txBody>
          <a:bodyPr/>
          <a:lstStyle/>
          <a:p>
            <a:pPr eaLnBrk="1" hangingPunct="1"/>
            <a:r>
              <a:rPr lang="en-AU" altLang="en-US" sz="2700" b="1" dirty="0"/>
              <a:t>Upon completion of YHW Assessment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0543" y="1153443"/>
            <a:ext cx="7559675" cy="4464496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AU" sz="2400" b="1" dirty="0"/>
              <a:t>Review</a:t>
            </a:r>
            <a:r>
              <a:rPr lang="en-AU" b="1" dirty="0"/>
              <a:t> </a:t>
            </a:r>
            <a:r>
              <a:rPr lang="en-AU" dirty="0"/>
              <a:t>the assessment and/or self-completed </a:t>
            </a:r>
            <a:r>
              <a:rPr lang="en-AU" dirty="0" smtClean="0"/>
              <a:t>Chart </a:t>
            </a:r>
            <a:endParaRPr lang="en-AU" dirty="0"/>
          </a:p>
          <a:p>
            <a:pPr lvl="0">
              <a:lnSpc>
                <a:spcPct val="90000"/>
              </a:lnSpc>
            </a:pPr>
            <a:r>
              <a:rPr lang="en-AU" sz="2400" b="1" dirty="0"/>
              <a:t>Follow up</a:t>
            </a:r>
            <a:r>
              <a:rPr lang="en-AU" b="1" dirty="0"/>
              <a:t> </a:t>
            </a:r>
            <a:r>
              <a:rPr lang="en-AU" dirty="0"/>
              <a:t>with young people if any concerns about their health and wellbeing  have been identified</a:t>
            </a:r>
          </a:p>
          <a:p>
            <a:pPr lvl="0">
              <a:lnSpc>
                <a:spcPct val="90000"/>
              </a:lnSpc>
            </a:pPr>
            <a:r>
              <a:rPr lang="en-AU" sz="2400" b="1" dirty="0"/>
              <a:t>Provide </a:t>
            </a:r>
            <a:r>
              <a:rPr lang="en-AU" dirty="0"/>
              <a:t>young people’s resources and contact handout if required   </a:t>
            </a:r>
          </a:p>
          <a:p>
            <a:pPr lvl="0">
              <a:lnSpc>
                <a:spcPct val="90000"/>
              </a:lnSpc>
            </a:pPr>
            <a:r>
              <a:rPr lang="en-AU" sz="2400" b="1" dirty="0" smtClean="0"/>
              <a:t>Refer </a:t>
            </a:r>
            <a:r>
              <a:rPr lang="en-AU" dirty="0" smtClean="0"/>
              <a:t>young </a:t>
            </a:r>
            <a:r>
              <a:rPr lang="en-AU" dirty="0"/>
              <a:t>people to the appropriate service if required </a:t>
            </a:r>
          </a:p>
          <a:p>
            <a:pPr lvl="0">
              <a:lnSpc>
                <a:spcPct val="90000"/>
              </a:lnSpc>
            </a:pPr>
            <a:r>
              <a:rPr lang="en-AU" sz="2400" b="1" dirty="0" smtClean="0"/>
              <a:t>Document </a:t>
            </a:r>
            <a:r>
              <a:rPr lang="en-AU" dirty="0"/>
              <a:t>any action taken and </a:t>
            </a:r>
            <a:r>
              <a:rPr lang="en-AU" sz="2400" b="1" dirty="0"/>
              <a:t>file</a:t>
            </a:r>
            <a:r>
              <a:rPr lang="en-AU" dirty="0"/>
              <a:t> the completed signed Chart (if applicable) according to your local records system</a:t>
            </a:r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938213"/>
            <a:ext cx="8640763" cy="0"/>
          </a:xfrm>
          <a:prstGeom prst="line">
            <a:avLst/>
          </a:prstGeom>
          <a:noFill/>
          <a:ln w="9525" algn="ctr">
            <a:solidFill>
              <a:srgbClr val="0026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44947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-287338"/>
            <a:ext cx="7561263" cy="1154113"/>
          </a:xfrm>
        </p:spPr>
        <p:txBody>
          <a:bodyPr/>
          <a:lstStyle/>
          <a:p>
            <a:pPr eaLnBrk="1" hangingPunct="1"/>
            <a:r>
              <a:rPr lang="en-AU" altLang="en-US" sz="2700" b="1" dirty="0"/>
              <a:t>Use of the Guideline - summary 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296988"/>
            <a:ext cx="7559675" cy="3962400"/>
          </a:xfrm>
        </p:spPr>
        <p:txBody>
          <a:bodyPr/>
          <a:lstStyle/>
          <a:p>
            <a:r>
              <a:rPr lang="en-AU" dirty="0"/>
              <a:t>This guideline should be </a:t>
            </a:r>
            <a:r>
              <a:rPr lang="en-AU" dirty="0" smtClean="0"/>
              <a:t>followed when providing a service to young </a:t>
            </a:r>
            <a:r>
              <a:rPr lang="en-AU" dirty="0"/>
              <a:t>people (</a:t>
            </a:r>
            <a:r>
              <a:rPr lang="en-AU" dirty="0" smtClean="0"/>
              <a:t>12 - 24 </a:t>
            </a:r>
            <a:r>
              <a:rPr lang="en-AU" dirty="0"/>
              <a:t>years old) who </a:t>
            </a:r>
            <a:r>
              <a:rPr lang="en-AU" dirty="0" smtClean="0"/>
              <a:t>attend </a:t>
            </a:r>
            <a:r>
              <a:rPr lang="en-AU" dirty="0"/>
              <a:t>a health service or hospital. </a:t>
            </a:r>
          </a:p>
          <a:p>
            <a:r>
              <a:rPr lang="en-AU" dirty="0"/>
              <a:t>This </a:t>
            </a:r>
            <a:r>
              <a:rPr lang="en-AU" dirty="0" smtClean="0"/>
              <a:t>guideline outlines </a:t>
            </a:r>
            <a:r>
              <a:rPr lang="en-AU" dirty="0"/>
              <a:t>the -  </a:t>
            </a:r>
          </a:p>
          <a:p>
            <a:pPr marL="893763" lvl="1" indent="-263525"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en-AU" dirty="0" smtClean="0"/>
              <a:t>approach </a:t>
            </a:r>
            <a:r>
              <a:rPr lang="en-AU" dirty="0"/>
              <a:t>that should be taken by NSW Health staff when conducting a </a:t>
            </a:r>
            <a:r>
              <a:rPr lang="en-AU" dirty="0" smtClean="0"/>
              <a:t>YHW assessment </a:t>
            </a:r>
            <a:r>
              <a:rPr lang="en-AU" dirty="0"/>
              <a:t>(Sections </a:t>
            </a:r>
            <a:r>
              <a:rPr lang="en-AU" dirty="0" smtClean="0"/>
              <a:t>7 - 10)</a:t>
            </a:r>
            <a:endParaRPr lang="en-AU" dirty="0"/>
          </a:p>
          <a:p>
            <a:pPr marL="893763" lvl="1" indent="-263525"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en-AU" dirty="0"/>
              <a:t>issues to consider when implementing the </a:t>
            </a:r>
            <a:r>
              <a:rPr lang="en-AU" dirty="0" smtClean="0"/>
              <a:t>YHW </a:t>
            </a:r>
            <a:r>
              <a:rPr lang="en-AU" dirty="0"/>
              <a:t>a</a:t>
            </a:r>
            <a:r>
              <a:rPr lang="en-AU" dirty="0" smtClean="0"/>
              <a:t>ssessment </a:t>
            </a:r>
            <a:r>
              <a:rPr lang="en-AU" dirty="0"/>
              <a:t>within different health settings and with different age groups (Sections </a:t>
            </a:r>
            <a:r>
              <a:rPr lang="en-AU" dirty="0" smtClean="0"/>
              <a:t>11 </a:t>
            </a:r>
            <a:r>
              <a:rPr lang="en-AU" dirty="0"/>
              <a:t>- </a:t>
            </a:r>
            <a:r>
              <a:rPr lang="en-AU" dirty="0" smtClean="0"/>
              <a:t>12)</a:t>
            </a:r>
            <a:endParaRPr lang="en-AU" dirty="0"/>
          </a:p>
          <a:p>
            <a:r>
              <a:rPr lang="en-AU" dirty="0"/>
              <a:t>A range of resources for workers are available to support </a:t>
            </a:r>
            <a:r>
              <a:rPr lang="en-AU" dirty="0" smtClean="0"/>
              <a:t>YHW assessment when </a:t>
            </a:r>
            <a:r>
              <a:rPr lang="en-AU" dirty="0"/>
              <a:t>needed (Appendices 1 </a:t>
            </a:r>
            <a:r>
              <a:rPr lang="en-AU" dirty="0" smtClean="0"/>
              <a:t>- </a:t>
            </a:r>
            <a:r>
              <a:rPr lang="en-AU" dirty="0"/>
              <a:t>4). </a:t>
            </a:r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938213"/>
            <a:ext cx="8640763" cy="0"/>
          </a:xfrm>
          <a:prstGeom prst="line">
            <a:avLst/>
          </a:prstGeom>
          <a:noFill/>
          <a:ln w="9525" algn="ctr">
            <a:solidFill>
              <a:srgbClr val="0026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97465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-287338"/>
            <a:ext cx="7922170" cy="1154113"/>
          </a:xfrm>
        </p:spPr>
        <p:txBody>
          <a:bodyPr/>
          <a:lstStyle/>
          <a:p>
            <a:pPr eaLnBrk="1" hangingPunct="1"/>
            <a:r>
              <a:rPr lang="en-AU" altLang="en-US" sz="2700" b="1" dirty="0"/>
              <a:t>Resources to support YHW assessments 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0110" y="1225451"/>
            <a:ext cx="7992590" cy="3962400"/>
          </a:xfrm>
        </p:spPr>
        <p:txBody>
          <a:bodyPr/>
          <a:lstStyle/>
          <a:p>
            <a:pPr marL="0" indent="0" eaLnBrk="1" hangingPunct="1">
              <a:buClr>
                <a:srgbClr val="002664"/>
              </a:buClr>
              <a:buNone/>
            </a:pPr>
            <a:r>
              <a:rPr lang="en-US" altLang="en-US" sz="2400" b="1" dirty="0" smtClean="0">
                <a:solidFill>
                  <a:srgbClr val="002664"/>
                </a:solidFill>
              </a:rPr>
              <a:t>Training and development for workers (</a:t>
            </a:r>
            <a:r>
              <a:rPr lang="en-US" altLang="en-US" sz="2400" b="1" dirty="0">
                <a:solidFill>
                  <a:srgbClr val="002664"/>
                </a:solidFill>
              </a:rPr>
              <a:t>Appendix 2) </a:t>
            </a:r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938213"/>
            <a:ext cx="8640763" cy="0"/>
          </a:xfrm>
          <a:prstGeom prst="line">
            <a:avLst/>
          </a:prstGeom>
          <a:noFill/>
          <a:ln w="9525" algn="ctr">
            <a:solidFill>
              <a:srgbClr val="0026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" b="3484"/>
          <a:stretch/>
        </p:blipFill>
        <p:spPr bwMode="auto">
          <a:xfrm>
            <a:off x="647973" y="1873523"/>
            <a:ext cx="3612068" cy="4310643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6"/>
          <a:stretch/>
        </p:blipFill>
        <p:spPr bwMode="auto">
          <a:xfrm>
            <a:off x="4536405" y="1794310"/>
            <a:ext cx="3744416" cy="4225639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46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-287338"/>
            <a:ext cx="7561263" cy="1154113"/>
          </a:xfrm>
        </p:spPr>
        <p:txBody>
          <a:bodyPr/>
          <a:lstStyle/>
          <a:p>
            <a:pPr eaLnBrk="1" hangingPunct="1"/>
            <a:r>
              <a:rPr lang="en-AU" altLang="en-US" sz="2700" b="1" dirty="0"/>
              <a:t>Resources to support YHW assessments 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296987"/>
            <a:ext cx="7559675" cy="4536975"/>
          </a:xfrm>
        </p:spPr>
        <p:txBody>
          <a:bodyPr/>
          <a:lstStyle/>
          <a:p>
            <a:pPr eaLnBrk="1" hangingPunct="1">
              <a:buClr>
                <a:srgbClr val="002664"/>
              </a:buClr>
            </a:pPr>
            <a:r>
              <a:rPr lang="en-US" altLang="en-US" sz="2400" b="1" dirty="0" smtClean="0">
                <a:solidFill>
                  <a:srgbClr val="002664"/>
                </a:solidFill>
              </a:rPr>
              <a:t>Resource for</a:t>
            </a:r>
            <a:r>
              <a:rPr lang="en-US" altLang="en-US" sz="2400" b="1" dirty="0">
                <a:solidFill>
                  <a:srgbClr val="00266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400" b="1" dirty="0" smtClean="0">
                <a:solidFill>
                  <a:srgbClr val="002664"/>
                </a:solidFill>
              </a:rPr>
              <a:t>workers </a:t>
            </a:r>
            <a:br>
              <a:rPr lang="en-US" altLang="en-US" sz="2400" b="1" dirty="0" smtClean="0">
                <a:solidFill>
                  <a:srgbClr val="002664"/>
                </a:solidFill>
              </a:rPr>
            </a:br>
            <a:r>
              <a:rPr lang="en-US" altLang="en-US" sz="2400" b="1" dirty="0" smtClean="0">
                <a:solidFill>
                  <a:srgbClr val="002664"/>
                </a:solidFill>
              </a:rPr>
              <a:t>(</a:t>
            </a:r>
            <a:r>
              <a:rPr lang="en-US" altLang="en-US" sz="2400" b="1" dirty="0">
                <a:solidFill>
                  <a:srgbClr val="002664"/>
                </a:solidFill>
              </a:rPr>
              <a:t>Appendix 3</a:t>
            </a:r>
            <a:r>
              <a:rPr lang="en-US" altLang="en-US" sz="2400" b="1" dirty="0" smtClean="0">
                <a:solidFill>
                  <a:srgbClr val="002664"/>
                </a:solidFill>
              </a:rPr>
              <a:t>)</a:t>
            </a:r>
          </a:p>
          <a:p>
            <a:pPr eaLnBrk="1" hangingPunct="1">
              <a:buClr>
                <a:srgbClr val="002664"/>
              </a:buClr>
            </a:pPr>
            <a:r>
              <a:rPr lang="en-US" altLang="en-US" dirty="0">
                <a:solidFill>
                  <a:srgbClr val="002664"/>
                </a:solidFill>
              </a:rPr>
              <a:t>This can be printed to </a:t>
            </a:r>
            <a:br>
              <a:rPr lang="en-US" altLang="en-US" dirty="0">
                <a:solidFill>
                  <a:srgbClr val="002664"/>
                </a:solidFill>
              </a:rPr>
            </a:br>
            <a:r>
              <a:rPr lang="en-US" altLang="en-US" dirty="0" smtClean="0">
                <a:solidFill>
                  <a:srgbClr val="002664"/>
                </a:solidFill>
              </a:rPr>
              <a:t>keep in the clinic/service for </a:t>
            </a:r>
            <a:br>
              <a:rPr lang="en-US" altLang="en-US" dirty="0" smtClean="0">
                <a:solidFill>
                  <a:srgbClr val="002664"/>
                </a:solidFill>
              </a:rPr>
            </a:br>
            <a:r>
              <a:rPr lang="en-US" altLang="en-US" dirty="0" smtClean="0">
                <a:solidFill>
                  <a:srgbClr val="002664"/>
                </a:solidFill>
              </a:rPr>
              <a:t>staff members’ reference</a:t>
            </a:r>
            <a:br>
              <a:rPr lang="en-US" altLang="en-US" dirty="0" smtClean="0">
                <a:solidFill>
                  <a:srgbClr val="002664"/>
                </a:solidFill>
              </a:rPr>
            </a:br>
            <a:r>
              <a:rPr lang="en-US" altLang="en-US" dirty="0" smtClean="0">
                <a:solidFill>
                  <a:srgbClr val="002664"/>
                </a:solidFill>
              </a:rPr>
              <a:t>when required</a:t>
            </a:r>
            <a:endParaRPr lang="en-US" altLang="en-US" dirty="0">
              <a:solidFill>
                <a:srgbClr val="002664"/>
              </a:solidFill>
            </a:endParaRPr>
          </a:p>
          <a:p>
            <a:pPr eaLnBrk="1" hangingPunct="1">
              <a:buClr>
                <a:srgbClr val="002664"/>
              </a:buClr>
            </a:pPr>
            <a:r>
              <a:rPr lang="en-US" altLang="en-US" dirty="0" smtClean="0">
                <a:solidFill>
                  <a:srgbClr val="002664"/>
                </a:solidFill>
              </a:rPr>
              <a:t>Questions: </a:t>
            </a:r>
          </a:p>
          <a:p>
            <a:pPr marL="539750" indent="-176213" eaLnBrk="1" hangingPunct="1">
              <a:spcBef>
                <a:spcPts val="0"/>
              </a:spcBef>
              <a:buClr>
                <a:srgbClr val="002664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02664"/>
                </a:solidFill>
              </a:rPr>
              <a:t>Do we have a list of local </a:t>
            </a:r>
          </a:p>
          <a:p>
            <a:pPr marL="363537" indent="0" eaLnBrk="1" hangingPunct="1">
              <a:spcBef>
                <a:spcPts val="0"/>
              </a:spcBef>
              <a:buClr>
                <a:srgbClr val="002664"/>
              </a:buClr>
              <a:buNone/>
            </a:pPr>
            <a:r>
              <a:rPr lang="en-US" altLang="en-US" dirty="0">
                <a:solidFill>
                  <a:srgbClr val="002664"/>
                </a:solidFill>
              </a:rPr>
              <a:t> </a:t>
            </a:r>
            <a:r>
              <a:rPr lang="en-US" altLang="en-US" dirty="0" smtClean="0">
                <a:solidFill>
                  <a:srgbClr val="002664"/>
                </a:solidFill>
              </a:rPr>
              <a:t>  services? </a:t>
            </a:r>
          </a:p>
          <a:p>
            <a:pPr marL="539750" indent="-176213" eaLnBrk="1" hangingPunct="1">
              <a:spcBef>
                <a:spcPts val="600"/>
              </a:spcBef>
              <a:buClr>
                <a:srgbClr val="002664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02664"/>
                </a:solidFill>
              </a:rPr>
              <a:t>If so, where can we find it? </a:t>
            </a:r>
          </a:p>
          <a:p>
            <a:pPr marL="539750" indent="-176213" eaLnBrk="1" hangingPunct="1">
              <a:spcBef>
                <a:spcPts val="600"/>
              </a:spcBef>
              <a:buClr>
                <a:srgbClr val="002664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02664"/>
                </a:solidFill>
              </a:rPr>
              <a:t>If not, do we need to </a:t>
            </a:r>
            <a:br>
              <a:rPr lang="en-US" altLang="en-US" dirty="0" smtClean="0">
                <a:solidFill>
                  <a:srgbClr val="002664"/>
                </a:solidFill>
              </a:rPr>
            </a:br>
            <a:r>
              <a:rPr lang="en-US" altLang="en-US" dirty="0" smtClean="0">
                <a:solidFill>
                  <a:srgbClr val="002664"/>
                </a:solidFill>
              </a:rPr>
              <a:t>compile one? </a:t>
            </a:r>
            <a:br>
              <a:rPr lang="en-US" altLang="en-US" dirty="0" smtClean="0">
                <a:solidFill>
                  <a:srgbClr val="002664"/>
                </a:solidFill>
              </a:rPr>
            </a:br>
            <a:endParaRPr lang="en-US" altLang="en-US" dirty="0" smtClean="0">
              <a:solidFill>
                <a:srgbClr val="002664"/>
              </a:solidFill>
            </a:endParaRPr>
          </a:p>
          <a:p>
            <a:pPr marL="0" indent="0" eaLnBrk="1" hangingPunct="1">
              <a:buClr>
                <a:srgbClr val="002664"/>
              </a:buClr>
              <a:buNone/>
            </a:pPr>
            <a:endParaRPr lang="en-US" altLang="en-US" dirty="0" smtClean="0">
              <a:solidFill>
                <a:srgbClr val="002664"/>
              </a:solidFill>
            </a:endParaRPr>
          </a:p>
          <a:p>
            <a:pPr marL="0" indent="0" eaLnBrk="1" hangingPunct="1">
              <a:buClr>
                <a:srgbClr val="002664"/>
              </a:buClr>
              <a:buNone/>
            </a:pPr>
            <a:endParaRPr lang="en-US" altLang="en-US" dirty="0">
              <a:solidFill>
                <a:srgbClr val="002664"/>
              </a:solidFill>
            </a:endParaRPr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938213"/>
            <a:ext cx="8640763" cy="0"/>
          </a:xfrm>
          <a:prstGeom prst="line">
            <a:avLst/>
          </a:prstGeom>
          <a:noFill/>
          <a:ln w="9525" algn="ctr">
            <a:solidFill>
              <a:srgbClr val="0026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97" y="1081435"/>
            <a:ext cx="4048291" cy="5112568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085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-287338"/>
            <a:ext cx="7561263" cy="1154113"/>
          </a:xfrm>
        </p:spPr>
        <p:txBody>
          <a:bodyPr/>
          <a:lstStyle/>
          <a:p>
            <a:pPr eaLnBrk="1" hangingPunct="1"/>
            <a:r>
              <a:rPr lang="en-AU" altLang="en-US" sz="2700" b="1" dirty="0"/>
              <a:t>Resources to support YHW assessments 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87933" y="1225451"/>
            <a:ext cx="7559675" cy="3962400"/>
          </a:xfrm>
        </p:spPr>
        <p:txBody>
          <a:bodyPr/>
          <a:lstStyle/>
          <a:p>
            <a:pPr marL="0" indent="0" eaLnBrk="1" hangingPunct="1">
              <a:buClr>
                <a:srgbClr val="002664"/>
              </a:buClr>
              <a:buNone/>
            </a:pPr>
            <a:r>
              <a:rPr lang="en-US" altLang="en-US" sz="2400" b="1" dirty="0" smtClean="0">
                <a:solidFill>
                  <a:srgbClr val="002664"/>
                </a:solidFill>
              </a:rPr>
              <a:t>Youth </a:t>
            </a:r>
            <a:r>
              <a:rPr lang="en-US" altLang="en-US" sz="2400" b="1" dirty="0">
                <a:solidFill>
                  <a:srgbClr val="002664"/>
                </a:solidFill>
              </a:rPr>
              <a:t>health resources </a:t>
            </a:r>
            <a:r>
              <a:rPr lang="en-US" altLang="en-US" sz="2400" b="1" dirty="0" smtClean="0">
                <a:solidFill>
                  <a:srgbClr val="002664"/>
                </a:solidFill>
              </a:rPr>
              <a:t/>
            </a:r>
            <a:br>
              <a:rPr lang="en-US" altLang="en-US" sz="2400" b="1" dirty="0" smtClean="0">
                <a:solidFill>
                  <a:srgbClr val="002664"/>
                </a:solidFill>
              </a:rPr>
            </a:br>
            <a:r>
              <a:rPr lang="en-US" altLang="en-US" sz="2400" b="1" dirty="0" smtClean="0">
                <a:solidFill>
                  <a:srgbClr val="002664"/>
                </a:solidFill>
              </a:rPr>
              <a:t>and contacts </a:t>
            </a:r>
            <a:r>
              <a:rPr lang="en-US" altLang="en-US" sz="2400" b="1" dirty="0">
                <a:solidFill>
                  <a:srgbClr val="002664"/>
                </a:solidFill>
              </a:rPr>
              <a:t>for young </a:t>
            </a:r>
            <a:r>
              <a:rPr lang="en-US" altLang="en-US" sz="2400" b="1" dirty="0" smtClean="0">
                <a:solidFill>
                  <a:srgbClr val="002664"/>
                </a:solidFill>
              </a:rPr>
              <a:t/>
            </a:r>
            <a:br>
              <a:rPr lang="en-US" altLang="en-US" sz="2400" b="1" dirty="0" smtClean="0">
                <a:solidFill>
                  <a:srgbClr val="002664"/>
                </a:solidFill>
              </a:rPr>
            </a:br>
            <a:r>
              <a:rPr lang="en-US" altLang="en-US" sz="2400" b="1" dirty="0" smtClean="0">
                <a:solidFill>
                  <a:srgbClr val="002664"/>
                </a:solidFill>
              </a:rPr>
              <a:t>people (Appendix </a:t>
            </a:r>
            <a:r>
              <a:rPr lang="en-US" altLang="en-US" sz="2400" b="1" dirty="0">
                <a:solidFill>
                  <a:srgbClr val="002664"/>
                </a:solidFill>
              </a:rPr>
              <a:t>4</a:t>
            </a:r>
            <a:r>
              <a:rPr lang="en-US" altLang="en-US" sz="2400" b="1" dirty="0" smtClean="0">
                <a:solidFill>
                  <a:srgbClr val="002664"/>
                </a:solidFill>
              </a:rPr>
              <a:t>)</a:t>
            </a:r>
          </a:p>
          <a:p>
            <a:pPr eaLnBrk="1" hangingPunct="1">
              <a:buClr>
                <a:srgbClr val="002664"/>
              </a:buClr>
            </a:pPr>
            <a:r>
              <a:rPr lang="en-US" altLang="en-US" dirty="0" smtClean="0">
                <a:solidFill>
                  <a:srgbClr val="002664"/>
                </a:solidFill>
              </a:rPr>
              <a:t>This can be printed to </a:t>
            </a:r>
            <a:br>
              <a:rPr lang="en-US" altLang="en-US" dirty="0" smtClean="0">
                <a:solidFill>
                  <a:srgbClr val="002664"/>
                </a:solidFill>
              </a:rPr>
            </a:br>
            <a:r>
              <a:rPr lang="en-US" altLang="en-US" dirty="0" smtClean="0">
                <a:solidFill>
                  <a:srgbClr val="002664"/>
                </a:solidFill>
              </a:rPr>
              <a:t>provide to young people if</a:t>
            </a:r>
            <a:br>
              <a:rPr lang="en-US" altLang="en-US" dirty="0" smtClean="0">
                <a:solidFill>
                  <a:srgbClr val="002664"/>
                </a:solidFill>
              </a:rPr>
            </a:br>
            <a:r>
              <a:rPr lang="en-US" altLang="en-US" dirty="0" smtClean="0">
                <a:solidFill>
                  <a:srgbClr val="002664"/>
                </a:solidFill>
              </a:rPr>
              <a:t>required</a:t>
            </a:r>
          </a:p>
          <a:p>
            <a:pPr eaLnBrk="1" hangingPunct="1">
              <a:buClr>
                <a:srgbClr val="002664"/>
              </a:buClr>
            </a:pPr>
            <a:r>
              <a:rPr lang="en-US" altLang="en-US" dirty="0" smtClean="0">
                <a:solidFill>
                  <a:srgbClr val="002664"/>
                </a:solidFill>
              </a:rPr>
              <a:t>Questions: </a:t>
            </a:r>
          </a:p>
          <a:p>
            <a:pPr marL="539750" indent="-176213" eaLnBrk="1" hangingPunct="1">
              <a:spcBef>
                <a:spcPts val="0"/>
              </a:spcBef>
              <a:buClr>
                <a:srgbClr val="002664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2664"/>
                </a:solidFill>
              </a:rPr>
              <a:t>Do we have a list of local </a:t>
            </a:r>
          </a:p>
          <a:p>
            <a:pPr marL="363537" indent="0" eaLnBrk="1" hangingPunct="1">
              <a:spcBef>
                <a:spcPts val="0"/>
              </a:spcBef>
              <a:buClr>
                <a:srgbClr val="002664"/>
              </a:buClr>
              <a:buNone/>
            </a:pPr>
            <a:r>
              <a:rPr lang="en-US" altLang="en-US" dirty="0">
                <a:solidFill>
                  <a:srgbClr val="002664"/>
                </a:solidFill>
              </a:rPr>
              <a:t>   services? </a:t>
            </a:r>
          </a:p>
          <a:p>
            <a:pPr marL="539750" indent="-176213" eaLnBrk="1" hangingPunct="1">
              <a:spcBef>
                <a:spcPts val="600"/>
              </a:spcBef>
              <a:buClr>
                <a:srgbClr val="002664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2664"/>
                </a:solidFill>
              </a:rPr>
              <a:t>If so, where can we find it? </a:t>
            </a:r>
          </a:p>
          <a:p>
            <a:pPr marL="539750" indent="-176213" eaLnBrk="1" hangingPunct="1">
              <a:spcBef>
                <a:spcPts val="600"/>
              </a:spcBef>
              <a:buClr>
                <a:srgbClr val="002664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2664"/>
                </a:solidFill>
              </a:rPr>
              <a:t>If not, do we need to </a:t>
            </a:r>
            <a:br>
              <a:rPr lang="en-US" altLang="en-US" dirty="0">
                <a:solidFill>
                  <a:srgbClr val="002664"/>
                </a:solidFill>
              </a:rPr>
            </a:br>
            <a:r>
              <a:rPr lang="en-US" altLang="en-US" dirty="0">
                <a:solidFill>
                  <a:srgbClr val="002664"/>
                </a:solidFill>
              </a:rPr>
              <a:t>compile one? </a:t>
            </a:r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938213"/>
            <a:ext cx="8640763" cy="0"/>
          </a:xfrm>
          <a:prstGeom prst="line">
            <a:avLst/>
          </a:prstGeom>
          <a:noFill/>
          <a:ln w="9525" algn="ctr">
            <a:solidFill>
              <a:srgbClr val="0026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72" y="1081435"/>
            <a:ext cx="4257645" cy="5272982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007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-287338"/>
            <a:ext cx="7561263" cy="1154113"/>
          </a:xfrm>
        </p:spPr>
        <p:txBody>
          <a:bodyPr/>
          <a:lstStyle/>
          <a:p>
            <a:pPr eaLnBrk="1" hangingPunct="1"/>
            <a:r>
              <a:rPr lang="en-AU" altLang="en-US" sz="2700" b="1" dirty="0"/>
              <a:t>Access resources in the Guideline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0543" y="1081435"/>
            <a:ext cx="7559675" cy="3962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Visit the NSW Health website: </a:t>
            </a:r>
            <a:r>
              <a:rPr lang="en-AU" dirty="0" smtClean="0">
                <a:hlinkClick r:id="rId3"/>
              </a:rPr>
              <a:t>www.health.nsw.gov.au</a:t>
            </a:r>
            <a:r>
              <a:rPr lang="en-AU" dirty="0" smtClean="0"/>
              <a:t> and</a:t>
            </a:r>
            <a:br>
              <a:rPr lang="en-AU" dirty="0" smtClean="0"/>
            </a:br>
            <a:r>
              <a:rPr lang="en-AU" dirty="0" smtClean="0"/>
              <a:t>search </a:t>
            </a:r>
            <a:r>
              <a:rPr lang="en-AU" dirty="0"/>
              <a:t>for ‘Youth Health and Wellbeing </a:t>
            </a:r>
            <a:r>
              <a:rPr lang="en-AU" dirty="0" smtClean="0"/>
              <a:t>Assessment’ </a:t>
            </a:r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938213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53" y="1873523"/>
            <a:ext cx="5544616" cy="432048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68124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359941" y="-287338"/>
            <a:ext cx="8136904" cy="1154113"/>
          </a:xfrm>
        </p:spPr>
        <p:txBody>
          <a:bodyPr/>
          <a:lstStyle/>
          <a:p>
            <a:pPr eaLnBrk="1" hangingPunct="1"/>
            <a:r>
              <a:rPr lang="en-AU" altLang="en-US" sz="2700" b="1" dirty="0" smtClean="0"/>
              <a:t>Purpose</a:t>
            </a:r>
            <a:endParaRPr lang="en-AU" altLang="en-US" sz="2700" b="1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0543" y="1225451"/>
            <a:ext cx="7559675" cy="3962400"/>
          </a:xfrm>
        </p:spPr>
        <p:txBody>
          <a:bodyPr/>
          <a:lstStyle/>
          <a:p>
            <a:r>
              <a:rPr lang="en-AU" dirty="0"/>
              <a:t>Many of the major threats to youth health and wellbeing  are psychosocial.  </a:t>
            </a:r>
            <a:r>
              <a:rPr lang="en-AU" dirty="0" smtClean="0"/>
              <a:t>Youth health and wellbeing (YHW) </a:t>
            </a:r>
            <a:r>
              <a:rPr lang="en-AU" dirty="0"/>
              <a:t>assessment provides opportunity to identify and provide early intervention for health issues.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hlinkClick r:id="rId3"/>
              </a:rPr>
              <a:t>guideline (GL2018_003)</a:t>
            </a:r>
            <a:r>
              <a:rPr lang="en-US" dirty="0" smtClean="0"/>
              <a:t> </a:t>
            </a:r>
            <a:r>
              <a:rPr lang="en-US" dirty="0"/>
              <a:t>supports a consistent approach to psychosocial </a:t>
            </a:r>
            <a:r>
              <a:rPr lang="en-US" dirty="0" smtClean="0"/>
              <a:t>YHW </a:t>
            </a:r>
            <a:r>
              <a:rPr lang="en-US" dirty="0"/>
              <a:t>assessments of young people (aged 12-24) across health settings in </a:t>
            </a:r>
            <a:r>
              <a:rPr lang="en-US" dirty="0" smtClean="0"/>
              <a:t>NSW. </a:t>
            </a:r>
            <a:endParaRPr lang="en-US" dirty="0"/>
          </a:p>
          <a:p>
            <a:r>
              <a:rPr lang="en-AU" dirty="0" smtClean="0"/>
              <a:t>The </a:t>
            </a:r>
            <a:r>
              <a:rPr lang="en-AU" dirty="0"/>
              <a:t>guideline aligns with the commitment  to provide evidence-based and responsive care to young people set out in the </a:t>
            </a:r>
            <a:r>
              <a:rPr lang="en-AU" i="1" dirty="0">
                <a:hlinkClick r:id="rId4"/>
              </a:rPr>
              <a:t>NSW Youth Health Framework 2017-2024</a:t>
            </a:r>
            <a:r>
              <a:rPr lang="en-AU" dirty="0">
                <a:hlinkClick r:id="rId4"/>
              </a:rPr>
              <a:t> (PD2017_019</a:t>
            </a:r>
            <a:r>
              <a:rPr lang="en-AU" dirty="0" smtClean="0">
                <a:hlinkClick r:id="rId4"/>
              </a:rPr>
              <a:t>)</a:t>
            </a:r>
            <a:r>
              <a:rPr lang="en-AU" dirty="0"/>
              <a:t>.</a:t>
            </a:r>
            <a:endParaRPr lang="en-AU" dirty="0"/>
          </a:p>
          <a:p>
            <a:endParaRPr lang="en-US" dirty="0"/>
          </a:p>
          <a:p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938213"/>
            <a:ext cx="8640763" cy="0"/>
          </a:xfrm>
          <a:prstGeom prst="line">
            <a:avLst/>
          </a:prstGeom>
          <a:noFill/>
          <a:ln w="9525" algn="ctr">
            <a:solidFill>
              <a:srgbClr val="0026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370085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-287338"/>
            <a:ext cx="7561263" cy="1154113"/>
          </a:xfrm>
        </p:spPr>
        <p:txBody>
          <a:bodyPr/>
          <a:lstStyle/>
          <a:p>
            <a:pPr eaLnBrk="1" hangingPunct="1"/>
            <a:r>
              <a:rPr lang="en-AU" altLang="en-US" sz="3200" b="1" dirty="0" smtClean="0"/>
              <a:t>Implementation </a:t>
            </a:r>
            <a:endParaRPr lang="en-AU" altLang="en-US" b="1" dirty="0" smtClean="0">
              <a:solidFill>
                <a:srgbClr val="002664"/>
              </a:solidFill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296988"/>
            <a:ext cx="7559675" cy="3962400"/>
          </a:xfrm>
        </p:spPr>
        <p:txBody>
          <a:bodyPr/>
          <a:lstStyle/>
          <a:p>
            <a:r>
              <a:rPr lang="en-AU" dirty="0" smtClean="0"/>
              <a:t>The audience is </a:t>
            </a:r>
            <a:r>
              <a:rPr lang="en-AU" dirty="0"/>
              <a:t>all clinicians caring for young people (12-24 years old) in a paediatric, adolescent or adult healthcare setting in hospitals or the </a:t>
            </a:r>
            <a:r>
              <a:rPr lang="en-AU" dirty="0" smtClean="0"/>
              <a:t>community.</a:t>
            </a:r>
          </a:p>
          <a:p>
            <a:r>
              <a:rPr lang="en-AU" dirty="0" smtClean="0"/>
              <a:t>In </a:t>
            </a:r>
            <a:r>
              <a:rPr lang="en-AU" dirty="0"/>
              <a:t>general, a </a:t>
            </a:r>
            <a:r>
              <a:rPr lang="en-AU" dirty="0" smtClean="0"/>
              <a:t>YHW assessment </a:t>
            </a:r>
            <a:r>
              <a:rPr lang="en-AU" dirty="0"/>
              <a:t>(12-24 years old) should be conducted with </a:t>
            </a:r>
            <a:r>
              <a:rPr lang="en-AU" dirty="0" smtClean="0"/>
              <a:t>every </a:t>
            </a:r>
            <a:r>
              <a:rPr lang="en-AU" dirty="0"/>
              <a:t>young person who attends a health service or hospital. </a:t>
            </a:r>
            <a:endParaRPr lang="en-AU" dirty="0" smtClean="0"/>
          </a:p>
          <a:p>
            <a:r>
              <a:rPr lang="en-AU" dirty="0"/>
              <a:t>Where appropriate young people admitted to </a:t>
            </a:r>
            <a:r>
              <a:rPr lang="en-AU" dirty="0" smtClean="0"/>
              <a:t>an </a:t>
            </a:r>
            <a:r>
              <a:rPr lang="en-AU" dirty="0"/>
              <a:t>adult or paediatric service should have a YHW assessment completed in conjunction with other screening assessment/admission processes. </a:t>
            </a:r>
          </a:p>
          <a:p>
            <a:pPr marL="0" indent="0" eaLnBrk="1" hangingPunct="1">
              <a:buClr>
                <a:srgbClr val="002664"/>
              </a:buClr>
              <a:buNone/>
            </a:pPr>
            <a:endParaRPr lang="en-US" altLang="en-US" dirty="0" smtClean="0">
              <a:solidFill>
                <a:srgbClr val="002664"/>
              </a:solidFill>
            </a:endParaRPr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938213"/>
            <a:ext cx="8640763" cy="0"/>
          </a:xfrm>
          <a:prstGeom prst="line">
            <a:avLst/>
          </a:prstGeom>
          <a:noFill/>
          <a:ln w="9525" algn="ctr">
            <a:solidFill>
              <a:srgbClr val="0026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49345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-287338"/>
            <a:ext cx="7561263" cy="1154113"/>
          </a:xfrm>
        </p:spPr>
        <p:txBody>
          <a:bodyPr/>
          <a:lstStyle/>
          <a:p>
            <a:pPr eaLnBrk="1" hangingPunct="1"/>
            <a:r>
              <a:rPr lang="en-AU" altLang="en-US" sz="2700" b="1" dirty="0"/>
              <a:t>What is the YHW assessment </a:t>
            </a:r>
            <a:r>
              <a:rPr lang="en-AU" altLang="en-US" sz="2700" b="1" dirty="0" smtClean="0"/>
              <a:t>tool?</a:t>
            </a:r>
            <a:endParaRPr lang="en-AU" altLang="en-US" sz="2700" b="1" dirty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0543" y="1225451"/>
            <a:ext cx="7559675" cy="4106416"/>
          </a:xfrm>
        </p:spPr>
        <p:txBody>
          <a:bodyPr/>
          <a:lstStyle/>
          <a:p>
            <a:r>
              <a:rPr lang="en-AU" dirty="0" smtClean="0"/>
              <a:t>The </a:t>
            </a:r>
            <a:r>
              <a:rPr lang="en-AU" dirty="0"/>
              <a:t>guideline </a:t>
            </a:r>
            <a:r>
              <a:rPr lang="en-AU" dirty="0" smtClean="0"/>
              <a:t>focuses on the </a:t>
            </a:r>
            <a:r>
              <a:rPr lang="en-AU" dirty="0"/>
              <a:t>HEEADSSS </a:t>
            </a:r>
            <a:r>
              <a:rPr lang="en-AU" dirty="0" smtClean="0"/>
              <a:t>assessment as a means of conducting a YHW assessment. </a:t>
            </a:r>
            <a:endParaRPr lang="en-AU" dirty="0"/>
          </a:p>
          <a:p>
            <a:r>
              <a:rPr lang="en-AU" dirty="0" smtClean="0"/>
              <a:t>The HEEADSSS assessment </a:t>
            </a:r>
            <a:r>
              <a:rPr lang="en-AU" dirty="0"/>
              <a:t>tool </a:t>
            </a:r>
            <a:r>
              <a:rPr lang="en-AU" dirty="0" smtClean="0"/>
              <a:t>is used </a:t>
            </a:r>
            <a:r>
              <a:rPr lang="en-AU" dirty="0"/>
              <a:t>widely in Australia and internationally.</a:t>
            </a:r>
          </a:p>
          <a:p>
            <a:r>
              <a:rPr lang="en-AU" dirty="0"/>
              <a:t>The </a:t>
            </a:r>
            <a:r>
              <a:rPr lang="en-AU" dirty="0" smtClean="0"/>
              <a:t>YHW assessment </a:t>
            </a:r>
            <a:r>
              <a:rPr lang="en-AU" dirty="0"/>
              <a:t>is not a diagnostic tool. It is a holistic, flexible approach designed to build rapport and engage with a young person in a clinical setting.</a:t>
            </a:r>
          </a:p>
          <a:p>
            <a:r>
              <a:rPr lang="en-AU" dirty="0"/>
              <a:t>Information gathered can be used to directly address any concerns and/or refer a young person for a specialist response. </a:t>
            </a:r>
          </a:p>
          <a:p>
            <a:pPr marL="0" indent="0">
              <a:buNone/>
            </a:pPr>
            <a:endParaRPr lang="en-AU" dirty="0"/>
          </a:p>
          <a:p>
            <a:endParaRPr lang="en-AU" dirty="0" smtClean="0">
              <a:solidFill>
                <a:srgbClr val="FF0000"/>
              </a:solidFill>
            </a:endParaRPr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938213"/>
            <a:ext cx="8640763" cy="0"/>
          </a:xfrm>
          <a:prstGeom prst="line">
            <a:avLst/>
          </a:prstGeom>
          <a:noFill/>
          <a:ln w="9525" algn="ctr">
            <a:solidFill>
              <a:srgbClr val="0026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82506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-287338"/>
            <a:ext cx="7561263" cy="1154113"/>
          </a:xfrm>
        </p:spPr>
        <p:txBody>
          <a:bodyPr/>
          <a:lstStyle/>
          <a:p>
            <a:pPr eaLnBrk="1" hangingPunct="1"/>
            <a:r>
              <a:rPr lang="en-AU" altLang="en-US" sz="2700" b="1" dirty="0"/>
              <a:t>The HEEADSSS Domains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296988"/>
            <a:ext cx="7559675" cy="396240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HEEADSS covers the domains of -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b="1" dirty="0"/>
              <a:t>H – home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b="1" dirty="0"/>
              <a:t>E – education and employment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b="1" dirty="0"/>
              <a:t>E –  eating and exercise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b="1" dirty="0"/>
              <a:t>A – activities, hobbies and peer relationships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b="1" dirty="0"/>
              <a:t>D – drug use, cigarettes and alcohol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b="1" dirty="0"/>
              <a:t>S – sexual activity and sexuality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b="1" dirty="0"/>
              <a:t>S – suicide, depression, self harm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b="1" dirty="0"/>
              <a:t>S – safety </a:t>
            </a:r>
          </a:p>
          <a:p>
            <a:endParaRPr lang="en-AU" dirty="0"/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938213"/>
            <a:ext cx="8640763" cy="0"/>
          </a:xfrm>
          <a:prstGeom prst="line">
            <a:avLst/>
          </a:prstGeom>
          <a:noFill/>
          <a:ln w="9525" algn="ctr">
            <a:solidFill>
              <a:srgbClr val="0026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129752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-287338"/>
            <a:ext cx="7561263" cy="1154113"/>
          </a:xfrm>
        </p:spPr>
        <p:txBody>
          <a:bodyPr/>
          <a:lstStyle/>
          <a:p>
            <a:pPr eaLnBrk="1" hangingPunct="1"/>
            <a:r>
              <a:rPr lang="en-AU" altLang="en-US" dirty="0">
                <a:solidFill>
                  <a:srgbClr val="002664"/>
                </a:solidFill>
              </a:rPr>
              <a:t>Clinical </a:t>
            </a:r>
            <a:r>
              <a:rPr lang="en-AU" altLang="en-US" dirty="0" smtClean="0">
                <a:solidFill>
                  <a:srgbClr val="002664"/>
                </a:solidFill>
              </a:rPr>
              <a:t>judgement </a:t>
            </a:r>
            <a:endParaRPr lang="en-AU" altLang="en-US" dirty="0">
              <a:solidFill>
                <a:srgbClr val="002664"/>
              </a:solidFill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296988"/>
            <a:ext cx="7559675" cy="3962400"/>
          </a:xfrm>
        </p:spPr>
        <p:txBody>
          <a:bodyPr/>
          <a:lstStyle/>
          <a:p>
            <a:r>
              <a:rPr lang="en-AU" dirty="0"/>
              <a:t>Clinical judgement should be used to determine the appropriateness of the assessment for 12-24 year olds. </a:t>
            </a:r>
            <a:endParaRPr lang="en-AU" dirty="0" smtClean="0"/>
          </a:p>
          <a:p>
            <a:r>
              <a:rPr lang="en-AU" dirty="0" smtClean="0"/>
              <a:t>This </a:t>
            </a:r>
            <a:r>
              <a:rPr lang="en-AU" dirty="0"/>
              <a:t>includes considering the young </a:t>
            </a:r>
            <a:r>
              <a:rPr lang="en-AU" dirty="0" smtClean="0"/>
              <a:t>person’s</a:t>
            </a:r>
          </a:p>
          <a:p>
            <a:pPr indent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dirty="0" smtClean="0"/>
              <a:t> health condition</a:t>
            </a:r>
          </a:p>
          <a:p>
            <a:pPr indent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dirty="0" smtClean="0"/>
              <a:t> </a:t>
            </a:r>
            <a:r>
              <a:rPr lang="en-AU" dirty="0"/>
              <a:t>maturity</a:t>
            </a:r>
          </a:p>
          <a:p>
            <a:pPr indent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dirty="0" smtClean="0"/>
              <a:t> the </a:t>
            </a:r>
            <a:r>
              <a:rPr lang="en-AU" dirty="0"/>
              <a:t>environment and </a:t>
            </a:r>
            <a:endParaRPr lang="en-AU" dirty="0" smtClean="0"/>
          </a:p>
          <a:p>
            <a:pPr marL="536575" indent="-17621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AU" dirty="0" smtClean="0"/>
              <a:t>health </a:t>
            </a:r>
            <a:r>
              <a:rPr lang="en-AU" dirty="0"/>
              <a:t>service context (for example, sufficient time or </a:t>
            </a:r>
            <a:r>
              <a:rPr lang="en-AU" dirty="0" smtClean="0"/>
              <a:t> privacy </a:t>
            </a:r>
            <a:r>
              <a:rPr lang="en-AU" dirty="0"/>
              <a:t>may not be available in an Emergency Department context).  </a:t>
            </a:r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938213"/>
            <a:ext cx="8640763" cy="0"/>
          </a:xfrm>
          <a:prstGeom prst="line">
            <a:avLst/>
          </a:prstGeom>
          <a:noFill/>
          <a:ln w="9525" algn="ctr">
            <a:solidFill>
              <a:srgbClr val="0026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040878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73323"/>
            <a:ext cx="7561263" cy="1008112"/>
          </a:xfrm>
        </p:spPr>
        <p:txBody>
          <a:bodyPr/>
          <a:lstStyle/>
          <a:p>
            <a:r>
              <a:rPr lang="en-AU" dirty="0" smtClean="0"/>
              <a:t>Culture and Language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513483"/>
            <a:ext cx="7559675" cy="3962400"/>
          </a:xfrm>
        </p:spPr>
        <p:txBody>
          <a:bodyPr/>
          <a:lstStyle/>
          <a:p>
            <a:r>
              <a:rPr lang="en-AU" dirty="0"/>
              <a:t>Culture and language must always be considered. </a:t>
            </a:r>
            <a:endParaRPr lang="en-AU" dirty="0" smtClean="0"/>
          </a:p>
          <a:p>
            <a:r>
              <a:rPr lang="en-AU" dirty="0" smtClean="0"/>
              <a:t>It </a:t>
            </a:r>
            <a:r>
              <a:rPr lang="en-AU" dirty="0"/>
              <a:t>is important however that the clinician does not make assumptions about behaviours based on a young person’s cultural or religious background.</a:t>
            </a:r>
          </a:p>
          <a:p>
            <a:r>
              <a:rPr lang="en-AU" dirty="0"/>
              <a:t>Respecting the difference – be aware </a:t>
            </a:r>
            <a:r>
              <a:rPr lang="en-AU" dirty="0" smtClean="0"/>
              <a:t>of the </a:t>
            </a:r>
            <a:r>
              <a:rPr lang="en-AU" dirty="0"/>
              <a:t>cultural differences of Aboriginal people. Refer to your local Aboriginal liaison officer or for further information see </a:t>
            </a:r>
            <a:r>
              <a:rPr lang="en-AU" u="sng" dirty="0">
                <a:hlinkClick r:id="rId2"/>
              </a:rPr>
              <a:t>NSW Health Communicating positively – A guide to appropriate Aboriginal terminology. </a:t>
            </a:r>
            <a:endParaRPr lang="en-AU" dirty="0"/>
          </a:p>
          <a:p>
            <a:endParaRPr lang="en-AU" dirty="0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0" y="1081435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817108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-287338"/>
            <a:ext cx="7561263" cy="1154113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YHW assessment options 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1949" y="1153443"/>
            <a:ext cx="7559675" cy="4536504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The preferred options for clinicians when conducting a YHW assessment in NSW Health </a:t>
            </a:r>
            <a:r>
              <a:rPr lang="en-AU" dirty="0" smtClean="0"/>
              <a:t>are:</a:t>
            </a:r>
            <a:endParaRPr lang="en-AU" dirty="0"/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AU" b="1" dirty="0"/>
              <a:t>Face-to-face </a:t>
            </a:r>
            <a:r>
              <a:rPr lang="en-AU" b="1" dirty="0" smtClean="0"/>
              <a:t>interview  </a:t>
            </a:r>
            <a:r>
              <a:rPr lang="en-AU" dirty="0" smtClean="0"/>
              <a:t>with a focus </a:t>
            </a:r>
            <a:r>
              <a:rPr lang="en-AU" dirty="0"/>
              <a:t>on some or </a:t>
            </a:r>
            <a:r>
              <a:rPr lang="en-AU" dirty="0">
                <a:ea typeface="+mn-ea"/>
                <a:cs typeface="+mn-cs"/>
              </a:rPr>
              <a:t>all of the HEEADSSS domains as </a:t>
            </a:r>
            <a:r>
              <a:rPr lang="en-AU" dirty="0" smtClean="0">
                <a:ea typeface="+mn-ea"/>
                <a:cs typeface="+mn-cs"/>
              </a:rPr>
              <a:t>needed</a:t>
            </a:r>
          </a:p>
          <a:p>
            <a:pPr marL="0" lvl="0" indent="0">
              <a:buNone/>
            </a:pPr>
            <a:r>
              <a:rPr lang="en-AU" dirty="0" smtClean="0"/>
              <a:t>		 </a:t>
            </a:r>
            <a:r>
              <a:rPr lang="en-AU" b="1" dirty="0" smtClean="0"/>
              <a:t>AND/OR</a:t>
            </a:r>
            <a:endParaRPr lang="en-AU" b="1" dirty="0"/>
          </a:p>
          <a:p>
            <a:pPr lvl="0">
              <a:spcBef>
                <a:spcPts val="1200"/>
              </a:spcBef>
              <a:buNone/>
            </a:pPr>
            <a:r>
              <a:rPr lang="en-AU" b="1" dirty="0"/>
              <a:t>2. </a:t>
            </a:r>
            <a:r>
              <a:rPr lang="en-AU" b="1" dirty="0" smtClean="0"/>
              <a:t>Young </a:t>
            </a:r>
            <a:r>
              <a:rPr lang="en-AU" b="1" dirty="0"/>
              <a:t>person completes the NSW Health </a:t>
            </a:r>
            <a:r>
              <a:rPr lang="en-AU" b="1" dirty="0" smtClean="0"/>
              <a:t>approved </a:t>
            </a:r>
            <a:r>
              <a:rPr lang="en-AU" dirty="0" err="1" smtClean="0"/>
              <a:t>Statewide</a:t>
            </a:r>
            <a:r>
              <a:rPr lang="en-AU" dirty="0" smtClean="0"/>
              <a:t> </a:t>
            </a:r>
            <a:r>
              <a:rPr lang="en-AU" dirty="0"/>
              <a:t>Health Form </a:t>
            </a:r>
            <a:r>
              <a:rPr lang="en-AU" b="1" dirty="0" smtClean="0"/>
              <a:t>YHW Assessment Chart</a:t>
            </a:r>
            <a:br>
              <a:rPr lang="en-AU" b="1" dirty="0" smtClean="0"/>
            </a:br>
            <a:r>
              <a:rPr lang="en-AU" sz="1800" dirty="0" smtClean="0"/>
              <a:t>This should then be reviewed </a:t>
            </a:r>
            <a:r>
              <a:rPr lang="en-AU" sz="1800" dirty="0"/>
              <a:t>by a clinician and have appropriate </a:t>
            </a:r>
            <a:r>
              <a:rPr lang="en-AU" sz="1800" dirty="0" smtClean="0"/>
              <a:t>follow-up discussion and action.</a:t>
            </a:r>
            <a:endParaRPr lang="en-AU" sz="18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AU" sz="1600" dirty="0"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eriod"/>
            </a:pPr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938213"/>
            <a:ext cx="8640763" cy="0"/>
          </a:xfrm>
          <a:prstGeom prst="line">
            <a:avLst/>
          </a:prstGeom>
          <a:noFill/>
          <a:ln w="9525" algn="ctr">
            <a:solidFill>
              <a:srgbClr val="1338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47240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575542" y="-215900"/>
            <a:ext cx="7561263" cy="1154113"/>
          </a:xfrm>
        </p:spPr>
        <p:txBody>
          <a:bodyPr/>
          <a:lstStyle/>
          <a:p>
            <a:pPr eaLnBrk="1" hangingPunct="1"/>
            <a:r>
              <a:rPr lang="en-AU" altLang="en-US" sz="2700" b="1" dirty="0"/>
              <a:t>YHW Assessment </a:t>
            </a:r>
            <a:r>
              <a:rPr lang="en-AU" altLang="en-US" sz="2700" b="1" dirty="0" smtClean="0"/>
              <a:t>Chart (</a:t>
            </a:r>
            <a:r>
              <a:rPr lang="en-AU" altLang="en-US" sz="2700" b="1" dirty="0"/>
              <a:t>Appendix 1)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76263" y="1296988"/>
            <a:ext cx="7992590" cy="3962400"/>
          </a:xfrm>
        </p:spPr>
        <p:txBody>
          <a:bodyPr/>
          <a:lstStyle/>
          <a:p>
            <a:pPr marL="0" indent="0" eaLnBrk="1" hangingPunct="1">
              <a:buClr>
                <a:srgbClr val="002664"/>
              </a:buClr>
              <a:buNone/>
            </a:pPr>
            <a:r>
              <a:rPr lang="en-US" altLang="en-US" dirty="0" smtClean="0"/>
              <a:t>Copies </a:t>
            </a:r>
            <a:r>
              <a:rPr lang="en-US" altLang="en-US" dirty="0"/>
              <a:t>of this </a:t>
            </a:r>
            <a:r>
              <a:rPr lang="en-US" altLang="en-US" dirty="0">
                <a:hlinkClick r:id="rId3"/>
              </a:rPr>
              <a:t>NSW Health </a:t>
            </a:r>
            <a:r>
              <a:rPr lang="en-US" altLang="en-US" dirty="0" smtClean="0">
                <a:hlinkClick r:id="rId3"/>
              </a:rPr>
              <a:t>Chart </a:t>
            </a:r>
            <a:r>
              <a:rPr lang="en-US" altLang="en-US" dirty="0"/>
              <a:t>can be ordered </a:t>
            </a:r>
            <a:r>
              <a:rPr lang="en-US" altLang="en-US" dirty="0" smtClean="0"/>
              <a:t>through the Local Health District/Specialty Health Network Print Manager.</a:t>
            </a:r>
            <a:endParaRPr lang="en-US" altLang="en-US" dirty="0"/>
          </a:p>
          <a:p>
            <a:pPr eaLnBrk="1" hangingPunct="1">
              <a:buClr>
                <a:srgbClr val="002664"/>
              </a:buClr>
            </a:pPr>
            <a:r>
              <a:rPr lang="en-US" altLang="en-US" dirty="0" smtClean="0">
                <a:solidFill>
                  <a:srgbClr val="002664"/>
                </a:solidFill>
              </a:rPr>
              <a:t>Pages 1-3 are for young 	           Page </a:t>
            </a:r>
            <a:r>
              <a:rPr lang="en-US" altLang="en-US" dirty="0">
                <a:solidFill>
                  <a:srgbClr val="002664"/>
                </a:solidFill>
              </a:rPr>
              <a:t>4 is for staff </a:t>
            </a:r>
            <a:r>
              <a:rPr lang="en-US" altLang="en-US" dirty="0" smtClean="0">
                <a:solidFill>
                  <a:srgbClr val="002664"/>
                </a:solidFill>
              </a:rPr>
              <a:t>to complete </a:t>
            </a:r>
            <a:br>
              <a:rPr lang="en-US" altLang="en-US" dirty="0" smtClean="0">
                <a:solidFill>
                  <a:srgbClr val="002664"/>
                </a:solidFill>
              </a:rPr>
            </a:br>
            <a:r>
              <a:rPr lang="en-US" altLang="en-US" dirty="0" smtClean="0">
                <a:solidFill>
                  <a:srgbClr val="002664"/>
                </a:solidFill>
              </a:rPr>
              <a:t>people to complete </a:t>
            </a:r>
            <a:endParaRPr lang="en-US" altLang="en-US" dirty="0">
              <a:solidFill>
                <a:srgbClr val="002664"/>
              </a:solidFill>
            </a:endParaRPr>
          </a:p>
        </p:txBody>
      </p:sp>
      <p:cxnSp>
        <p:nvCxnSpPr>
          <p:cNvPr id="4100" name="Straight Connector 3"/>
          <p:cNvCxnSpPr>
            <a:cxnSpLocks noChangeShapeType="1"/>
          </p:cNvCxnSpPr>
          <p:nvPr/>
        </p:nvCxnSpPr>
        <p:spPr bwMode="auto">
          <a:xfrm>
            <a:off x="0" y="938213"/>
            <a:ext cx="8640763" cy="0"/>
          </a:xfrm>
          <a:prstGeom prst="line">
            <a:avLst/>
          </a:prstGeom>
          <a:noFill/>
          <a:ln w="9525" algn="ctr">
            <a:solidFill>
              <a:srgbClr val="0026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21" y="2941374"/>
            <a:ext cx="2284563" cy="3220452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3" y="2905333"/>
            <a:ext cx="2400602" cy="3390618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t="985" r="1934" b="1085"/>
          <a:stretch/>
        </p:blipFill>
        <p:spPr bwMode="auto">
          <a:xfrm>
            <a:off x="1702637" y="3173748"/>
            <a:ext cx="2185696" cy="3117303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66" y="2748878"/>
            <a:ext cx="2471735" cy="3542173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45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4C4C4C"/>
      </a:dk1>
      <a:lt1>
        <a:srgbClr val="FFFFFF"/>
      </a:lt1>
      <a:dk2>
        <a:srgbClr val="8996DE"/>
      </a:dk2>
      <a:lt2>
        <a:srgbClr val="FFFFFF"/>
      </a:lt2>
      <a:accent1>
        <a:srgbClr val="0066CC"/>
      </a:accent1>
      <a:accent2>
        <a:srgbClr val="0099CC"/>
      </a:accent2>
      <a:accent3>
        <a:srgbClr val="C4C9EC"/>
      </a:accent3>
      <a:accent4>
        <a:srgbClr val="DADADA"/>
      </a:accent4>
      <a:accent5>
        <a:srgbClr val="AAB8E2"/>
      </a:accent5>
      <a:accent6>
        <a:srgbClr val="008AB9"/>
      </a:accent6>
      <a:hlink>
        <a:srgbClr val="6699FF"/>
      </a:hlink>
      <a:folHlink>
        <a:srgbClr val="6666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4C4C4C"/>
        </a:dk1>
        <a:lt1>
          <a:srgbClr val="FFFFFF"/>
        </a:lt1>
        <a:dk2>
          <a:srgbClr val="8996DE"/>
        </a:dk2>
        <a:lt2>
          <a:srgbClr val="FFFFFF"/>
        </a:lt2>
        <a:accent1>
          <a:srgbClr val="0066CC"/>
        </a:accent1>
        <a:accent2>
          <a:srgbClr val="0099CC"/>
        </a:accent2>
        <a:accent3>
          <a:srgbClr val="C4C9EC"/>
        </a:accent3>
        <a:accent4>
          <a:srgbClr val="DADADA"/>
        </a:accent4>
        <a:accent5>
          <a:srgbClr val="AAB8E2"/>
        </a:accent5>
        <a:accent6>
          <a:srgbClr val="008AB9"/>
        </a:accent6>
        <a:hlink>
          <a:srgbClr val="6699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4">
      <a:dk1>
        <a:srgbClr val="4C4C4C"/>
      </a:dk1>
      <a:lt1>
        <a:srgbClr val="FFFFFF"/>
      </a:lt1>
      <a:dk2>
        <a:srgbClr val="8996DE"/>
      </a:dk2>
      <a:lt2>
        <a:srgbClr val="FFFFFF"/>
      </a:lt2>
      <a:accent1>
        <a:srgbClr val="0066CC"/>
      </a:accent1>
      <a:accent2>
        <a:srgbClr val="0099CC"/>
      </a:accent2>
      <a:accent3>
        <a:srgbClr val="C4C9EC"/>
      </a:accent3>
      <a:accent4>
        <a:srgbClr val="DADADA"/>
      </a:accent4>
      <a:accent5>
        <a:srgbClr val="AAB8E2"/>
      </a:accent5>
      <a:accent6>
        <a:srgbClr val="008AB9"/>
      </a:accent6>
      <a:hlink>
        <a:srgbClr val="6699FF"/>
      </a:hlink>
      <a:folHlink>
        <a:srgbClr val="6666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4C4C4C"/>
        </a:dk1>
        <a:lt1>
          <a:srgbClr val="FFFFFF"/>
        </a:lt1>
        <a:dk2>
          <a:srgbClr val="8996DE"/>
        </a:dk2>
        <a:lt2>
          <a:srgbClr val="FFFFFF"/>
        </a:lt2>
        <a:accent1>
          <a:srgbClr val="0066CC"/>
        </a:accent1>
        <a:accent2>
          <a:srgbClr val="0099CC"/>
        </a:accent2>
        <a:accent3>
          <a:srgbClr val="C4C9EC"/>
        </a:accent3>
        <a:accent4>
          <a:srgbClr val="DADADA"/>
        </a:accent4>
        <a:accent5>
          <a:srgbClr val="AAB8E2"/>
        </a:accent5>
        <a:accent6>
          <a:srgbClr val="008AB9"/>
        </a:accent6>
        <a:hlink>
          <a:srgbClr val="6699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Blank Presentation 4">
      <a:dk1>
        <a:srgbClr val="4C4C4C"/>
      </a:dk1>
      <a:lt1>
        <a:srgbClr val="FFFFFF"/>
      </a:lt1>
      <a:dk2>
        <a:srgbClr val="8996DE"/>
      </a:dk2>
      <a:lt2>
        <a:srgbClr val="FFFFFF"/>
      </a:lt2>
      <a:accent1>
        <a:srgbClr val="0066CC"/>
      </a:accent1>
      <a:accent2>
        <a:srgbClr val="0099CC"/>
      </a:accent2>
      <a:accent3>
        <a:srgbClr val="C4C9EC"/>
      </a:accent3>
      <a:accent4>
        <a:srgbClr val="DADADA"/>
      </a:accent4>
      <a:accent5>
        <a:srgbClr val="AAB8E2"/>
      </a:accent5>
      <a:accent6>
        <a:srgbClr val="008AB9"/>
      </a:accent6>
      <a:hlink>
        <a:srgbClr val="6699FF"/>
      </a:hlink>
      <a:folHlink>
        <a:srgbClr val="6666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4C4C4C"/>
        </a:dk1>
        <a:lt1>
          <a:srgbClr val="FFFFFF"/>
        </a:lt1>
        <a:dk2>
          <a:srgbClr val="8996DE"/>
        </a:dk2>
        <a:lt2>
          <a:srgbClr val="FFFFFF"/>
        </a:lt2>
        <a:accent1>
          <a:srgbClr val="0066CC"/>
        </a:accent1>
        <a:accent2>
          <a:srgbClr val="0099CC"/>
        </a:accent2>
        <a:accent3>
          <a:srgbClr val="C4C9EC"/>
        </a:accent3>
        <a:accent4>
          <a:srgbClr val="DADADA"/>
        </a:accent4>
        <a:accent5>
          <a:srgbClr val="AAB8E2"/>
        </a:accent5>
        <a:accent6>
          <a:srgbClr val="008AB9"/>
        </a:accent6>
        <a:hlink>
          <a:srgbClr val="6699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4">
      <a:dk1>
        <a:srgbClr val="4C4C4C"/>
      </a:dk1>
      <a:lt1>
        <a:srgbClr val="FFFFFF"/>
      </a:lt1>
      <a:dk2>
        <a:srgbClr val="8996DE"/>
      </a:dk2>
      <a:lt2>
        <a:srgbClr val="FFFFFF"/>
      </a:lt2>
      <a:accent1>
        <a:srgbClr val="0066CC"/>
      </a:accent1>
      <a:accent2>
        <a:srgbClr val="0099CC"/>
      </a:accent2>
      <a:accent3>
        <a:srgbClr val="C4C9EC"/>
      </a:accent3>
      <a:accent4>
        <a:srgbClr val="DADADA"/>
      </a:accent4>
      <a:accent5>
        <a:srgbClr val="AAB8E2"/>
      </a:accent5>
      <a:accent6>
        <a:srgbClr val="008AB9"/>
      </a:accent6>
      <a:hlink>
        <a:srgbClr val="6699FF"/>
      </a:hlink>
      <a:folHlink>
        <a:srgbClr val="6666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4C4C4C"/>
        </a:dk1>
        <a:lt1>
          <a:srgbClr val="FFFFFF"/>
        </a:lt1>
        <a:dk2>
          <a:srgbClr val="8996DE"/>
        </a:dk2>
        <a:lt2>
          <a:srgbClr val="FFFFFF"/>
        </a:lt2>
        <a:accent1>
          <a:srgbClr val="0066CC"/>
        </a:accent1>
        <a:accent2>
          <a:srgbClr val="0099CC"/>
        </a:accent2>
        <a:accent3>
          <a:srgbClr val="C4C9EC"/>
        </a:accent3>
        <a:accent4>
          <a:srgbClr val="DADADA"/>
        </a:accent4>
        <a:accent5>
          <a:srgbClr val="AAB8E2"/>
        </a:accent5>
        <a:accent6>
          <a:srgbClr val="008AB9"/>
        </a:accent6>
        <a:hlink>
          <a:srgbClr val="6699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E1F55F6A9AFA4F9340F6BA4FE6B755" ma:contentTypeVersion="2" ma:contentTypeDescription="Create a new document." ma:contentTypeScope="" ma:versionID="fc84bb86f83eba608323e52a2086fd3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8d57bcb1e74b2c2231dcc1187dbed0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D925AF-012C-48B0-9376-23B8E5C4D5BD}"/>
</file>

<file path=customXml/itemProps2.xml><?xml version="1.0" encoding="utf-8"?>
<ds:datastoreItem xmlns:ds="http://schemas.openxmlformats.org/officeDocument/2006/customXml" ds:itemID="{7265B52D-E838-4DEA-8AC8-0E019FDB0A7C}"/>
</file>

<file path=customXml/itemProps3.xml><?xml version="1.0" encoding="utf-8"?>
<ds:datastoreItem xmlns:ds="http://schemas.openxmlformats.org/officeDocument/2006/customXml" ds:itemID="{D851F8EA-FB88-4A1F-A259-2AB48055106D}"/>
</file>

<file path=customXml/itemProps4.xml><?xml version="1.0" encoding="utf-8"?>
<ds:datastoreItem xmlns:ds="http://schemas.openxmlformats.org/officeDocument/2006/customXml" ds:itemID="{0A41B342-AE80-43D1-8591-929023B6ED7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812</Words>
  <Application>Microsoft Office PowerPoint</Application>
  <PresentationFormat>Custom</PresentationFormat>
  <Paragraphs>99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Blank Presentation</vt:lpstr>
      <vt:lpstr>2_Blank Presentation</vt:lpstr>
      <vt:lpstr>3_Blank Presentation</vt:lpstr>
      <vt:lpstr>1_Blank Presentation</vt:lpstr>
      <vt:lpstr>PowerPoint Presentation</vt:lpstr>
      <vt:lpstr>Purpose</vt:lpstr>
      <vt:lpstr>Implementation </vt:lpstr>
      <vt:lpstr>What is the YHW assessment tool?</vt:lpstr>
      <vt:lpstr>The HEEADSSS Domains</vt:lpstr>
      <vt:lpstr>Clinical judgement </vt:lpstr>
      <vt:lpstr>Culture and Language</vt:lpstr>
      <vt:lpstr>YHW assessment options </vt:lpstr>
      <vt:lpstr>YHW Assessment Chart (Appendix 1)</vt:lpstr>
      <vt:lpstr> When handing out the Chart </vt:lpstr>
      <vt:lpstr>Upon completion of YHW Assessment</vt:lpstr>
      <vt:lpstr>Use of the Guideline - summary </vt:lpstr>
      <vt:lpstr>Resources to support YHW assessments </vt:lpstr>
      <vt:lpstr>Resources to support YHW assessments </vt:lpstr>
      <vt:lpstr>Resources to support YHW assessments </vt:lpstr>
      <vt:lpstr>Access resources in the Guideline</vt:lpstr>
    </vt:vector>
  </TitlesOfParts>
  <Company>NSW Health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dpark</dc:creator>
  <cp:lastModifiedBy>wuyap</cp:lastModifiedBy>
  <cp:revision>84</cp:revision>
  <cp:lastPrinted>2018-02-19T00:56:49Z</cp:lastPrinted>
  <dcterms:created xsi:type="dcterms:W3CDTF">2005-09-23T06:03:41Z</dcterms:created>
  <dcterms:modified xsi:type="dcterms:W3CDTF">2018-02-19T03:11:08Z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0x0101002AE1F55F6A9AFA4F9340F6BA4FE6B755</vt:lpwstr>
  </property>
</Properties>
</file>