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7" r:id="rId2"/>
    <p:sldId id="336" r:id="rId3"/>
    <p:sldId id="298" r:id="rId4"/>
    <p:sldId id="299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35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13" r:id="rId2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13" autoAdjust="0"/>
  </p:normalViewPr>
  <p:slideViewPr>
    <p:cSldViewPr>
      <p:cViewPr>
        <p:scale>
          <a:sx n="80" d="100"/>
          <a:sy n="80" d="100"/>
        </p:scale>
        <p:origin x="-251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47637-DE0E-4F78-97C7-ED5EDB959EF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8E693B6-C264-4A98-BB06-635F168B21D6}">
      <dgm:prSet phldrT="[Text]"/>
      <dgm:spPr/>
      <dgm:t>
        <a:bodyPr/>
        <a:lstStyle/>
        <a:p>
          <a:r>
            <a:rPr lang="en-AU" dirty="0" smtClean="0"/>
            <a:t>1</a:t>
          </a:r>
          <a:r>
            <a:rPr lang="en-AU" baseline="30000" dirty="0" smtClean="0"/>
            <a:t>st</a:t>
          </a:r>
          <a:r>
            <a:rPr lang="en-AU" dirty="0" smtClean="0"/>
            <a:t> Year</a:t>
          </a:r>
          <a:endParaRPr lang="en-AU" dirty="0"/>
        </a:p>
      </dgm:t>
    </dgm:pt>
    <dgm:pt modelId="{F29E4C90-06F1-4B72-BF7D-C9DA6599502F}" type="parTrans" cxnId="{977104B2-B277-4E33-B13F-93B4A68C4D72}">
      <dgm:prSet/>
      <dgm:spPr/>
      <dgm:t>
        <a:bodyPr/>
        <a:lstStyle/>
        <a:p>
          <a:endParaRPr lang="en-AU"/>
        </a:p>
      </dgm:t>
    </dgm:pt>
    <dgm:pt modelId="{1DCC5C12-D36A-481F-892F-B1ED5A904C5A}" type="sibTrans" cxnId="{977104B2-B277-4E33-B13F-93B4A68C4D72}">
      <dgm:prSet/>
      <dgm:spPr/>
      <dgm:t>
        <a:bodyPr/>
        <a:lstStyle/>
        <a:p>
          <a:endParaRPr lang="en-AU"/>
        </a:p>
      </dgm:t>
    </dgm:pt>
    <dgm:pt modelId="{E0943E58-55C0-4EAE-84A8-6151FA17BE13}">
      <dgm:prSet phldrT="[Text]"/>
      <dgm:spPr/>
      <dgm:t>
        <a:bodyPr/>
        <a:lstStyle/>
        <a:p>
          <a:r>
            <a:rPr lang="en-AU" dirty="0" smtClean="0"/>
            <a:t>MHP105 – Primary Health Care (PHC) </a:t>
          </a:r>
          <a:endParaRPr lang="en-AU" dirty="0"/>
        </a:p>
      </dgm:t>
    </dgm:pt>
    <dgm:pt modelId="{3B5F5CB9-76F9-498D-810B-98DDA209AEFC}" type="parTrans" cxnId="{190BDAAB-986C-4BF6-AFED-E9F2A1AC201F}">
      <dgm:prSet/>
      <dgm:spPr/>
      <dgm:t>
        <a:bodyPr/>
        <a:lstStyle/>
        <a:p>
          <a:endParaRPr lang="en-AU"/>
        </a:p>
      </dgm:t>
    </dgm:pt>
    <dgm:pt modelId="{8F19BD0F-38FB-49AE-B933-CD0063099791}" type="sibTrans" cxnId="{190BDAAB-986C-4BF6-AFED-E9F2A1AC201F}">
      <dgm:prSet/>
      <dgm:spPr/>
      <dgm:t>
        <a:bodyPr/>
        <a:lstStyle/>
        <a:p>
          <a:endParaRPr lang="en-AU"/>
        </a:p>
      </dgm:t>
    </dgm:pt>
    <dgm:pt modelId="{3E48C96A-A409-496D-9D59-4F0BBC497211}">
      <dgm:prSet phldrT="[Text]"/>
      <dgm:spPr/>
      <dgm:t>
        <a:bodyPr/>
        <a:lstStyle/>
        <a:p>
          <a:r>
            <a:rPr lang="en-AU" dirty="0" smtClean="0"/>
            <a:t>Assessment 1 used for MHP214</a:t>
          </a:r>
          <a:endParaRPr lang="en-AU" dirty="0"/>
        </a:p>
      </dgm:t>
    </dgm:pt>
    <dgm:pt modelId="{12FCAAB9-1304-4DB7-8BF6-07F4E03F9C6B}" type="parTrans" cxnId="{322C047F-935D-4603-8EC9-4647A6A13F51}">
      <dgm:prSet/>
      <dgm:spPr/>
      <dgm:t>
        <a:bodyPr/>
        <a:lstStyle/>
        <a:p>
          <a:endParaRPr lang="en-AU"/>
        </a:p>
      </dgm:t>
    </dgm:pt>
    <dgm:pt modelId="{23F4322B-9ACA-40DE-90CD-54D20F3C27D3}" type="sibTrans" cxnId="{322C047F-935D-4603-8EC9-4647A6A13F51}">
      <dgm:prSet/>
      <dgm:spPr/>
      <dgm:t>
        <a:bodyPr/>
        <a:lstStyle/>
        <a:p>
          <a:endParaRPr lang="en-AU"/>
        </a:p>
      </dgm:t>
    </dgm:pt>
    <dgm:pt modelId="{DA6A92EB-99D1-4733-9EDB-9B23B5B8774C}">
      <dgm:prSet phldrT="[Text]"/>
      <dgm:spPr/>
      <dgm:t>
        <a:bodyPr/>
        <a:lstStyle/>
        <a:p>
          <a:r>
            <a:rPr lang="en-AU" dirty="0" smtClean="0"/>
            <a:t>2</a:t>
          </a:r>
          <a:r>
            <a:rPr lang="en-AU" baseline="30000" dirty="0" smtClean="0"/>
            <a:t>nd</a:t>
          </a:r>
          <a:r>
            <a:rPr lang="en-AU" dirty="0" smtClean="0"/>
            <a:t> Year </a:t>
          </a:r>
          <a:endParaRPr lang="en-AU" dirty="0"/>
        </a:p>
      </dgm:t>
    </dgm:pt>
    <dgm:pt modelId="{BBAB29D2-83FF-4B95-BAF3-32EDF7EFFA4C}" type="parTrans" cxnId="{93716E50-2E68-494C-AE7D-C9B47C228A7C}">
      <dgm:prSet/>
      <dgm:spPr/>
      <dgm:t>
        <a:bodyPr/>
        <a:lstStyle/>
        <a:p>
          <a:endParaRPr lang="en-AU"/>
        </a:p>
      </dgm:t>
    </dgm:pt>
    <dgm:pt modelId="{BEF8F953-BC01-43B8-82C6-251FAF1774A2}" type="sibTrans" cxnId="{93716E50-2E68-494C-AE7D-C9B47C228A7C}">
      <dgm:prSet/>
      <dgm:spPr/>
      <dgm:t>
        <a:bodyPr/>
        <a:lstStyle/>
        <a:p>
          <a:endParaRPr lang="en-AU"/>
        </a:p>
      </dgm:t>
    </dgm:pt>
    <dgm:pt modelId="{FB4ED055-08DE-46B8-A864-0DF94143199B}">
      <dgm:prSet phldrT="[Text]"/>
      <dgm:spPr/>
      <dgm:t>
        <a:bodyPr/>
        <a:lstStyle/>
        <a:p>
          <a:r>
            <a:rPr lang="en-AU" dirty="0" smtClean="0"/>
            <a:t>MHP214 – Community Development (PHC)</a:t>
          </a:r>
          <a:endParaRPr lang="en-AU" dirty="0"/>
        </a:p>
      </dgm:t>
    </dgm:pt>
    <dgm:pt modelId="{E28098DA-8765-4F50-AF1B-27E126DA7F40}" type="parTrans" cxnId="{5D9BD693-7B22-4B52-841D-FC797FE78A00}">
      <dgm:prSet/>
      <dgm:spPr/>
      <dgm:t>
        <a:bodyPr/>
        <a:lstStyle/>
        <a:p>
          <a:endParaRPr lang="en-AU"/>
        </a:p>
      </dgm:t>
    </dgm:pt>
    <dgm:pt modelId="{6F5711E8-7D28-4B6E-9D3A-5B29BAC5EE01}" type="sibTrans" cxnId="{5D9BD693-7B22-4B52-841D-FC797FE78A00}">
      <dgm:prSet/>
      <dgm:spPr/>
      <dgm:t>
        <a:bodyPr/>
        <a:lstStyle/>
        <a:p>
          <a:endParaRPr lang="en-AU"/>
        </a:p>
      </dgm:t>
    </dgm:pt>
    <dgm:pt modelId="{A91F0EBF-AD40-4898-9EC0-780C62E39FE1}">
      <dgm:prSet phldrT="[Text]"/>
      <dgm:spPr/>
      <dgm:t>
        <a:bodyPr/>
        <a:lstStyle/>
        <a:p>
          <a:r>
            <a:rPr lang="en-AU" dirty="0" smtClean="0"/>
            <a:t>Assessment item from 1</a:t>
          </a:r>
          <a:r>
            <a:rPr lang="en-AU" baseline="30000" dirty="0" smtClean="0"/>
            <a:t>st</a:t>
          </a:r>
          <a:r>
            <a:rPr lang="en-AU" dirty="0" smtClean="0"/>
            <a:t> year is revisited and built upon using the increased skills and knowledge acquired to inform the 2</a:t>
          </a:r>
          <a:r>
            <a:rPr lang="en-AU" baseline="30000" dirty="0" smtClean="0"/>
            <a:t>nd</a:t>
          </a:r>
          <a:r>
            <a:rPr lang="en-AU" dirty="0" smtClean="0"/>
            <a:t> year assessment </a:t>
          </a:r>
          <a:endParaRPr lang="en-AU" dirty="0"/>
        </a:p>
      </dgm:t>
    </dgm:pt>
    <dgm:pt modelId="{9F12B831-69D2-4555-837E-D29D481B6340}" type="parTrans" cxnId="{1EFD3EC1-42C4-4D3A-ABF1-67E67DE9F633}">
      <dgm:prSet/>
      <dgm:spPr/>
      <dgm:t>
        <a:bodyPr/>
        <a:lstStyle/>
        <a:p>
          <a:endParaRPr lang="en-AU"/>
        </a:p>
      </dgm:t>
    </dgm:pt>
    <dgm:pt modelId="{2C17E731-317A-4591-9416-0DBCB042D2E9}" type="sibTrans" cxnId="{1EFD3EC1-42C4-4D3A-ABF1-67E67DE9F633}">
      <dgm:prSet/>
      <dgm:spPr/>
      <dgm:t>
        <a:bodyPr/>
        <a:lstStyle/>
        <a:p>
          <a:endParaRPr lang="en-AU"/>
        </a:p>
      </dgm:t>
    </dgm:pt>
    <dgm:pt modelId="{C1A86DA0-C433-49D8-90C3-6F66345B18A4}">
      <dgm:prSet phldrT="[Text]"/>
      <dgm:spPr/>
      <dgm:t>
        <a:bodyPr/>
        <a:lstStyle/>
        <a:p>
          <a:r>
            <a:rPr lang="en-AU" dirty="0" smtClean="0"/>
            <a:t>3</a:t>
          </a:r>
          <a:r>
            <a:rPr lang="en-AU" baseline="30000" dirty="0" smtClean="0"/>
            <a:t>rd</a:t>
          </a:r>
          <a:r>
            <a:rPr lang="en-AU" dirty="0" smtClean="0"/>
            <a:t> Year</a:t>
          </a:r>
          <a:endParaRPr lang="en-AU" dirty="0"/>
        </a:p>
      </dgm:t>
    </dgm:pt>
    <dgm:pt modelId="{EE4AB40E-5B69-4E4B-8B6F-CD97B8204B68}" type="parTrans" cxnId="{0870EBDE-E4C6-4548-AD4B-567221205224}">
      <dgm:prSet/>
      <dgm:spPr/>
      <dgm:t>
        <a:bodyPr/>
        <a:lstStyle/>
        <a:p>
          <a:endParaRPr lang="en-AU"/>
        </a:p>
      </dgm:t>
    </dgm:pt>
    <dgm:pt modelId="{28D4AC9C-E34A-479F-87DE-0A63B5FC6A58}" type="sibTrans" cxnId="{0870EBDE-E4C6-4548-AD4B-567221205224}">
      <dgm:prSet/>
      <dgm:spPr/>
      <dgm:t>
        <a:bodyPr/>
        <a:lstStyle/>
        <a:p>
          <a:endParaRPr lang="en-AU"/>
        </a:p>
      </dgm:t>
    </dgm:pt>
    <dgm:pt modelId="{22F98DB0-AD56-487E-B5AC-B35C8A46DFDE}">
      <dgm:prSet phldrT="[Text]"/>
      <dgm:spPr/>
      <dgm:t>
        <a:bodyPr/>
        <a:lstStyle/>
        <a:p>
          <a:r>
            <a:rPr lang="en-AU" dirty="0" smtClean="0"/>
            <a:t>MHP301 – Research in Mental Health </a:t>
          </a:r>
          <a:endParaRPr lang="en-AU" dirty="0"/>
        </a:p>
      </dgm:t>
    </dgm:pt>
    <dgm:pt modelId="{6344BB93-3C12-4938-BF5C-FEE1DC47F36C}" type="parTrans" cxnId="{44EDB997-E199-4457-A1C5-4C2732011833}">
      <dgm:prSet/>
      <dgm:spPr/>
      <dgm:t>
        <a:bodyPr/>
        <a:lstStyle/>
        <a:p>
          <a:endParaRPr lang="en-AU"/>
        </a:p>
      </dgm:t>
    </dgm:pt>
    <dgm:pt modelId="{29A86979-0D0A-4775-9BBB-D38576E44CCB}" type="sibTrans" cxnId="{44EDB997-E199-4457-A1C5-4C2732011833}">
      <dgm:prSet/>
      <dgm:spPr/>
      <dgm:t>
        <a:bodyPr/>
        <a:lstStyle/>
        <a:p>
          <a:endParaRPr lang="en-AU"/>
        </a:p>
      </dgm:t>
    </dgm:pt>
    <dgm:pt modelId="{26CA77FC-D36A-4E3C-ACD5-0EE5CF32F189}">
      <dgm:prSet phldrT="[Text]"/>
      <dgm:spPr/>
      <dgm:t>
        <a:bodyPr/>
        <a:lstStyle/>
        <a:p>
          <a:r>
            <a:rPr lang="en-AU" dirty="0" smtClean="0"/>
            <a:t>Assessment item from 2nd year is revisited and built upon using the increased skills and knowledge acquired to inform the 3rd year assessment around ethical engagement. </a:t>
          </a:r>
          <a:endParaRPr lang="en-AU" dirty="0"/>
        </a:p>
      </dgm:t>
    </dgm:pt>
    <dgm:pt modelId="{D5E8ACCB-2E4B-46BC-8B3C-AF83BA17502A}" type="parTrans" cxnId="{342C5A40-E03E-45F7-B050-4F3778EEC4D3}">
      <dgm:prSet/>
      <dgm:spPr/>
      <dgm:t>
        <a:bodyPr/>
        <a:lstStyle/>
        <a:p>
          <a:endParaRPr lang="en-AU"/>
        </a:p>
      </dgm:t>
    </dgm:pt>
    <dgm:pt modelId="{8E183403-2A43-4212-976D-C5B5102AF139}" type="sibTrans" cxnId="{342C5A40-E03E-45F7-B050-4F3778EEC4D3}">
      <dgm:prSet/>
      <dgm:spPr/>
      <dgm:t>
        <a:bodyPr/>
        <a:lstStyle/>
        <a:p>
          <a:endParaRPr lang="en-AU"/>
        </a:p>
      </dgm:t>
    </dgm:pt>
    <dgm:pt modelId="{DFEF0A41-60D0-42A2-9579-4FB8791A88C1}" type="pres">
      <dgm:prSet presAssocID="{22147637-DE0E-4F78-97C7-ED5EDB959EFD}" presName="linearFlow" presStyleCnt="0">
        <dgm:presLayoutVars>
          <dgm:dir/>
          <dgm:animLvl val="lvl"/>
          <dgm:resizeHandles val="exact"/>
        </dgm:presLayoutVars>
      </dgm:prSet>
      <dgm:spPr/>
    </dgm:pt>
    <dgm:pt modelId="{F5DC8D92-E5E6-4222-A690-6412D6A84C1E}" type="pres">
      <dgm:prSet presAssocID="{E8E693B6-C264-4A98-BB06-635F168B21D6}" presName="composite" presStyleCnt="0"/>
      <dgm:spPr/>
    </dgm:pt>
    <dgm:pt modelId="{559F2244-3373-4D40-9736-174B51CBFC8F}" type="pres">
      <dgm:prSet presAssocID="{E8E693B6-C264-4A98-BB06-635F168B21D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BDFBF9-438E-4E0D-BD0D-E348FE6270A6}" type="pres">
      <dgm:prSet presAssocID="{E8E693B6-C264-4A98-BB06-635F168B21D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B0B6BA9-79AA-41D4-BD13-C33FBDCBA409}" type="pres">
      <dgm:prSet presAssocID="{1DCC5C12-D36A-481F-892F-B1ED5A904C5A}" presName="sp" presStyleCnt="0"/>
      <dgm:spPr/>
    </dgm:pt>
    <dgm:pt modelId="{B4C0A697-FECD-47BC-B1C1-F00CA62DD2F7}" type="pres">
      <dgm:prSet presAssocID="{DA6A92EB-99D1-4733-9EDB-9B23B5B8774C}" presName="composite" presStyleCnt="0"/>
      <dgm:spPr/>
    </dgm:pt>
    <dgm:pt modelId="{5527778D-AB5C-4B55-AB08-5C76E0430A89}" type="pres">
      <dgm:prSet presAssocID="{DA6A92EB-99D1-4733-9EDB-9B23B5B8774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FFB5E61-2E2E-4EC6-80D9-69C673657EA6}" type="pres">
      <dgm:prSet presAssocID="{DA6A92EB-99D1-4733-9EDB-9B23B5B8774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3DEE684-0EB5-4477-AA39-616523BC8788}" type="pres">
      <dgm:prSet presAssocID="{BEF8F953-BC01-43B8-82C6-251FAF1774A2}" presName="sp" presStyleCnt="0"/>
      <dgm:spPr/>
    </dgm:pt>
    <dgm:pt modelId="{844508E2-9833-4394-8B0A-CC01F89DA75D}" type="pres">
      <dgm:prSet presAssocID="{C1A86DA0-C433-49D8-90C3-6F66345B18A4}" presName="composite" presStyleCnt="0"/>
      <dgm:spPr/>
    </dgm:pt>
    <dgm:pt modelId="{BE3EEB7C-C1EC-4C65-920E-FEC7617AD6ED}" type="pres">
      <dgm:prSet presAssocID="{C1A86DA0-C433-49D8-90C3-6F66345B18A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7B1F6E-155C-4D36-AE81-C1E028E392CC}" type="pres">
      <dgm:prSet presAssocID="{C1A86DA0-C433-49D8-90C3-6F66345B18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870EBDE-E4C6-4548-AD4B-567221205224}" srcId="{22147637-DE0E-4F78-97C7-ED5EDB959EFD}" destId="{C1A86DA0-C433-49D8-90C3-6F66345B18A4}" srcOrd="2" destOrd="0" parTransId="{EE4AB40E-5B69-4E4B-8B6F-CD97B8204B68}" sibTransId="{28D4AC9C-E34A-479F-87DE-0A63B5FC6A58}"/>
    <dgm:cxn modelId="{7E12C9CD-CEB0-4D2A-896D-83D50005D547}" type="presOf" srcId="{26CA77FC-D36A-4E3C-ACD5-0EE5CF32F189}" destId="{E47B1F6E-155C-4D36-AE81-C1E028E392CC}" srcOrd="0" destOrd="1" presId="urn:microsoft.com/office/officeart/2005/8/layout/chevron2"/>
    <dgm:cxn modelId="{5D9BD693-7B22-4B52-841D-FC797FE78A00}" srcId="{DA6A92EB-99D1-4733-9EDB-9B23B5B8774C}" destId="{FB4ED055-08DE-46B8-A864-0DF94143199B}" srcOrd="0" destOrd="0" parTransId="{E28098DA-8765-4F50-AF1B-27E126DA7F40}" sibTransId="{6F5711E8-7D28-4B6E-9D3A-5B29BAC5EE01}"/>
    <dgm:cxn modelId="{49EFC782-691C-41EB-9008-48D0691D1670}" type="presOf" srcId="{22F98DB0-AD56-487E-B5AC-B35C8A46DFDE}" destId="{E47B1F6E-155C-4D36-AE81-C1E028E392CC}" srcOrd="0" destOrd="0" presId="urn:microsoft.com/office/officeart/2005/8/layout/chevron2"/>
    <dgm:cxn modelId="{342C5A40-E03E-45F7-B050-4F3778EEC4D3}" srcId="{C1A86DA0-C433-49D8-90C3-6F66345B18A4}" destId="{26CA77FC-D36A-4E3C-ACD5-0EE5CF32F189}" srcOrd="1" destOrd="0" parTransId="{D5E8ACCB-2E4B-46BC-8B3C-AF83BA17502A}" sibTransId="{8E183403-2A43-4212-976D-C5B5102AF139}"/>
    <dgm:cxn modelId="{45E239D3-5F92-4A32-BFF5-F764DD6C1CD1}" type="presOf" srcId="{E8E693B6-C264-4A98-BB06-635F168B21D6}" destId="{559F2244-3373-4D40-9736-174B51CBFC8F}" srcOrd="0" destOrd="0" presId="urn:microsoft.com/office/officeart/2005/8/layout/chevron2"/>
    <dgm:cxn modelId="{AA0873DD-4AC3-4520-B58E-0140020024D9}" type="presOf" srcId="{3E48C96A-A409-496D-9D59-4F0BBC497211}" destId="{1DBDFBF9-438E-4E0D-BD0D-E348FE6270A6}" srcOrd="0" destOrd="1" presId="urn:microsoft.com/office/officeart/2005/8/layout/chevron2"/>
    <dgm:cxn modelId="{44EDB997-E199-4457-A1C5-4C2732011833}" srcId="{C1A86DA0-C433-49D8-90C3-6F66345B18A4}" destId="{22F98DB0-AD56-487E-B5AC-B35C8A46DFDE}" srcOrd="0" destOrd="0" parTransId="{6344BB93-3C12-4938-BF5C-FEE1DC47F36C}" sibTransId="{29A86979-0D0A-4775-9BBB-D38576E44CCB}"/>
    <dgm:cxn modelId="{78E0696F-C201-4175-82F8-3EF990488422}" type="presOf" srcId="{FB4ED055-08DE-46B8-A864-0DF94143199B}" destId="{9FFB5E61-2E2E-4EC6-80D9-69C673657EA6}" srcOrd="0" destOrd="0" presId="urn:microsoft.com/office/officeart/2005/8/layout/chevron2"/>
    <dgm:cxn modelId="{1EFD3EC1-42C4-4D3A-ABF1-67E67DE9F633}" srcId="{DA6A92EB-99D1-4733-9EDB-9B23B5B8774C}" destId="{A91F0EBF-AD40-4898-9EC0-780C62E39FE1}" srcOrd="1" destOrd="0" parTransId="{9F12B831-69D2-4555-837E-D29D481B6340}" sibTransId="{2C17E731-317A-4591-9416-0DBCB042D2E9}"/>
    <dgm:cxn modelId="{042C7467-7699-4631-BA4A-DC2833F2EA48}" type="presOf" srcId="{C1A86DA0-C433-49D8-90C3-6F66345B18A4}" destId="{BE3EEB7C-C1EC-4C65-920E-FEC7617AD6ED}" srcOrd="0" destOrd="0" presId="urn:microsoft.com/office/officeart/2005/8/layout/chevron2"/>
    <dgm:cxn modelId="{93716E50-2E68-494C-AE7D-C9B47C228A7C}" srcId="{22147637-DE0E-4F78-97C7-ED5EDB959EFD}" destId="{DA6A92EB-99D1-4733-9EDB-9B23B5B8774C}" srcOrd="1" destOrd="0" parTransId="{BBAB29D2-83FF-4B95-BAF3-32EDF7EFFA4C}" sibTransId="{BEF8F953-BC01-43B8-82C6-251FAF1774A2}"/>
    <dgm:cxn modelId="{F0B6525A-24C1-48B9-BCF6-9F631C1D8B38}" type="presOf" srcId="{DA6A92EB-99D1-4733-9EDB-9B23B5B8774C}" destId="{5527778D-AB5C-4B55-AB08-5C76E0430A89}" srcOrd="0" destOrd="0" presId="urn:microsoft.com/office/officeart/2005/8/layout/chevron2"/>
    <dgm:cxn modelId="{58CC0E3E-A6EA-4787-8A4D-D998B063DE52}" type="presOf" srcId="{22147637-DE0E-4F78-97C7-ED5EDB959EFD}" destId="{DFEF0A41-60D0-42A2-9579-4FB8791A88C1}" srcOrd="0" destOrd="0" presId="urn:microsoft.com/office/officeart/2005/8/layout/chevron2"/>
    <dgm:cxn modelId="{A0DC989A-61CC-4BE0-A107-F81A8FCA928F}" type="presOf" srcId="{E0943E58-55C0-4EAE-84A8-6151FA17BE13}" destId="{1DBDFBF9-438E-4E0D-BD0D-E348FE6270A6}" srcOrd="0" destOrd="0" presId="urn:microsoft.com/office/officeart/2005/8/layout/chevron2"/>
    <dgm:cxn modelId="{977104B2-B277-4E33-B13F-93B4A68C4D72}" srcId="{22147637-DE0E-4F78-97C7-ED5EDB959EFD}" destId="{E8E693B6-C264-4A98-BB06-635F168B21D6}" srcOrd="0" destOrd="0" parTransId="{F29E4C90-06F1-4B72-BF7D-C9DA6599502F}" sibTransId="{1DCC5C12-D36A-481F-892F-B1ED5A904C5A}"/>
    <dgm:cxn modelId="{B1FE7785-19D3-4CC6-87AE-441FE7EEB0B6}" type="presOf" srcId="{A91F0EBF-AD40-4898-9EC0-780C62E39FE1}" destId="{9FFB5E61-2E2E-4EC6-80D9-69C673657EA6}" srcOrd="0" destOrd="1" presId="urn:microsoft.com/office/officeart/2005/8/layout/chevron2"/>
    <dgm:cxn modelId="{322C047F-935D-4603-8EC9-4647A6A13F51}" srcId="{E8E693B6-C264-4A98-BB06-635F168B21D6}" destId="{3E48C96A-A409-496D-9D59-4F0BBC497211}" srcOrd="1" destOrd="0" parTransId="{12FCAAB9-1304-4DB7-8BF6-07F4E03F9C6B}" sibTransId="{23F4322B-9ACA-40DE-90CD-54D20F3C27D3}"/>
    <dgm:cxn modelId="{190BDAAB-986C-4BF6-AFED-E9F2A1AC201F}" srcId="{E8E693B6-C264-4A98-BB06-635F168B21D6}" destId="{E0943E58-55C0-4EAE-84A8-6151FA17BE13}" srcOrd="0" destOrd="0" parTransId="{3B5F5CB9-76F9-498D-810B-98DDA209AEFC}" sibTransId="{8F19BD0F-38FB-49AE-B933-CD0063099791}"/>
    <dgm:cxn modelId="{54A13D62-5F70-4932-A29E-E10CDA08BAA7}" type="presParOf" srcId="{DFEF0A41-60D0-42A2-9579-4FB8791A88C1}" destId="{F5DC8D92-E5E6-4222-A690-6412D6A84C1E}" srcOrd="0" destOrd="0" presId="urn:microsoft.com/office/officeart/2005/8/layout/chevron2"/>
    <dgm:cxn modelId="{F031716B-DD1B-40FD-B9DC-818CEC067A4D}" type="presParOf" srcId="{F5DC8D92-E5E6-4222-A690-6412D6A84C1E}" destId="{559F2244-3373-4D40-9736-174B51CBFC8F}" srcOrd="0" destOrd="0" presId="urn:microsoft.com/office/officeart/2005/8/layout/chevron2"/>
    <dgm:cxn modelId="{2BFB7004-49FF-4AF3-BDA0-41F91F5733E3}" type="presParOf" srcId="{F5DC8D92-E5E6-4222-A690-6412D6A84C1E}" destId="{1DBDFBF9-438E-4E0D-BD0D-E348FE6270A6}" srcOrd="1" destOrd="0" presId="urn:microsoft.com/office/officeart/2005/8/layout/chevron2"/>
    <dgm:cxn modelId="{6AB1A4EB-4D6E-4317-9D6A-F83280904CC4}" type="presParOf" srcId="{DFEF0A41-60D0-42A2-9579-4FB8791A88C1}" destId="{2B0B6BA9-79AA-41D4-BD13-C33FBDCBA409}" srcOrd="1" destOrd="0" presId="urn:microsoft.com/office/officeart/2005/8/layout/chevron2"/>
    <dgm:cxn modelId="{0BBF93DD-C664-413C-BAC9-96A40ADA7710}" type="presParOf" srcId="{DFEF0A41-60D0-42A2-9579-4FB8791A88C1}" destId="{B4C0A697-FECD-47BC-B1C1-F00CA62DD2F7}" srcOrd="2" destOrd="0" presId="urn:microsoft.com/office/officeart/2005/8/layout/chevron2"/>
    <dgm:cxn modelId="{0B66A469-508E-433F-A101-5BAD3E3CC3B0}" type="presParOf" srcId="{B4C0A697-FECD-47BC-B1C1-F00CA62DD2F7}" destId="{5527778D-AB5C-4B55-AB08-5C76E0430A89}" srcOrd="0" destOrd="0" presId="urn:microsoft.com/office/officeart/2005/8/layout/chevron2"/>
    <dgm:cxn modelId="{083B183C-7186-4B11-8046-ED7A04F12AEA}" type="presParOf" srcId="{B4C0A697-FECD-47BC-B1C1-F00CA62DD2F7}" destId="{9FFB5E61-2E2E-4EC6-80D9-69C673657EA6}" srcOrd="1" destOrd="0" presId="urn:microsoft.com/office/officeart/2005/8/layout/chevron2"/>
    <dgm:cxn modelId="{9B5DCC41-39C0-4CE3-BBF6-5A98F5137B33}" type="presParOf" srcId="{DFEF0A41-60D0-42A2-9579-4FB8791A88C1}" destId="{83DEE684-0EB5-4477-AA39-616523BC8788}" srcOrd="3" destOrd="0" presId="urn:microsoft.com/office/officeart/2005/8/layout/chevron2"/>
    <dgm:cxn modelId="{0E6E781E-0F5E-45E5-8C21-EB71FA138508}" type="presParOf" srcId="{DFEF0A41-60D0-42A2-9579-4FB8791A88C1}" destId="{844508E2-9833-4394-8B0A-CC01F89DA75D}" srcOrd="4" destOrd="0" presId="urn:microsoft.com/office/officeart/2005/8/layout/chevron2"/>
    <dgm:cxn modelId="{0655657A-6B4C-465D-B5CE-2D2DC8F22BE7}" type="presParOf" srcId="{844508E2-9833-4394-8B0A-CC01F89DA75D}" destId="{BE3EEB7C-C1EC-4C65-920E-FEC7617AD6ED}" srcOrd="0" destOrd="0" presId="urn:microsoft.com/office/officeart/2005/8/layout/chevron2"/>
    <dgm:cxn modelId="{9B1A9CE1-E25F-4CDB-A9AE-273B61278ED8}" type="presParOf" srcId="{844508E2-9833-4394-8B0A-CC01F89DA75D}" destId="{E47B1F6E-155C-4D36-AE81-C1E028E392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F2244-3373-4D40-9736-174B51CBFC8F}">
      <dsp:nvSpPr>
        <dsp:cNvPr id="0" name=""/>
        <dsp:cNvSpPr/>
      </dsp:nvSpPr>
      <dsp:spPr>
        <a:xfrm rot="5400000">
          <a:off x="-261277" y="261429"/>
          <a:ext cx="1741850" cy="1219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1</a:t>
          </a:r>
          <a:r>
            <a:rPr lang="en-AU" sz="2600" kern="1200" baseline="30000" dirty="0" smtClean="0"/>
            <a:t>st</a:t>
          </a:r>
          <a:r>
            <a:rPr lang="en-AU" sz="2600" kern="1200" dirty="0" smtClean="0"/>
            <a:t> Year</a:t>
          </a:r>
          <a:endParaRPr lang="en-AU" sz="2600" kern="1200" dirty="0"/>
        </a:p>
      </dsp:txBody>
      <dsp:txXfrm rot="5400000">
        <a:off x="-261277" y="261429"/>
        <a:ext cx="1741850" cy="1219295"/>
      </dsp:txXfrm>
    </dsp:sp>
    <dsp:sp modelId="{1DBDFBF9-438E-4E0D-BD0D-E348FE6270A6}">
      <dsp:nvSpPr>
        <dsp:cNvPr id="0" name=""/>
        <dsp:cNvSpPr/>
      </dsp:nvSpPr>
      <dsp:spPr>
        <a:xfrm rot="5400000">
          <a:off x="4148002" y="-2928555"/>
          <a:ext cx="1132202" cy="6989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MHP105 – Primary Health Care (PHC) 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Assessment 1 used for MHP214</a:t>
          </a:r>
          <a:endParaRPr lang="en-AU" sz="1800" kern="1200" dirty="0"/>
        </a:p>
      </dsp:txBody>
      <dsp:txXfrm rot="5400000">
        <a:off x="4148002" y="-2928555"/>
        <a:ext cx="1132202" cy="6989616"/>
      </dsp:txXfrm>
    </dsp:sp>
    <dsp:sp modelId="{5527778D-AB5C-4B55-AB08-5C76E0430A89}">
      <dsp:nvSpPr>
        <dsp:cNvPr id="0" name=""/>
        <dsp:cNvSpPr/>
      </dsp:nvSpPr>
      <dsp:spPr>
        <a:xfrm rot="5400000">
          <a:off x="-261277" y="1810508"/>
          <a:ext cx="1741850" cy="1219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2</a:t>
          </a:r>
          <a:r>
            <a:rPr lang="en-AU" sz="2600" kern="1200" baseline="30000" dirty="0" smtClean="0"/>
            <a:t>nd</a:t>
          </a:r>
          <a:r>
            <a:rPr lang="en-AU" sz="2600" kern="1200" dirty="0" smtClean="0"/>
            <a:t> Year </a:t>
          </a:r>
          <a:endParaRPr lang="en-AU" sz="2600" kern="1200" dirty="0"/>
        </a:p>
      </dsp:txBody>
      <dsp:txXfrm rot="5400000">
        <a:off x="-261277" y="1810508"/>
        <a:ext cx="1741850" cy="1219295"/>
      </dsp:txXfrm>
    </dsp:sp>
    <dsp:sp modelId="{9FFB5E61-2E2E-4EC6-80D9-69C673657EA6}">
      <dsp:nvSpPr>
        <dsp:cNvPr id="0" name=""/>
        <dsp:cNvSpPr/>
      </dsp:nvSpPr>
      <dsp:spPr>
        <a:xfrm rot="5400000">
          <a:off x="4148002" y="-1379476"/>
          <a:ext cx="1132202" cy="6989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MHP214 – Community Development (PHC)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Assessment item from 1</a:t>
          </a:r>
          <a:r>
            <a:rPr lang="en-AU" sz="1800" kern="1200" baseline="30000" dirty="0" smtClean="0"/>
            <a:t>st</a:t>
          </a:r>
          <a:r>
            <a:rPr lang="en-AU" sz="1800" kern="1200" dirty="0" smtClean="0"/>
            <a:t> year is revisited and built upon using the increased skills and knowledge acquired to inform the 2</a:t>
          </a:r>
          <a:r>
            <a:rPr lang="en-AU" sz="1800" kern="1200" baseline="30000" dirty="0" smtClean="0"/>
            <a:t>nd</a:t>
          </a:r>
          <a:r>
            <a:rPr lang="en-AU" sz="1800" kern="1200" dirty="0" smtClean="0"/>
            <a:t> year assessment </a:t>
          </a:r>
          <a:endParaRPr lang="en-AU" sz="1800" kern="1200" dirty="0"/>
        </a:p>
      </dsp:txBody>
      <dsp:txXfrm rot="5400000">
        <a:off x="4148002" y="-1379476"/>
        <a:ext cx="1132202" cy="6989616"/>
      </dsp:txXfrm>
    </dsp:sp>
    <dsp:sp modelId="{BE3EEB7C-C1EC-4C65-920E-FEC7617AD6ED}">
      <dsp:nvSpPr>
        <dsp:cNvPr id="0" name=""/>
        <dsp:cNvSpPr/>
      </dsp:nvSpPr>
      <dsp:spPr>
        <a:xfrm rot="5400000">
          <a:off x="-261277" y="3359587"/>
          <a:ext cx="1741850" cy="1219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3</a:t>
          </a:r>
          <a:r>
            <a:rPr lang="en-AU" sz="2600" kern="1200" baseline="30000" dirty="0" smtClean="0"/>
            <a:t>rd</a:t>
          </a:r>
          <a:r>
            <a:rPr lang="en-AU" sz="2600" kern="1200" dirty="0" smtClean="0"/>
            <a:t> Year</a:t>
          </a:r>
          <a:endParaRPr lang="en-AU" sz="2600" kern="1200" dirty="0"/>
        </a:p>
      </dsp:txBody>
      <dsp:txXfrm rot="5400000">
        <a:off x="-261277" y="3359587"/>
        <a:ext cx="1741850" cy="1219295"/>
      </dsp:txXfrm>
    </dsp:sp>
    <dsp:sp modelId="{E47B1F6E-155C-4D36-AE81-C1E028E392CC}">
      <dsp:nvSpPr>
        <dsp:cNvPr id="0" name=""/>
        <dsp:cNvSpPr/>
      </dsp:nvSpPr>
      <dsp:spPr>
        <a:xfrm rot="5400000">
          <a:off x="4148002" y="169602"/>
          <a:ext cx="1132202" cy="6989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MHP301 – Research in Mental Health 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Assessment item from 2nd year is revisited and built upon using the increased skills and knowledge acquired to inform the 3rd year assessment around ethical engagement. </a:t>
          </a:r>
          <a:endParaRPr lang="en-AU" sz="1800" kern="1200" dirty="0"/>
        </a:p>
      </dsp:txBody>
      <dsp:txXfrm rot="5400000">
        <a:off x="4148002" y="169602"/>
        <a:ext cx="1132202" cy="6989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251555C-22C2-4CDA-8D71-E8002FEF51A5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69073A-C06B-4A69-B93D-D2F36AFA9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DAAAF52-6862-4D13-835C-DC5BBF1D98C4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9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CFF2751-4CA5-437C-8051-DE0D88E60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dirty="0" smtClean="0">
                <a:solidFill>
                  <a:schemeClr val="accent1"/>
                </a:solidFill>
                <a:latin typeface="Arial" charset="0"/>
              </a:rPr>
              <a:t>A pilot Aboriginal Mental Health Education Program was developed and operated between 1993 and 1995.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dirty="0" smtClean="0">
              <a:solidFill>
                <a:schemeClr val="accent1"/>
              </a:solidFill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dirty="0" smtClean="0">
                <a:solidFill>
                  <a:schemeClr val="accent1"/>
                </a:solidFill>
                <a:latin typeface="Arial" charset="0"/>
              </a:rPr>
              <a:t>Five Aboriginal people were employed as mental health workers in mainstream mental health services in Queanbeyan NSW at their three health districts.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dirty="0" smtClean="0">
              <a:solidFill>
                <a:schemeClr val="accent1"/>
              </a:solidFill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dirty="0" smtClean="0">
                <a:solidFill>
                  <a:schemeClr val="accent1"/>
                </a:solidFill>
                <a:latin typeface="Arial" charset="0"/>
              </a:rPr>
              <a:t>The students were to receive a ‘Certificate of Completion’ at the end of the program, students and committee members expressed the need to have the program recognised as a suitable tertiary level qualification.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dirty="0" smtClean="0">
              <a:solidFill>
                <a:schemeClr val="accent1"/>
              </a:solidFill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dirty="0" smtClean="0">
                <a:solidFill>
                  <a:schemeClr val="accent1"/>
                </a:solidFill>
                <a:latin typeface="Arial" charset="0"/>
              </a:rPr>
              <a:t>The Academic Senate at Charles Sturt University accredited the course as a Diploma of Health Science (Mental Health)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dirty="0" smtClean="0">
              <a:solidFill>
                <a:schemeClr val="accent1"/>
              </a:solidFill>
              <a:latin typeface="Arial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2751-4CA5-437C-8051-DE0D88E605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2751-4CA5-437C-8051-DE0D88E605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Scaffolding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2751-4CA5-437C-8051-DE0D88E605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2751-4CA5-437C-8051-DE0D88E605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1797 PLU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43188"/>
            <a:ext cx="12747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Section Tit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395288" y="476250"/>
            <a:ext cx="4897437" cy="1152525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algn="ctr">
              <a:defRPr/>
            </a:pPr>
            <a:r>
              <a:rPr lang="en-AU" sz="2000" b="1" dirty="0" smtClean="0">
                <a:solidFill>
                  <a:srgbClr val="C4262E"/>
                </a:solidFill>
              </a:rPr>
              <a:t>School of Nursing, Midwifery </a:t>
            </a:r>
          </a:p>
          <a:p>
            <a:pPr algn="ctr">
              <a:defRPr/>
            </a:pPr>
            <a:r>
              <a:rPr lang="en-AU" sz="2000" b="1" dirty="0" smtClean="0">
                <a:solidFill>
                  <a:srgbClr val="C4262E"/>
                </a:solidFill>
              </a:rPr>
              <a:t>&amp;</a:t>
            </a:r>
          </a:p>
          <a:p>
            <a:pPr algn="ctr">
              <a:defRPr/>
            </a:pPr>
            <a:r>
              <a:rPr lang="en-AU" sz="2000" b="1" dirty="0" smtClean="0">
                <a:solidFill>
                  <a:srgbClr val="C4262E"/>
                </a:solidFill>
              </a:rPr>
              <a:t> Indigenous Health</a:t>
            </a:r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000372"/>
            <a:ext cx="8280400" cy="3092924"/>
          </a:xfrm>
        </p:spPr>
        <p:txBody>
          <a:bodyPr/>
          <a:lstStyle>
            <a:lvl1pPr>
              <a:defRPr baseline="0">
                <a:solidFill>
                  <a:srgbClr val="C426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Slide Title.jpg"/>
          <p:cNvPicPr>
            <a:picLocks noChangeAspect="1"/>
          </p:cNvPicPr>
          <p:nvPr/>
        </p:nvPicPr>
        <p:blipFill>
          <a:blip r:embed="rId2" cstate="print"/>
          <a:srcRect b="6299"/>
          <a:stretch>
            <a:fillRect/>
          </a:stretch>
        </p:blipFill>
        <p:spPr bwMode="auto">
          <a:xfrm>
            <a:off x="0" y="0"/>
            <a:ext cx="9144000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1797 PLU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714625"/>
            <a:ext cx="12747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188" y="476250"/>
            <a:ext cx="4572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AU" b="1" dirty="0">
                <a:solidFill>
                  <a:srgbClr val="C4262E"/>
                </a:solidFill>
              </a:rPr>
              <a:t>School of Nursing, Midwifery </a:t>
            </a:r>
          </a:p>
          <a:p>
            <a:pPr algn="ctr">
              <a:defRPr/>
            </a:pPr>
            <a:r>
              <a:rPr lang="en-AU" b="1" dirty="0">
                <a:solidFill>
                  <a:srgbClr val="C4262E"/>
                </a:solidFill>
              </a:rPr>
              <a:t>&amp;</a:t>
            </a:r>
          </a:p>
          <a:p>
            <a:pPr algn="ctr">
              <a:defRPr/>
            </a:pPr>
            <a:r>
              <a:rPr lang="en-AU" b="1" dirty="0">
                <a:solidFill>
                  <a:srgbClr val="C4262E"/>
                </a:solidFill>
              </a:rPr>
              <a:t> </a:t>
            </a:r>
            <a:r>
              <a:rPr lang="en-AU" sz="2000" b="1" dirty="0">
                <a:solidFill>
                  <a:srgbClr val="C4262E"/>
                </a:solidFill>
              </a:rPr>
              <a:t>Indigenous</a:t>
            </a:r>
            <a:r>
              <a:rPr lang="en-AU" b="1" dirty="0">
                <a:solidFill>
                  <a:srgbClr val="C4262E"/>
                </a:solidFill>
              </a:rPr>
              <a:t> Health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8313" y="3071810"/>
            <a:ext cx="8280400" cy="7207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643182"/>
            <a:ext cx="8291513" cy="348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875"/>
            <a:ext cx="5486400" cy="33147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8D3BEF0-C171-411B-84CC-CF3B9D085C3B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7B6B143E-45E7-4E4D-9EF0-58D408BE1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D3BEF0-C171-411B-84CC-CF3B9D085C3B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6B143E-45E7-4E4D-9EF0-58D408BE1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Page slide background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908050"/>
            <a:ext cx="8280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989138"/>
            <a:ext cx="829151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Heading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6" name="TextBox 5"/>
          <p:cNvSpPr txBox="1"/>
          <p:nvPr/>
        </p:nvSpPr>
        <p:spPr>
          <a:xfrm>
            <a:off x="9358313" y="1412875"/>
            <a:ext cx="2928937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DO NOT PLACE ANY TEXT </a:t>
            </a:r>
            <a:br>
              <a:rPr lang="en-AU" sz="1400" b="1" dirty="0">
                <a:solidFill>
                  <a:schemeClr val="bg2"/>
                </a:solidFill>
                <a:latin typeface="Arial" charset="0"/>
              </a:rPr>
            </a:b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OR GRAPHICS ABOVE </a:t>
            </a:r>
            <a:br>
              <a:rPr lang="en-AU" sz="1400" b="1" dirty="0">
                <a:solidFill>
                  <a:schemeClr val="bg2"/>
                </a:solidFill>
                <a:latin typeface="Arial" charset="0"/>
              </a:rPr>
            </a:b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THE GUIDELINE SHOWN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8313" y="5335588"/>
            <a:ext cx="2928937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DO NOT PLACE ANY TEXT </a:t>
            </a:r>
            <a:br>
              <a:rPr lang="en-AU" sz="1400" b="1" dirty="0">
                <a:solidFill>
                  <a:schemeClr val="bg2"/>
                </a:solidFill>
                <a:latin typeface="Arial" charset="0"/>
              </a:rPr>
            </a:b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OR GRAPHICS BELOW </a:t>
            </a:r>
            <a:br>
              <a:rPr lang="en-AU" sz="1400" b="1" dirty="0">
                <a:solidFill>
                  <a:schemeClr val="bg2"/>
                </a:solidFill>
                <a:latin typeface="Arial" charset="0"/>
              </a:rPr>
            </a:br>
            <a:r>
              <a:rPr lang="en-AU" sz="1400" b="1" dirty="0">
                <a:solidFill>
                  <a:schemeClr val="bg2"/>
                </a:solidFill>
                <a:latin typeface="Arial" charset="0"/>
              </a:rPr>
              <a:t>THE GUIDELINE SHOWN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714625" y="1412875"/>
            <a:ext cx="24606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dirty="0">
                <a:solidFill>
                  <a:srgbClr val="C00000"/>
                </a:solidFill>
                <a:latin typeface="Arial" charset="0"/>
              </a:rPr>
              <a:t>TO EDIT GRAPHICS IN THE MASTER SELECT:</a:t>
            </a:r>
          </a:p>
          <a:p>
            <a:pPr>
              <a:defRPr/>
            </a:pPr>
            <a:r>
              <a:rPr lang="en-AU" sz="1400" b="1" dirty="0">
                <a:solidFill>
                  <a:srgbClr val="C00000"/>
                </a:solidFill>
                <a:latin typeface="Arial" charset="0"/>
              </a:rPr>
              <a:t>VIEW &gt; SLIDE MASTER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643188" y="3000375"/>
            <a:ext cx="292893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TO APPLY PAGE STYLES</a:t>
            </a:r>
          </a:p>
          <a:p>
            <a:pPr>
              <a:defRPr/>
            </a:pPr>
            <a:r>
              <a:rPr lang="en-AU" sz="14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RIGHT CLICK YOUR PAGE</a:t>
            </a:r>
          </a:p>
          <a:p>
            <a:pPr>
              <a:defRPr/>
            </a:pPr>
            <a:r>
              <a:rPr lang="en-AU" sz="1400" b="1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&gt;LAYOUT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395288" y="404813"/>
            <a:ext cx="6264275" cy="360362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algn="l">
              <a:defRPr/>
            </a:pPr>
            <a:r>
              <a:rPr lang="en-AU" sz="2000" b="1" dirty="0" smtClean="0">
                <a:solidFill>
                  <a:srgbClr val="C4262E"/>
                </a:solidFill>
              </a:rPr>
              <a:t>School of Nursing, Midwifery &amp; Indigenous Health</a:t>
            </a:r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58313" y="6165850"/>
            <a:ext cx="250031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dirty="0">
                <a:solidFill>
                  <a:srgbClr val="C00000"/>
                </a:solidFill>
                <a:latin typeface="Arial" charset="0"/>
              </a:rPr>
              <a:t>TO EDIT THE FOOTER IN </a:t>
            </a:r>
            <a:br>
              <a:rPr lang="en-AU" sz="1400" dirty="0">
                <a:solidFill>
                  <a:srgbClr val="C00000"/>
                </a:solidFill>
                <a:latin typeface="Arial" charset="0"/>
              </a:rPr>
            </a:br>
            <a:r>
              <a:rPr lang="en-AU" sz="1400" dirty="0">
                <a:solidFill>
                  <a:srgbClr val="C00000"/>
                </a:solidFill>
                <a:latin typeface="Arial" charset="0"/>
              </a:rPr>
              <a:t>THE MASTER SELECT:</a:t>
            </a:r>
          </a:p>
          <a:p>
            <a:pPr>
              <a:defRPr/>
            </a:pPr>
            <a:r>
              <a:rPr lang="en-AU" sz="1400" b="1" dirty="0">
                <a:solidFill>
                  <a:srgbClr val="C00000"/>
                </a:solidFill>
                <a:latin typeface="Arial" charset="0"/>
              </a:rPr>
              <a:t>VIEW &gt; SLIDE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3200" b="1" kern="1200">
          <a:solidFill>
            <a:srgbClr val="C4262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50000"/>
        <a:buFont typeface="Arial" pitchFamily="34" charset="0"/>
        <a:buChar char="•"/>
        <a:defRPr sz="2800" b="1" kern="1200">
          <a:solidFill>
            <a:srgbClr val="C4262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50000"/>
        <a:buFont typeface="Arial" pitchFamily="34" charset="0"/>
        <a:buChar char="•"/>
        <a:defRPr sz="2400" b="1" kern="1200">
          <a:solidFill>
            <a:srgbClr val="C4262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50000"/>
        <a:buFont typeface="Arial" pitchFamily="34" charset="0"/>
        <a:buChar char="•"/>
        <a:defRPr sz="2000" b="1" kern="1200">
          <a:solidFill>
            <a:srgbClr val="C4262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50000"/>
        <a:buFont typeface="Arial" pitchFamily="34" charset="0"/>
        <a:buChar char="•"/>
        <a:defRPr sz="2000" b="1" kern="1200">
          <a:solidFill>
            <a:srgbClr val="C4262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.edu.au/handbook/handbook13/subjects/MHP212.html" TargetMode="External"/><Relationship Id="rId7" Type="http://schemas.openxmlformats.org/officeDocument/2006/relationships/hyperlink" Target="http://www.csu.edu.au/handbook/handbook13/subjects/MHP216.html" TargetMode="External"/><Relationship Id="rId2" Type="http://schemas.openxmlformats.org/officeDocument/2006/relationships/hyperlink" Target="http://www.csu.edu.au/handbook/handbook13/subjects/MHP211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su.edu.au/handbook/handbook13/subjects/MHP209.html" TargetMode="External"/><Relationship Id="rId5" Type="http://schemas.openxmlformats.org/officeDocument/2006/relationships/hyperlink" Target="http://www.csu.edu.au/handbook/handbook13/subjects/MHP214.html" TargetMode="External"/><Relationship Id="rId4" Type="http://schemas.openxmlformats.org/officeDocument/2006/relationships/hyperlink" Target="http://www.csu.edu.au/handbook/handbook13/subjects/MHP213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.edu.au/handbook/handbook13/subjects/MHP302.html" TargetMode="External"/><Relationship Id="rId2" Type="http://schemas.openxmlformats.org/officeDocument/2006/relationships/hyperlink" Target="http://www.csu.edu.au/handbook/handbook13/subjects/MHP301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su.edu.au/handbook/handbook13/subjects/MHP313.html" TargetMode="External"/><Relationship Id="rId5" Type="http://schemas.openxmlformats.org/officeDocument/2006/relationships/hyperlink" Target="http://www.csu.edu.au/handbook/handbook13/subjects/MHP312.html" TargetMode="External"/><Relationship Id="rId4" Type="http://schemas.openxmlformats.org/officeDocument/2006/relationships/hyperlink" Target="http://www.csu.edu.au/handbook/handbook13/subjects/MHP31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.au/internet/main/publishing.nsf/Content/5D7909E82304E6D2CA257C430004E877/$File/wkstd1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u.edu.au/handbook/handbook13/subjects/MHP115.html" TargetMode="External"/><Relationship Id="rId3" Type="http://schemas.openxmlformats.org/officeDocument/2006/relationships/hyperlink" Target="http://www.csu.edu.au/handbook/handbook13/subjects/MHP109.html" TargetMode="External"/><Relationship Id="rId7" Type="http://schemas.openxmlformats.org/officeDocument/2006/relationships/hyperlink" Target="http://www.csu.edu.au/handbook/handbook13/subjects/MHP114.html" TargetMode="External"/><Relationship Id="rId2" Type="http://schemas.openxmlformats.org/officeDocument/2006/relationships/hyperlink" Target="http://www.csu.edu.au/handbook/handbook13/subjects/MHP105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su.edu.au/handbook/handbook13/subjects/MHP113.html" TargetMode="External"/><Relationship Id="rId5" Type="http://schemas.openxmlformats.org/officeDocument/2006/relationships/hyperlink" Target="http://www.csu.edu.au/handbook/handbook13/subjects/MHP112.html" TargetMode="External"/><Relationship Id="rId4" Type="http://schemas.openxmlformats.org/officeDocument/2006/relationships/hyperlink" Target="http://www.csu.edu.au/handbook/handbook13/subjects/MHP11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40768"/>
            <a:ext cx="8280400" cy="3092924"/>
          </a:xfrm>
        </p:spPr>
        <p:txBody>
          <a:bodyPr/>
          <a:lstStyle/>
          <a:p>
            <a:r>
              <a:rPr lang="en-AU" dirty="0" smtClean="0"/>
              <a:t>Bachelor Health Science – Mental Health </a:t>
            </a:r>
            <a:endParaRPr lang="en-A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5656" y="4149080"/>
            <a:ext cx="6400800" cy="1966913"/>
          </a:xfrm>
        </p:spPr>
        <p:txBody>
          <a:bodyPr/>
          <a:lstStyle/>
          <a:p>
            <a:pPr algn="ctr"/>
            <a:r>
              <a:rPr lang="en-AU" sz="3600" b="1" dirty="0" smtClean="0">
                <a:solidFill>
                  <a:schemeClr val="accent1"/>
                </a:solidFill>
                <a:latin typeface="Arial" charset="0"/>
              </a:rPr>
              <a:t>Steph </a:t>
            </a:r>
            <a:r>
              <a:rPr lang="en-AU" sz="3600" dirty="0" smtClean="0">
                <a:solidFill>
                  <a:schemeClr val="accent1"/>
                </a:solidFill>
                <a:latin typeface="Arial" charset="0"/>
              </a:rPr>
              <a:t>P</a:t>
            </a:r>
            <a:r>
              <a:rPr lang="en-AU" sz="3600" b="1" dirty="0" smtClean="0">
                <a:solidFill>
                  <a:schemeClr val="accent1"/>
                </a:solidFill>
                <a:latin typeface="Arial" charset="0"/>
              </a:rPr>
              <a:t>errot</a:t>
            </a:r>
          </a:p>
          <a:p>
            <a:pPr algn="ctr"/>
            <a:r>
              <a:rPr lang="en-AU" sz="3600" dirty="0" smtClean="0">
                <a:solidFill>
                  <a:schemeClr val="accent1"/>
                </a:solidFill>
                <a:latin typeface="Arial" charset="0"/>
              </a:rPr>
              <a:t>Faye Mc Millan</a:t>
            </a:r>
          </a:p>
          <a:p>
            <a:pPr algn="ctr"/>
            <a:endParaRPr lang="en-AU" sz="3600" b="1" dirty="0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Second Year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114800" cy="4896544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Session 1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2"/>
              </a:rPr>
              <a:t>MHP211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Clinical 2 (commencing)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3"/>
              </a:rPr>
              <a:t>MHP212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Healing Our Spirit: Grief, Loss and Yarning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4"/>
              </a:rPr>
              <a:t>MHP213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Crisis and Assessment Management (commencing)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5"/>
              </a:rPr>
              <a:t>MHP214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Primary Health Care: Community Development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/>
          <a:lstStyle/>
          <a:p>
            <a:r>
              <a:rPr lang="en-AU" sz="2400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Session 2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6"/>
              </a:rPr>
              <a:t>MHP209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Mental Health, Law and Ethics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2"/>
              </a:rPr>
              <a:t>MHP211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Clinical 2 (completing)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4"/>
              </a:rPr>
              <a:t>MHP213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Crisis and Assessment Management (completing)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>
                <a:hlinkClick r:id="rId7"/>
              </a:rPr>
              <a:t>MHP216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Suicide Prevention</a:t>
            </a:r>
            <a:endParaRPr lang="en-A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Third Year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Session </a:t>
            </a:r>
            <a:r>
              <a:rPr lang="en-AU" dirty="0" smtClean="0">
                <a:solidFill>
                  <a:schemeClr val="tx1"/>
                </a:solidFill>
              </a:rPr>
              <a:t>1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2"/>
              </a:rPr>
              <a:t>MHP301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Research in Mental Health (commencing)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3"/>
              </a:rPr>
              <a:t>MHP302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Professional Issues in Aboriginal and Torres Strait Islander Mental Health (commencing)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4"/>
              </a:rPr>
              <a:t>MHP311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Clinical 3 (commencing)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5"/>
              </a:rPr>
              <a:t>MHP312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Sexual Assault, Family Violence and Associated Trauma</a:t>
            </a:r>
            <a:r>
              <a:rPr lang="en-AU" sz="2200" dirty="0" smtClean="0"/>
              <a:t> </a:t>
            </a:r>
            <a:endParaRPr lang="en-AU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Session </a:t>
            </a:r>
            <a:r>
              <a:rPr lang="en-AU" dirty="0" smtClean="0">
                <a:solidFill>
                  <a:schemeClr val="tx1"/>
                </a:solidFill>
              </a:rPr>
              <a:t>2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2"/>
              </a:rPr>
              <a:t>MHP301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Research in Mental Health (completing)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3"/>
              </a:rPr>
              <a:t>MHP302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Professional Issues for Aboriginal and Torres Strait Islander Mental Health (completing)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4"/>
              </a:rPr>
              <a:t>MHP311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Clinical 3 (completing)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>
                <a:hlinkClick r:id="rId6"/>
              </a:rPr>
              <a:t>MHP313</a:t>
            </a:r>
            <a:r>
              <a:rPr lang="en-AU" sz="2200" dirty="0" smtClean="0"/>
              <a:t> </a:t>
            </a:r>
            <a:r>
              <a:rPr lang="en-AU" sz="2200" dirty="0" smtClean="0">
                <a:solidFill>
                  <a:schemeClr val="tx1"/>
                </a:solidFill>
              </a:rPr>
              <a:t>Working with Families and Diverse Communities </a:t>
            </a:r>
            <a:r>
              <a:rPr lang="en-AU" sz="2200" dirty="0" smtClean="0"/>
              <a:t/>
            </a:r>
            <a:br>
              <a:rPr lang="en-AU" sz="2200" dirty="0" smtClean="0"/>
            </a:br>
            <a:endParaRPr lang="en-A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95536" y="1397000"/>
          <a:ext cx="820891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Subjects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772816"/>
            <a:ext cx="8291513" cy="4353347"/>
          </a:xfrm>
        </p:spPr>
        <p:txBody>
          <a:bodyPr/>
          <a:lstStyle/>
          <a:p>
            <a:pPr marL="0" indent="0" algn="ctr"/>
            <a:endParaRPr lang="en-AU" dirty="0" smtClean="0"/>
          </a:p>
          <a:p>
            <a:pPr marL="0" indent="0" algn="ctr"/>
            <a:r>
              <a:rPr lang="en-AU" dirty="0" smtClean="0"/>
              <a:t>MHP111 </a:t>
            </a:r>
            <a:r>
              <a:rPr lang="en-AU" dirty="0" smtClean="0"/>
              <a:t>Clinical 1</a:t>
            </a:r>
          </a:p>
          <a:p>
            <a:pPr marL="0" indent="0" algn="ctr"/>
            <a:endParaRPr lang="en-AU" dirty="0" smtClean="0"/>
          </a:p>
          <a:p>
            <a:pPr marL="0" indent="0" algn="ctr"/>
            <a:r>
              <a:rPr lang="en-AU" dirty="0" smtClean="0"/>
              <a:t>MHP211 Clinical 2</a:t>
            </a:r>
          </a:p>
          <a:p>
            <a:pPr marL="0" indent="0" algn="ctr"/>
            <a:endParaRPr lang="en-AU" dirty="0" smtClean="0"/>
          </a:p>
          <a:p>
            <a:pPr marL="0" indent="0" algn="ctr"/>
            <a:r>
              <a:rPr lang="en-AU" dirty="0" smtClean="0"/>
              <a:t>MHP311 Clinical 3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MHP111 Clinical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988840"/>
            <a:ext cx="8291513" cy="4137323"/>
          </a:xfrm>
        </p:spPr>
        <p:txBody>
          <a:bodyPr/>
          <a:lstStyle/>
          <a:p>
            <a:pPr marL="0" indent="0" algn="just"/>
            <a:r>
              <a:rPr lang="en-AU" dirty="0" smtClean="0">
                <a:solidFill>
                  <a:schemeClr val="tx1"/>
                </a:solidFill>
              </a:rPr>
              <a:t>This placement is a </a:t>
            </a:r>
            <a:r>
              <a:rPr lang="en-AU" dirty="0" smtClean="0">
                <a:solidFill>
                  <a:srgbClr val="FF0000"/>
                </a:solidFill>
              </a:rPr>
              <a:t>3 week observational </a:t>
            </a:r>
            <a:r>
              <a:rPr lang="en-AU" dirty="0" smtClean="0">
                <a:solidFill>
                  <a:srgbClr val="FF0000"/>
                </a:solidFill>
              </a:rPr>
              <a:t>placement</a:t>
            </a:r>
            <a:r>
              <a:rPr lang="en-AU" dirty="0" smtClean="0">
                <a:solidFill>
                  <a:schemeClr val="tx1"/>
                </a:solidFill>
              </a:rPr>
              <a:t> which aims to enhance student’s awareness of the mental health environment and mental health issues for Aboriginal and Torres Strait Islander people and communities. </a:t>
            </a:r>
          </a:p>
          <a:p>
            <a:pPr marL="0" indent="0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MHP211 Clinical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2816"/>
            <a:ext cx="8291513" cy="4353347"/>
          </a:xfrm>
        </p:spPr>
        <p:txBody>
          <a:bodyPr/>
          <a:lstStyle/>
          <a:p>
            <a:pPr algn="just"/>
            <a:r>
              <a:rPr lang="en-AU" dirty="0" smtClean="0">
                <a:solidFill>
                  <a:schemeClr val="tx1"/>
                </a:solidFill>
              </a:rPr>
              <a:t>This placement is a </a:t>
            </a:r>
            <a:r>
              <a:rPr lang="en-AU" dirty="0" smtClean="0">
                <a:solidFill>
                  <a:srgbClr val="FF0000"/>
                </a:solidFill>
              </a:rPr>
              <a:t>6 week placement </a:t>
            </a:r>
            <a:r>
              <a:rPr lang="en-AU" dirty="0" smtClean="0">
                <a:solidFill>
                  <a:schemeClr val="tx1"/>
                </a:solidFill>
              </a:rPr>
              <a:t>in </a:t>
            </a:r>
            <a:r>
              <a:rPr lang="en-AU" dirty="0" smtClean="0">
                <a:solidFill>
                  <a:schemeClr val="tx1"/>
                </a:solidFill>
              </a:rPr>
              <a:t>which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students </a:t>
            </a:r>
            <a:r>
              <a:rPr lang="en-AU" dirty="0" smtClean="0">
                <a:solidFill>
                  <a:schemeClr val="tx1"/>
                </a:solidFill>
              </a:rPr>
              <a:t>are expected to </a:t>
            </a:r>
            <a:r>
              <a:rPr lang="en-AU" dirty="0" smtClean="0">
                <a:solidFill>
                  <a:srgbClr val="FF0000"/>
                </a:solidFill>
              </a:rPr>
              <a:t>demonstrate </a:t>
            </a:r>
            <a:r>
              <a:rPr lang="en-AU" dirty="0" smtClean="0">
                <a:solidFill>
                  <a:srgbClr val="FF0000"/>
                </a:solidFill>
              </a:rPr>
              <a:t>their</a:t>
            </a:r>
          </a:p>
          <a:p>
            <a:pPr algn="just"/>
            <a:r>
              <a:rPr lang="en-AU" dirty="0" smtClean="0">
                <a:solidFill>
                  <a:srgbClr val="FF0000"/>
                </a:solidFill>
              </a:rPr>
              <a:t>understating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smtClean="0">
                <a:solidFill>
                  <a:schemeClr val="tx1"/>
                </a:solidFill>
              </a:rPr>
              <a:t>of the mental health </a:t>
            </a:r>
            <a:r>
              <a:rPr lang="en-AU" dirty="0" smtClean="0">
                <a:solidFill>
                  <a:schemeClr val="tx1"/>
                </a:solidFill>
              </a:rPr>
              <a:t>environment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and </a:t>
            </a:r>
            <a:r>
              <a:rPr lang="en-AU" dirty="0" smtClean="0">
                <a:solidFill>
                  <a:schemeClr val="tx1"/>
                </a:solidFill>
              </a:rPr>
              <a:t>mental health issues for Aboriginal </a:t>
            </a:r>
            <a:r>
              <a:rPr lang="en-AU" dirty="0" smtClean="0">
                <a:solidFill>
                  <a:schemeClr val="tx1"/>
                </a:solidFill>
              </a:rPr>
              <a:t>and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Torres </a:t>
            </a:r>
            <a:r>
              <a:rPr lang="en-AU" dirty="0" smtClean="0">
                <a:solidFill>
                  <a:schemeClr val="tx1"/>
                </a:solidFill>
              </a:rPr>
              <a:t>Strait Islander people and communities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MHP311 Clinical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56792"/>
            <a:ext cx="8291513" cy="4569371"/>
          </a:xfrm>
        </p:spPr>
        <p:txBody>
          <a:bodyPr/>
          <a:lstStyle/>
          <a:p>
            <a:pPr algn="just"/>
            <a:r>
              <a:rPr lang="en-AU" dirty="0" smtClean="0">
                <a:solidFill>
                  <a:schemeClr val="tx1"/>
                </a:solidFill>
              </a:rPr>
              <a:t>This placement is a </a:t>
            </a:r>
            <a:r>
              <a:rPr lang="en-AU" dirty="0" smtClean="0">
                <a:solidFill>
                  <a:srgbClr val="FF0000"/>
                </a:solidFill>
              </a:rPr>
              <a:t>8 week placement </a:t>
            </a:r>
            <a:r>
              <a:rPr lang="en-AU" dirty="0" smtClean="0">
                <a:solidFill>
                  <a:schemeClr val="tx1"/>
                </a:solidFill>
              </a:rPr>
              <a:t>in </a:t>
            </a:r>
            <a:r>
              <a:rPr lang="en-AU" dirty="0" smtClean="0">
                <a:solidFill>
                  <a:schemeClr val="tx1"/>
                </a:solidFill>
              </a:rPr>
              <a:t>which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students </a:t>
            </a:r>
            <a:r>
              <a:rPr lang="en-AU" dirty="0" smtClean="0">
                <a:solidFill>
                  <a:schemeClr val="tx1"/>
                </a:solidFill>
              </a:rPr>
              <a:t>are expected to </a:t>
            </a:r>
            <a:r>
              <a:rPr lang="en-AU" dirty="0" smtClean="0">
                <a:solidFill>
                  <a:srgbClr val="FF0000"/>
                </a:solidFill>
              </a:rPr>
              <a:t>demonstrate </a:t>
            </a:r>
            <a:r>
              <a:rPr lang="en-AU" dirty="0" smtClean="0">
                <a:solidFill>
                  <a:srgbClr val="FF0000"/>
                </a:solidFill>
              </a:rPr>
              <a:t>their</a:t>
            </a:r>
          </a:p>
          <a:p>
            <a:pPr algn="just"/>
            <a:r>
              <a:rPr lang="en-AU" dirty="0" smtClean="0">
                <a:solidFill>
                  <a:srgbClr val="FF0000"/>
                </a:solidFill>
              </a:rPr>
              <a:t>knowledge </a:t>
            </a:r>
            <a:r>
              <a:rPr lang="en-AU" dirty="0" smtClean="0">
                <a:solidFill>
                  <a:schemeClr val="tx1"/>
                </a:solidFill>
              </a:rPr>
              <a:t>and skills by analysing </a:t>
            </a:r>
            <a:r>
              <a:rPr lang="en-AU" dirty="0" smtClean="0">
                <a:solidFill>
                  <a:schemeClr val="tx1"/>
                </a:solidFill>
              </a:rPr>
              <a:t>and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assessing </a:t>
            </a:r>
            <a:r>
              <a:rPr lang="en-AU" dirty="0" smtClean="0">
                <a:solidFill>
                  <a:schemeClr val="tx1"/>
                </a:solidFill>
              </a:rPr>
              <a:t>the mental health environment </a:t>
            </a:r>
            <a:r>
              <a:rPr lang="en-AU" dirty="0" smtClean="0">
                <a:solidFill>
                  <a:schemeClr val="tx1"/>
                </a:solidFill>
              </a:rPr>
              <a:t>and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mental </a:t>
            </a:r>
            <a:r>
              <a:rPr lang="en-AU" dirty="0" smtClean="0">
                <a:solidFill>
                  <a:schemeClr val="tx1"/>
                </a:solidFill>
              </a:rPr>
              <a:t>health issues for Aboriginal and </a:t>
            </a:r>
            <a:r>
              <a:rPr lang="en-AU" dirty="0" smtClean="0">
                <a:solidFill>
                  <a:schemeClr val="tx1"/>
                </a:solidFill>
              </a:rPr>
              <a:t>Torres</a:t>
            </a:r>
          </a:p>
          <a:p>
            <a:pPr algn="just"/>
            <a:r>
              <a:rPr lang="en-AU" dirty="0" smtClean="0">
                <a:solidFill>
                  <a:schemeClr val="tx1"/>
                </a:solidFill>
              </a:rPr>
              <a:t>Strait </a:t>
            </a:r>
            <a:r>
              <a:rPr lang="en-AU" dirty="0" smtClean="0">
                <a:solidFill>
                  <a:schemeClr val="tx1"/>
                </a:solidFill>
              </a:rPr>
              <a:t>Islander people and communities.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28800"/>
            <a:ext cx="8291513" cy="4497363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To look at how clinical is scaffolded over the 3 years, 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chemeClr val="tx1"/>
                </a:solidFill>
              </a:rPr>
              <a:t>Clinical 1 </a:t>
            </a:r>
            <a:r>
              <a:rPr lang="en-AU" dirty="0" smtClean="0"/>
              <a:t>= Observation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Clinical 2 </a:t>
            </a:r>
            <a:r>
              <a:rPr lang="en-AU" dirty="0" smtClean="0"/>
              <a:t>= Demonstration of Understanding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Clinical 3 </a:t>
            </a:r>
            <a:r>
              <a:rPr lang="en-AU" dirty="0" smtClean="0"/>
              <a:t>= Demonstration of Knowledge and 		 Skills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8313" y="3071810"/>
            <a:ext cx="8280400" cy="1149278"/>
          </a:xfrm>
        </p:spPr>
        <p:txBody>
          <a:bodyPr/>
          <a:lstStyle/>
          <a:p>
            <a:r>
              <a:rPr lang="en-AU" dirty="0" smtClean="0"/>
              <a:t>National Practice Standards</a:t>
            </a:r>
            <a:br>
              <a:rPr lang="en-AU" dirty="0" smtClean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899592" y="386104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3"/>
              </a:rPr>
              <a:t>https://www.health.gov.au/internet/main/publishing.nsf/Content/5D7909E82304E6D2CA257C430004E877/$</a:t>
            </a:r>
            <a:r>
              <a:rPr lang="en-AU" dirty="0" smtClean="0">
                <a:hlinkClick r:id="rId3"/>
              </a:rPr>
              <a:t>File/wkstd13.pdf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_Steph Perrot_20140228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94878"/>
            <a:ext cx="8640960" cy="54338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28800"/>
            <a:ext cx="8291513" cy="4497363"/>
          </a:xfrm>
        </p:spPr>
        <p:txBody>
          <a:bodyPr/>
          <a:lstStyle/>
          <a:p>
            <a:pPr marL="0" indent="-27432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 smtClean="0">
                <a:solidFill>
                  <a:schemeClr val="tx1"/>
                </a:solidFill>
              </a:rPr>
              <a:t>We would </a:t>
            </a:r>
            <a:r>
              <a:rPr lang="en-AU" dirty="0" smtClean="0">
                <a:solidFill>
                  <a:schemeClr val="tx1"/>
                </a:solidFill>
              </a:rPr>
              <a:t>like </a:t>
            </a:r>
            <a:r>
              <a:rPr lang="en-AU" dirty="0" smtClean="0">
                <a:solidFill>
                  <a:schemeClr val="tx1"/>
                </a:solidFill>
              </a:rPr>
              <a:t>to acknowledge </a:t>
            </a:r>
            <a:r>
              <a:rPr lang="en-AU" dirty="0" smtClean="0">
                <a:solidFill>
                  <a:schemeClr val="tx1"/>
                </a:solidFill>
              </a:rPr>
              <a:t>the Gumbaynggirr </a:t>
            </a:r>
            <a:r>
              <a:rPr lang="en-AU" dirty="0" smtClean="0">
                <a:solidFill>
                  <a:schemeClr val="tx1"/>
                </a:solidFill>
              </a:rPr>
              <a:t>people </a:t>
            </a:r>
            <a:r>
              <a:rPr lang="en-AU" dirty="0" smtClean="0">
                <a:solidFill>
                  <a:schemeClr val="tx1"/>
                </a:solidFill>
              </a:rPr>
              <a:t>of Australia</a:t>
            </a:r>
            <a:r>
              <a:rPr lang="en-AU" dirty="0" smtClean="0">
                <a:solidFill>
                  <a:schemeClr val="tx1"/>
                </a:solidFill>
              </a:rPr>
              <a:t>, </a:t>
            </a:r>
            <a:r>
              <a:rPr lang="en-AU" dirty="0" smtClean="0">
                <a:solidFill>
                  <a:schemeClr val="tx1"/>
                </a:solidFill>
              </a:rPr>
              <a:t>who are the traditional owners and custodians of the lands on which </a:t>
            </a:r>
            <a:r>
              <a:rPr lang="en-AU" dirty="0" smtClean="0">
                <a:solidFill>
                  <a:schemeClr val="tx1"/>
                </a:solidFill>
              </a:rPr>
              <a:t>this venue  is located</a:t>
            </a:r>
            <a:r>
              <a:rPr lang="en-AU" dirty="0" smtClean="0">
                <a:solidFill>
                  <a:schemeClr val="tx1"/>
                </a:solidFill>
              </a:rPr>
              <a:t>, and pay respect to their Elders both past and present. </a:t>
            </a: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End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80400" cy="720725"/>
          </a:xfrm>
        </p:spPr>
        <p:txBody>
          <a:bodyPr/>
          <a:lstStyle/>
          <a:p>
            <a:r>
              <a:rPr lang="en-US" sz="3600" dirty="0" smtClean="0"/>
              <a:t>Bachelor Health Science </a:t>
            </a:r>
            <a:br>
              <a:rPr lang="en-US" sz="3600" dirty="0" smtClean="0"/>
            </a:br>
            <a:r>
              <a:rPr lang="en-US" sz="3600" dirty="0" smtClean="0"/>
              <a:t>(Mental Health)</a:t>
            </a:r>
            <a:endParaRPr lang="en-A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538413"/>
            <a:ext cx="8291512" cy="431958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AU" sz="2800" b="0" dirty="0" smtClean="0">
                <a:solidFill>
                  <a:schemeClr val="tx1"/>
                </a:solidFill>
                <a:latin typeface="Arial" charset="0"/>
              </a:rPr>
              <a:t>The Program (History)</a:t>
            </a:r>
          </a:p>
          <a:p>
            <a:pPr>
              <a:buFontTx/>
              <a:buChar char="-"/>
            </a:pPr>
            <a:r>
              <a:rPr lang="en-AU" sz="2800" b="0" dirty="0" smtClean="0">
                <a:solidFill>
                  <a:schemeClr val="tx1"/>
                </a:solidFill>
                <a:latin typeface="Arial" charset="0"/>
              </a:rPr>
              <a:t>Began in 1993 as a pilot project </a:t>
            </a:r>
          </a:p>
          <a:p>
            <a:pPr>
              <a:buFontTx/>
              <a:buChar char="-"/>
            </a:pPr>
            <a:r>
              <a:rPr lang="en-AU" sz="2800" b="0" dirty="0" smtClean="0">
                <a:solidFill>
                  <a:schemeClr val="tx1"/>
                </a:solidFill>
                <a:latin typeface="Arial" charset="0"/>
              </a:rPr>
              <a:t>Included 5 trainees from NSW</a:t>
            </a:r>
          </a:p>
          <a:p>
            <a:pPr>
              <a:buFontTx/>
              <a:buChar char="-"/>
            </a:pPr>
            <a:r>
              <a:rPr lang="en-AU" sz="2800" b="0" dirty="0" smtClean="0">
                <a:solidFill>
                  <a:schemeClr val="tx1"/>
                </a:solidFill>
                <a:latin typeface="Arial" charset="0"/>
              </a:rPr>
              <a:t>On completion, trainees were awarded a Certificate of Completion </a:t>
            </a:r>
            <a:r>
              <a:rPr lang="en-AU" sz="2800" b="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buFontTx/>
              <a:buChar char="-"/>
            </a:pPr>
            <a:endParaRPr lang="en-AU" sz="2800" b="0" dirty="0" smtClean="0">
              <a:solidFill>
                <a:schemeClr val="tx1"/>
              </a:solidFill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AU" sz="2400" b="1" dirty="0" smtClean="0">
                <a:solidFill>
                  <a:schemeClr val="tx1"/>
                </a:solidFill>
              </a:rPr>
              <a:t/>
            </a:r>
            <a:br>
              <a:rPr lang="en-AU" sz="2400" b="1" dirty="0" smtClean="0">
                <a:solidFill>
                  <a:schemeClr val="tx1"/>
                </a:solidFill>
              </a:rPr>
            </a:br>
            <a:r>
              <a:rPr lang="en-AU" sz="24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AU" sz="2400" b="1" dirty="0" smtClean="0">
                <a:solidFill>
                  <a:schemeClr val="tx1"/>
                </a:solidFill>
                <a:latin typeface="Arial" charset="0"/>
              </a:rPr>
            </a:br>
            <a:endParaRPr lang="en-AU" sz="2400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80400" cy="1368152"/>
          </a:xfrm>
        </p:spPr>
        <p:txBody>
          <a:bodyPr/>
          <a:lstStyle/>
          <a:p>
            <a:r>
              <a:rPr lang="en-US" sz="3600" dirty="0" smtClean="0"/>
              <a:t>Bachelor Health Science </a:t>
            </a:r>
            <a:br>
              <a:rPr lang="en-US" sz="3600" dirty="0" smtClean="0"/>
            </a:br>
            <a:r>
              <a:rPr lang="en-US" sz="3600" dirty="0" smtClean="0"/>
              <a:t>(Mental Health)</a:t>
            </a:r>
            <a:endParaRPr lang="en-AU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The Program (Today)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400" b="0" dirty="0" smtClean="0">
              <a:solidFill>
                <a:schemeClr val="tx1"/>
              </a:solidFill>
              <a:latin typeface="Arial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We currently have approximately 65 students across all 3 years from all states except Tasmania and South Australia.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AU" sz="2400" b="0" dirty="0" smtClean="0">
              <a:solidFill>
                <a:schemeClr val="tx1"/>
              </a:solidFill>
              <a:latin typeface="Arial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W</a:t>
            </a: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e employ 4 staff within the program and utilise another 4 dedicated and committed staff from within the SNMIH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400" b="0" dirty="0" smtClean="0">
              <a:solidFill>
                <a:schemeClr val="tx1"/>
              </a:solidFill>
              <a:latin typeface="Arial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0" dirty="0" smtClean="0">
                <a:solidFill>
                  <a:schemeClr val="tx1"/>
                </a:solidFill>
                <a:latin typeface="Arial" charset="0"/>
              </a:rPr>
              <a:t>- Students graduate with fellow students from the SNMIH with a Bachelor Degree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AU" sz="24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Health Science </a:t>
            </a:r>
            <a:br>
              <a:rPr lang="en-US" dirty="0" smtClean="0"/>
            </a:br>
            <a:r>
              <a:rPr lang="en-US" dirty="0" smtClean="0"/>
              <a:t>(Mental Health)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So...</a:t>
            </a:r>
          </a:p>
          <a:p>
            <a:pPr>
              <a:buFontTx/>
              <a:buChar char="-"/>
            </a:pPr>
            <a:r>
              <a:rPr lang="en-AU" b="0" dirty="0" smtClean="0">
                <a:solidFill>
                  <a:schemeClr val="tx1"/>
                </a:solidFill>
              </a:rPr>
              <a:t>In 21years the program has evolved to the program it is today, which reflects the quality required to meet workforce expectations.</a:t>
            </a:r>
          </a:p>
          <a:p>
            <a:pPr>
              <a:buFontTx/>
              <a:buChar char="-"/>
            </a:pPr>
            <a:r>
              <a:rPr lang="en-AU" b="0" dirty="0" smtClean="0">
                <a:solidFill>
                  <a:schemeClr val="tx1"/>
                </a:solidFill>
              </a:rPr>
              <a:t>S</a:t>
            </a:r>
            <a:r>
              <a:rPr lang="en-AU" b="0" dirty="0" smtClean="0">
                <a:solidFill>
                  <a:schemeClr val="tx1"/>
                </a:solidFill>
              </a:rPr>
              <a:t>upported over 100 students to graduate with a Bachelor of health Science (Mental Health) degree.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Curriculum 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the Curriculum changed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844824"/>
            <a:ext cx="8291513" cy="4281339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Importantly to meet the identified needs of Industry </a:t>
            </a:r>
          </a:p>
          <a:p>
            <a:pPr algn="ctr"/>
            <a:endParaRPr lang="en-AU" dirty="0" smtClean="0">
              <a:solidFill>
                <a:schemeClr val="tx1"/>
              </a:solidFill>
            </a:endParaRPr>
          </a:p>
          <a:p>
            <a:pPr algn="ctr"/>
            <a:r>
              <a:rPr lang="en-AU" dirty="0" smtClean="0">
                <a:solidFill>
                  <a:schemeClr val="tx1"/>
                </a:solidFill>
              </a:rPr>
              <a:t>And for ease of evolvement as the need for change occurs over time 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New Curriculum 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First Year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172272" cy="4968552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Session 1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  <a:hlinkClick r:id="rId2"/>
              </a:rPr>
              <a:t>MHP105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Primary Health Care: Mental </a:t>
            </a:r>
            <a:r>
              <a:rPr lang="en-AU" sz="2400" dirty="0" smtClean="0">
                <a:solidFill>
                  <a:schemeClr val="tx1"/>
                </a:solidFill>
              </a:rPr>
              <a:t>Health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  <a:hlinkClick r:id="rId3"/>
              </a:rPr>
              <a:t>MHP109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The Body, Illness and Health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  <a:hlinkClick r:id="rId4"/>
              </a:rPr>
              <a:t>MHP111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Clinical 1 (commencing)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  <a:hlinkClick r:id="rId5"/>
              </a:rPr>
              <a:t>MHP112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History, Social and Emotional Wellbeing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258816" cy="4608512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Session 2</a:t>
            </a:r>
            <a:r>
              <a:rPr lang="en-AU" sz="2600" dirty="0" smtClean="0">
                <a:solidFill>
                  <a:schemeClr val="tx1"/>
                </a:solidFill>
              </a:rPr>
              <a:t/>
            </a:r>
            <a:br>
              <a:rPr lang="en-AU" sz="2600" dirty="0" smtClean="0">
                <a:solidFill>
                  <a:schemeClr val="tx1"/>
                </a:solidFill>
              </a:rPr>
            </a:br>
            <a:r>
              <a:rPr lang="en-AU" sz="2600" dirty="0" smtClean="0">
                <a:solidFill>
                  <a:schemeClr val="tx1"/>
                </a:solidFill>
                <a:hlinkClick r:id="rId4"/>
              </a:rPr>
              <a:t>MHP111</a:t>
            </a:r>
            <a:r>
              <a:rPr lang="en-AU" sz="2600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Clinical 1 (completing)</a:t>
            </a:r>
            <a:r>
              <a:rPr lang="en-AU" sz="2600" dirty="0" smtClean="0">
                <a:solidFill>
                  <a:schemeClr val="tx1"/>
                </a:solidFill>
              </a:rPr>
              <a:t/>
            </a:r>
            <a:br>
              <a:rPr lang="en-AU" sz="2600" dirty="0" smtClean="0">
                <a:solidFill>
                  <a:schemeClr val="tx1"/>
                </a:solidFill>
              </a:rPr>
            </a:br>
            <a:r>
              <a:rPr lang="en-AU" sz="2600" dirty="0" smtClean="0">
                <a:solidFill>
                  <a:schemeClr val="tx1"/>
                </a:solidFill>
                <a:hlinkClick r:id="rId6"/>
              </a:rPr>
              <a:t>MHP113</a:t>
            </a:r>
            <a:r>
              <a:rPr lang="en-AU" sz="2600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Introduction to Pharmacology in Mental Health</a:t>
            </a:r>
            <a:r>
              <a:rPr lang="en-AU" sz="2600" dirty="0" smtClean="0">
                <a:solidFill>
                  <a:schemeClr val="tx1"/>
                </a:solidFill>
              </a:rPr>
              <a:t/>
            </a:r>
            <a:br>
              <a:rPr lang="en-AU" sz="2600" dirty="0" smtClean="0">
                <a:solidFill>
                  <a:schemeClr val="tx1"/>
                </a:solidFill>
              </a:rPr>
            </a:br>
            <a:r>
              <a:rPr lang="en-AU" sz="2600" dirty="0" smtClean="0">
                <a:solidFill>
                  <a:schemeClr val="tx1"/>
                </a:solidFill>
                <a:hlinkClick r:id="rId7"/>
              </a:rPr>
              <a:t>MHP114</a:t>
            </a:r>
            <a:r>
              <a:rPr lang="en-AU" sz="2600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Human Development Across the Lifespan</a:t>
            </a:r>
            <a:r>
              <a:rPr lang="en-AU" sz="2600" dirty="0" smtClean="0">
                <a:solidFill>
                  <a:schemeClr val="tx1"/>
                </a:solidFill>
              </a:rPr>
              <a:t/>
            </a:r>
            <a:br>
              <a:rPr lang="en-AU" sz="2600" dirty="0" smtClean="0">
                <a:solidFill>
                  <a:schemeClr val="tx1"/>
                </a:solidFill>
              </a:rPr>
            </a:br>
            <a:r>
              <a:rPr lang="en-AU" sz="2600" dirty="0" smtClean="0">
                <a:solidFill>
                  <a:schemeClr val="tx1"/>
                </a:solidFill>
                <a:hlinkClick r:id="rId8"/>
              </a:rPr>
              <a:t>MHP115</a:t>
            </a:r>
            <a:r>
              <a:rPr lang="en-AU" sz="2600" dirty="0" smtClean="0">
                <a:solidFill>
                  <a:schemeClr val="tx1"/>
                </a:solidFill>
              </a:rPr>
              <a:t> </a:t>
            </a:r>
            <a:r>
              <a:rPr lang="en-AU" sz="2400" dirty="0" smtClean="0">
                <a:solidFill>
                  <a:schemeClr val="tx1"/>
                </a:solidFill>
              </a:rPr>
              <a:t>Introduction to Substance Use: Alcohol and Other Drugs</a:t>
            </a:r>
          </a:p>
          <a:p>
            <a:endParaRPr lang="en-A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U_corporate TEMPLATE">
  <a:themeElements>
    <a:clrScheme name="Charles Sturt University">
      <a:dk1>
        <a:sysClr val="windowText" lastClr="000000"/>
      </a:dk1>
      <a:lt1>
        <a:sysClr val="window" lastClr="FFFFFF"/>
      </a:lt1>
      <a:dk2>
        <a:srgbClr val="414141"/>
      </a:dk2>
      <a:lt2>
        <a:srgbClr val="FFFFFF"/>
      </a:lt2>
      <a:accent1>
        <a:srgbClr val="C4262E"/>
      </a:accent1>
      <a:accent2>
        <a:srgbClr val="E05206"/>
      </a:accent2>
      <a:accent3>
        <a:srgbClr val="414141"/>
      </a:accent3>
      <a:accent4>
        <a:srgbClr val="776F65"/>
      </a:accent4>
      <a:accent5>
        <a:srgbClr val="CBC7BF"/>
      </a:accent5>
      <a:accent6>
        <a:srgbClr val="E5E5DF"/>
      </a:accent6>
      <a:hlink>
        <a:srgbClr val="C4262E"/>
      </a:hlink>
      <a:folHlink>
        <a:srgbClr val="C4262E"/>
      </a:folHlink>
    </a:clrScheme>
    <a:fontScheme name="Charles Sturt Univers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5AD910D5D3D14A8C82D06DC4ADDED7" ma:contentTypeVersion="2" ma:contentTypeDescription="Create a new document." ma:contentTypeScope="" ma:versionID="8be12bc4952cf1a2a4b42894998d32e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91e7983093fe65855c9706521e952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B1FBB-8C94-43E7-9502-DC246D8AB5A3}"/>
</file>

<file path=customXml/itemProps2.xml><?xml version="1.0" encoding="utf-8"?>
<ds:datastoreItem xmlns:ds="http://schemas.openxmlformats.org/officeDocument/2006/customXml" ds:itemID="{AE66A4D7-D301-4E4D-AD69-4F4E638D05B7}"/>
</file>

<file path=customXml/itemProps3.xml><?xml version="1.0" encoding="utf-8"?>
<ds:datastoreItem xmlns:ds="http://schemas.openxmlformats.org/officeDocument/2006/customXml" ds:itemID="{DF532EA7-1F08-464F-BA6C-51F92B08CF1A}"/>
</file>

<file path=docProps/app.xml><?xml version="1.0" encoding="utf-8"?>
<Properties xmlns="http://schemas.openxmlformats.org/officeDocument/2006/extended-properties" xmlns:vt="http://schemas.openxmlformats.org/officeDocument/2006/docPropsVTypes">
  <Template>3 Cultural Respect &amp; Safety Res PP</Template>
  <TotalTime>1158</TotalTime>
  <Words>584</Words>
  <Application>Microsoft Office PowerPoint</Application>
  <PresentationFormat>On-screen Show (4:3)</PresentationFormat>
  <Paragraphs>91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CSU_corporate TEMPLATE</vt:lpstr>
      <vt:lpstr>Bachelor Health Science – Mental Health </vt:lpstr>
      <vt:lpstr>Slide 2</vt:lpstr>
      <vt:lpstr>Bachelor Health Science  (Mental Health)</vt:lpstr>
      <vt:lpstr>Bachelor Health Science  (Mental Health)</vt:lpstr>
      <vt:lpstr>Bachelor Health Science  (Mental Health)</vt:lpstr>
      <vt:lpstr>Curriculum </vt:lpstr>
      <vt:lpstr>Why the Curriculum changed </vt:lpstr>
      <vt:lpstr>The New Curriculum </vt:lpstr>
      <vt:lpstr>First Year</vt:lpstr>
      <vt:lpstr>Second Year</vt:lpstr>
      <vt:lpstr>Third Year</vt:lpstr>
      <vt:lpstr>Slide 12</vt:lpstr>
      <vt:lpstr>Clinical Subjects</vt:lpstr>
      <vt:lpstr>MHP111 Clinical 1</vt:lpstr>
      <vt:lpstr>MHP211 Clinical 2</vt:lpstr>
      <vt:lpstr>MHP311 Clinical 3</vt:lpstr>
      <vt:lpstr>Clinical </vt:lpstr>
      <vt:lpstr>National Practice Standards  </vt:lpstr>
      <vt:lpstr>Slide 19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they ready for the workforce - Faye McMillan and Stephanie Perrot</dc:title>
  <dc:creator>Jane</dc:creator>
  <cp:lastModifiedBy>localsupport</cp:lastModifiedBy>
  <cp:revision>136</cp:revision>
  <dcterms:created xsi:type="dcterms:W3CDTF">2011-09-10T03:46:20Z</dcterms:created>
  <dcterms:modified xsi:type="dcterms:W3CDTF">2014-02-28T04:11:15Z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0x010100225AD910D5D3D14A8C82D06DC4ADDED7</vt:lpwstr>
  </property>
</Properties>
</file>