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emf" ContentType="image/x-emf"/>
  <Default Extension="xml" ContentType="application/xml"/>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1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notesSlides/notesSlide2.xml" ContentType="application/vnd.openxmlformats-officedocument.presentationml.notesSlide+xml"/>
  <Override PartName="/ppt/slideMasters/slideMaster2.xml" ContentType="application/vnd.openxmlformats-officedocument.presentationml.slideMaster+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slideLayouts/slideLayout10.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charts/chart1.xml" ContentType="application/vnd.openxmlformats-officedocument.drawingml.char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Lst>
  <p:notesMasterIdLst>
    <p:notesMasterId r:id="rId22"/>
  </p:notesMasterIdLst>
  <p:sldIdLst>
    <p:sldId id="257" r:id="rId3"/>
    <p:sldId id="284" r:id="rId4"/>
    <p:sldId id="272" r:id="rId5"/>
    <p:sldId id="291" r:id="rId6"/>
    <p:sldId id="292" r:id="rId7"/>
    <p:sldId id="273" r:id="rId8"/>
    <p:sldId id="265" r:id="rId9"/>
    <p:sldId id="269" r:id="rId10"/>
    <p:sldId id="283" r:id="rId11"/>
    <p:sldId id="295" r:id="rId12"/>
    <p:sldId id="290" r:id="rId13"/>
    <p:sldId id="282" r:id="rId14"/>
    <p:sldId id="293" r:id="rId15"/>
    <p:sldId id="294" r:id="rId16"/>
    <p:sldId id="298" r:id="rId17"/>
    <p:sldId id="299" r:id="rId18"/>
    <p:sldId id="300" r:id="rId19"/>
    <p:sldId id="296" r:id="rId20"/>
    <p:sldId id="29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B14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408" autoAdjust="0"/>
  </p:normalViewPr>
  <p:slideViewPr>
    <p:cSldViewPr>
      <p:cViewPr varScale="1">
        <p:scale>
          <a:sx n="71" d="100"/>
          <a:sy n="71" d="100"/>
        </p:scale>
        <p:origin x="-726" y="-102"/>
      </p:cViewPr>
      <p:guideLst>
        <p:guide orient="horz" pos="2160"/>
        <p:guide pos="2880"/>
      </p:guideLst>
    </p:cSldViewPr>
  </p:slideViewPr>
  <p:outlineViewPr>
    <p:cViewPr>
      <p:scale>
        <a:sx n="33" d="100"/>
        <a:sy n="33" d="100"/>
      </p:scale>
      <p:origin x="264" y="1108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AU"/>
  <c:chart>
    <c:title>
      <c:tx>
        <c:rich>
          <a:bodyPr/>
          <a:lstStyle/>
          <a:p>
            <a:pPr>
              <a:defRPr/>
            </a:pPr>
            <a:r>
              <a:rPr lang="en-US" dirty="0" smtClean="0"/>
              <a:t>Performance monitoring</a:t>
            </a:r>
          </a:p>
        </c:rich>
      </c:tx>
      <c:layout/>
    </c:title>
    <c:plotArea>
      <c:layout/>
      <c:pieChart>
        <c:varyColors val="1"/>
        <c:dLbls>
          <c:showPercent val="1"/>
        </c:dLbls>
        <c:firstSliceAng val="0"/>
      </c:pieChart>
    </c:plotArea>
    <c:plotVisOnly val="1"/>
    <c:dispBlanksAs val="zero"/>
  </c:chart>
  <c:externalData r:id="rId1"/>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0.1676</cdr:x>
      <cdr:y>0.08056</cdr:y>
    </cdr:from>
    <cdr:to>
      <cdr:x>0.78859</cdr:x>
      <cdr:y>0.28547</cdr:y>
    </cdr:to>
    <cdr:sp macro="" textlink="">
      <cdr:nvSpPr>
        <cdr:cNvPr id="2" name="TextBox 1"/>
        <cdr:cNvSpPr txBox="1"/>
      </cdr:nvSpPr>
      <cdr:spPr>
        <a:xfrm xmlns:a="http://schemas.openxmlformats.org/drawingml/2006/main">
          <a:off x="1340966" y="359494"/>
          <a:ext cx="4968552"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AU" sz="1100" dirty="0"/>
        </a:p>
      </cdr:txBody>
    </cdr:sp>
  </cdr:relSizeAnchor>
  <cdr:relSizeAnchor xmlns:cdr="http://schemas.openxmlformats.org/drawingml/2006/chartDrawing">
    <cdr:from>
      <cdr:x>0.081</cdr:x>
      <cdr:y>0.03653</cdr:y>
    </cdr:from>
    <cdr:to>
      <cdr:x>0.53099</cdr:x>
      <cdr:y>0.24144</cdr:y>
    </cdr:to>
    <cdr:sp macro="" textlink="">
      <cdr:nvSpPr>
        <cdr:cNvPr id="3" name="TextBox 2"/>
        <cdr:cNvSpPr txBox="1"/>
      </cdr:nvSpPr>
      <cdr:spPr>
        <a:xfrm xmlns:a="http://schemas.openxmlformats.org/drawingml/2006/main">
          <a:off x="648072" y="163032"/>
          <a:ext cx="3600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t>Performance management</a:t>
          </a:r>
        </a:p>
        <a:p xmlns:a="http://schemas.openxmlformats.org/drawingml/2006/main">
          <a:r>
            <a:rPr lang="en-US" sz="2000" dirty="0" smtClean="0"/>
            <a:t>Fear of being viewed as incompetent</a:t>
          </a:r>
        </a:p>
        <a:p xmlns:a="http://schemas.openxmlformats.org/drawingml/2006/main">
          <a:r>
            <a:rPr lang="en-US" sz="2000" dirty="0" smtClean="0"/>
            <a:t> </a:t>
          </a:r>
          <a:endParaRPr lang="en-AU" sz="2000" dirty="0"/>
        </a:p>
      </cdr:txBody>
    </cdr:sp>
  </cdr:relSizeAnchor>
  <cdr:relSizeAnchor xmlns:cdr="http://schemas.openxmlformats.org/drawingml/2006/chartDrawing">
    <cdr:from>
      <cdr:x>1.24984E-7</cdr:x>
      <cdr:y>0.64546</cdr:y>
    </cdr:from>
    <cdr:to>
      <cdr:x>0.162</cdr:x>
      <cdr:y>0.94847</cdr:y>
    </cdr:to>
    <cdr:pic>
      <cdr:nvPicPr>
        <cdr:cNvPr id="4" name="Picture 3" descr="E:\work\work\Graphics\Public Health Team\SEWB\SEWB-Logo\SEWB-Logo-circle.emf"/>
        <cdr:cNvPicPr/>
      </cdr:nvPicPr>
      <cdr:blipFill>
        <a:blip xmlns:a="http://schemas.openxmlformats.org/drawingml/2006/main" xmlns:r="http://schemas.openxmlformats.org/officeDocument/2006/relationships" r:embed="rId1" cstate="print">
          <a:extLst>
            <a:ext uri="{28A0092B-C50C-407E-A947-70E740481C1C}">
              <a14:useLocalDpi xmlns:lc="http://schemas.openxmlformats.org/drawingml/2006/lockedCanvas" xmlns:a14="http://schemas.microsoft.com/office/drawing/2010/main" xmlns:p="http://schemas.openxmlformats.org/presentationml/2006/main" xmlns="" val="0"/>
            </a:ext>
          </a:extLst>
        </a:blip>
        <a:srcRect xmlns:a="http://schemas.openxmlformats.org/drawingml/2006/main"/>
        <a:stretch xmlns:a="http://schemas.openxmlformats.org/drawingml/2006/main">
          <a:fillRect/>
        </a:stretch>
      </cdr:blipFill>
      <cdr:spPr bwMode="auto">
        <a:xfrm xmlns:a="http://schemas.openxmlformats.org/drawingml/2006/main">
          <a:off x="1" y="2880320"/>
          <a:ext cx="1296144" cy="1352183"/>
        </a:xfrm>
        <a:prstGeom xmlns:a="http://schemas.openxmlformats.org/drawingml/2006/main" prst="rect">
          <a:avLst/>
        </a:prstGeom>
        <a:noFill xmlns:a="http://schemas.openxmlformats.org/drawingml/2006/main"/>
        <a:ln xmlns:a="http://schemas.openxmlformats.org/drawingml/2006/main">
          <a:noFill/>
        </a:ln>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F57319-FAF7-46E6-B591-2BB4E54E3C8D}" type="datetimeFigureOut">
              <a:rPr lang="en-AU" smtClean="0"/>
              <a:pPr/>
              <a:t>28/02/2014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B9048B-BF16-46A9-9DAE-DA5661B3BBB0}" type="slidenum">
              <a:rPr lang="en-AU" smtClean="0"/>
              <a:pPr/>
              <a:t>‹#›</a:t>
            </a:fld>
            <a:endParaRPr lang="en-AU"/>
          </a:p>
        </p:txBody>
      </p:sp>
    </p:spTree>
    <p:extLst>
      <p:ext uri="{BB962C8B-B14F-4D97-AF65-F5344CB8AC3E}">
        <p14:creationId xmlns="" xmlns:p14="http://schemas.microsoft.com/office/powerpoint/2010/main" val="3305587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AU" dirty="0" smtClean="0"/>
          </a:p>
        </p:txBody>
      </p:sp>
      <p:sp>
        <p:nvSpPr>
          <p:cNvPr id="5632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fld id="{8D98A337-9A8E-416A-A136-20E627B9B22D}" type="slidenum">
              <a:rPr lang="en-US">
                <a:solidFill>
                  <a:prstClr val="black"/>
                </a:solidFill>
                <a:latin typeface="Arial" charset="0"/>
              </a:rPr>
              <a:pPr/>
              <a:t>1</a:t>
            </a:fld>
            <a:endParaRPr lang="en-US">
              <a:solidFill>
                <a:prstClr val="black"/>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1B9048B-BF16-46A9-9DAE-DA5661B3BBB0}" type="slidenum">
              <a:rPr lang="en-AU" smtClean="0"/>
              <a:pPr/>
              <a:t>2</a:t>
            </a:fld>
            <a:endParaRPr lang="en-AU"/>
          </a:p>
        </p:txBody>
      </p:sp>
    </p:spTree>
    <p:extLst>
      <p:ext uri="{BB962C8B-B14F-4D97-AF65-F5344CB8AC3E}">
        <p14:creationId xmlns="" xmlns:p14="http://schemas.microsoft.com/office/powerpoint/2010/main" val="335021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1B9048B-BF16-46A9-9DAE-DA5661B3BBB0}" type="slidenum">
              <a:rPr lang="en-AU" smtClean="0"/>
              <a:pPr/>
              <a:t>3</a:t>
            </a:fld>
            <a:endParaRPr lang="en-AU"/>
          </a:p>
        </p:txBody>
      </p:sp>
    </p:spTree>
    <p:extLst>
      <p:ext uri="{BB962C8B-B14F-4D97-AF65-F5344CB8AC3E}">
        <p14:creationId xmlns="" xmlns:p14="http://schemas.microsoft.com/office/powerpoint/2010/main" val="236872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1B9048B-BF16-46A9-9DAE-DA5661B3BBB0}" type="slidenum">
              <a:rPr lang="en-AU" smtClean="0"/>
              <a:pPr/>
              <a:t>6</a:t>
            </a:fld>
            <a:endParaRPr lang="en-AU"/>
          </a:p>
        </p:txBody>
      </p:sp>
    </p:spTree>
    <p:extLst>
      <p:ext uri="{BB962C8B-B14F-4D97-AF65-F5344CB8AC3E}">
        <p14:creationId xmlns="" xmlns:p14="http://schemas.microsoft.com/office/powerpoint/2010/main" val="954617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1B9048B-BF16-46A9-9DAE-DA5661B3BBB0}" type="slidenum">
              <a:rPr lang="en-AU" smtClean="0"/>
              <a:pPr/>
              <a:t>7</a:t>
            </a:fld>
            <a:endParaRPr lang="en-AU"/>
          </a:p>
        </p:txBody>
      </p:sp>
    </p:spTree>
    <p:extLst>
      <p:ext uri="{BB962C8B-B14F-4D97-AF65-F5344CB8AC3E}">
        <p14:creationId xmlns="" xmlns:p14="http://schemas.microsoft.com/office/powerpoint/2010/main" val="369893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1B9048B-BF16-46A9-9DAE-DA5661B3BBB0}" type="slidenum">
              <a:rPr lang="en-AU" smtClean="0"/>
              <a:pPr/>
              <a:t>8</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0" fontAlgn="base" hangingPunct="0">
              <a:spcBef>
                <a:spcPct val="0"/>
              </a:spcBef>
              <a:spcAft>
                <a:spcPct val="0"/>
              </a:spcAft>
            </a:pPr>
            <a:endParaRPr lang="en-AU">
              <a:solidFill>
                <a:srgbClr val="000000"/>
              </a:solidFill>
            </a:endParaRPr>
          </a:p>
        </p:txBody>
      </p:sp>
      <p:sp>
        <p:nvSpPr>
          <p:cNvPr id="21506"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21507"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DA5B81F9-476B-4BF0-B800-813ABB8B60A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88199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B8287E1C-8EB4-4F22-8FA9-18B409E04A5D}"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179496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BD32700C-F931-42C1-AD05-A5192190860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800099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4213" y="166370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0" fontAlgn="base" hangingPunct="0">
              <a:spcBef>
                <a:spcPct val="0"/>
              </a:spcBef>
              <a:spcAft>
                <a:spcPct val="0"/>
              </a:spcAft>
            </a:pPr>
            <a:endParaRPr lang="en-AU" smtClean="0">
              <a:solidFill>
                <a:srgbClr val="000000"/>
              </a:solidFill>
            </a:endParaRPr>
          </a:p>
        </p:txBody>
      </p:sp>
      <p:sp>
        <p:nvSpPr>
          <p:cNvPr id="13314" name="Rectangle 2"/>
          <p:cNvSpPr>
            <a:spLocks noGrp="1" noChangeArrowheads="1"/>
          </p:cNvSpPr>
          <p:nvPr>
            <p:ph type="ctrTitle"/>
          </p:nvPr>
        </p:nvSpPr>
        <p:spPr>
          <a:xfrm>
            <a:off x="684213" y="260350"/>
            <a:ext cx="7772400" cy="1371600"/>
          </a:xfrm>
        </p:spPr>
        <p:txBody>
          <a:bodyPr/>
          <a:lstStyle>
            <a:lvl1pPr>
              <a:defRPr sz="4000"/>
            </a:lvl1pPr>
          </a:lstStyle>
          <a:p>
            <a:r>
              <a:rPr lang="en-US" smtClean="0"/>
              <a:t>Click to edit Master title style</a:t>
            </a:r>
            <a:endParaRPr lang="en-AU"/>
          </a:p>
        </p:txBody>
      </p:sp>
      <p:sp>
        <p:nvSpPr>
          <p:cNvPr id="1331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smtClean="0"/>
              <a:t>Click to edit Master subtitle style</a:t>
            </a:r>
            <a:endParaRPr lang="en-AU"/>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AU"/>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AU"/>
          </a:p>
        </p:txBody>
      </p:sp>
      <p:sp>
        <p:nvSpPr>
          <p:cNvPr id="7" name="Rectangle 6"/>
          <p:cNvSpPr>
            <a:spLocks noGrp="1" noChangeArrowheads="1"/>
          </p:cNvSpPr>
          <p:nvPr>
            <p:ph type="sldNum" sz="quarter" idx="12"/>
          </p:nvPr>
        </p:nvSpPr>
        <p:spPr/>
        <p:txBody>
          <a:bodyPr/>
          <a:lstStyle>
            <a:lvl1pPr eaLnBrk="0" hangingPunct="0">
              <a:defRPr/>
            </a:lvl1pPr>
          </a:lstStyle>
          <a:p>
            <a:pPr>
              <a:defRPr/>
            </a:pPr>
            <a:fld id="{80951714-C98F-4BA5-9DE1-432F78216383}" type="slidenum">
              <a:rPr lang="en-AU"/>
              <a:pPr>
                <a:defRPr/>
              </a:pPr>
              <a:t>‹#›</a:t>
            </a:fld>
            <a:endParaRPr lang="en-AU"/>
          </a:p>
        </p:txBody>
      </p:sp>
    </p:spTree>
    <p:extLst>
      <p:ext uri="{BB962C8B-B14F-4D97-AF65-F5344CB8AC3E}">
        <p14:creationId xmlns="" xmlns:p14="http://schemas.microsoft.com/office/powerpoint/2010/main" val="742731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AU"/>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AU"/>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E5736CA2-7780-4FD9-96F8-ED6019096F76}" type="slidenum">
              <a:rPr lang="en-AU"/>
              <a:pPr>
                <a:defRPr/>
              </a:pPr>
              <a:t>‹#›</a:t>
            </a:fld>
            <a:endParaRPr lang="en-AU"/>
          </a:p>
        </p:txBody>
      </p:sp>
    </p:spTree>
    <p:extLst>
      <p:ext uri="{BB962C8B-B14F-4D97-AF65-F5344CB8AC3E}">
        <p14:creationId xmlns="" xmlns:p14="http://schemas.microsoft.com/office/powerpoint/2010/main" val="472746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AU"/>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AU"/>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8998D688-EB17-4449-AFF8-4AAFDAC9C012}" type="slidenum">
              <a:rPr lang="en-AU"/>
              <a:pPr>
                <a:defRPr/>
              </a:pPr>
              <a:t>‹#›</a:t>
            </a:fld>
            <a:endParaRPr lang="en-AU"/>
          </a:p>
        </p:txBody>
      </p:sp>
    </p:spTree>
    <p:extLst>
      <p:ext uri="{BB962C8B-B14F-4D97-AF65-F5344CB8AC3E}">
        <p14:creationId xmlns="" xmlns:p14="http://schemas.microsoft.com/office/powerpoint/2010/main" val="4166882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566738" y="1557338"/>
            <a:ext cx="3924300" cy="4462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3438" y="1557338"/>
            <a:ext cx="3924300" cy="4462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AU"/>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AU"/>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8FED9FEB-D64B-49F8-A879-11BD5CFC3C8B}" type="slidenum">
              <a:rPr lang="en-AU"/>
              <a:pPr>
                <a:defRPr/>
              </a:pPr>
              <a:t>‹#›</a:t>
            </a:fld>
            <a:endParaRPr lang="en-AU"/>
          </a:p>
        </p:txBody>
      </p:sp>
    </p:spTree>
    <p:extLst>
      <p:ext uri="{BB962C8B-B14F-4D97-AF65-F5344CB8AC3E}">
        <p14:creationId xmlns="" xmlns:p14="http://schemas.microsoft.com/office/powerpoint/2010/main" val="1601790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9"/>
          <p:cNvSpPr>
            <a:spLocks noGrp="1" noChangeArrowheads="1"/>
          </p:cNvSpPr>
          <p:nvPr>
            <p:ph type="dt" sz="half" idx="10"/>
          </p:nvPr>
        </p:nvSpPr>
        <p:spPr/>
        <p:txBody>
          <a:bodyPr/>
          <a:lstStyle>
            <a:lvl1pPr eaLnBrk="0" hangingPunct="0">
              <a:defRPr/>
            </a:lvl1pPr>
          </a:lstStyle>
          <a:p>
            <a:pPr>
              <a:defRPr/>
            </a:pPr>
            <a:endParaRPr lang="en-AU"/>
          </a:p>
        </p:txBody>
      </p:sp>
      <p:sp>
        <p:nvSpPr>
          <p:cNvPr id="8" name="Rectangle 10"/>
          <p:cNvSpPr>
            <a:spLocks noGrp="1" noChangeArrowheads="1"/>
          </p:cNvSpPr>
          <p:nvPr>
            <p:ph type="ftr" sz="quarter" idx="11"/>
          </p:nvPr>
        </p:nvSpPr>
        <p:spPr/>
        <p:txBody>
          <a:bodyPr/>
          <a:lstStyle>
            <a:lvl1pPr eaLnBrk="0" hangingPunct="0">
              <a:defRPr/>
            </a:lvl1pPr>
          </a:lstStyle>
          <a:p>
            <a:pPr>
              <a:defRPr/>
            </a:pPr>
            <a:endParaRPr lang="en-AU"/>
          </a:p>
        </p:txBody>
      </p:sp>
      <p:sp>
        <p:nvSpPr>
          <p:cNvPr id="9" name="Rectangle 11"/>
          <p:cNvSpPr>
            <a:spLocks noGrp="1" noChangeArrowheads="1"/>
          </p:cNvSpPr>
          <p:nvPr>
            <p:ph type="sldNum" sz="quarter" idx="12"/>
          </p:nvPr>
        </p:nvSpPr>
        <p:spPr/>
        <p:txBody>
          <a:bodyPr/>
          <a:lstStyle>
            <a:lvl1pPr eaLnBrk="0" hangingPunct="0">
              <a:defRPr/>
            </a:lvl1pPr>
          </a:lstStyle>
          <a:p>
            <a:pPr>
              <a:defRPr/>
            </a:pPr>
            <a:fld id="{FA81A8EA-9050-456E-9128-7E3F1915DDC2}" type="slidenum">
              <a:rPr lang="en-AU"/>
              <a:pPr>
                <a:defRPr/>
              </a:pPr>
              <a:t>‹#›</a:t>
            </a:fld>
            <a:endParaRPr lang="en-AU"/>
          </a:p>
        </p:txBody>
      </p:sp>
    </p:spTree>
    <p:extLst>
      <p:ext uri="{BB962C8B-B14F-4D97-AF65-F5344CB8AC3E}">
        <p14:creationId xmlns="" xmlns:p14="http://schemas.microsoft.com/office/powerpoint/2010/main" val="554324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9"/>
          <p:cNvSpPr>
            <a:spLocks noGrp="1" noChangeArrowheads="1"/>
          </p:cNvSpPr>
          <p:nvPr>
            <p:ph type="dt" sz="half" idx="10"/>
          </p:nvPr>
        </p:nvSpPr>
        <p:spPr/>
        <p:txBody>
          <a:bodyPr/>
          <a:lstStyle>
            <a:lvl1pPr eaLnBrk="0" hangingPunct="0">
              <a:defRPr/>
            </a:lvl1pPr>
          </a:lstStyle>
          <a:p>
            <a:pPr>
              <a:defRPr/>
            </a:pPr>
            <a:endParaRPr lang="en-AU"/>
          </a:p>
        </p:txBody>
      </p:sp>
      <p:sp>
        <p:nvSpPr>
          <p:cNvPr id="4" name="Rectangle 10"/>
          <p:cNvSpPr>
            <a:spLocks noGrp="1" noChangeArrowheads="1"/>
          </p:cNvSpPr>
          <p:nvPr>
            <p:ph type="ftr" sz="quarter" idx="11"/>
          </p:nvPr>
        </p:nvSpPr>
        <p:spPr/>
        <p:txBody>
          <a:bodyPr/>
          <a:lstStyle>
            <a:lvl1pPr eaLnBrk="0" hangingPunct="0">
              <a:defRPr/>
            </a:lvl1pPr>
          </a:lstStyle>
          <a:p>
            <a:pPr>
              <a:defRPr/>
            </a:pPr>
            <a:endParaRPr lang="en-AU"/>
          </a:p>
        </p:txBody>
      </p:sp>
      <p:sp>
        <p:nvSpPr>
          <p:cNvPr id="5" name="Rectangle 11"/>
          <p:cNvSpPr>
            <a:spLocks noGrp="1" noChangeArrowheads="1"/>
          </p:cNvSpPr>
          <p:nvPr>
            <p:ph type="sldNum" sz="quarter" idx="12"/>
          </p:nvPr>
        </p:nvSpPr>
        <p:spPr/>
        <p:txBody>
          <a:bodyPr/>
          <a:lstStyle>
            <a:lvl1pPr eaLnBrk="0" hangingPunct="0">
              <a:defRPr/>
            </a:lvl1pPr>
          </a:lstStyle>
          <a:p>
            <a:pPr>
              <a:defRPr/>
            </a:pPr>
            <a:fld id="{0917E1DD-FFED-4D04-89EB-DCB22B300B17}" type="slidenum">
              <a:rPr lang="en-AU"/>
              <a:pPr>
                <a:defRPr/>
              </a:pPr>
              <a:t>‹#›</a:t>
            </a:fld>
            <a:endParaRPr lang="en-AU"/>
          </a:p>
        </p:txBody>
      </p:sp>
    </p:spTree>
    <p:extLst>
      <p:ext uri="{BB962C8B-B14F-4D97-AF65-F5344CB8AC3E}">
        <p14:creationId xmlns="" xmlns:p14="http://schemas.microsoft.com/office/powerpoint/2010/main" val="1654978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eaLnBrk="0" hangingPunct="0">
              <a:defRPr/>
            </a:lvl1pPr>
          </a:lstStyle>
          <a:p>
            <a:pPr>
              <a:defRPr/>
            </a:pPr>
            <a:endParaRPr lang="en-AU"/>
          </a:p>
        </p:txBody>
      </p:sp>
      <p:sp>
        <p:nvSpPr>
          <p:cNvPr id="3" name="Rectangle 10"/>
          <p:cNvSpPr>
            <a:spLocks noGrp="1" noChangeArrowheads="1"/>
          </p:cNvSpPr>
          <p:nvPr>
            <p:ph type="ftr" sz="quarter" idx="11"/>
          </p:nvPr>
        </p:nvSpPr>
        <p:spPr/>
        <p:txBody>
          <a:bodyPr/>
          <a:lstStyle>
            <a:lvl1pPr eaLnBrk="0" hangingPunct="0">
              <a:defRPr/>
            </a:lvl1pPr>
          </a:lstStyle>
          <a:p>
            <a:pPr>
              <a:defRPr/>
            </a:pPr>
            <a:endParaRPr lang="en-AU"/>
          </a:p>
        </p:txBody>
      </p:sp>
      <p:sp>
        <p:nvSpPr>
          <p:cNvPr id="4" name="Rectangle 11"/>
          <p:cNvSpPr>
            <a:spLocks noGrp="1" noChangeArrowheads="1"/>
          </p:cNvSpPr>
          <p:nvPr>
            <p:ph type="sldNum" sz="quarter" idx="12"/>
          </p:nvPr>
        </p:nvSpPr>
        <p:spPr/>
        <p:txBody>
          <a:bodyPr/>
          <a:lstStyle>
            <a:lvl1pPr eaLnBrk="0" hangingPunct="0">
              <a:defRPr/>
            </a:lvl1pPr>
          </a:lstStyle>
          <a:p>
            <a:pPr>
              <a:defRPr/>
            </a:pPr>
            <a:fld id="{1A80828F-4D0E-490F-B899-E05D78CA4067}" type="slidenum">
              <a:rPr lang="en-AU"/>
              <a:pPr>
                <a:defRPr/>
              </a:pPr>
              <a:t>‹#›</a:t>
            </a:fld>
            <a:endParaRPr lang="en-AU"/>
          </a:p>
        </p:txBody>
      </p:sp>
    </p:spTree>
    <p:extLst>
      <p:ext uri="{BB962C8B-B14F-4D97-AF65-F5344CB8AC3E}">
        <p14:creationId xmlns="" xmlns:p14="http://schemas.microsoft.com/office/powerpoint/2010/main" val="2955566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AU"/>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AU"/>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E599326E-0384-41A5-AB5B-C8DAF1FA4FBF}" type="slidenum">
              <a:rPr lang="en-AU"/>
              <a:pPr>
                <a:defRPr/>
              </a:pPr>
              <a:t>‹#›</a:t>
            </a:fld>
            <a:endParaRPr lang="en-AU"/>
          </a:p>
        </p:txBody>
      </p:sp>
    </p:spTree>
    <p:extLst>
      <p:ext uri="{BB962C8B-B14F-4D97-AF65-F5344CB8AC3E}">
        <p14:creationId xmlns="" xmlns:p14="http://schemas.microsoft.com/office/powerpoint/2010/main" val="1177030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D4D29FA0-4E7A-449F-B44C-C61BEB1E90BD}"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7333944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AU"/>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AU"/>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FF8C610B-1AE2-4183-AC9A-B73251FBBAE1}" type="slidenum">
              <a:rPr lang="en-AU"/>
              <a:pPr>
                <a:defRPr/>
              </a:pPr>
              <a:t>‹#›</a:t>
            </a:fld>
            <a:endParaRPr lang="en-AU"/>
          </a:p>
        </p:txBody>
      </p:sp>
    </p:spTree>
    <p:extLst>
      <p:ext uri="{BB962C8B-B14F-4D97-AF65-F5344CB8AC3E}">
        <p14:creationId xmlns="" xmlns:p14="http://schemas.microsoft.com/office/powerpoint/2010/main" val="1411179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AU"/>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AU"/>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56F25AB3-46F9-4157-8FA0-D4B992071150}" type="slidenum">
              <a:rPr lang="en-AU"/>
              <a:pPr>
                <a:defRPr/>
              </a:pPr>
              <a:t>‹#›</a:t>
            </a:fld>
            <a:endParaRPr lang="en-AU"/>
          </a:p>
        </p:txBody>
      </p:sp>
    </p:spTree>
    <p:extLst>
      <p:ext uri="{BB962C8B-B14F-4D97-AF65-F5344CB8AC3E}">
        <p14:creationId xmlns="" xmlns:p14="http://schemas.microsoft.com/office/powerpoint/2010/main" val="315732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AU"/>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AU"/>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E680928A-C0D2-4B25-A3A1-4D3930BBB659}" type="slidenum">
              <a:rPr lang="en-AU"/>
              <a:pPr>
                <a:defRPr/>
              </a:pPr>
              <a:t>‹#›</a:t>
            </a:fld>
            <a:endParaRPr lang="en-AU"/>
          </a:p>
        </p:txBody>
      </p:sp>
    </p:spTree>
    <p:extLst>
      <p:ext uri="{BB962C8B-B14F-4D97-AF65-F5344CB8AC3E}">
        <p14:creationId xmlns="" xmlns:p14="http://schemas.microsoft.com/office/powerpoint/2010/main" val="1227746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ext Box 19"/>
          <p:cNvSpPr txBox="1">
            <a:spLocks noChangeArrowheads="1"/>
          </p:cNvSpPr>
          <p:nvPr/>
        </p:nvSpPr>
        <p:spPr bwMode="auto">
          <a:xfrm>
            <a:off x="395288" y="6405563"/>
            <a:ext cx="3384550" cy="214312"/>
          </a:xfrm>
          <a:prstGeom prst="rect">
            <a:avLst/>
          </a:prstGeom>
          <a:noFill/>
          <a:ln>
            <a:noFill/>
          </a:ln>
          <a:effectLs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0" fontAlgn="base" hangingPunct="0">
              <a:spcBef>
                <a:spcPct val="50000"/>
              </a:spcBef>
              <a:spcAft>
                <a:spcPct val="0"/>
              </a:spcAft>
              <a:defRPr/>
            </a:pPr>
            <a:r>
              <a:rPr lang="en-US" sz="800" smtClean="0">
                <a:solidFill>
                  <a:srgbClr val="000000"/>
                </a:solidFill>
                <a:cs typeface="Arial" pitchFamily="34" charset="0"/>
              </a:rPr>
              <a:t>©2010 National Heart Foundation of Australia</a:t>
            </a:r>
          </a:p>
        </p:txBody>
      </p:sp>
      <p:pic>
        <p:nvPicPr>
          <p:cNvPr id="3" name="Picture 22" descr="HF-Full_colour_CMYK%20logo"/>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32588" y="188913"/>
            <a:ext cx="2058987"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288723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AU"/>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AU"/>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0E399321-3DCB-46BB-A1BA-A855301B1D60}" type="slidenum">
              <a:rPr lang="en-AU"/>
              <a:pPr>
                <a:defRPr/>
              </a:pPr>
              <a:t>‹#›</a:t>
            </a:fld>
            <a:endParaRPr lang="en-AU"/>
          </a:p>
        </p:txBody>
      </p:sp>
    </p:spTree>
    <p:extLst>
      <p:ext uri="{BB962C8B-B14F-4D97-AF65-F5344CB8AC3E}">
        <p14:creationId xmlns="" xmlns:p14="http://schemas.microsoft.com/office/powerpoint/2010/main" val="4172939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572B4C19-3E7F-48EF-9BD5-2666DFFCB0D7}"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772505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5B65F453-0340-417B-A88E-522CAF39261C}"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694330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3015A1E9-0D39-4F7E-AB96-B416B860FFB3}"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939295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499AAE4E-9EC8-43B7-B327-B1A02A974ED1}"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790564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9B9F3851-C5D6-43F7-8FE0-1FBD126830B0}"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4160954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D0E4AFB2-EF8B-4658-8F51-9A382CAA413D}"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3821250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CF8791CD-94D3-4472-8E44-1DEFDDAAC4DB}" type="slidenum">
              <a:rPr lang="en-US">
                <a:solidFill>
                  <a:srgbClr val="000000"/>
                </a:solidFill>
              </a:rPr>
              <a:pPr>
                <a:defRPr/>
              </a:pPr>
              <a:t>‹#›</a:t>
            </a:fld>
            <a:endParaRPr lang="en-US">
              <a:solidFill>
                <a:srgbClr val="000000"/>
              </a:solidFill>
            </a:endParaRPr>
          </a:p>
        </p:txBody>
      </p:sp>
    </p:spTree>
    <p:extLst>
      <p:ext uri="{BB962C8B-B14F-4D97-AF65-F5344CB8AC3E}">
        <p14:creationId xmlns="" xmlns:p14="http://schemas.microsoft.com/office/powerpoint/2010/main" val="2312761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0" fontAlgn="base" hangingPunct="0">
              <a:spcBef>
                <a:spcPct val="0"/>
              </a:spcBef>
              <a:spcAft>
                <a:spcPct val="0"/>
              </a:spcAft>
            </a:pPr>
            <a:endParaRPr lang="en-AU">
              <a:solidFill>
                <a:srgbClr val="000000"/>
              </a:solidFill>
            </a:endParaRPr>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 xmlns:a14="http://schemas.microsoft.com/office/drawing/2010/main">
                <a:noFill/>
              </a14:hiddenFill>
            </a:ext>
          </a:extLst>
        </p:spPr>
        <p:txBody>
          <a:bodyPr/>
          <a:lstStyle/>
          <a:p>
            <a:pPr eaLnBrk="0" fontAlgn="base" hangingPunct="0">
              <a:spcBef>
                <a:spcPct val="0"/>
              </a:spcBef>
              <a:spcAft>
                <a:spcPct val="0"/>
              </a:spcAft>
            </a:pPr>
            <a:endParaRPr lang="en-AU">
              <a:solidFill>
                <a:srgbClr val="000000"/>
              </a:solidFill>
            </a:endParaRPr>
          </a:p>
        </p:txBody>
      </p:sp>
      <p:sp>
        <p:nvSpPr>
          <p:cNvPr id="20486"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fontAlgn="base">
              <a:spcBef>
                <a:spcPct val="0"/>
              </a:spcBef>
              <a:spcAft>
                <a:spcPct val="0"/>
              </a:spcAft>
              <a:defRPr/>
            </a:pPr>
            <a:endParaRPr lang="en-US">
              <a:solidFill>
                <a:srgbClr val="000000"/>
              </a:solidFill>
            </a:endParaRPr>
          </a:p>
        </p:txBody>
      </p:sp>
      <p:sp>
        <p:nvSpPr>
          <p:cNvPr id="20487"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fontAlgn="base">
              <a:spcBef>
                <a:spcPct val="0"/>
              </a:spcBef>
              <a:spcAft>
                <a:spcPct val="0"/>
              </a:spcAft>
              <a:defRPr/>
            </a:pPr>
            <a:endParaRPr lang="en-US">
              <a:solidFill>
                <a:srgbClr val="000000"/>
              </a:solidFill>
            </a:endParaRPr>
          </a:p>
        </p:txBody>
      </p:sp>
      <p:sp>
        <p:nvSpPr>
          <p:cNvPr id="20488"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fontAlgn="base">
              <a:spcBef>
                <a:spcPct val="0"/>
              </a:spcBef>
              <a:spcAft>
                <a:spcPct val="0"/>
              </a:spcAft>
              <a:defRPr/>
            </a:pPr>
            <a:fld id="{4ED852AA-4883-4266-8847-BE366A6ED8F1}"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 xmlns:p14="http://schemas.microsoft.com/office/powerpoint/2010/main" val="546894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74675" y="304800"/>
            <a:ext cx="8001000" cy="963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AU" smtClean="0"/>
          </a:p>
        </p:txBody>
      </p:sp>
      <p:sp>
        <p:nvSpPr>
          <p:cNvPr id="2051" name="Rectangle 3"/>
          <p:cNvSpPr>
            <a:spLocks noGrp="1" noChangeArrowheads="1"/>
          </p:cNvSpPr>
          <p:nvPr>
            <p:ph type="body" idx="1"/>
          </p:nvPr>
        </p:nvSpPr>
        <p:spPr bwMode="auto">
          <a:xfrm>
            <a:off x="566738" y="1557338"/>
            <a:ext cx="8001000" cy="4462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2052" name="AutoShape 7"/>
          <p:cNvSpPr>
            <a:spLocks noChangeArrowheads="1"/>
          </p:cNvSpPr>
          <p:nvPr/>
        </p:nvSpPr>
        <p:spPr bwMode="auto">
          <a:xfrm>
            <a:off x="611188" y="1341438"/>
            <a:ext cx="7958137"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0" fontAlgn="base" hangingPunct="0">
              <a:spcBef>
                <a:spcPct val="0"/>
              </a:spcBef>
              <a:spcAft>
                <a:spcPct val="0"/>
              </a:spcAft>
            </a:pPr>
            <a:endParaRPr lang="en-AU" smtClean="0">
              <a:solidFill>
                <a:srgbClr val="000000"/>
              </a:solidFill>
            </a:endParaRPr>
          </a:p>
        </p:txBody>
      </p:sp>
      <p:sp>
        <p:nvSpPr>
          <p:cNvPr id="12297" name="Rectangle 9"/>
          <p:cNvSpPr>
            <a:spLocks noGrp="1" noChangeArrowheads="1"/>
          </p:cNvSpPr>
          <p:nvPr>
            <p:ph type="dt" sz="half" idx="2"/>
          </p:nvPr>
        </p:nvSpPr>
        <p:spPr bwMode="auto">
          <a:xfrm>
            <a:off x="611188" y="5516563"/>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000000"/>
                </a:solidFill>
              </a:defRPr>
            </a:lvl1pPr>
          </a:lstStyle>
          <a:p>
            <a:pPr fontAlgn="base">
              <a:spcBef>
                <a:spcPct val="0"/>
              </a:spcBef>
              <a:spcAft>
                <a:spcPct val="0"/>
              </a:spcAft>
              <a:defRPr/>
            </a:pPr>
            <a:endParaRPr lang="en-AU"/>
          </a:p>
        </p:txBody>
      </p:sp>
      <p:sp>
        <p:nvSpPr>
          <p:cNvPr id="12298" name="Rectangle 10"/>
          <p:cNvSpPr>
            <a:spLocks noGrp="1" noChangeArrowheads="1"/>
          </p:cNvSpPr>
          <p:nvPr>
            <p:ph type="ftr" sz="quarter" idx="3"/>
          </p:nvPr>
        </p:nvSpPr>
        <p:spPr bwMode="auto">
          <a:xfrm>
            <a:off x="3419475" y="61658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0000"/>
                </a:solidFill>
              </a:defRPr>
            </a:lvl1pPr>
          </a:lstStyle>
          <a:p>
            <a:pPr fontAlgn="base">
              <a:spcBef>
                <a:spcPct val="0"/>
              </a:spcBef>
              <a:spcAft>
                <a:spcPct val="0"/>
              </a:spcAft>
              <a:defRPr/>
            </a:pPr>
            <a:endParaRPr lang="en-AU"/>
          </a:p>
        </p:txBody>
      </p:sp>
      <p:sp>
        <p:nvSpPr>
          <p:cNvPr id="12299" name="Rectangle 11"/>
          <p:cNvSpPr>
            <a:spLocks noGrp="1" noChangeArrowheads="1"/>
          </p:cNvSpPr>
          <p:nvPr>
            <p:ph type="sldNum" sz="quarter" idx="4"/>
          </p:nvPr>
        </p:nvSpPr>
        <p:spPr bwMode="auto">
          <a:xfrm>
            <a:off x="6588125" y="6165850"/>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000000"/>
                </a:solidFill>
              </a:defRPr>
            </a:lvl1pPr>
          </a:lstStyle>
          <a:p>
            <a:pPr fontAlgn="base">
              <a:spcBef>
                <a:spcPct val="0"/>
              </a:spcBef>
              <a:spcAft>
                <a:spcPct val="0"/>
              </a:spcAft>
              <a:defRPr/>
            </a:pPr>
            <a:fld id="{658216DB-C5D5-45B6-B544-CBAAF6B86D20}" type="slidenum">
              <a:rPr lang="en-AU"/>
              <a:pPr fontAlgn="base">
                <a:spcBef>
                  <a:spcPct val="0"/>
                </a:spcBef>
                <a:spcAft>
                  <a:spcPct val="0"/>
                </a:spcAft>
                <a:defRPr/>
              </a:pPr>
              <a:t>‹#›</a:t>
            </a:fld>
            <a:endParaRPr lang="en-AU"/>
          </a:p>
        </p:txBody>
      </p:sp>
    </p:spTree>
    <p:extLst>
      <p:ext uri="{BB962C8B-B14F-4D97-AF65-F5344CB8AC3E}">
        <p14:creationId xmlns="" xmlns:p14="http://schemas.microsoft.com/office/powerpoint/2010/main" val="173355315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eaLnBrk="1" fontAlgn="base" hangingPunct="1">
        <a:spcBef>
          <a:spcPct val="0"/>
        </a:spcBef>
        <a:spcAft>
          <a:spcPct val="0"/>
        </a:spcAft>
        <a:defRPr sz="3800">
          <a:solidFill>
            <a:schemeClr val="tx2"/>
          </a:solidFill>
          <a:latin typeface="Verdana" pitchFamily="34" charset="0"/>
        </a:defRPr>
      </a:lvl6pPr>
      <a:lvl7pPr marL="914400" algn="l" rtl="0" eaLnBrk="1" fontAlgn="base" hangingPunct="1">
        <a:spcBef>
          <a:spcPct val="0"/>
        </a:spcBef>
        <a:spcAft>
          <a:spcPct val="0"/>
        </a:spcAft>
        <a:defRPr sz="3800">
          <a:solidFill>
            <a:schemeClr val="tx2"/>
          </a:solidFill>
          <a:latin typeface="Verdana" pitchFamily="34" charset="0"/>
        </a:defRPr>
      </a:lvl7pPr>
      <a:lvl8pPr marL="1371600" algn="l" rtl="0" eaLnBrk="1" fontAlgn="base" hangingPunct="1">
        <a:spcBef>
          <a:spcPct val="0"/>
        </a:spcBef>
        <a:spcAft>
          <a:spcPct val="0"/>
        </a:spcAft>
        <a:defRPr sz="3800">
          <a:solidFill>
            <a:schemeClr val="tx2"/>
          </a:solidFill>
          <a:latin typeface="Verdana" pitchFamily="34" charset="0"/>
        </a:defRPr>
      </a:lvl8pPr>
      <a:lvl9pPr marL="1828800" algn="l" rtl="0" eaLnBrk="1" fontAlgn="base" hangingPunct="1">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eaLnBrk="1" fontAlgn="base" hangingPunct="1">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latin typeface="Calibri" pitchFamily="34" charset="0"/>
                <a:cs typeface="Calibri" pitchFamily="34" charset="0"/>
              </a:rPr>
              <a:t>AH&amp;MRC SEWB WSU</a:t>
            </a:r>
            <a:endParaRPr lang="en-AU" dirty="0" smtClean="0"/>
          </a:p>
        </p:txBody>
      </p:sp>
      <p:sp>
        <p:nvSpPr>
          <p:cNvPr id="3" name="Content Placeholder 2"/>
          <p:cNvSpPr>
            <a:spLocks noGrp="1"/>
          </p:cNvSpPr>
          <p:nvPr>
            <p:ph idx="1"/>
          </p:nvPr>
        </p:nvSpPr>
        <p:spPr>
          <a:xfrm>
            <a:off x="566738" y="2204864"/>
            <a:ext cx="8001000" cy="3814936"/>
          </a:xfrm>
        </p:spPr>
        <p:txBody>
          <a:bodyPr/>
          <a:lstStyle/>
          <a:p>
            <a:pPr marL="0" indent="0" algn="ctr">
              <a:buNone/>
              <a:defRPr/>
            </a:pPr>
            <a:endParaRPr lang="en-US" sz="2000" b="1" dirty="0" smtClean="0">
              <a:latin typeface="Calibri" pitchFamily="34" charset="0"/>
              <a:cs typeface="Calibri" pitchFamily="34" charset="0"/>
            </a:endParaRPr>
          </a:p>
          <a:p>
            <a:pPr marL="0" indent="0" algn="ctr">
              <a:buNone/>
              <a:defRPr/>
            </a:pPr>
            <a:r>
              <a:rPr lang="en-US" sz="4400" b="1" dirty="0" smtClean="0">
                <a:latin typeface="Calibri" pitchFamily="34" charset="0"/>
                <a:cs typeface="Calibri" pitchFamily="34" charset="0"/>
              </a:rPr>
              <a:t>The fall and rise of clinical supervision</a:t>
            </a:r>
          </a:p>
          <a:p>
            <a:pPr marL="0" indent="0" algn="ctr">
              <a:buNone/>
              <a:defRPr/>
            </a:pPr>
            <a:endParaRPr lang="en-US" sz="4400" b="1" dirty="0">
              <a:latin typeface="Calibri" pitchFamily="34" charset="0"/>
              <a:cs typeface="Calibri" pitchFamily="34" charset="0"/>
            </a:endParaRPr>
          </a:p>
          <a:p>
            <a:pPr marL="0" indent="0" algn="ctr">
              <a:buFont typeface="Wingdings" pitchFamily="2" charset="2"/>
              <a:buNone/>
              <a:defRPr/>
            </a:pPr>
            <a:r>
              <a:rPr lang="en-AU" dirty="0" smtClean="0"/>
              <a:t>Gina O’Neill  Ann Baker</a:t>
            </a:r>
            <a:endParaRPr lang="en-AU" dirty="0"/>
          </a:p>
        </p:txBody>
      </p:sp>
      <p:pic>
        <p:nvPicPr>
          <p:cNvPr id="4" name="Picture 3" descr="E:\work\work\Graphics\Public Health Team\SEWB\SEWB-Logo\SEWB-Logo-circle.emf"/>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732240" y="404664"/>
            <a:ext cx="1810509" cy="1856239"/>
          </a:xfrm>
          <a:prstGeom prst="rect">
            <a:avLst/>
          </a:prstGeom>
          <a:noFill/>
          <a:ln>
            <a:noFill/>
          </a:ln>
        </p:spPr>
      </p:pic>
    </p:spTree>
    <p:extLst>
      <p:ext uri="{BB962C8B-B14F-4D97-AF65-F5344CB8AC3E}">
        <p14:creationId xmlns="" xmlns:p14="http://schemas.microsoft.com/office/powerpoint/2010/main" val="42433316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Healing </a:t>
            </a:r>
            <a:r>
              <a:rPr lang="en-US" dirty="0"/>
              <a:t>W</a:t>
            </a:r>
            <a:r>
              <a:rPr lang="en-US" dirty="0" smtClean="0"/>
              <a:t>ays</a:t>
            </a:r>
            <a:endParaRPr lang="en-AU" dirty="0"/>
          </a:p>
        </p:txBody>
      </p:sp>
      <p:sp>
        <p:nvSpPr>
          <p:cNvPr id="3" name="Content Placeholder 2"/>
          <p:cNvSpPr>
            <a:spLocks noGrp="1"/>
          </p:cNvSpPr>
          <p:nvPr>
            <p:ph idx="1"/>
          </p:nvPr>
        </p:nvSpPr>
        <p:spPr/>
        <p:txBody>
          <a:bodyPr/>
          <a:lstStyle/>
          <a:p>
            <a:pPr>
              <a:buNone/>
            </a:pPr>
            <a:r>
              <a:rPr lang="en-AU" b="1" dirty="0" smtClean="0"/>
              <a:t/>
            </a:r>
            <a:br>
              <a:rPr lang="en-AU" b="1" dirty="0" smtClean="0"/>
            </a:br>
            <a:r>
              <a:rPr lang="en-AU" b="1" dirty="0" smtClean="0"/>
              <a:t>The </a:t>
            </a:r>
            <a:r>
              <a:rPr lang="en-AU" b="1" dirty="0"/>
              <a:t>purpose: </a:t>
            </a:r>
            <a:r>
              <a:rPr lang="en-AU" dirty="0"/>
              <a:t>to provide the best possible service to clients and community by building worker’s knowledge, skills, insight and wisdom in how to support and care for clients and themselves, in the cultural context of working with community </a:t>
            </a:r>
          </a:p>
          <a:p>
            <a:endParaRPr lang="en-AU" dirty="0"/>
          </a:p>
        </p:txBody>
      </p:sp>
      <p:pic>
        <p:nvPicPr>
          <p:cNvPr id="4" name="Picture 3" descr="E:\work\work\Graphics\Public Health Team\SEWB\SEWB-Logo\SEWB-Logo-circle.emf"/>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24328" y="5301208"/>
            <a:ext cx="1224136" cy="1224136"/>
          </a:xfrm>
          <a:prstGeom prst="rect">
            <a:avLst/>
          </a:prstGeom>
          <a:noFill/>
          <a:ln>
            <a:noFill/>
          </a:ln>
        </p:spPr>
      </p:pic>
    </p:spTree>
    <p:extLst>
      <p:ext uri="{BB962C8B-B14F-4D97-AF65-F5344CB8AC3E}">
        <p14:creationId xmlns="" xmlns:p14="http://schemas.microsoft.com/office/powerpoint/2010/main" val="3321425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work\work\Graphics\Public Health Team\SEWB\SEWB-Logo\SEWB-Logo-circle.emf"/>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24328" y="5301208"/>
            <a:ext cx="1224136" cy="1224136"/>
          </a:xfrm>
          <a:prstGeom prst="rect">
            <a:avLst/>
          </a:prstGeom>
          <a:noFill/>
          <a:ln>
            <a:noFill/>
          </a:ln>
        </p:spPr>
      </p:pic>
      <p:sp>
        <p:nvSpPr>
          <p:cNvPr id="4" name="Rectangle 3"/>
          <p:cNvSpPr/>
          <p:nvPr/>
        </p:nvSpPr>
        <p:spPr>
          <a:xfrm>
            <a:off x="539552" y="1720840"/>
            <a:ext cx="8064896" cy="3785652"/>
          </a:xfrm>
          <a:prstGeom prst="rect">
            <a:avLst/>
          </a:prstGeom>
        </p:spPr>
        <p:txBody>
          <a:bodyPr wrap="square">
            <a:spAutoFit/>
          </a:bodyPr>
          <a:lstStyle/>
          <a:p>
            <a:r>
              <a:rPr lang="en-AU" sz="2400" b="1" dirty="0" smtClean="0"/>
              <a:t>The process: </a:t>
            </a:r>
            <a:r>
              <a:rPr lang="en-AU" sz="2400" dirty="0" smtClean="0"/>
              <a:t>reflective, holistic, open, validating, non-judgemental, two way learning </a:t>
            </a:r>
            <a:r>
              <a:rPr lang="en-AU" sz="2400" dirty="0" smtClean="0"/>
              <a:t/>
            </a:r>
            <a:br>
              <a:rPr lang="en-AU" sz="2400" dirty="0" smtClean="0"/>
            </a:br>
            <a:endParaRPr lang="en-AU" sz="2400" dirty="0" smtClean="0"/>
          </a:p>
          <a:p>
            <a:r>
              <a:rPr lang="en-AU" sz="2400" b="1" dirty="0" smtClean="0"/>
              <a:t>The relationship: </a:t>
            </a:r>
            <a:r>
              <a:rPr lang="en-AU" sz="2400" dirty="0" smtClean="0"/>
              <a:t>is with a skilled and experienced person who is respectful, trustworthy, caring, honest and knowledgeable about the subject matter and the </a:t>
            </a:r>
            <a:r>
              <a:rPr lang="en-AU" sz="2400" i="1" dirty="0" smtClean="0"/>
              <a:t>local Aboriginal community </a:t>
            </a:r>
          </a:p>
          <a:p>
            <a:r>
              <a:rPr lang="en-AU" sz="2400" b="1" dirty="0" smtClean="0"/>
              <a:t/>
            </a:r>
            <a:br>
              <a:rPr lang="en-AU" sz="2400" b="1" dirty="0" smtClean="0"/>
            </a:br>
            <a:r>
              <a:rPr lang="en-AU" sz="2400" b="1" dirty="0" smtClean="0"/>
              <a:t>The </a:t>
            </a:r>
            <a:r>
              <a:rPr lang="en-AU" sz="2400" b="1" dirty="0" smtClean="0"/>
              <a:t>Context: </a:t>
            </a:r>
            <a:r>
              <a:rPr lang="en-AU" sz="2400" dirty="0" smtClean="0"/>
              <a:t>regular, by agreement and supported by the worker’s organisation </a:t>
            </a:r>
            <a:endParaRPr lang="en-AU" sz="2400" dirty="0"/>
          </a:p>
        </p:txBody>
      </p:sp>
    </p:spTree>
    <p:extLst>
      <p:ext uri="{BB962C8B-B14F-4D97-AF65-F5344CB8AC3E}">
        <p14:creationId xmlns="" xmlns:p14="http://schemas.microsoft.com/office/powerpoint/2010/main" val="3781674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60648"/>
            <a:ext cx="8001000" cy="5544616"/>
          </a:xfrm>
          <a:solidFill>
            <a:schemeClr val="tx1"/>
          </a:solidFill>
        </p:spPr>
        <p:txBody>
          <a:bodyPr/>
          <a:lstStyle/>
          <a:p>
            <a:pPr>
              <a:buNone/>
            </a:pPr>
            <a:endParaRPr lang="en-AU" dirty="0"/>
          </a:p>
        </p:txBody>
      </p:sp>
      <p:sp>
        <p:nvSpPr>
          <p:cNvPr id="4" name="Oval 3"/>
          <p:cNvSpPr/>
          <p:nvPr/>
        </p:nvSpPr>
        <p:spPr>
          <a:xfrm>
            <a:off x="1907704" y="404664"/>
            <a:ext cx="5616623" cy="5184576"/>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A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59832" y="1340768"/>
            <a:ext cx="3312368" cy="32310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3059832" y="980728"/>
            <a:ext cx="3312368" cy="369332"/>
          </a:xfrm>
          <a:prstGeom prst="rect">
            <a:avLst/>
          </a:prstGeom>
          <a:noFill/>
        </p:spPr>
        <p:txBody>
          <a:bodyPr wrap="square" rtlCol="0">
            <a:spAutoFit/>
          </a:bodyPr>
          <a:lstStyle/>
          <a:p>
            <a:r>
              <a:rPr lang="en-US" dirty="0" smtClean="0">
                <a:solidFill>
                  <a:schemeClr val="accent3"/>
                </a:solidFill>
              </a:rPr>
              <a:t>Working within community</a:t>
            </a:r>
            <a:endParaRPr lang="en-AU" dirty="0">
              <a:solidFill>
                <a:schemeClr val="accent3"/>
              </a:solidFill>
            </a:endParaRPr>
          </a:p>
        </p:txBody>
      </p:sp>
      <p:sp>
        <p:nvSpPr>
          <p:cNvPr id="6" name="TextBox 5"/>
          <p:cNvSpPr txBox="1"/>
          <p:nvPr/>
        </p:nvSpPr>
        <p:spPr>
          <a:xfrm>
            <a:off x="2987824" y="4581128"/>
            <a:ext cx="3456384" cy="646331"/>
          </a:xfrm>
          <a:prstGeom prst="rect">
            <a:avLst/>
          </a:prstGeom>
          <a:noFill/>
        </p:spPr>
        <p:txBody>
          <a:bodyPr wrap="square" rtlCol="0">
            <a:spAutoFit/>
          </a:bodyPr>
          <a:lstStyle/>
          <a:p>
            <a:pPr algn="ctr"/>
            <a:r>
              <a:rPr lang="en-US" dirty="0" smtClean="0">
                <a:solidFill>
                  <a:schemeClr val="bg1"/>
                </a:solidFill>
              </a:rPr>
              <a:t>Enjoying the advantages &amp; managing the challenges</a:t>
            </a:r>
            <a:endParaRPr lang="en-AU" dirty="0">
              <a:solidFill>
                <a:schemeClr val="bg1"/>
              </a:solidFill>
            </a:endParaRPr>
          </a:p>
        </p:txBody>
      </p:sp>
      <p:pic>
        <p:nvPicPr>
          <p:cNvPr id="8" name="Picture 7" descr="E:\work\work\Graphics\Public Health Team\SEWB\SEWB-Logo\SEWB-Logo-circle.emf"/>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28384" y="5949280"/>
            <a:ext cx="648072" cy="720080"/>
          </a:xfrm>
          <a:prstGeom prst="rect">
            <a:avLst/>
          </a:prstGeom>
          <a:noFill/>
          <a:ln>
            <a:noFill/>
          </a:ln>
        </p:spPr>
      </p:pic>
    </p:spTree>
    <p:extLst>
      <p:ext uri="{BB962C8B-B14F-4D97-AF65-F5344CB8AC3E}">
        <p14:creationId xmlns="" xmlns:p14="http://schemas.microsoft.com/office/powerpoint/2010/main" val="3941412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Supervision is self reflection</a:t>
            </a:r>
            <a:endParaRPr lang="en-AU" dirty="0"/>
          </a:p>
        </p:txBody>
      </p:sp>
      <p:sp>
        <p:nvSpPr>
          <p:cNvPr id="3" name="Content Placeholder 2"/>
          <p:cNvSpPr>
            <a:spLocks noGrp="1"/>
          </p:cNvSpPr>
          <p:nvPr>
            <p:ph idx="1"/>
          </p:nvPr>
        </p:nvSpPr>
        <p:spPr/>
        <p:txBody>
          <a:bodyPr/>
          <a:lstStyle/>
          <a:p>
            <a:pPr marL="0" indent="0" algn="ctr">
              <a:buNone/>
            </a:pPr>
            <a:endParaRPr lang="en-AU" sz="3200" dirty="0" smtClean="0"/>
          </a:p>
          <a:p>
            <a:pPr marL="0" indent="0" algn="ctr">
              <a:buNone/>
            </a:pPr>
            <a:r>
              <a:rPr lang="en-AU" sz="3200" b="1" dirty="0" smtClean="0">
                <a:solidFill>
                  <a:schemeClr val="accent2"/>
                </a:solidFill>
              </a:rPr>
              <a:t>“</a:t>
            </a:r>
            <a:r>
              <a:rPr lang="en-AU" sz="3200" b="1" dirty="0">
                <a:solidFill>
                  <a:schemeClr val="accent2"/>
                </a:solidFill>
              </a:rPr>
              <a:t>Reflection is the process that turns information and knowledge into wisdom</a:t>
            </a:r>
            <a:r>
              <a:rPr lang="en-AU" sz="3200" b="1" dirty="0" smtClean="0">
                <a:solidFill>
                  <a:schemeClr val="accent2"/>
                </a:solidFill>
              </a:rPr>
              <a:t>”</a:t>
            </a:r>
          </a:p>
          <a:p>
            <a:pPr marL="0" indent="0" algn="ctr">
              <a:buNone/>
            </a:pPr>
            <a:r>
              <a:rPr lang="en-AU" sz="3200" b="1" dirty="0" smtClean="0">
                <a:solidFill>
                  <a:schemeClr val="accent2"/>
                </a:solidFill>
              </a:rPr>
              <a:t> </a:t>
            </a:r>
            <a:endParaRPr lang="en-AU" sz="3200" b="1" dirty="0">
              <a:solidFill>
                <a:schemeClr val="accent2"/>
              </a:solidFill>
            </a:endParaRPr>
          </a:p>
          <a:p>
            <a:pPr marL="0" indent="0" algn="ctr">
              <a:buNone/>
            </a:pPr>
            <a:r>
              <a:rPr lang="en-AU" sz="3200" dirty="0">
                <a:solidFill>
                  <a:schemeClr val="accent2"/>
                </a:solidFill>
              </a:rPr>
              <a:t>M. Carroll 2010 </a:t>
            </a:r>
            <a:endParaRPr lang="en-AU" dirty="0">
              <a:solidFill>
                <a:schemeClr val="accent2"/>
              </a:solidFill>
            </a:endParaRPr>
          </a:p>
        </p:txBody>
      </p:sp>
      <p:pic>
        <p:nvPicPr>
          <p:cNvPr id="4" name="Picture 3" descr="E:\work\work\Graphics\Public Health Team\SEWB\SEWB-Logo\SEWB-Logo-circle.emf"/>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24328" y="5301208"/>
            <a:ext cx="1224136" cy="1224136"/>
          </a:xfrm>
          <a:prstGeom prst="rect">
            <a:avLst/>
          </a:prstGeom>
          <a:noFill/>
          <a:ln>
            <a:noFill/>
          </a:ln>
        </p:spPr>
      </p:pic>
    </p:spTree>
    <p:extLst>
      <p:ext uri="{BB962C8B-B14F-4D97-AF65-F5344CB8AC3E}">
        <p14:creationId xmlns="" xmlns:p14="http://schemas.microsoft.com/office/powerpoint/2010/main" val="719206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baker\Desktop\download pp9.jpg"/>
          <p:cNvPicPr>
            <a:picLocks noChangeAspect="1" noChangeArrowheads="1"/>
          </p:cNvPicPr>
          <p:nvPr/>
        </p:nvPicPr>
        <p:blipFill>
          <a:blip r:embed="rId2" cstate="print"/>
          <a:srcRect/>
          <a:stretch>
            <a:fillRect/>
          </a:stretch>
        </p:blipFill>
        <p:spPr bwMode="auto">
          <a:xfrm>
            <a:off x="899592" y="1484784"/>
            <a:ext cx="7416824" cy="3888432"/>
          </a:xfrm>
          <a:prstGeom prst="rect">
            <a:avLst/>
          </a:prstGeom>
          <a:noFill/>
        </p:spPr>
      </p:pic>
      <p:sp>
        <p:nvSpPr>
          <p:cNvPr id="2" name="Title 1"/>
          <p:cNvSpPr>
            <a:spLocks noGrp="1"/>
          </p:cNvSpPr>
          <p:nvPr>
            <p:ph type="title"/>
          </p:nvPr>
        </p:nvSpPr>
        <p:spPr/>
        <p:txBody>
          <a:bodyPr/>
          <a:lstStyle/>
          <a:p>
            <a:r>
              <a:rPr lang="en-US" dirty="0" smtClean="0"/>
              <a:t>A reflective experience for you</a:t>
            </a:r>
            <a:endParaRPr lang="en-AU" dirty="0"/>
          </a:p>
        </p:txBody>
      </p:sp>
      <p:sp>
        <p:nvSpPr>
          <p:cNvPr id="3" name="Content Placeholder 2"/>
          <p:cNvSpPr>
            <a:spLocks noGrp="1"/>
          </p:cNvSpPr>
          <p:nvPr>
            <p:ph idx="1"/>
          </p:nvPr>
        </p:nvSpPr>
        <p:spPr>
          <a:xfrm>
            <a:off x="611560" y="4365104"/>
            <a:ext cx="8001000" cy="936104"/>
          </a:xfrm>
        </p:spPr>
        <p:txBody>
          <a:bodyPr/>
          <a:lstStyle/>
          <a:p>
            <a:pPr algn="ctr">
              <a:buNone/>
            </a:pPr>
            <a:r>
              <a:rPr lang="en-AU" sz="4400" b="1" dirty="0" smtClean="0">
                <a:solidFill>
                  <a:schemeClr val="bg1"/>
                </a:solidFill>
              </a:rPr>
              <a:t>Where am I now?</a:t>
            </a:r>
            <a:r>
              <a:rPr lang="en-AU" dirty="0" smtClean="0"/>
              <a:t/>
            </a:r>
            <a:br>
              <a:rPr lang="en-AU" dirty="0" smtClean="0"/>
            </a:br>
            <a:endParaRPr lang="en-AU" dirty="0" smtClean="0"/>
          </a:p>
          <a:p>
            <a:pPr>
              <a:buNone/>
            </a:pPr>
            <a:r>
              <a:rPr lang="en-AU" dirty="0" smtClean="0"/>
              <a:t/>
            </a:r>
            <a:br>
              <a:rPr lang="en-AU" dirty="0" smtClean="0"/>
            </a:br>
            <a:endParaRPr lang="en-AU" dirty="0" smtClean="0"/>
          </a:p>
          <a:p>
            <a:pPr>
              <a:buNone/>
            </a:pPr>
            <a:r>
              <a:rPr lang="en-AU" dirty="0" smtClean="0"/>
              <a:t/>
            </a:r>
            <a:br>
              <a:rPr lang="en-AU" dirty="0" smtClean="0"/>
            </a:br>
            <a:endParaRPr lang="en-AU" dirty="0" smtClean="0"/>
          </a:p>
        </p:txBody>
      </p:sp>
      <p:pic>
        <p:nvPicPr>
          <p:cNvPr id="4" name="Picture 3" descr="E:\work\work\Graphics\Public Health Team\SEWB\SEWB-Logo\SEWB-Logo-circle.emf"/>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24328" y="5445224"/>
            <a:ext cx="1224136" cy="1224136"/>
          </a:xfrm>
          <a:prstGeom prst="rect">
            <a:avLst/>
          </a:prstGeom>
          <a:noFill/>
          <a:ln>
            <a:noFill/>
          </a:ln>
        </p:spPr>
      </p:pic>
    </p:spTree>
    <p:extLst>
      <p:ext uri="{BB962C8B-B14F-4D97-AF65-F5344CB8AC3E}">
        <p14:creationId xmlns="" xmlns:p14="http://schemas.microsoft.com/office/powerpoint/2010/main" val="2551460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baker\Desktop\images 7 pp.jpg"/>
          <p:cNvPicPr>
            <a:picLocks noChangeAspect="1" noChangeArrowheads="1"/>
          </p:cNvPicPr>
          <p:nvPr/>
        </p:nvPicPr>
        <p:blipFill>
          <a:blip r:embed="rId2" cstate="print"/>
          <a:srcRect/>
          <a:stretch>
            <a:fillRect/>
          </a:stretch>
        </p:blipFill>
        <p:spPr bwMode="auto">
          <a:xfrm>
            <a:off x="323528" y="476672"/>
            <a:ext cx="8568952" cy="5323532"/>
          </a:xfrm>
          <a:prstGeom prst="rect">
            <a:avLst/>
          </a:prstGeom>
          <a:noFill/>
        </p:spPr>
      </p:pic>
      <p:sp>
        <p:nvSpPr>
          <p:cNvPr id="2" name="Title 1"/>
          <p:cNvSpPr>
            <a:spLocks noGrp="1"/>
          </p:cNvSpPr>
          <p:nvPr>
            <p:ph type="title"/>
          </p:nvPr>
        </p:nvSpPr>
        <p:spPr>
          <a:xfrm>
            <a:off x="323528" y="4797152"/>
            <a:ext cx="8568952" cy="963613"/>
          </a:xfrm>
        </p:spPr>
        <p:txBody>
          <a:bodyPr/>
          <a:lstStyle/>
          <a:p>
            <a:pPr algn="ctr"/>
            <a:r>
              <a:rPr lang="en-AU" sz="4000" b="1" dirty="0" smtClean="0">
                <a:solidFill>
                  <a:schemeClr val="bg1"/>
                </a:solidFill>
              </a:rPr>
              <a:t>What’s emerging in my life</a:t>
            </a:r>
            <a:r>
              <a:rPr lang="en-AU" sz="4000" b="1" dirty="0" smtClean="0">
                <a:solidFill>
                  <a:schemeClr val="bg1"/>
                </a:solidFill>
              </a:rPr>
              <a:t>?</a:t>
            </a:r>
            <a:endParaRPr lang="en-AU" sz="4000" b="1" dirty="0">
              <a:solidFill>
                <a:schemeClr val="bg1"/>
              </a:solidFill>
            </a:endParaRPr>
          </a:p>
        </p:txBody>
      </p:sp>
      <p:pic>
        <p:nvPicPr>
          <p:cNvPr id="5" name="Picture 4" descr="E:\work\work\Graphics\Public Health Team\SEWB\SEWB-Logo\SEWB-Logo-circle.emf"/>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75856" y="5949280"/>
            <a:ext cx="720080" cy="7200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abaker\Desktop\courage6.jpg"/>
          <p:cNvPicPr>
            <a:picLocks noChangeAspect="1" noChangeArrowheads="1"/>
          </p:cNvPicPr>
          <p:nvPr/>
        </p:nvPicPr>
        <p:blipFill>
          <a:blip r:embed="rId2" cstate="print"/>
          <a:srcRect/>
          <a:stretch>
            <a:fillRect/>
          </a:stretch>
        </p:blipFill>
        <p:spPr bwMode="auto">
          <a:xfrm>
            <a:off x="539552" y="1124744"/>
            <a:ext cx="8208912" cy="4824536"/>
          </a:xfrm>
          <a:prstGeom prst="rect">
            <a:avLst/>
          </a:prstGeom>
          <a:noFill/>
        </p:spPr>
      </p:pic>
      <p:sp>
        <p:nvSpPr>
          <p:cNvPr id="2" name="Title 1"/>
          <p:cNvSpPr>
            <a:spLocks noGrp="1"/>
          </p:cNvSpPr>
          <p:nvPr>
            <p:ph type="title"/>
          </p:nvPr>
        </p:nvSpPr>
        <p:spPr>
          <a:xfrm>
            <a:off x="251520" y="260648"/>
            <a:ext cx="8712967" cy="963613"/>
          </a:xfrm>
        </p:spPr>
        <p:txBody>
          <a:bodyPr/>
          <a:lstStyle/>
          <a:p>
            <a:pPr algn="ctr"/>
            <a:r>
              <a:rPr lang="en-AU" sz="4400" b="1" dirty="0" smtClean="0">
                <a:solidFill>
                  <a:schemeClr val="tx1"/>
                </a:solidFill>
              </a:rPr>
              <a:t>What’s holding me back</a:t>
            </a:r>
            <a:r>
              <a:rPr lang="en-AU" sz="4400" b="1" dirty="0" smtClean="0">
                <a:solidFill>
                  <a:schemeClr val="tx1"/>
                </a:solidFill>
              </a:rPr>
              <a:t>?</a:t>
            </a:r>
            <a:endParaRPr lang="en-AU" sz="4400" b="1" dirty="0">
              <a:solidFill>
                <a:schemeClr val="tx1"/>
              </a:solidFill>
            </a:endParaRPr>
          </a:p>
        </p:txBody>
      </p:sp>
      <p:pic>
        <p:nvPicPr>
          <p:cNvPr id="5" name="Picture 4" descr="E:\work\work\Graphics\Public Health Team\SEWB\SEWB-Logo\SEWB-Logo-circle.emf"/>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56376" y="5805264"/>
            <a:ext cx="936104" cy="86409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035968"/>
          </a:xfrm>
        </p:spPr>
        <p:txBody>
          <a:bodyPr/>
          <a:lstStyle/>
          <a:p>
            <a:r>
              <a:rPr lang="en-AU" sz="3200" dirty="0" smtClean="0"/>
              <a:t>What do I need to develop in order to co-operate with what’s emerging</a:t>
            </a:r>
            <a:r>
              <a:rPr lang="en-AU" sz="3200" dirty="0" smtClean="0"/>
              <a:t>?</a:t>
            </a:r>
            <a:endParaRPr lang="en-AU" sz="3200" dirty="0"/>
          </a:p>
        </p:txBody>
      </p:sp>
      <p:pic>
        <p:nvPicPr>
          <p:cNvPr id="5123" name="Picture 3" descr="C:\Users\abaker\Desktop\images 4 pp.jpg"/>
          <p:cNvPicPr>
            <a:picLocks noChangeAspect="1" noChangeArrowheads="1"/>
          </p:cNvPicPr>
          <p:nvPr/>
        </p:nvPicPr>
        <p:blipFill>
          <a:blip r:embed="rId2" cstate="print"/>
          <a:srcRect/>
          <a:stretch>
            <a:fillRect/>
          </a:stretch>
        </p:blipFill>
        <p:spPr bwMode="auto">
          <a:xfrm>
            <a:off x="1835696" y="1484784"/>
            <a:ext cx="6120680" cy="4464496"/>
          </a:xfrm>
          <a:prstGeom prst="rect">
            <a:avLst/>
          </a:prstGeom>
          <a:noFill/>
        </p:spPr>
      </p:pic>
      <p:pic>
        <p:nvPicPr>
          <p:cNvPr id="7" name="Picture 6" descr="E:\work\work\Graphics\Public Health Team\SEWB\SEWB-Logo\SEWB-Logo-circle.emf"/>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56376" y="5733256"/>
            <a:ext cx="936104" cy="86409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baker\Desktop\Twelve-Apostles-Port-Campbell-National-Park-Victoria-Australia-australia-27395507-1920-1200.jpg"/>
          <p:cNvPicPr>
            <a:picLocks noChangeAspect="1" noChangeArrowheads="1"/>
          </p:cNvPicPr>
          <p:nvPr/>
        </p:nvPicPr>
        <p:blipFill>
          <a:blip r:embed="rId2" cstate="print"/>
          <a:srcRect/>
          <a:stretch>
            <a:fillRect/>
          </a:stretch>
        </p:blipFill>
        <p:spPr bwMode="auto">
          <a:xfrm>
            <a:off x="323528" y="332656"/>
            <a:ext cx="8430936" cy="5328592"/>
          </a:xfrm>
          <a:prstGeom prst="rect">
            <a:avLst/>
          </a:prstGeom>
          <a:noFill/>
        </p:spPr>
      </p:pic>
      <p:sp>
        <p:nvSpPr>
          <p:cNvPr id="3" name="Content Placeholder 2"/>
          <p:cNvSpPr>
            <a:spLocks noGrp="1"/>
          </p:cNvSpPr>
          <p:nvPr>
            <p:ph idx="1"/>
          </p:nvPr>
        </p:nvSpPr>
        <p:spPr>
          <a:xfrm>
            <a:off x="323528" y="1628800"/>
            <a:ext cx="8424936" cy="3672408"/>
          </a:xfrm>
        </p:spPr>
        <p:txBody>
          <a:bodyPr/>
          <a:lstStyle/>
          <a:p>
            <a:pPr>
              <a:buNone/>
            </a:pPr>
            <a:r>
              <a:rPr lang="en-AU" sz="2800" b="1" dirty="0" smtClean="0">
                <a:solidFill>
                  <a:schemeClr val="bg1"/>
                </a:solidFill>
              </a:rPr>
              <a:t>    Supervision is the process of being with a skilled experienced and wise person who respectfully, caringly and honestly supports a worker to reflect on their work in a meaningful way, to learn and grow as an Aboriginal worker in the context of working with community.”  </a:t>
            </a:r>
          </a:p>
          <a:p>
            <a:pPr algn="r">
              <a:buNone/>
            </a:pPr>
            <a:r>
              <a:rPr lang="en-AU" sz="2000" dirty="0" err="1" smtClean="0">
                <a:solidFill>
                  <a:schemeClr val="bg1"/>
                </a:solidFill>
              </a:rPr>
              <a:t>VDDI:education</a:t>
            </a:r>
            <a:r>
              <a:rPr lang="en-AU" sz="2000" dirty="0" smtClean="0">
                <a:solidFill>
                  <a:schemeClr val="bg1"/>
                </a:solidFill>
              </a:rPr>
              <a:t> </a:t>
            </a:r>
            <a:r>
              <a:rPr lang="en-AU" sz="2000" dirty="0" smtClean="0">
                <a:solidFill>
                  <a:schemeClr val="bg1"/>
                </a:solidFill>
              </a:rPr>
              <a:t>&amp; training unit: 2012</a:t>
            </a:r>
            <a:endParaRPr lang="en-AU" sz="2000" dirty="0">
              <a:solidFill>
                <a:schemeClr val="bg1"/>
              </a:solidFill>
            </a:endParaRPr>
          </a:p>
        </p:txBody>
      </p:sp>
      <p:pic>
        <p:nvPicPr>
          <p:cNvPr id="4" name="Picture 3" descr="E:\work\work\Graphics\Public Health Team\SEWB\SEWB-Logo\SEWB-Logo-circle.emf"/>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96336" y="5733256"/>
            <a:ext cx="1008112" cy="93610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baker\Desktop\australia-ocean-road_35534_990x742.jpg"/>
          <p:cNvPicPr>
            <a:picLocks noChangeAspect="1" noChangeArrowheads="1"/>
          </p:cNvPicPr>
          <p:nvPr/>
        </p:nvPicPr>
        <p:blipFill>
          <a:blip r:embed="rId2" cstate="print"/>
          <a:srcRect/>
          <a:stretch>
            <a:fillRect/>
          </a:stretch>
        </p:blipFill>
        <p:spPr bwMode="auto">
          <a:xfrm>
            <a:off x="467544" y="404664"/>
            <a:ext cx="8352928" cy="5400600"/>
          </a:xfrm>
          <a:prstGeom prst="rect">
            <a:avLst/>
          </a:prstGeom>
          <a:noFill/>
        </p:spPr>
      </p:pic>
      <p:pic>
        <p:nvPicPr>
          <p:cNvPr id="4" name="Picture 3" descr="E:\work\work\Graphics\Public Health Team\SEWB\SEWB-Logo\SEWB-Logo-circle.emf"/>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12360" y="5805264"/>
            <a:ext cx="936104" cy="936104"/>
          </a:xfrm>
          <a:prstGeom prst="rect">
            <a:avLst/>
          </a:prstGeom>
          <a:noFill/>
          <a:ln>
            <a:noFill/>
          </a:ln>
        </p:spPr>
      </p:pic>
      <p:sp>
        <p:nvSpPr>
          <p:cNvPr id="6" name="Content Placeholder 5"/>
          <p:cNvSpPr>
            <a:spLocks noGrp="1"/>
          </p:cNvSpPr>
          <p:nvPr>
            <p:ph idx="1"/>
          </p:nvPr>
        </p:nvSpPr>
        <p:spPr>
          <a:xfrm>
            <a:off x="566738" y="1052736"/>
            <a:ext cx="8001000" cy="1224136"/>
          </a:xfrm>
        </p:spPr>
        <p:txBody>
          <a:bodyPr/>
          <a:lstStyle/>
          <a:p>
            <a:pPr algn="ctr">
              <a:buNone/>
            </a:pPr>
            <a:r>
              <a:rPr lang="en-AU" sz="4800" dirty="0" smtClean="0"/>
              <a:t>THANK YOU</a:t>
            </a:r>
            <a:endParaRPr lang="en-AU" sz="4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we?</a:t>
            </a:r>
            <a:endParaRPr lang="en-US" dirty="0"/>
          </a:p>
        </p:txBody>
      </p:sp>
      <p:sp>
        <p:nvSpPr>
          <p:cNvPr id="3" name="Content Placeholder 2"/>
          <p:cNvSpPr>
            <a:spLocks noGrp="1"/>
          </p:cNvSpPr>
          <p:nvPr>
            <p:ph idx="1"/>
          </p:nvPr>
        </p:nvSpPr>
        <p:spPr/>
        <p:txBody>
          <a:bodyPr/>
          <a:lstStyle/>
          <a:p>
            <a:r>
              <a:rPr lang="en-US" dirty="0" smtClean="0"/>
              <a:t>Lucy</a:t>
            </a:r>
          </a:p>
          <a:p>
            <a:r>
              <a:rPr lang="en-US" dirty="0" smtClean="0"/>
              <a:t>Sofia</a:t>
            </a:r>
          </a:p>
          <a:p>
            <a:r>
              <a:rPr lang="en-US" dirty="0" smtClean="0"/>
              <a:t>Alana</a:t>
            </a:r>
          </a:p>
          <a:p>
            <a:r>
              <a:rPr lang="en-US" dirty="0" smtClean="0"/>
              <a:t>Rodney</a:t>
            </a:r>
          </a:p>
          <a:p>
            <a:r>
              <a:rPr lang="en-US" dirty="0" smtClean="0"/>
              <a:t>Clinical Specialist</a:t>
            </a:r>
          </a:p>
          <a:p>
            <a:pPr marL="0" indent="0">
              <a:buNone/>
            </a:pPr>
            <a:r>
              <a:rPr lang="en-US" dirty="0" smtClean="0"/>
              <a:t>Also in the team:</a:t>
            </a:r>
          </a:p>
          <a:p>
            <a:pPr marL="0" indent="0">
              <a:buNone/>
            </a:pPr>
            <a:r>
              <a:rPr lang="en-US" dirty="0" smtClean="0"/>
              <a:t>State Mental Health Coordinator</a:t>
            </a:r>
          </a:p>
          <a:p>
            <a:pPr marL="0" indent="0">
              <a:buNone/>
            </a:pPr>
            <a:r>
              <a:rPr lang="en-US" dirty="0" smtClean="0"/>
              <a:t>ADAN Senior Project Officer - Kristie</a:t>
            </a:r>
            <a:endParaRPr lang="en-US" dirty="0"/>
          </a:p>
        </p:txBody>
      </p:sp>
      <p:pic>
        <p:nvPicPr>
          <p:cNvPr id="4" name="Picture 3" descr="E:\work\work\Graphics\Public Health Team\SEWB\2013 SEWB Team\back.p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995" y="0"/>
            <a:ext cx="10079990" cy="6858000"/>
          </a:xfrm>
          <a:prstGeom prst="rect">
            <a:avLst/>
          </a:prstGeom>
          <a:noFill/>
          <a:ln>
            <a:noFill/>
          </a:ln>
        </p:spPr>
      </p:pic>
      <p:sp>
        <p:nvSpPr>
          <p:cNvPr id="6" name="Rectangle 5"/>
          <p:cNvSpPr/>
          <p:nvPr/>
        </p:nvSpPr>
        <p:spPr>
          <a:xfrm>
            <a:off x="4438790" y="3244334"/>
            <a:ext cx="266420" cy="369332"/>
          </a:xfrm>
          <a:prstGeom prst="rect">
            <a:avLst/>
          </a:prstGeom>
        </p:spPr>
        <p:txBody>
          <a:bodyPr wrap="none">
            <a:spAutoFit/>
          </a:bodyPr>
          <a:lstStyle/>
          <a:p>
            <a:r>
              <a:rPr lang="en-AU" dirty="0"/>
              <a:t> </a:t>
            </a:r>
          </a:p>
        </p:txBody>
      </p:sp>
      <p:pic>
        <p:nvPicPr>
          <p:cNvPr id="5" name="Picture 4" descr="E:\work\work\Graphics\Public Health Team\SEWB\2013 SEWB Team\dia.emf"/>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52500" y="783273"/>
            <a:ext cx="7239000" cy="5291455"/>
          </a:xfrm>
          <a:prstGeom prst="rect">
            <a:avLst/>
          </a:prstGeom>
          <a:noFill/>
          <a:ln>
            <a:noFill/>
          </a:ln>
        </p:spPr>
      </p:pic>
      <p:sp>
        <p:nvSpPr>
          <p:cNvPr id="7" name="Rectangle 6"/>
          <p:cNvSpPr/>
          <p:nvPr/>
        </p:nvSpPr>
        <p:spPr>
          <a:xfrm>
            <a:off x="4438790" y="3244334"/>
            <a:ext cx="266420" cy="369332"/>
          </a:xfrm>
          <a:prstGeom prst="rect">
            <a:avLst/>
          </a:prstGeom>
        </p:spPr>
        <p:txBody>
          <a:bodyPr wrap="none">
            <a:spAutoFit/>
          </a:bodyPr>
          <a:lstStyle/>
          <a:p>
            <a:r>
              <a:rPr lang="en-AU" dirty="0"/>
              <a:t> </a:t>
            </a:r>
          </a:p>
        </p:txBody>
      </p:sp>
      <p:sp>
        <p:nvSpPr>
          <p:cNvPr id="8" name="Text Box 3"/>
          <p:cNvSpPr txBox="1"/>
          <p:nvPr/>
        </p:nvSpPr>
        <p:spPr>
          <a:xfrm>
            <a:off x="3767137" y="980728"/>
            <a:ext cx="1609725" cy="9715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n-AU" sz="1000" dirty="0">
                <a:effectLst/>
                <a:latin typeface="Arial Black"/>
                <a:ea typeface="Calibri"/>
                <a:cs typeface="Times New Roman"/>
              </a:rPr>
              <a:t> </a:t>
            </a:r>
            <a:endParaRPr lang="en-AU" sz="1100" dirty="0">
              <a:effectLst/>
              <a:ea typeface="Calibri"/>
              <a:cs typeface="Times New Roman"/>
            </a:endParaRPr>
          </a:p>
          <a:p>
            <a:pPr algn="ctr">
              <a:lnSpc>
                <a:spcPct val="115000"/>
              </a:lnSpc>
              <a:spcAft>
                <a:spcPts val="0"/>
              </a:spcAft>
            </a:pPr>
            <a:r>
              <a:rPr lang="en-AU" sz="1000" dirty="0">
                <a:effectLst/>
                <a:latin typeface="Arial Black"/>
                <a:ea typeface="Calibri"/>
                <a:cs typeface="Times New Roman"/>
              </a:rPr>
              <a:t>LUCY ABBOTT</a:t>
            </a:r>
            <a:endParaRPr lang="en-AU" sz="1100" dirty="0">
              <a:effectLst/>
              <a:ea typeface="Calibri"/>
              <a:cs typeface="Times New Roman"/>
            </a:endParaRPr>
          </a:p>
          <a:p>
            <a:pPr algn="ctr">
              <a:lnSpc>
                <a:spcPct val="115000"/>
              </a:lnSpc>
              <a:spcAft>
                <a:spcPts val="0"/>
              </a:spcAft>
            </a:pPr>
            <a:r>
              <a:rPr lang="en-AU" sz="1000" dirty="0" smtClean="0">
                <a:solidFill>
                  <a:srgbClr val="E36C0A"/>
                </a:solidFill>
                <a:effectLst/>
                <a:latin typeface="Arial Black"/>
                <a:ea typeface="Calibri"/>
                <a:cs typeface="Times New Roman"/>
              </a:rPr>
              <a:t>MANAGER</a:t>
            </a:r>
            <a:r>
              <a:rPr lang="en-AU" sz="1000" dirty="0">
                <a:solidFill>
                  <a:srgbClr val="E36C0A"/>
                </a:solidFill>
                <a:effectLst/>
                <a:latin typeface="Arial Black"/>
                <a:ea typeface="Calibri"/>
                <a:cs typeface="Times New Roman"/>
              </a:rPr>
              <a:t> </a:t>
            </a:r>
            <a:endParaRPr lang="en-AU" sz="1100" dirty="0">
              <a:effectLst/>
              <a:ea typeface="Calibri"/>
              <a:cs typeface="Times New Roman"/>
            </a:endParaRPr>
          </a:p>
        </p:txBody>
      </p:sp>
      <p:sp>
        <p:nvSpPr>
          <p:cNvPr id="9" name="Rectangle 8"/>
          <p:cNvSpPr/>
          <p:nvPr/>
        </p:nvSpPr>
        <p:spPr>
          <a:xfrm>
            <a:off x="3635896" y="2828837"/>
            <a:ext cx="3222104" cy="369332"/>
          </a:xfrm>
          <a:prstGeom prst="rect">
            <a:avLst/>
          </a:prstGeom>
        </p:spPr>
        <p:txBody>
          <a:bodyPr wrap="square">
            <a:spAutoFit/>
          </a:bodyPr>
          <a:lstStyle/>
          <a:p>
            <a:r>
              <a:rPr lang="en-AU" dirty="0"/>
              <a:t> </a:t>
            </a:r>
          </a:p>
        </p:txBody>
      </p:sp>
      <p:sp>
        <p:nvSpPr>
          <p:cNvPr id="10" name="Text Box 3"/>
          <p:cNvSpPr txBox="1"/>
          <p:nvPr/>
        </p:nvSpPr>
        <p:spPr>
          <a:xfrm>
            <a:off x="6053137" y="1621938"/>
            <a:ext cx="1609725" cy="9715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n-AU" sz="1000" dirty="0">
                <a:effectLst/>
                <a:latin typeface="Arial Black"/>
                <a:ea typeface="Calibri"/>
                <a:cs typeface="Times New Roman"/>
              </a:rPr>
              <a:t> </a:t>
            </a:r>
            <a:endParaRPr lang="en-AU" sz="1100" dirty="0">
              <a:effectLst/>
              <a:ea typeface="Calibri"/>
              <a:cs typeface="Times New Roman"/>
            </a:endParaRPr>
          </a:p>
          <a:p>
            <a:pPr algn="ctr">
              <a:lnSpc>
                <a:spcPct val="115000"/>
              </a:lnSpc>
              <a:spcAft>
                <a:spcPts val="0"/>
              </a:spcAft>
            </a:pPr>
            <a:r>
              <a:rPr lang="en-US" sz="1000" dirty="0" smtClean="0">
                <a:latin typeface="Arial Black"/>
                <a:ea typeface="Calibri"/>
                <a:cs typeface="Times New Roman"/>
              </a:rPr>
              <a:t>GINA O’NEILL</a:t>
            </a:r>
            <a:endParaRPr lang="en-AU" sz="1100" dirty="0">
              <a:effectLst/>
              <a:ea typeface="Calibri"/>
              <a:cs typeface="Times New Roman"/>
            </a:endParaRPr>
          </a:p>
          <a:p>
            <a:pPr algn="ctr">
              <a:lnSpc>
                <a:spcPct val="115000"/>
              </a:lnSpc>
              <a:spcAft>
                <a:spcPts val="0"/>
              </a:spcAft>
            </a:pPr>
            <a:r>
              <a:rPr lang="en-AU" sz="1000" dirty="0" smtClean="0">
                <a:solidFill>
                  <a:srgbClr val="E36C0A"/>
                </a:solidFill>
                <a:latin typeface="Arial Black"/>
                <a:ea typeface="Calibri"/>
                <a:cs typeface="Times New Roman"/>
              </a:rPr>
              <a:t>CLINICAL SPECIALIST</a:t>
            </a:r>
            <a:r>
              <a:rPr lang="en-AU" sz="1000" dirty="0">
                <a:solidFill>
                  <a:srgbClr val="E36C0A"/>
                </a:solidFill>
                <a:effectLst/>
                <a:latin typeface="Arial Black"/>
                <a:ea typeface="Calibri"/>
                <a:cs typeface="Times New Roman"/>
              </a:rPr>
              <a:t> </a:t>
            </a:r>
            <a:endParaRPr lang="en-AU" sz="1100" dirty="0">
              <a:effectLst/>
              <a:ea typeface="Calibri"/>
              <a:cs typeface="Times New Roman"/>
            </a:endParaRPr>
          </a:p>
        </p:txBody>
      </p:sp>
      <p:sp>
        <p:nvSpPr>
          <p:cNvPr id="11" name="Text Box 3"/>
          <p:cNvSpPr txBox="1"/>
          <p:nvPr/>
        </p:nvSpPr>
        <p:spPr>
          <a:xfrm>
            <a:off x="1331640" y="1637962"/>
            <a:ext cx="1609725" cy="9715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n-AU" sz="1000" dirty="0">
                <a:effectLst/>
                <a:latin typeface="Arial Black"/>
                <a:ea typeface="Calibri"/>
                <a:cs typeface="Times New Roman"/>
              </a:rPr>
              <a:t> </a:t>
            </a:r>
            <a:endParaRPr lang="en-AU" sz="1100" dirty="0">
              <a:ea typeface="Calibri"/>
              <a:cs typeface="Times New Roman"/>
            </a:endParaRPr>
          </a:p>
          <a:p>
            <a:pPr algn="ctr">
              <a:lnSpc>
                <a:spcPct val="115000"/>
              </a:lnSpc>
              <a:spcAft>
                <a:spcPts val="0"/>
              </a:spcAft>
            </a:pPr>
            <a:r>
              <a:rPr lang="en-AU" sz="1000" dirty="0" smtClean="0">
                <a:solidFill>
                  <a:schemeClr val="tx1"/>
                </a:solidFill>
                <a:latin typeface="Arial Black"/>
                <a:ea typeface="Calibri"/>
                <a:cs typeface="Times New Roman"/>
              </a:rPr>
              <a:t>ANN BAKER</a:t>
            </a:r>
          </a:p>
          <a:p>
            <a:pPr algn="ctr">
              <a:lnSpc>
                <a:spcPct val="115000"/>
              </a:lnSpc>
              <a:spcAft>
                <a:spcPts val="0"/>
              </a:spcAft>
            </a:pPr>
            <a:r>
              <a:rPr lang="en-AU" sz="1000" dirty="0" smtClean="0">
                <a:solidFill>
                  <a:srgbClr val="E36C0A"/>
                </a:solidFill>
                <a:effectLst/>
                <a:latin typeface="Arial Black"/>
                <a:ea typeface="Calibri"/>
                <a:cs typeface="Times New Roman"/>
              </a:rPr>
              <a:t>STATE MENTAL HEALTH COORDINATOR</a:t>
            </a:r>
            <a:r>
              <a:rPr lang="en-AU" sz="1000" dirty="0">
                <a:solidFill>
                  <a:srgbClr val="E36C0A"/>
                </a:solidFill>
                <a:effectLst/>
                <a:latin typeface="Arial Black"/>
                <a:ea typeface="Calibri"/>
                <a:cs typeface="Times New Roman"/>
              </a:rPr>
              <a:t> </a:t>
            </a:r>
            <a:endParaRPr lang="en-AU" sz="1100" dirty="0">
              <a:effectLst/>
              <a:ea typeface="Calibri"/>
              <a:cs typeface="Times New Roman"/>
            </a:endParaRPr>
          </a:p>
        </p:txBody>
      </p:sp>
      <p:sp>
        <p:nvSpPr>
          <p:cNvPr id="12" name="Text Box 3"/>
          <p:cNvSpPr txBox="1"/>
          <p:nvPr/>
        </p:nvSpPr>
        <p:spPr>
          <a:xfrm>
            <a:off x="1187624" y="3362948"/>
            <a:ext cx="1609725" cy="9715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n-AU" sz="1000" dirty="0">
                <a:effectLst/>
                <a:latin typeface="Arial Black"/>
                <a:ea typeface="Calibri"/>
                <a:cs typeface="Times New Roman"/>
              </a:rPr>
              <a:t> </a:t>
            </a:r>
            <a:endParaRPr lang="en-AU" sz="1100" dirty="0">
              <a:effectLst/>
              <a:ea typeface="Calibri"/>
              <a:cs typeface="Times New Roman"/>
            </a:endParaRPr>
          </a:p>
          <a:p>
            <a:pPr algn="ctr">
              <a:lnSpc>
                <a:spcPct val="115000"/>
              </a:lnSpc>
              <a:spcAft>
                <a:spcPts val="0"/>
              </a:spcAft>
            </a:pPr>
            <a:r>
              <a:rPr lang="en-AU" sz="1000" dirty="0" smtClean="0">
                <a:latin typeface="Arial Black"/>
                <a:ea typeface="Calibri"/>
                <a:cs typeface="Times New Roman"/>
              </a:rPr>
              <a:t>KRISTIE HARRISON</a:t>
            </a:r>
          </a:p>
          <a:p>
            <a:pPr algn="ctr">
              <a:lnSpc>
                <a:spcPct val="115000"/>
              </a:lnSpc>
              <a:spcAft>
                <a:spcPts val="0"/>
              </a:spcAft>
            </a:pPr>
            <a:r>
              <a:rPr lang="en-AU" sz="1000" dirty="0" smtClean="0">
                <a:solidFill>
                  <a:srgbClr val="E36C0A"/>
                </a:solidFill>
                <a:effectLst/>
                <a:latin typeface="Arial Black"/>
                <a:ea typeface="Calibri"/>
                <a:cs typeface="Times New Roman"/>
              </a:rPr>
              <a:t>ADAN SENIOR  PROJECT OFFICER</a:t>
            </a:r>
            <a:r>
              <a:rPr lang="en-AU" sz="1000" dirty="0">
                <a:solidFill>
                  <a:srgbClr val="E36C0A"/>
                </a:solidFill>
                <a:effectLst/>
                <a:latin typeface="Arial Black"/>
                <a:ea typeface="Calibri"/>
                <a:cs typeface="Times New Roman"/>
              </a:rPr>
              <a:t> </a:t>
            </a:r>
            <a:endParaRPr lang="en-AU" sz="1100" dirty="0">
              <a:effectLst/>
              <a:ea typeface="Calibri"/>
              <a:cs typeface="Times New Roman"/>
            </a:endParaRPr>
          </a:p>
        </p:txBody>
      </p:sp>
      <p:sp>
        <p:nvSpPr>
          <p:cNvPr id="13" name="Text Box 3"/>
          <p:cNvSpPr txBox="1"/>
          <p:nvPr/>
        </p:nvSpPr>
        <p:spPr>
          <a:xfrm>
            <a:off x="2309812" y="4941168"/>
            <a:ext cx="1609725" cy="9715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n-AU" sz="1000" dirty="0">
                <a:effectLst/>
                <a:latin typeface="Arial Black"/>
                <a:ea typeface="Calibri"/>
                <a:cs typeface="Times New Roman"/>
              </a:rPr>
              <a:t> </a:t>
            </a:r>
            <a:endParaRPr lang="en-AU" sz="1100" dirty="0">
              <a:effectLst/>
              <a:ea typeface="Calibri"/>
              <a:cs typeface="Times New Roman"/>
            </a:endParaRPr>
          </a:p>
          <a:p>
            <a:pPr algn="ctr">
              <a:lnSpc>
                <a:spcPct val="115000"/>
              </a:lnSpc>
              <a:spcAft>
                <a:spcPts val="0"/>
              </a:spcAft>
            </a:pPr>
            <a:r>
              <a:rPr lang="en-AU" sz="1000" dirty="0" smtClean="0">
                <a:effectLst/>
                <a:latin typeface="Arial Black"/>
                <a:ea typeface="Calibri"/>
                <a:cs typeface="Times New Roman"/>
              </a:rPr>
              <a:t>RODNEY TURNER</a:t>
            </a:r>
            <a:endParaRPr lang="en-AU" sz="1100" dirty="0">
              <a:effectLst/>
              <a:ea typeface="Calibri"/>
              <a:cs typeface="Times New Roman"/>
            </a:endParaRPr>
          </a:p>
          <a:p>
            <a:pPr algn="ctr">
              <a:lnSpc>
                <a:spcPct val="115000"/>
              </a:lnSpc>
              <a:spcAft>
                <a:spcPts val="0"/>
              </a:spcAft>
            </a:pPr>
            <a:r>
              <a:rPr lang="en-AU" sz="1000" dirty="0" smtClean="0">
                <a:solidFill>
                  <a:srgbClr val="E36C0A"/>
                </a:solidFill>
                <a:effectLst/>
                <a:latin typeface="Arial Black"/>
                <a:ea typeface="Calibri"/>
                <a:cs typeface="Times New Roman"/>
              </a:rPr>
              <a:t>PROJECT OFFICER</a:t>
            </a:r>
            <a:r>
              <a:rPr lang="en-AU" sz="1000" dirty="0">
                <a:solidFill>
                  <a:srgbClr val="E36C0A"/>
                </a:solidFill>
                <a:effectLst/>
                <a:latin typeface="Arial Black"/>
                <a:ea typeface="Calibri"/>
                <a:cs typeface="Times New Roman"/>
              </a:rPr>
              <a:t> </a:t>
            </a:r>
            <a:r>
              <a:rPr lang="en-AU" sz="1000" dirty="0" smtClean="0">
                <a:solidFill>
                  <a:srgbClr val="E36C0A"/>
                </a:solidFill>
                <a:effectLst/>
                <a:latin typeface="Arial Black"/>
                <a:ea typeface="Calibri"/>
                <a:cs typeface="Times New Roman"/>
              </a:rPr>
              <a:t> (ADAN)</a:t>
            </a:r>
            <a:endParaRPr lang="en-AU" sz="1100" dirty="0">
              <a:effectLst/>
              <a:ea typeface="Calibri"/>
              <a:cs typeface="Times New Roman"/>
            </a:endParaRPr>
          </a:p>
        </p:txBody>
      </p:sp>
      <p:sp>
        <p:nvSpPr>
          <p:cNvPr id="14" name="Text Box 3"/>
          <p:cNvSpPr txBox="1"/>
          <p:nvPr/>
        </p:nvSpPr>
        <p:spPr>
          <a:xfrm>
            <a:off x="5246948" y="4941168"/>
            <a:ext cx="1609725" cy="9715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n-AU" sz="1000" dirty="0">
                <a:effectLst/>
                <a:latin typeface="Arial Black"/>
                <a:ea typeface="Calibri"/>
                <a:cs typeface="Times New Roman"/>
              </a:rPr>
              <a:t> </a:t>
            </a:r>
            <a:endParaRPr lang="en-AU" sz="1100" dirty="0">
              <a:effectLst/>
              <a:ea typeface="Calibri"/>
              <a:cs typeface="Times New Roman"/>
            </a:endParaRPr>
          </a:p>
          <a:p>
            <a:pPr algn="ctr">
              <a:lnSpc>
                <a:spcPct val="115000"/>
              </a:lnSpc>
              <a:spcAft>
                <a:spcPts val="0"/>
              </a:spcAft>
            </a:pPr>
            <a:r>
              <a:rPr lang="en-AU" sz="1000" dirty="0" smtClean="0">
                <a:effectLst/>
                <a:latin typeface="Arial Black"/>
                <a:ea typeface="Calibri"/>
                <a:cs typeface="Times New Roman"/>
              </a:rPr>
              <a:t>JASMINE DAY</a:t>
            </a:r>
            <a:endParaRPr lang="en-AU" sz="1100" dirty="0">
              <a:effectLst/>
              <a:ea typeface="Calibri"/>
              <a:cs typeface="Times New Roman"/>
            </a:endParaRPr>
          </a:p>
          <a:p>
            <a:pPr algn="ctr">
              <a:lnSpc>
                <a:spcPct val="115000"/>
              </a:lnSpc>
              <a:spcAft>
                <a:spcPts val="0"/>
              </a:spcAft>
            </a:pPr>
            <a:r>
              <a:rPr lang="en-AU" sz="1000" dirty="0" smtClean="0">
                <a:solidFill>
                  <a:srgbClr val="E36C0A"/>
                </a:solidFill>
                <a:effectLst/>
                <a:latin typeface="Arial Black"/>
                <a:ea typeface="Calibri"/>
                <a:cs typeface="Times New Roman"/>
              </a:rPr>
              <a:t>SEWB CADET</a:t>
            </a:r>
            <a:endParaRPr lang="en-AU" sz="1100" dirty="0">
              <a:effectLst/>
              <a:ea typeface="Calibri"/>
              <a:cs typeface="Times New Roman"/>
            </a:endParaRPr>
          </a:p>
        </p:txBody>
      </p:sp>
      <p:sp>
        <p:nvSpPr>
          <p:cNvPr id="15" name="Text Box 3"/>
          <p:cNvSpPr txBox="1"/>
          <p:nvPr/>
        </p:nvSpPr>
        <p:spPr>
          <a:xfrm>
            <a:off x="6372200" y="3429000"/>
            <a:ext cx="1609725" cy="9715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0"/>
              </a:spcAft>
            </a:pPr>
            <a:r>
              <a:rPr lang="en-AU" sz="1000" dirty="0">
                <a:effectLst/>
                <a:latin typeface="Arial Black"/>
                <a:ea typeface="Calibri"/>
                <a:cs typeface="Times New Roman"/>
              </a:rPr>
              <a:t> </a:t>
            </a:r>
            <a:endParaRPr lang="en-AU" sz="1100" dirty="0">
              <a:effectLst/>
              <a:ea typeface="Calibri"/>
              <a:cs typeface="Times New Roman"/>
            </a:endParaRPr>
          </a:p>
          <a:p>
            <a:pPr algn="ctr">
              <a:lnSpc>
                <a:spcPct val="115000"/>
              </a:lnSpc>
              <a:spcAft>
                <a:spcPts val="0"/>
              </a:spcAft>
            </a:pPr>
            <a:r>
              <a:rPr lang="en-AU" sz="1000" dirty="0" smtClean="0">
                <a:effectLst/>
                <a:latin typeface="Arial Black"/>
                <a:ea typeface="Calibri"/>
                <a:cs typeface="Times New Roman"/>
              </a:rPr>
              <a:t>ALANA ROSSMANN </a:t>
            </a:r>
            <a:r>
              <a:rPr lang="en-AU" sz="1000" dirty="0">
                <a:solidFill>
                  <a:srgbClr val="E36C0A"/>
                </a:solidFill>
                <a:latin typeface="Arial Black"/>
                <a:ea typeface="Calibri"/>
                <a:cs typeface="Times New Roman"/>
              </a:rPr>
              <a:t>ACTING SENIOR PROJECT </a:t>
            </a:r>
            <a:r>
              <a:rPr lang="en-AU" sz="1000" dirty="0" smtClean="0">
                <a:solidFill>
                  <a:srgbClr val="E36C0A"/>
                </a:solidFill>
                <a:latin typeface="Arial Black"/>
                <a:ea typeface="Calibri"/>
                <a:cs typeface="Times New Roman"/>
              </a:rPr>
              <a:t>OFFICER </a:t>
            </a:r>
            <a:endParaRPr lang="en-AU" sz="1100" dirty="0">
              <a:ea typeface="Calibri"/>
              <a:cs typeface="Times New Roman"/>
            </a:endParaRPr>
          </a:p>
        </p:txBody>
      </p:sp>
    </p:spTree>
    <p:extLst>
      <p:ext uri="{BB962C8B-B14F-4D97-AF65-F5344CB8AC3E}">
        <p14:creationId xmlns="" xmlns:p14="http://schemas.microsoft.com/office/powerpoint/2010/main" val="3737391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supervision - then</a:t>
            </a:r>
            <a:endParaRPr lang="en-AU"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281896013"/>
              </p:ext>
            </p:extLst>
          </p:nvPr>
        </p:nvGraphicFramePr>
        <p:xfrm>
          <a:off x="539552" y="1556792"/>
          <a:ext cx="8001000" cy="4462462"/>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C:\Users\GOneill\Desktop\medical-bureaucracy-gp-doctor-medical_career-red_tape-forn1184l.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347864" y="2492896"/>
            <a:ext cx="5256584" cy="407385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90606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 down approaches</a:t>
            </a:r>
            <a:endParaRPr lang="en-AU" dirty="0"/>
          </a:p>
        </p:txBody>
      </p:sp>
      <p:pic>
        <p:nvPicPr>
          <p:cNvPr id="2050" name="Picture 2" descr="C:\Users\GOneill\Desktop\displine_cartoon4-mvzh7g.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79712" y="1484784"/>
            <a:ext cx="5256584" cy="4248472"/>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5" descr="E:\work\work\Graphics\Public Health Team\SEWB\SEWB-Logo\SEWB-Logo-circle.emf"/>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452320" y="5229200"/>
            <a:ext cx="1368152" cy="1352183"/>
          </a:xfrm>
          <a:prstGeom prst="rect">
            <a:avLst/>
          </a:prstGeom>
          <a:noFill/>
          <a:ln>
            <a:noFill/>
          </a:ln>
        </p:spPr>
      </p:pic>
    </p:spTree>
    <p:extLst>
      <p:ext uri="{BB962C8B-B14F-4D97-AF65-F5344CB8AC3E}">
        <p14:creationId xmlns="" xmlns:p14="http://schemas.microsoft.com/office/powerpoint/2010/main" val="4218835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burnout rates</a:t>
            </a:r>
            <a:endParaRPr lang="en-AU" dirty="0"/>
          </a:p>
        </p:txBody>
      </p:sp>
      <p:pic>
        <p:nvPicPr>
          <p:cNvPr id="3074" name="Picture 2" descr="C:\Users\GOneill\Desktop\wpid-toon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55776" y="1484784"/>
            <a:ext cx="6192688" cy="4374486"/>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E:\work\work\Graphics\Public Health Team\SEWB\SEWB-Logo\SEWB-Logo-circle.emf"/>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5536" y="4293096"/>
            <a:ext cx="1368152" cy="1352183"/>
          </a:xfrm>
          <a:prstGeom prst="rect">
            <a:avLst/>
          </a:prstGeom>
          <a:noFill/>
          <a:ln>
            <a:noFill/>
          </a:ln>
        </p:spPr>
      </p:pic>
    </p:spTree>
    <p:extLst>
      <p:ext uri="{BB962C8B-B14F-4D97-AF65-F5344CB8AC3E}">
        <p14:creationId xmlns="" xmlns:p14="http://schemas.microsoft.com/office/powerpoint/2010/main" val="20922831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Clinical supervision &amp; neuroscience</a:t>
            </a:r>
            <a:endParaRPr lang="en-AU" sz="3200" dirty="0"/>
          </a:p>
        </p:txBody>
      </p:sp>
      <p:pic>
        <p:nvPicPr>
          <p:cNvPr id="5" name="Picture 4" descr="E:\work\work\Graphics\Public Health Team\SEWB\SEWB-Logo\SEWB-Logo-circle.emf"/>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56376" y="5661248"/>
            <a:ext cx="864096" cy="864096"/>
          </a:xfrm>
          <a:prstGeom prst="rect">
            <a:avLst/>
          </a:prstGeom>
          <a:noFill/>
          <a:ln>
            <a:noFill/>
          </a:ln>
        </p:spPr>
      </p:pic>
      <p:pic>
        <p:nvPicPr>
          <p:cNvPr id="1026" name="Picture 2" descr="C:\Users\abaker\Desktop\stress-body-small.jpg"/>
          <p:cNvPicPr>
            <a:picLocks noChangeAspect="1" noChangeArrowheads="1"/>
          </p:cNvPicPr>
          <p:nvPr/>
        </p:nvPicPr>
        <p:blipFill>
          <a:blip r:embed="rId4" cstate="print"/>
          <a:srcRect/>
          <a:stretch>
            <a:fillRect/>
          </a:stretch>
        </p:blipFill>
        <p:spPr bwMode="auto">
          <a:xfrm>
            <a:off x="2339752" y="1556792"/>
            <a:ext cx="4940380" cy="4419800"/>
          </a:xfrm>
          <a:prstGeom prst="rect">
            <a:avLst/>
          </a:prstGeom>
          <a:noFill/>
        </p:spPr>
      </p:pic>
    </p:spTree>
    <p:extLst>
      <p:ext uri="{BB962C8B-B14F-4D97-AF65-F5344CB8AC3E}">
        <p14:creationId xmlns="" xmlns:p14="http://schemas.microsoft.com/office/powerpoint/2010/main" val="1959499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Mental health worker stress facts</a:t>
            </a:r>
            <a:endParaRPr lang="en-AU" sz="3600" dirty="0"/>
          </a:p>
        </p:txBody>
      </p:sp>
      <p:sp>
        <p:nvSpPr>
          <p:cNvPr id="3" name="Content Placeholder 2"/>
          <p:cNvSpPr>
            <a:spLocks noGrp="1"/>
          </p:cNvSpPr>
          <p:nvPr>
            <p:ph idx="1"/>
          </p:nvPr>
        </p:nvSpPr>
        <p:spPr>
          <a:xfrm>
            <a:off x="566738" y="1557338"/>
            <a:ext cx="8001000" cy="4751982"/>
          </a:xfrm>
        </p:spPr>
        <p:txBody>
          <a:bodyPr/>
          <a:lstStyle/>
          <a:p>
            <a:r>
              <a:rPr lang="en-US" sz="2400" dirty="0" smtClean="0"/>
              <a:t>SEWB/Mental health workers witness trauma: suicide, violence, verbal abuse, the system and learned helplessness, consistent crisis/emergency </a:t>
            </a:r>
            <a:r>
              <a:rPr lang="en-US" sz="2400" dirty="0" smtClean="0"/>
              <a:t>situations</a:t>
            </a:r>
            <a:br>
              <a:rPr lang="en-US" sz="2400" dirty="0" smtClean="0"/>
            </a:br>
            <a:endParaRPr lang="en-US" sz="2400" dirty="0" smtClean="0"/>
          </a:p>
          <a:p>
            <a:r>
              <a:rPr lang="en-US" sz="2400" dirty="0" smtClean="0"/>
              <a:t>SEWB/Mental health workers experience 3 x the rate of aggression from </a:t>
            </a:r>
            <a:r>
              <a:rPr lang="en-US" sz="2400" dirty="0" smtClean="0"/>
              <a:t>patients</a:t>
            </a:r>
            <a:br>
              <a:rPr lang="en-US" sz="2400" dirty="0" smtClean="0"/>
            </a:br>
            <a:endParaRPr lang="en-US" sz="2400" dirty="0" smtClean="0"/>
          </a:p>
          <a:p>
            <a:r>
              <a:rPr lang="en-US" sz="2400" dirty="0" smtClean="0"/>
              <a:t>Aboriginal workers have additional stressors of working within their own communities</a:t>
            </a:r>
          </a:p>
          <a:p>
            <a:pPr marL="0" indent="0">
              <a:buNone/>
            </a:pPr>
            <a:endParaRPr lang="en-US" dirty="0"/>
          </a:p>
        </p:txBody>
      </p:sp>
      <p:pic>
        <p:nvPicPr>
          <p:cNvPr id="4" name="Picture 3" descr="E:\work\work\Graphics\Public Health Team\SEWB\SEWB-Logo\SEWB-Logo-circle.emf"/>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24328" y="5301208"/>
            <a:ext cx="1224136" cy="1224136"/>
          </a:xfrm>
          <a:prstGeom prst="rect">
            <a:avLst/>
          </a:prstGeom>
          <a:noFill/>
          <a:ln>
            <a:noFill/>
          </a:ln>
        </p:spPr>
      </p:pic>
    </p:spTree>
    <p:extLst>
      <p:ext uri="{BB962C8B-B14F-4D97-AF65-F5344CB8AC3E}">
        <p14:creationId xmlns="" xmlns:p14="http://schemas.microsoft.com/office/powerpoint/2010/main" val="3813356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Conditions for successful clinical supervision</a:t>
            </a:r>
            <a:endParaRPr lang="en-AU" sz="3600" dirty="0"/>
          </a:p>
        </p:txBody>
      </p:sp>
      <p:sp>
        <p:nvSpPr>
          <p:cNvPr id="3" name="Content Placeholder 2"/>
          <p:cNvSpPr>
            <a:spLocks noGrp="1"/>
          </p:cNvSpPr>
          <p:nvPr>
            <p:ph idx="1"/>
          </p:nvPr>
        </p:nvSpPr>
        <p:spPr>
          <a:xfrm>
            <a:off x="566738" y="1557338"/>
            <a:ext cx="8001000" cy="4103910"/>
          </a:xfrm>
        </p:spPr>
        <p:txBody>
          <a:bodyPr/>
          <a:lstStyle/>
          <a:p>
            <a:r>
              <a:rPr lang="en-US" dirty="0" smtClean="0"/>
              <a:t>Confidentiality</a:t>
            </a:r>
          </a:p>
          <a:p>
            <a:r>
              <a:rPr lang="en-AU" dirty="0" smtClean="0"/>
              <a:t>Professional supervisor (not manager)</a:t>
            </a:r>
          </a:p>
          <a:p>
            <a:r>
              <a:rPr lang="en-US" dirty="0" smtClean="0"/>
              <a:t>Safety and trust</a:t>
            </a:r>
          </a:p>
          <a:p>
            <a:r>
              <a:rPr lang="en-US" dirty="0" smtClean="0"/>
              <a:t>For Aboriginal workforce cultural safety is important</a:t>
            </a:r>
          </a:p>
          <a:p>
            <a:r>
              <a:rPr lang="en-US" dirty="0" smtClean="0"/>
              <a:t>Contract/agreement</a:t>
            </a:r>
          </a:p>
          <a:p>
            <a:r>
              <a:rPr lang="en-US" dirty="0" smtClean="0"/>
              <a:t>A set of guidelines/principles</a:t>
            </a:r>
          </a:p>
          <a:p>
            <a:r>
              <a:rPr lang="en-US" dirty="0" smtClean="0"/>
              <a:t>A shared purpose &amp; understanding</a:t>
            </a:r>
          </a:p>
          <a:p>
            <a:pPr marL="0" indent="0">
              <a:buNone/>
            </a:pPr>
            <a:endParaRPr lang="en-AU" dirty="0"/>
          </a:p>
        </p:txBody>
      </p:sp>
      <p:pic>
        <p:nvPicPr>
          <p:cNvPr id="4" name="Picture 3" descr="E:\work\work\Graphics\Public Health Team\SEWB\SEWB-Logo\SEWB-Logo-circle.emf"/>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24328" y="3861048"/>
            <a:ext cx="1224136" cy="1224136"/>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model</a:t>
            </a:r>
            <a:endParaRPr lang="en-AU" dirty="0"/>
          </a:p>
        </p:txBody>
      </p:sp>
      <p:sp>
        <p:nvSpPr>
          <p:cNvPr id="3" name="Content Placeholder 2"/>
          <p:cNvSpPr>
            <a:spLocks noGrp="1"/>
          </p:cNvSpPr>
          <p:nvPr>
            <p:ph idx="1"/>
          </p:nvPr>
        </p:nvSpPr>
        <p:spPr/>
        <p:txBody>
          <a:bodyPr/>
          <a:lstStyle/>
          <a:p>
            <a:r>
              <a:rPr lang="en-US" sz="2800" dirty="0" smtClean="0"/>
              <a:t>Our Healing Ways: A culturally appropriate supervision model for Aboriginal workers</a:t>
            </a:r>
          </a:p>
          <a:p>
            <a:pPr>
              <a:buNone/>
            </a:pPr>
            <a:r>
              <a:rPr lang="en-US" sz="2800" dirty="0" smtClean="0"/>
              <a:t>    </a:t>
            </a:r>
            <a:r>
              <a:rPr lang="en-US" sz="2000" dirty="0" smtClean="0"/>
              <a:t>(Victorian Dual Diagnosis Initiative)</a:t>
            </a:r>
          </a:p>
          <a:p>
            <a:r>
              <a:rPr lang="en-US" sz="2800" dirty="0" smtClean="0"/>
              <a:t>Adopted by the AH&amp;MRC Clinical Governance Advisory Committee</a:t>
            </a:r>
          </a:p>
          <a:p>
            <a:r>
              <a:rPr lang="en-US" sz="2800" dirty="0" smtClean="0"/>
              <a:t>Training being undertaken throughout 2014</a:t>
            </a:r>
          </a:p>
          <a:p>
            <a:r>
              <a:rPr lang="en-US" sz="2800" dirty="0" smtClean="0"/>
              <a:t>Wide application</a:t>
            </a:r>
            <a:endParaRPr lang="en-AU" sz="2800" dirty="0"/>
          </a:p>
        </p:txBody>
      </p:sp>
      <p:pic>
        <p:nvPicPr>
          <p:cNvPr id="4" name="Picture 3" descr="E:\work\work\Graphics\Public Health Team\SEWB\SEWB-Logo\SEWB-Logo-circle.emf"/>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24328" y="5301208"/>
            <a:ext cx="1224136" cy="1224136"/>
          </a:xfrm>
          <a:prstGeom prst="rect">
            <a:avLst/>
          </a:prstGeom>
          <a:noFill/>
          <a:ln>
            <a:noFill/>
          </a:ln>
        </p:spPr>
      </p:pic>
    </p:spTree>
    <p:extLst>
      <p:ext uri="{BB962C8B-B14F-4D97-AF65-F5344CB8AC3E}">
        <p14:creationId xmlns="" xmlns:p14="http://schemas.microsoft.com/office/powerpoint/2010/main" val="1225465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AH&amp;MRC Presentation">
  <a:themeElements>
    <a:clrScheme name="AH&amp;MRC Presentation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AH&amp;MRC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H&amp;MRC Presentation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AH&amp;MRC Presentation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AH&amp;MRC Presentation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AH&amp;MRC Presentation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AH&amp;MRC Presentation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AH&amp;MRC Presentation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AH&amp;MRC Presentation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AH&amp;MRC Presentation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AH&amp;MRC Presentation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5AD910D5D3D14A8C82D06DC4ADDED7" ma:contentTypeVersion="2" ma:contentTypeDescription="Create a new document." ma:contentTypeScope="" ma:versionID="8be12bc4952cf1a2a4b42894998d32e1">
  <xsd:schema xmlns:xsd="http://www.w3.org/2001/XMLSchema" xmlns:xs="http://www.w3.org/2001/XMLSchema" xmlns:p="http://schemas.microsoft.com/office/2006/metadata/properties" xmlns:ns1="http://schemas.microsoft.com/sharepoint/v3" targetNamespace="http://schemas.microsoft.com/office/2006/metadata/properties" ma:root="true" ma:fieldsID="f91e7983093fe65855c9706521e9525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2289E91-1A17-4D18-9C47-FED521D7FD8E}"/>
</file>

<file path=customXml/itemProps2.xml><?xml version="1.0" encoding="utf-8"?>
<ds:datastoreItem xmlns:ds="http://schemas.openxmlformats.org/officeDocument/2006/customXml" ds:itemID="{56EC50C4-A175-4D3B-9C6A-6BE6011BBE71}"/>
</file>

<file path=customXml/itemProps3.xml><?xml version="1.0" encoding="utf-8"?>
<ds:datastoreItem xmlns:ds="http://schemas.openxmlformats.org/officeDocument/2006/customXml" ds:itemID="{9135CA19-C3D1-47AF-B40B-B47CB7733B7B}"/>
</file>

<file path=docProps/app.xml><?xml version="1.0" encoding="utf-8"?>
<Properties xmlns="http://schemas.openxmlformats.org/officeDocument/2006/extended-properties" xmlns:vt="http://schemas.openxmlformats.org/officeDocument/2006/docPropsVTypes">
  <TotalTime>1318</TotalTime>
  <Words>310</Words>
  <Application>Microsoft Office PowerPoint</Application>
  <PresentationFormat>On-screen Show (4:3)</PresentationFormat>
  <Paragraphs>91</Paragraphs>
  <Slides>19</Slides>
  <Notes>6</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Profile</vt:lpstr>
      <vt:lpstr>2_AH&amp;MRC Presentation</vt:lpstr>
      <vt:lpstr>AH&amp;MRC SEWB WSU</vt:lpstr>
      <vt:lpstr>Who are we?</vt:lpstr>
      <vt:lpstr>Clinical supervision - then</vt:lpstr>
      <vt:lpstr>Top – down approaches</vt:lpstr>
      <vt:lpstr>High burnout rates</vt:lpstr>
      <vt:lpstr>Clinical supervision &amp; neuroscience</vt:lpstr>
      <vt:lpstr>Mental health worker stress facts</vt:lpstr>
      <vt:lpstr>Conditions for successful clinical supervision</vt:lpstr>
      <vt:lpstr>A new model</vt:lpstr>
      <vt:lpstr>Our Healing Ways</vt:lpstr>
      <vt:lpstr>Slide 11</vt:lpstr>
      <vt:lpstr>Slide 12</vt:lpstr>
      <vt:lpstr>Supervision is self reflection</vt:lpstr>
      <vt:lpstr>A reflective experience for you</vt:lpstr>
      <vt:lpstr>What’s emerging in my life?</vt:lpstr>
      <vt:lpstr>What’s holding me back?</vt:lpstr>
      <vt:lpstr>What do I need to develop in order to co-operate with what’s emerging?</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fall and rise of clinical supervision -Gina O Neil and Ann Baker</dc:title>
  <dc:creator>Jo Coutts</dc:creator>
  <cp:lastModifiedBy>abaker</cp:lastModifiedBy>
  <cp:revision>139</cp:revision>
  <dcterms:created xsi:type="dcterms:W3CDTF">2011-12-01T23:37:28Z</dcterms:created>
  <dcterms:modified xsi:type="dcterms:W3CDTF">2014-02-28T05:17:10Z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0x010100225AD910D5D3D14A8C82D06DC4ADDED7</vt:lpwstr>
  </property>
</Properties>
</file>