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77" r:id="rId3"/>
    <p:sldId id="282" r:id="rId4"/>
    <p:sldId id="283" r:id="rId5"/>
    <p:sldId id="284" r:id="rId6"/>
    <p:sldId id="285" r:id="rId7"/>
    <p:sldId id="287" r:id="rId8"/>
    <p:sldId id="288" r:id="rId9"/>
    <p:sldId id="28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4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4" autoAdjust="0"/>
    <p:restoredTop sz="87224" autoAdjust="0"/>
  </p:normalViewPr>
  <p:slideViewPr>
    <p:cSldViewPr>
      <p:cViewPr>
        <p:scale>
          <a:sx n="100" d="100"/>
          <a:sy n="100" d="100"/>
        </p:scale>
        <p:origin x="-1944"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22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16775-9F36-4543-A255-5CE07A54E88D}" type="datetimeFigureOut">
              <a:rPr lang="en-AU" smtClean="0"/>
              <a:t>16/04/2014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63709-EACB-436F-8E88-77DBA586C79B}" type="slidenum">
              <a:rPr lang="en-AU" smtClean="0"/>
              <a:t>‹#›</a:t>
            </a:fld>
            <a:endParaRPr lang="en-AU"/>
          </a:p>
        </p:txBody>
      </p:sp>
    </p:spTree>
    <p:extLst>
      <p:ext uri="{BB962C8B-B14F-4D97-AF65-F5344CB8AC3E}">
        <p14:creationId xmlns:p14="http://schemas.microsoft.com/office/powerpoint/2010/main" val="44875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C263709-EACB-436F-8E88-77DBA586C79B}" type="slidenum">
              <a:rPr lang="en-AU" smtClean="0"/>
              <a:t>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24744"/>
            <a:ext cx="7772400" cy="1470025"/>
          </a:xfrm>
        </p:spPr>
        <p:txBody>
          <a:bodyPr>
            <a:normAutofit/>
          </a:bodyPr>
          <a:lstStyle>
            <a:lvl1pPr algn="ctr">
              <a:defRPr sz="4400">
                <a:solidFill>
                  <a:srgbClr val="B84626"/>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403648" y="2636912"/>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TextBox 8"/>
          <p:cNvSpPr txBox="1"/>
          <p:nvPr userDrawn="1"/>
        </p:nvSpPr>
        <p:spPr>
          <a:xfrm>
            <a:off x="2771800" y="5301209"/>
            <a:ext cx="6120680" cy="1077218"/>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B84626"/>
                </a:solidFill>
              </a:rPr>
              <a:t>PHONE</a:t>
            </a:r>
            <a:r>
              <a:rPr lang="en-AU" sz="1600" b="1" dirty="0" smtClean="0">
                <a:solidFill>
                  <a:srgbClr val="B84626"/>
                </a:solidFill>
              </a:rPr>
              <a:t>: </a:t>
            </a:r>
            <a:r>
              <a:rPr lang="en-AU" sz="1600" b="1" dirty="0" smtClean="0"/>
              <a:t>(02) 8354 3110</a:t>
            </a:r>
            <a:endParaRPr lang="en-AU" sz="1200" b="1" dirty="0" smtClean="0">
              <a:solidFill>
                <a:srgbClr val="B84626"/>
              </a:solidFill>
            </a:endParaRPr>
          </a:p>
          <a:p>
            <a:pPr algn="r"/>
            <a:r>
              <a:rPr lang="en-AU" sz="1200" b="1" dirty="0" smtClean="0">
                <a:solidFill>
                  <a:srgbClr val="B84626"/>
                </a:solidFill>
              </a:rPr>
              <a:t>EMAIL</a:t>
            </a:r>
            <a:r>
              <a:rPr lang="en-AU" sz="1600" b="1" dirty="0" smtClean="0">
                <a:solidFill>
                  <a:srgbClr val="B84626"/>
                </a:solidFill>
              </a:rPr>
              <a:t>: </a:t>
            </a:r>
            <a:r>
              <a:rPr lang="en-AU" sz="1600" b="1" dirty="0" smtClean="0"/>
              <a:t>office@kinchelaboyshome.org.au</a:t>
            </a:r>
          </a:p>
          <a:p>
            <a:pPr algn="r"/>
            <a:r>
              <a:rPr lang="en-AU" sz="1200" b="1" dirty="0" smtClean="0">
                <a:solidFill>
                  <a:srgbClr val="B84626"/>
                </a:solidFill>
              </a:rPr>
              <a:t>WEB</a:t>
            </a:r>
            <a:r>
              <a:rPr lang="en-AU" sz="1600" b="1" dirty="0" smtClean="0">
                <a:solidFill>
                  <a:srgbClr val="B84626"/>
                </a:solidFill>
              </a:rPr>
              <a:t>: </a:t>
            </a:r>
            <a:r>
              <a:rPr lang="en-AU" sz="1600" b="1" dirty="0" smtClean="0"/>
              <a:t>www.kinchelaboyshome.org.au</a:t>
            </a:r>
          </a:p>
          <a:p>
            <a:pPr algn="r"/>
            <a:r>
              <a:rPr lang="en-AU" sz="1200" b="1" dirty="0" smtClean="0">
                <a:solidFill>
                  <a:srgbClr val="B84626"/>
                </a:solidFill>
              </a:rPr>
              <a:t>POST</a:t>
            </a:r>
            <a:r>
              <a:rPr lang="en-AU" sz="1600" b="1" dirty="0" smtClean="0">
                <a:solidFill>
                  <a:srgbClr val="B84626"/>
                </a:solidFill>
              </a:rPr>
              <a:t>:</a:t>
            </a:r>
            <a:r>
              <a:rPr lang="en-AU" sz="1600" b="1" baseline="0" dirty="0" smtClean="0">
                <a:solidFill>
                  <a:srgbClr val="B84626"/>
                </a:solidFill>
              </a:rPr>
              <a:t> </a:t>
            </a:r>
            <a:r>
              <a:rPr lang="en-AU" sz="1600" b="1" dirty="0" smtClean="0"/>
              <a:t>PO Box 3032 Redfern NSW 2016</a:t>
            </a:r>
            <a:endParaRPr lang="en-AU" sz="1600" b="1" dirty="0"/>
          </a:p>
        </p:txBody>
      </p:sp>
    </p:spTree>
    <p:extLst>
      <p:ext uri="{BB962C8B-B14F-4D97-AF65-F5344CB8AC3E}">
        <p14:creationId xmlns:p14="http://schemas.microsoft.com/office/powerpoint/2010/main" val="319713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US" smtClean="0"/>
              <a:t>Business Plan 2013-2014</a:t>
            </a:r>
            <a:endParaRPr lang="en-AU"/>
          </a:p>
        </p:txBody>
      </p:sp>
      <p:sp>
        <p:nvSpPr>
          <p:cNvPr id="5" name="Footer Placeholder 4"/>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endParaRPr lang="en-AU" dirty="0">
              <a:solidFill>
                <a:srgbClr val="B84626"/>
              </a:solidFill>
            </a:endParaRPr>
          </a:p>
        </p:txBody>
      </p:sp>
      <p:sp>
        <p:nvSpPr>
          <p:cNvPr id="6" name="Slide Number Placeholder 5"/>
          <p:cNvSpPr>
            <a:spLocks noGrp="1"/>
          </p:cNvSpPr>
          <p:nvPr>
            <p:ph type="sldNum" sz="quarter" idx="12"/>
          </p:nvPr>
        </p:nvSpPr>
        <p:spPr/>
        <p:txBody>
          <a:bodyPr/>
          <a:lstStyle/>
          <a:p>
            <a:fld id="{4C30D67B-94A4-42D1-9394-9679250375ED}" type="slidenum">
              <a:rPr lang="en-AU" smtClean="0"/>
              <a:pPr/>
              <a:t>‹#›</a:t>
            </a:fld>
            <a:endParaRPr lang="en-AU"/>
          </a:p>
        </p:txBody>
      </p:sp>
    </p:spTree>
    <p:extLst>
      <p:ext uri="{BB962C8B-B14F-4D97-AF65-F5344CB8AC3E}">
        <p14:creationId xmlns:p14="http://schemas.microsoft.com/office/powerpoint/2010/main" val="40928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28800"/>
            <a:ext cx="2057400" cy="4497363"/>
          </a:xfrm>
        </p:spPr>
        <p:txBody>
          <a:bodyPr vert="eaVert"/>
          <a:lstStyle>
            <a:lvl1pPr>
              <a:defRPr>
                <a:solidFill>
                  <a:srgbClr val="B84626"/>
                </a:solidFill>
              </a:defRPr>
            </a:lvl1pPr>
          </a:lstStyle>
          <a:p>
            <a:r>
              <a:rPr lang="en-US" dirty="0" smtClean="0"/>
              <a:t>Click to edit Master title style</a:t>
            </a:r>
            <a:endParaRPr lang="en-AU" dirty="0"/>
          </a:p>
        </p:txBody>
      </p:sp>
      <p:sp>
        <p:nvSpPr>
          <p:cNvPr id="3" name="Vertical Text Placeholder 2"/>
          <p:cNvSpPr>
            <a:spLocks noGrp="1"/>
          </p:cNvSpPr>
          <p:nvPr>
            <p:ph type="body" orient="vert" idx="1"/>
          </p:nvPr>
        </p:nvSpPr>
        <p:spPr>
          <a:xfrm>
            <a:off x="457200" y="1628800"/>
            <a:ext cx="6019800" cy="44973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r>
              <a:rPr lang="en-US" smtClean="0"/>
              <a:t>Business Plan 2013-2014</a:t>
            </a:r>
            <a:endParaRPr lang="en-AU"/>
          </a:p>
        </p:txBody>
      </p:sp>
      <p:sp>
        <p:nvSpPr>
          <p:cNvPr id="5" name="Footer Placeholder 4"/>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endParaRPr lang="en-AU" dirty="0">
              <a:solidFill>
                <a:srgbClr val="B84626"/>
              </a:solidFill>
            </a:endParaRPr>
          </a:p>
        </p:txBody>
      </p:sp>
      <p:sp>
        <p:nvSpPr>
          <p:cNvPr id="6" name="Slide Number Placeholder 5"/>
          <p:cNvSpPr>
            <a:spLocks noGrp="1"/>
          </p:cNvSpPr>
          <p:nvPr>
            <p:ph type="sldNum" sz="quarter" idx="12"/>
          </p:nvPr>
        </p:nvSpPr>
        <p:spPr/>
        <p:txBody>
          <a:bodyPr/>
          <a:lstStyle/>
          <a:p>
            <a:fld id="{4C30D67B-94A4-42D1-9394-9679250375ED}" type="slidenum">
              <a:rPr lang="en-AU" smtClean="0"/>
              <a:pPr/>
              <a:t>‹#›</a:t>
            </a:fld>
            <a:endParaRPr lang="en-AU"/>
          </a:p>
        </p:txBody>
      </p:sp>
    </p:spTree>
    <p:extLst>
      <p:ext uri="{BB962C8B-B14F-4D97-AF65-F5344CB8AC3E}">
        <p14:creationId xmlns:p14="http://schemas.microsoft.com/office/powerpoint/2010/main" val="40902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US" smtClean="0"/>
              <a:t>Business Plan 2013-2014</a:t>
            </a:r>
            <a:endParaRPr lang="en-AU"/>
          </a:p>
        </p:txBody>
      </p:sp>
      <p:sp>
        <p:nvSpPr>
          <p:cNvPr id="5" name="Footer Placeholder 4"/>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endParaRPr lang="en-AU" dirty="0">
              <a:solidFill>
                <a:srgbClr val="B84626"/>
              </a:solidFill>
            </a:endParaRPr>
          </a:p>
        </p:txBody>
      </p:sp>
      <p:sp>
        <p:nvSpPr>
          <p:cNvPr id="6" name="Slide Number Placeholder 5"/>
          <p:cNvSpPr>
            <a:spLocks noGrp="1"/>
          </p:cNvSpPr>
          <p:nvPr>
            <p:ph type="sldNum" sz="quarter" idx="12"/>
          </p:nvPr>
        </p:nvSpPr>
        <p:spPr/>
        <p:txBody>
          <a:bodyPr/>
          <a:lstStyle/>
          <a:p>
            <a:fld id="{4C30D67B-94A4-42D1-9394-9679250375ED}" type="slidenum">
              <a:rPr lang="en-AU" smtClean="0"/>
              <a:pPr/>
              <a:t>‹#›</a:t>
            </a:fld>
            <a:endParaRPr lang="en-AU"/>
          </a:p>
        </p:txBody>
      </p:sp>
    </p:spTree>
    <p:extLst>
      <p:ext uri="{BB962C8B-B14F-4D97-AF65-F5344CB8AC3E}">
        <p14:creationId xmlns:p14="http://schemas.microsoft.com/office/powerpoint/2010/main" val="30975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solidFill>
                  <a:srgbClr val="B84626"/>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Business Plan 2013-2014</a:t>
            </a:r>
            <a:endParaRPr lang="en-AU"/>
          </a:p>
        </p:txBody>
      </p:sp>
      <p:sp>
        <p:nvSpPr>
          <p:cNvPr id="5" name="Footer Placeholder 4"/>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endParaRPr lang="en-AU" dirty="0">
              <a:solidFill>
                <a:srgbClr val="B84626"/>
              </a:solidFill>
            </a:endParaRPr>
          </a:p>
        </p:txBody>
      </p:sp>
      <p:sp>
        <p:nvSpPr>
          <p:cNvPr id="6" name="Slide Number Placeholder 5"/>
          <p:cNvSpPr>
            <a:spLocks noGrp="1"/>
          </p:cNvSpPr>
          <p:nvPr>
            <p:ph type="sldNum" sz="quarter" idx="12"/>
          </p:nvPr>
        </p:nvSpPr>
        <p:spPr/>
        <p:txBody>
          <a:bodyPr/>
          <a:lstStyle/>
          <a:p>
            <a:fld id="{4C30D67B-94A4-42D1-9394-9679250375ED}" type="slidenum">
              <a:rPr lang="en-AU" smtClean="0"/>
              <a:pPr/>
              <a:t>‹#›</a:t>
            </a:fld>
            <a:endParaRPr lang="en-AU"/>
          </a:p>
        </p:txBody>
      </p:sp>
    </p:spTree>
    <p:extLst>
      <p:ext uri="{BB962C8B-B14F-4D97-AF65-F5344CB8AC3E}">
        <p14:creationId xmlns:p14="http://schemas.microsoft.com/office/powerpoint/2010/main" val="362739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r>
              <a:rPr lang="en-US" smtClean="0"/>
              <a:t>Business Plan 2013-2014</a:t>
            </a:r>
            <a:endParaRPr lang="en-AU" dirty="0"/>
          </a:p>
        </p:txBody>
      </p:sp>
      <p:sp>
        <p:nvSpPr>
          <p:cNvPr id="6" name="Footer Placeholder 5"/>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endParaRPr lang="en-AU" dirty="0">
              <a:solidFill>
                <a:srgbClr val="B84626"/>
              </a:solidFill>
            </a:endParaRPr>
          </a:p>
        </p:txBody>
      </p:sp>
      <p:sp>
        <p:nvSpPr>
          <p:cNvPr id="7" name="Slide Number Placeholder 6"/>
          <p:cNvSpPr>
            <a:spLocks noGrp="1"/>
          </p:cNvSpPr>
          <p:nvPr>
            <p:ph type="sldNum" sz="quarter" idx="12"/>
          </p:nvPr>
        </p:nvSpPr>
        <p:spPr/>
        <p:txBody>
          <a:bodyPr/>
          <a:lstStyle/>
          <a:p>
            <a:fld id="{4C30D67B-94A4-42D1-9394-9679250375ED}" type="slidenum">
              <a:rPr lang="en-AU" smtClean="0"/>
              <a:pPr/>
              <a:t>‹#›</a:t>
            </a:fld>
            <a:endParaRPr lang="en-AU"/>
          </a:p>
        </p:txBody>
      </p:sp>
    </p:spTree>
    <p:extLst>
      <p:ext uri="{BB962C8B-B14F-4D97-AF65-F5344CB8AC3E}">
        <p14:creationId xmlns:p14="http://schemas.microsoft.com/office/powerpoint/2010/main" val="9182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B84626"/>
                </a:solidFill>
                <a:latin typeface="TrashHan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B84626"/>
                </a:solidFill>
                <a:latin typeface="TrashHan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r>
              <a:rPr lang="en-US" smtClean="0"/>
              <a:t>Business Plan 2013-2014</a:t>
            </a:r>
            <a:endParaRPr lang="en-AU"/>
          </a:p>
        </p:txBody>
      </p:sp>
      <p:sp>
        <p:nvSpPr>
          <p:cNvPr id="8" name="Footer Placeholder 7"/>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endParaRPr lang="en-AU" dirty="0">
              <a:solidFill>
                <a:srgbClr val="B84626"/>
              </a:solidFill>
            </a:endParaRPr>
          </a:p>
        </p:txBody>
      </p:sp>
      <p:sp>
        <p:nvSpPr>
          <p:cNvPr id="9" name="Slide Number Placeholder 8"/>
          <p:cNvSpPr>
            <a:spLocks noGrp="1"/>
          </p:cNvSpPr>
          <p:nvPr>
            <p:ph type="sldNum" sz="quarter" idx="12"/>
          </p:nvPr>
        </p:nvSpPr>
        <p:spPr/>
        <p:txBody>
          <a:bodyPr/>
          <a:lstStyle/>
          <a:p>
            <a:fld id="{4C30D67B-94A4-42D1-9394-9679250375ED}" type="slidenum">
              <a:rPr lang="en-AU" smtClean="0"/>
              <a:pPr/>
              <a:t>‹#›</a:t>
            </a:fld>
            <a:endParaRPr lang="en-AU"/>
          </a:p>
        </p:txBody>
      </p:sp>
    </p:spTree>
    <p:extLst>
      <p:ext uri="{BB962C8B-B14F-4D97-AF65-F5344CB8AC3E}">
        <p14:creationId xmlns:p14="http://schemas.microsoft.com/office/powerpoint/2010/main" val="245095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r>
              <a:rPr lang="en-US" smtClean="0"/>
              <a:t>Business Plan 2013-2014</a:t>
            </a:r>
            <a:endParaRPr lang="en-AU"/>
          </a:p>
        </p:txBody>
      </p:sp>
      <p:sp>
        <p:nvSpPr>
          <p:cNvPr id="4" name="Footer Placeholder 3"/>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endParaRPr lang="en-AU" dirty="0">
              <a:solidFill>
                <a:srgbClr val="B84626"/>
              </a:solidFill>
            </a:endParaRPr>
          </a:p>
        </p:txBody>
      </p:sp>
      <p:sp>
        <p:nvSpPr>
          <p:cNvPr id="5" name="Slide Number Placeholder 4"/>
          <p:cNvSpPr>
            <a:spLocks noGrp="1"/>
          </p:cNvSpPr>
          <p:nvPr>
            <p:ph type="sldNum" sz="quarter" idx="12"/>
          </p:nvPr>
        </p:nvSpPr>
        <p:spPr/>
        <p:txBody>
          <a:bodyPr/>
          <a:lstStyle/>
          <a:p>
            <a:fld id="{4C30D67B-94A4-42D1-9394-9679250375ED}" type="slidenum">
              <a:rPr lang="en-AU" smtClean="0"/>
              <a:pPr/>
              <a:t>‹#›</a:t>
            </a:fld>
            <a:endParaRPr lang="en-AU"/>
          </a:p>
        </p:txBody>
      </p:sp>
    </p:spTree>
    <p:extLst>
      <p:ext uri="{BB962C8B-B14F-4D97-AF65-F5344CB8AC3E}">
        <p14:creationId xmlns:p14="http://schemas.microsoft.com/office/powerpoint/2010/main" val="54838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Business Plan 2013-2014</a:t>
            </a:r>
            <a:endParaRPr lang="en-AU"/>
          </a:p>
        </p:txBody>
      </p:sp>
      <p:sp>
        <p:nvSpPr>
          <p:cNvPr id="3" name="Footer Placeholder 2"/>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endParaRPr lang="en-AU" dirty="0">
              <a:solidFill>
                <a:srgbClr val="B84626"/>
              </a:solidFill>
            </a:endParaRPr>
          </a:p>
        </p:txBody>
      </p:sp>
      <p:sp>
        <p:nvSpPr>
          <p:cNvPr id="4" name="Slide Number Placeholder 3"/>
          <p:cNvSpPr>
            <a:spLocks noGrp="1"/>
          </p:cNvSpPr>
          <p:nvPr>
            <p:ph type="sldNum" sz="quarter" idx="12"/>
          </p:nvPr>
        </p:nvSpPr>
        <p:spPr/>
        <p:txBody>
          <a:bodyPr/>
          <a:lstStyle/>
          <a:p>
            <a:fld id="{4C30D67B-94A4-42D1-9394-9679250375ED}" type="slidenum">
              <a:rPr lang="en-AU" smtClean="0"/>
              <a:pPr/>
              <a:t>‹#›</a:t>
            </a:fld>
            <a:endParaRPr lang="en-AU"/>
          </a:p>
        </p:txBody>
      </p:sp>
    </p:spTree>
    <p:extLst>
      <p:ext uri="{BB962C8B-B14F-4D97-AF65-F5344CB8AC3E}">
        <p14:creationId xmlns:p14="http://schemas.microsoft.com/office/powerpoint/2010/main" val="401953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3008313" cy="1162050"/>
          </a:xfrm>
        </p:spPr>
        <p:txBody>
          <a:bodyPr anchor="b"/>
          <a:lstStyle>
            <a:lvl1pPr algn="l">
              <a:defRPr sz="2000" b="0">
                <a:solidFill>
                  <a:srgbClr val="B84626"/>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2708920"/>
            <a:ext cx="3008313" cy="34172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Business Plan 2013-2014</a:t>
            </a:r>
            <a:endParaRPr lang="en-AU"/>
          </a:p>
        </p:txBody>
      </p:sp>
      <p:sp>
        <p:nvSpPr>
          <p:cNvPr id="6" name="Footer Placeholder 5"/>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endParaRPr lang="en-AU" dirty="0">
              <a:solidFill>
                <a:srgbClr val="B84626"/>
              </a:solidFill>
            </a:endParaRPr>
          </a:p>
        </p:txBody>
      </p:sp>
      <p:sp>
        <p:nvSpPr>
          <p:cNvPr id="7" name="Slide Number Placeholder 6"/>
          <p:cNvSpPr>
            <a:spLocks noGrp="1"/>
          </p:cNvSpPr>
          <p:nvPr>
            <p:ph type="sldNum" sz="quarter" idx="12"/>
          </p:nvPr>
        </p:nvSpPr>
        <p:spPr/>
        <p:txBody>
          <a:bodyPr/>
          <a:lstStyle/>
          <a:p>
            <a:fld id="{4C30D67B-94A4-42D1-9394-9679250375ED}" type="slidenum">
              <a:rPr lang="en-AU" smtClean="0"/>
              <a:pPr/>
              <a:t>‹#›</a:t>
            </a:fld>
            <a:endParaRPr lang="en-AU"/>
          </a:p>
        </p:txBody>
      </p:sp>
    </p:spTree>
    <p:extLst>
      <p:ext uri="{BB962C8B-B14F-4D97-AF65-F5344CB8AC3E}">
        <p14:creationId xmlns:p14="http://schemas.microsoft.com/office/powerpoint/2010/main" val="86403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6545"/>
            <a:ext cx="5486400" cy="566738"/>
          </a:xfrm>
        </p:spPr>
        <p:txBody>
          <a:bodyPr anchor="b"/>
          <a:lstStyle>
            <a:lvl1pPr algn="l">
              <a:defRPr sz="2000" b="0">
                <a:solidFill>
                  <a:srgbClr val="B84626"/>
                </a:solidFill>
              </a:defRPr>
            </a:lvl1pPr>
          </a:lstStyle>
          <a:p>
            <a:r>
              <a:rPr lang="en-US" smtClean="0"/>
              <a:t>Click to edit Master title style</a:t>
            </a:r>
            <a:endParaRPr lang="en-AU"/>
          </a:p>
        </p:txBody>
      </p:sp>
      <p:sp>
        <p:nvSpPr>
          <p:cNvPr id="3" name="Picture Placeholder 2"/>
          <p:cNvSpPr>
            <a:spLocks noGrp="1"/>
          </p:cNvSpPr>
          <p:nvPr>
            <p:ph type="pic" idx="1"/>
          </p:nvPr>
        </p:nvSpPr>
        <p:spPr>
          <a:xfrm>
            <a:off x="1792288" y="1628800"/>
            <a:ext cx="5486400" cy="339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663283"/>
            <a:ext cx="5486400" cy="365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Business Plan 2013-2014</a:t>
            </a:r>
            <a:endParaRPr lang="en-AU"/>
          </a:p>
        </p:txBody>
      </p:sp>
      <p:sp>
        <p:nvSpPr>
          <p:cNvPr id="6" name="Footer Placeholder 5"/>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endParaRPr lang="en-AU" dirty="0">
              <a:solidFill>
                <a:srgbClr val="B84626"/>
              </a:solidFill>
            </a:endParaRPr>
          </a:p>
        </p:txBody>
      </p:sp>
      <p:sp>
        <p:nvSpPr>
          <p:cNvPr id="7" name="Slide Number Placeholder 6"/>
          <p:cNvSpPr>
            <a:spLocks noGrp="1"/>
          </p:cNvSpPr>
          <p:nvPr>
            <p:ph type="sldNum" sz="quarter" idx="12"/>
          </p:nvPr>
        </p:nvSpPr>
        <p:spPr/>
        <p:txBody>
          <a:bodyPr/>
          <a:lstStyle/>
          <a:p>
            <a:fld id="{4C30D67B-94A4-42D1-9394-9679250375ED}" type="slidenum">
              <a:rPr lang="en-AU" smtClean="0"/>
              <a:pPr/>
              <a:t>‹#›</a:t>
            </a:fld>
            <a:endParaRPr lang="en-AU"/>
          </a:p>
        </p:txBody>
      </p:sp>
    </p:spTree>
    <p:extLst>
      <p:ext uri="{BB962C8B-B14F-4D97-AF65-F5344CB8AC3E}">
        <p14:creationId xmlns:p14="http://schemas.microsoft.com/office/powerpoint/2010/main" val="85382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0872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5076056" y="6356350"/>
            <a:ext cx="3240360" cy="365125"/>
          </a:xfrm>
          <a:prstGeom prst="rect">
            <a:avLst/>
          </a:prstGeom>
        </p:spPr>
        <p:txBody>
          <a:bodyPr vert="horz" lIns="91440" tIns="45720" rIns="91440" bIns="45720" rtlCol="0" anchor="ctr"/>
          <a:lstStyle>
            <a:lvl1pPr algn="r">
              <a:defRPr sz="1200">
                <a:solidFill>
                  <a:schemeClr val="tx1"/>
                </a:solidFill>
                <a:latin typeface="TrashHand" pitchFamily="2" charset="0"/>
              </a:defRPr>
            </a:lvl1pPr>
          </a:lstStyle>
          <a:p>
            <a:r>
              <a:rPr lang="en-US" smtClean="0"/>
              <a:t>Business Plan 2013-2014</a:t>
            </a:r>
            <a:endParaRPr lang="en-AU" dirty="0"/>
          </a:p>
        </p:txBody>
      </p:sp>
      <p:sp>
        <p:nvSpPr>
          <p:cNvPr id="5" name="Footer Placeholder 4"/>
          <p:cNvSpPr>
            <a:spLocks noGrp="1"/>
          </p:cNvSpPr>
          <p:nvPr>
            <p:ph type="ftr" sz="quarter" idx="3"/>
          </p:nvPr>
        </p:nvSpPr>
        <p:spPr>
          <a:xfrm>
            <a:off x="467544" y="6356350"/>
            <a:ext cx="4536504" cy="365125"/>
          </a:xfrm>
          <a:prstGeom prst="rect">
            <a:avLst/>
          </a:prstGeom>
        </p:spPr>
        <p:txBody>
          <a:bodyPr vert="horz" lIns="91440" tIns="45720" rIns="91440" bIns="45720" rtlCol="0" anchor="ctr"/>
          <a:lstStyle>
            <a:lvl1pPr algn="l">
              <a:defRPr sz="1200">
                <a:solidFill>
                  <a:schemeClr val="tx1">
                    <a:tint val="75000"/>
                  </a:schemeClr>
                </a:solidFill>
                <a:latin typeface="TrashHand" pitchFamily="2" charset="0"/>
              </a:defRPr>
            </a:lvl1p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1924-1970 </a:t>
            </a:r>
            <a:r>
              <a:rPr lang="en-AU" dirty="0" smtClean="0">
                <a:solidFill>
                  <a:srgbClr val="B84626"/>
                </a:solidFill>
              </a:rPr>
              <a:t>Taking Control of our future</a:t>
            </a:r>
          </a:p>
        </p:txBody>
      </p:sp>
      <p:sp>
        <p:nvSpPr>
          <p:cNvPr id="6" name="Slide Number Placeholder 5"/>
          <p:cNvSpPr>
            <a:spLocks noGrp="1"/>
          </p:cNvSpPr>
          <p:nvPr>
            <p:ph type="sldNum" sz="quarter" idx="4"/>
          </p:nvPr>
        </p:nvSpPr>
        <p:spPr>
          <a:xfrm>
            <a:off x="8316416" y="6356350"/>
            <a:ext cx="370384" cy="365125"/>
          </a:xfrm>
          <a:prstGeom prst="rect">
            <a:avLst/>
          </a:prstGeom>
        </p:spPr>
        <p:txBody>
          <a:bodyPr vert="horz" lIns="91440" tIns="45720" rIns="91440" bIns="45720" rtlCol="0" anchor="ctr"/>
          <a:lstStyle>
            <a:lvl1pPr algn="r">
              <a:defRPr sz="1200" b="1">
                <a:solidFill>
                  <a:srgbClr val="B84626"/>
                </a:solidFill>
              </a:defRPr>
            </a:lvl1pPr>
          </a:lstStyle>
          <a:p>
            <a:fld id="{4C30D67B-94A4-42D1-9394-9679250375ED}" type="slidenum">
              <a:rPr lang="en-AU" smtClean="0"/>
              <a:pPr/>
              <a:t>‹#›</a:t>
            </a:fld>
            <a:endParaRPr lang="en-AU" dirty="0"/>
          </a:p>
        </p:txBody>
      </p:sp>
    </p:spTree>
    <p:extLst>
      <p:ext uri="{BB962C8B-B14F-4D97-AF65-F5344CB8AC3E}">
        <p14:creationId xmlns:p14="http://schemas.microsoft.com/office/powerpoint/2010/main" val="3624582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600" kern="1200">
          <a:solidFill>
            <a:schemeClr val="bg1"/>
          </a:solidFill>
          <a:latin typeface="TrashHand"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a:bodyPr>
          <a:lstStyle/>
          <a:p>
            <a:r>
              <a:rPr lang="en-AU" sz="3600" dirty="0" smtClean="0"/>
              <a:t>Healing Our way </a:t>
            </a:r>
            <a:endParaRPr lang="en-AU" sz="3600" dirty="0">
              <a:solidFill>
                <a:schemeClr val="bg1"/>
              </a:solidFill>
            </a:endParaRPr>
          </a:p>
        </p:txBody>
      </p:sp>
      <p:sp>
        <p:nvSpPr>
          <p:cNvPr id="3" name="Subtitle 2"/>
          <p:cNvSpPr>
            <a:spLocks noGrp="1"/>
          </p:cNvSpPr>
          <p:nvPr>
            <p:ph type="subTitle" idx="1"/>
          </p:nvPr>
        </p:nvSpPr>
        <p:spPr>
          <a:xfrm>
            <a:off x="971600" y="1340768"/>
            <a:ext cx="7128792" cy="1368152"/>
          </a:xfrm>
        </p:spPr>
        <p:txBody>
          <a:bodyPr>
            <a:normAutofit fontScale="77500" lnSpcReduction="20000"/>
          </a:bodyPr>
          <a:lstStyle/>
          <a:p>
            <a:endParaRPr lang="en-AU" sz="4000" b="1" dirty="0" smtClean="0"/>
          </a:p>
          <a:p>
            <a:r>
              <a:rPr lang="en-AU" sz="5400" b="1" dirty="0" smtClean="0">
                <a:latin typeface="TrashHand"/>
                <a:cs typeface="TrashHand"/>
              </a:rPr>
              <a:t>A Kinchela Boys Home Healing Centre</a:t>
            </a:r>
          </a:p>
          <a:p>
            <a:endParaRPr lang="en-AU" sz="7100" b="1" dirty="0" smtClean="0">
              <a:latin typeface="TrashHand"/>
              <a:cs typeface="TrashHand"/>
            </a:endParaRPr>
          </a:p>
          <a:p>
            <a:endParaRPr lang="en-AU" sz="7100" dirty="0">
              <a:latin typeface="TrashHand"/>
              <a:cs typeface="TrashHand"/>
            </a:endParaRPr>
          </a:p>
        </p:txBody>
      </p:sp>
      <p:sp>
        <p:nvSpPr>
          <p:cNvPr id="4" name="TextBox 3"/>
          <p:cNvSpPr txBox="1"/>
          <p:nvPr/>
        </p:nvSpPr>
        <p:spPr>
          <a:xfrm>
            <a:off x="3779912" y="3140968"/>
            <a:ext cx="5112568" cy="923330"/>
          </a:xfrm>
          <a:prstGeom prst="rect">
            <a:avLst/>
          </a:prstGeom>
          <a:noFill/>
        </p:spPr>
        <p:txBody>
          <a:bodyPr wrap="square" rtlCol="0">
            <a:spAutoFit/>
          </a:bodyPr>
          <a:lstStyle/>
          <a:p>
            <a:pPr algn="r"/>
            <a:r>
              <a:rPr lang="en-US" dirty="0" smtClean="0">
                <a:solidFill>
                  <a:schemeClr val="bg1"/>
                </a:solidFill>
                <a:latin typeface="TrashHand"/>
                <a:cs typeface="TrashHand"/>
              </a:rPr>
              <a:t>KINCHELA BOYS HOME ABORIGINAL CORPORATION</a:t>
            </a:r>
          </a:p>
          <a:p>
            <a:pPr algn="r"/>
            <a:r>
              <a:rPr lang="en-US" dirty="0" smtClean="0">
                <a:solidFill>
                  <a:schemeClr val="bg1"/>
                </a:solidFill>
                <a:latin typeface="TrashHand"/>
                <a:cs typeface="TrashHand"/>
              </a:rPr>
              <a:t>Aboriginal Mental Health Work Force Forum</a:t>
            </a:r>
          </a:p>
          <a:p>
            <a:pPr algn="r"/>
            <a:r>
              <a:rPr lang="en-US" smtClean="0">
                <a:solidFill>
                  <a:schemeClr val="bg1"/>
                </a:solidFill>
                <a:latin typeface="TrashHand"/>
                <a:cs typeface="TrashHand"/>
              </a:rPr>
              <a:t>6 March </a:t>
            </a:r>
            <a:r>
              <a:rPr lang="en-US" dirty="0" smtClean="0">
                <a:solidFill>
                  <a:schemeClr val="bg1"/>
                </a:solidFill>
                <a:latin typeface="TrashHand"/>
                <a:cs typeface="TrashHand"/>
              </a:rPr>
              <a:t>2014</a:t>
            </a:r>
            <a:endParaRPr lang="en-US" dirty="0">
              <a:solidFill>
                <a:schemeClr val="bg1"/>
              </a:solidFill>
              <a:latin typeface="TrashHand"/>
              <a:cs typeface="TrashHand"/>
            </a:endParaRPr>
          </a:p>
        </p:txBody>
      </p:sp>
    </p:spTree>
    <p:extLst>
      <p:ext uri="{BB962C8B-B14F-4D97-AF65-F5344CB8AC3E}">
        <p14:creationId xmlns:p14="http://schemas.microsoft.com/office/powerpoint/2010/main" val="2838343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08050"/>
          </a:xfrm>
        </p:spPr>
        <p:txBody>
          <a:bodyPr>
            <a:normAutofit fontScale="90000"/>
          </a:bodyPr>
          <a:lstStyle/>
          <a:p>
            <a:pPr algn="ctr"/>
            <a:r>
              <a:rPr lang="en-US" dirty="0" smtClean="0"/>
              <a:t>KBHAC: A PEER MODEL OF CARE AND EMPOWERMENT</a:t>
            </a:r>
            <a:br>
              <a:rPr lang="en-US" dirty="0" smtClean="0"/>
            </a:br>
            <a:r>
              <a:rPr lang="en-US" dirty="0" smtClean="0"/>
              <a:t>The Circle of Reconstruction, Reconnections and restoration</a:t>
            </a:r>
            <a:endParaRPr lang="en-US" dirty="0"/>
          </a:p>
        </p:txBody>
      </p:sp>
      <p:grpSp>
        <p:nvGrpSpPr>
          <p:cNvPr id="7" name="Group 1"/>
          <p:cNvGrpSpPr>
            <a:grpSpLocks noChangeAspect="1"/>
          </p:cNvGrpSpPr>
          <p:nvPr/>
        </p:nvGrpSpPr>
        <p:grpSpPr bwMode="auto">
          <a:xfrm>
            <a:off x="179512" y="1772816"/>
            <a:ext cx="4708585" cy="4608512"/>
            <a:chOff x="1830" y="755"/>
            <a:chExt cx="8049" cy="7899"/>
          </a:xfrm>
        </p:grpSpPr>
        <p:sp>
          <p:nvSpPr>
            <p:cNvPr id="9" name="Line 3"/>
            <p:cNvSpPr>
              <a:spLocks noChangeShapeType="1"/>
            </p:cNvSpPr>
            <p:nvPr/>
          </p:nvSpPr>
          <p:spPr bwMode="auto">
            <a:xfrm flipH="1" flipV="1">
              <a:off x="4252" y="3579"/>
              <a:ext cx="800" cy="63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Oval 4"/>
            <p:cNvSpPr>
              <a:spLocks noChangeArrowheads="1"/>
            </p:cNvSpPr>
            <p:nvPr/>
          </p:nvSpPr>
          <p:spPr bwMode="auto">
            <a:xfrm>
              <a:off x="2424" y="1914"/>
              <a:ext cx="2052" cy="2052"/>
            </a:xfrm>
            <a:prstGeom prst="ellipse">
              <a:avLst/>
            </a:prstGeom>
            <a:gradFill rotWithShape="1">
              <a:gsLst>
                <a:gs pos="0">
                  <a:srgbClr val="EFCA43">
                    <a:gamma/>
                    <a:shade val="46275"/>
                    <a:invGamma/>
                  </a:srgbClr>
                </a:gs>
                <a:gs pos="50000">
                  <a:srgbClr val="EFCA43"/>
                </a:gs>
                <a:gs pos="100000">
                  <a:srgbClr val="EFCA43">
                    <a:gamma/>
                    <a:shade val="46275"/>
                    <a:invGamma/>
                  </a:srgbClr>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ller"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ller" charset="0"/>
                  <a:ea typeface="ÇlÇr ñæí©" charset="0"/>
                </a:rPr>
                <a:t>Future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ller" charset="0"/>
                  <a:ea typeface="ÇlÇr ñæí©" charset="0"/>
                </a:rPr>
                <a:t>Strategies for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ller" charset="0"/>
                  <a:ea typeface="ÇlÇr ñæí©" charset="0"/>
                </a:rPr>
                <a:t>Development </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1" name="Line 5"/>
            <p:cNvSpPr>
              <a:spLocks noChangeShapeType="1"/>
            </p:cNvSpPr>
            <p:nvPr/>
          </p:nvSpPr>
          <p:spPr bwMode="auto">
            <a:xfrm flipH="1">
              <a:off x="3856" y="5086"/>
              <a:ext cx="998" cy="2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2" name="Oval 6"/>
            <p:cNvSpPr>
              <a:spLocks noChangeArrowheads="1"/>
            </p:cNvSpPr>
            <p:nvPr/>
          </p:nvSpPr>
          <p:spPr bwMode="auto">
            <a:xfrm>
              <a:off x="1830" y="4516"/>
              <a:ext cx="2052" cy="2052"/>
            </a:xfrm>
            <a:prstGeom prst="ellipse">
              <a:avLst/>
            </a:prstGeom>
            <a:gradFill rotWithShape="1">
              <a:gsLst>
                <a:gs pos="0">
                  <a:srgbClr val="EFCA43">
                    <a:gamma/>
                    <a:shade val="46275"/>
                    <a:invGamma/>
                  </a:srgbClr>
                </a:gs>
                <a:gs pos="50000">
                  <a:srgbClr val="EFCA43"/>
                </a:gs>
                <a:gs pos="100000">
                  <a:srgbClr val="EFCA43">
                    <a:gamma/>
                    <a:shade val="46275"/>
                    <a:invGamma/>
                  </a:srgbClr>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ller"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ller" charset="0"/>
                  <a:ea typeface="ÇlÇr ñæí©" charset="0"/>
                </a:rPr>
                <a:t>Truth Telling </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3" name="Line 7"/>
            <p:cNvSpPr>
              <a:spLocks noChangeShapeType="1"/>
            </p:cNvSpPr>
            <p:nvPr/>
          </p:nvSpPr>
          <p:spPr bwMode="auto">
            <a:xfrm flipH="1">
              <a:off x="4965" y="5782"/>
              <a:ext cx="445" cy="9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4" name="Oval 8"/>
            <p:cNvSpPr>
              <a:spLocks noChangeArrowheads="1"/>
            </p:cNvSpPr>
            <p:nvPr/>
          </p:nvSpPr>
          <p:spPr bwMode="auto">
            <a:xfrm>
              <a:off x="3494" y="6602"/>
              <a:ext cx="2052" cy="2052"/>
            </a:xfrm>
            <a:prstGeom prst="ellipse">
              <a:avLst/>
            </a:prstGeom>
            <a:gradFill rotWithShape="1">
              <a:gsLst>
                <a:gs pos="0">
                  <a:srgbClr val="EFCA43">
                    <a:gamma/>
                    <a:shade val="46275"/>
                    <a:invGamma/>
                  </a:srgbClr>
                </a:gs>
                <a:gs pos="50000">
                  <a:srgbClr val="EFCA43"/>
                </a:gs>
                <a:gs pos="100000">
                  <a:srgbClr val="EFCA43">
                    <a:gamma/>
                    <a:shade val="46275"/>
                    <a:invGamma/>
                  </a:srgbClr>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ller"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ller" charset="0"/>
                  <a:ea typeface="ÇlÇr ñæí©" charset="0"/>
                </a:rPr>
                <a:t>Social and Economic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ller" charset="0"/>
                  <a:ea typeface="ÇlÇr ñæí©" charset="0"/>
                </a:rPr>
                <a:t>Development</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5" name="Line 9"/>
            <p:cNvSpPr>
              <a:spLocks noChangeShapeType="1"/>
            </p:cNvSpPr>
            <p:nvPr/>
          </p:nvSpPr>
          <p:spPr bwMode="auto">
            <a:xfrm>
              <a:off x="6300" y="5781"/>
              <a:ext cx="444" cy="92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6" name="Oval 10"/>
            <p:cNvSpPr>
              <a:spLocks noChangeArrowheads="1"/>
            </p:cNvSpPr>
            <p:nvPr/>
          </p:nvSpPr>
          <p:spPr bwMode="auto">
            <a:xfrm>
              <a:off x="6163" y="6602"/>
              <a:ext cx="2052" cy="2052"/>
            </a:xfrm>
            <a:prstGeom prst="ellipse">
              <a:avLst/>
            </a:prstGeom>
            <a:gradFill rotWithShape="1">
              <a:gsLst>
                <a:gs pos="0">
                  <a:srgbClr val="EFCA43">
                    <a:gamma/>
                    <a:shade val="46275"/>
                    <a:invGamma/>
                  </a:srgbClr>
                </a:gs>
                <a:gs pos="50000">
                  <a:srgbClr val="EFCA43"/>
                </a:gs>
                <a:gs pos="100000">
                  <a:srgbClr val="EFCA43">
                    <a:gamma/>
                    <a:shade val="46275"/>
                    <a:invGamma/>
                  </a:srgbClr>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ller"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ller" charset="0"/>
                  <a:ea typeface="ÇlÇr ñæí©" charset="0"/>
                </a:rPr>
                <a:t>Land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ller" charset="0"/>
                  <a:ea typeface="ÇlÇr ñæí©" charset="0"/>
                </a:rPr>
                <a:t>History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ller" charset="0"/>
                  <a:ea typeface="ÇlÇr ñæí©" charset="0"/>
                </a:rPr>
                <a:t>Programs</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7" name="Line 11"/>
            <p:cNvSpPr>
              <a:spLocks noChangeShapeType="1"/>
            </p:cNvSpPr>
            <p:nvPr/>
          </p:nvSpPr>
          <p:spPr bwMode="auto">
            <a:xfrm>
              <a:off x="6854" y="5085"/>
              <a:ext cx="999" cy="22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8" name="Oval 12"/>
            <p:cNvSpPr>
              <a:spLocks noChangeArrowheads="1"/>
            </p:cNvSpPr>
            <p:nvPr/>
          </p:nvSpPr>
          <p:spPr bwMode="auto">
            <a:xfrm>
              <a:off x="7827" y="4515"/>
              <a:ext cx="2052" cy="2052"/>
            </a:xfrm>
            <a:prstGeom prst="ellipse">
              <a:avLst/>
            </a:prstGeom>
            <a:gradFill rotWithShape="1">
              <a:gsLst>
                <a:gs pos="0">
                  <a:srgbClr val="EFCA43">
                    <a:gamma/>
                    <a:shade val="46275"/>
                    <a:invGamma/>
                  </a:srgbClr>
                </a:gs>
                <a:gs pos="50000">
                  <a:srgbClr val="EFCA43"/>
                </a:gs>
                <a:gs pos="100000">
                  <a:srgbClr val="EFCA43">
                    <a:gamma/>
                    <a:shade val="46275"/>
                    <a:invGamma/>
                  </a:srgbClr>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ller"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ller" charset="0"/>
                  <a:ea typeface="ÇlÇr ñæí©" charset="0"/>
                </a:rPr>
                <a:t>Family and Community Programs</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9" name="Line 13"/>
            <p:cNvSpPr>
              <a:spLocks noChangeShapeType="1"/>
            </p:cNvSpPr>
            <p:nvPr/>
          </p:nvSpPr>
          <p:spPr bwMode="auto">
            <a:xfrm flipV="1">
              <a:off x="6656" y="3579"/>
              <a:ext cx="801" cy="63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0" name="Oval 14"/>
            <p:cNvSpPr>
              <a:spLocks noChangeArrowheads="1"/>
            </p:cNvSpPr>
            <p:nvPr/>
          </p:nvSpPr>
          <p:spPr bwMode="auto">
            <a:xfrm>
              <a:off x="7233" y="1913"/>
              <a:ext cx="2052" cy="2052"/>
            </a:xfrm>
            <a:prstGeom prst="ellipse">
              <a:avLst/>
            </a:prstGeom>
            <a:gradFill rotWithShape="1">
              <a:gsLst>
                <a:gs pos="0">
                  <a:srgbClr val="EFCA43">
                    <a:gamma/>
                    <a:shade val="46275"/>
                    <a:invGamma/>
                  </a:srgbClr>
                </a:gs>
                <a:gs pos="50000">
                  <a:srgbClr val="EFCA43"/>
                </a:gs>
                <a:gs pos="100000">
                  <a:srgbClr val="EFCA43">
                    <a:gamma/>
                    <a:shade val="46275"/>
                    <a:invGamma/>
                  </a:srgbClr>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ller"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ller" charset="0"/>
                  <a:ea typeface="ÇlÇr ñæí©" charset="0"/>
                </a:rPr>
                <a:t>Healing, Health and Well-Being</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1" name="Line 15"/>
            <p:cNvSpPr>
              <a:spLocks noChangeShapeType="1"/>
            </p:cNvSpPr>
            <p:nvPr/>
          </p:nvSpPr>
          <p:spPr bwMode="auto">
            <a:xfrm flipV="1">
              <a:off x="5854" y="2807"/>
              <a:ext cx="0" cy="10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2" name="Oval 16"/>
            <p:cNvSpPr>
              <a:spLocks noChangeArrowheads="1"/>
            </p:cNvSpPr>
            <p:nvPr/>
          </p:nvSpPr>
          <p:spPr bwMode="auto">
            <a:xfrm>
              <a:off x="4828" y="755"/>
              <a:ext cx="2052" cy="2052"/>
            </a:xfrm>
            <a:prstGeom prst="ellipse">
              <a:avLst/>
            </a:prstGeom>
            <a:gradFill rotWithShape="1">
              <a:gsLst>
                <a:gs pos="0">
                  <a:srgbClr val="EFCA43">
                    <a:gamma/>
                    <a:shade val="46275"/>
                    <a:invGamma/>
                  </a:srgbClr>
                </a:gs>
                <a:gs pos="50000">
                  <a:srgbClr val="EFCA43"/>
                </a:gs>
                <a:gs pos="100000">
                  <a:srgbClr val="EFCA43">
                    <a:gamma/>
                    <a:shade val="46275"/>
                    <a:invGamma/>
                  </a:srgbClr>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ller"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ller" charset="0"/>
                  <a:ea typeface="ÇlÇr ñæí©" charset="0"/>
                </a:rPr>
                <a:t>Self Identity Culture and Heritage</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23" name="Oval 17"/>
            <p:cNvSpPr>
              <a:spLocks noChangeArrowheads="1"/>
            </p:cNvSpPr>
            <p:nvPr/>
          </p:nvSpPr>
          <p:spPr bwMode="auto">
            <a:xfrm>
              <a:off x="4828" y="3832"/>
              <a:ext cx="2052" cy="2052"/>
            </a:xfrm>
            <a:prstGeom prst="ellipse">
              <a:avLst/>
            </a:prstGeom>
            <a:gradFill rotWithShape="1">
              <a:gsLst>
                <a:gs pos="0">
                  <a:srgbClr val="EFCA43">
                    <a:gamma/>
                    <a:shade val="46275"/>
                    <a:invGamma/>
                  </a:srgbClr>
                </a:gs>
                <a:gs pos="50000">
                  <a:srgbClr val="EFCA43"/>
                </a:gs>
                <a:gs pos="100000">
                  <a:srgbClr val="EFCA43">
                    <a:gamma/>
                    <a:shade val="46275"/>
                    <a:invGamma/>
                  </a:srgbClr>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ller"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100" dirty="0" smtClean="0">
                  <a:latin typeface="Aller" charset="0"/>
                  <a:ea typeface="ÇlÇr ñæí©" charset="0"/>
                </a:rPr>
                <a:t>KBHAC Member </a:t>
              </a:r>
            </a:p>
          </p:txBody>
        </p:sp>
      </p:grpSp>
      <p:sp>
        <p:nvSpPr>
          <p:cNvPr id="24" name="TextBox 23"/>
          <p:cNvSpPr txBox="1"/>
          <p:nvPr/>
        </p:nvSpPr>
        <p:spPr>
          <a:xfrm>
            <a:off x="5076056" y="1988840"/>
            <a:ext cx="3995936" cy="4770537"/>
          </a:xfrm>
          <a:prstGeom prst="rect">
            <a:avLst/>
          </a:prstGeom>
          <a:noFill/>
        </p:spPr>
        <p:txBody>
          <a:bodyPr wrap="square" rtlCol="0">
            <a:spAutoFit/>
          </a:bodyPr>
          <a:lstStyle/>
          <a:p>
            <a:r>
              <a:rPr lang="en-AU" sz="1600" dirty="0" smtClean="0">
                <a:latin typeface="Arial"/>
                <a:cs typeface="Arial"/>
              </a:rPr>
              <a:t>This diagram represents the connection between:</a:t>
            </a:r>
          </a:p>
          <a:p>
            <a:pPr marL="285750" indent="-285750">
              <a:buFont typeface="Arial"/>
              <a:buChar char="•"/>
            </a:pPr>
            <a:r>
              <a:rPr lang="en-AU" sz="1600" dirty="0" smtClean="0">
                <a:latin typeface="Arial"/>
                <a:cs typeface="Arial"/>
              </a:rPr>
              <a:t>KBHAC members, </a:t>
            </a:r>
          </a:p>
          <a:p>
            <a:pPr marL="285750" indent="-285750">
              <a:buFont typeface="Arial"/>
              <a:buChar char="•"/>
            </a:pPr>
            <a:r>
              <a:rPr lang="en-AU" sz="1600" dirty="0" smtClean="0">
                <a:latin typeface="Arial"/>
                <a:cs typeface="Arial"/>
              </a:rPr>
              <a:t>what they want to achieve</a:t>
            </a:r>
          </a:p>
          <a:p>
            <a:pPr marL="285750" indent="-285750">
              <a:buFont typeface="Arial"/>
              <a:buChar char="•"/>
            </a:pPr>
            <a:r>
              <a:rPr lang="en-AU" sz="1600" dirty="0" smtClean="0">
                <a:latin typeface="Arial"/>
                <a:cs typeface="Arial"/>
              </a:rPr>
              <a:t>and the key elements of their strategic and business plans. </a:t>
            </a:r>
          </a:p>
          <a:p>
            <a:endParaRPr lang="en-AU" sz="1600" dirty="0" smtClean="0">
              <a:latin typeface="Arial"/>
              <a:cs typeface="Arial"/>
            </a:endParaRPr>
          </a:p>
          <a:p>
            <a:r>
              <a:rPr lang="en-AU" sz="1600" dirty="0" smtClean="0">
                <a:latin typeface="Arial"/>
                <a:cs typeface="Arial"/>
              </a:rPr>
              <a:t>The inner circle represents the individual KBHAC member. Each member will have access to the programs and activities falling under each of the surrounding circles. Each member will decide their own degree of involvement in each set of activities depending on their own needs and priorities. </a:t>
            </a:r>
          </a:p>
          <a:p>
            <a:endParaRPr lang="en-AU" sz="1600" dirty="0" smtClean="0">
              <a:latin typeface="Arial"/>
              <a:cs typeface="Arial"/>
            </a:endParaRPr>
          </a:p>
          <a:p>
            <a:r>
              <a:rPr lang="en-AU" sz="1600" dirty="0" smtClean="0">
                <a:latin typeface="Arial"/>
                <a:cs typeface="Arial"/>
              </a:rPr>
              <a:t>The yellow background represents the context of the member’s life, including the community in which the member lives. </a:t>
            </a:r>
            <a:endParaRPr lang="en-US" sz="1600" dirty="0">
              <a:latin typeface="Arial"/>
              <a:cs typeface="Arial"/>
            </a:endParaRPr>
          </a:p>
        </p:txBody>
      </p:sp>
    </p:spTree>
    <p:extLst>
      <p:ext uri="{BB962C8B-B14F-4D97-AF65-F5344CB8AC3E}">
        <p14:creationId xmlns:p14="http://schemas.microsoft.com/office/powerpoint/2010/main" val="4101516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538736" cy="908720"/>
          </a:xfrm>
        </p:spPr>
        <p:txBody>
          <a:bodyPr/>
          <a:lstStyle/>
          <a:p>
            <a:r>
              <a:rPr lang="en-US" dirty="0" smtClean="0"/>
              <a:t>WHAT IS THIS PROJECT?</a:t>
            </a:r>
            <a:endParaRPr lang="en-US" dirty="0"/>
          </a:p>
        </p:txBody>
      </p:sp>
      <p:sp>
        <p:nvSpPr>
          <p:cNvPr id="3" name="Content Placeholder 2"/>
          <p:cNvSpPr>
            <a:spLocks noGrp="1"/>
          </p:cNvSpPr>
          <p:nvPr>
            <p:ph idx="1"/>
          </p:nvPr>
        </p:nvSpPr>
        <p:spPr>
          <a:xfrm>
            <a:off x="0" y="1672208"/>
            <a:ext cx="9144000" cy="4709120"/>
          </a:xfrm>
        </p:spPr>
        <p:txBody>
          <a:bodyPr>
            <a:normAutofit fontScale="92500" lnSpcReduction="10000"/>
          </a:bodyPr>
          <a:lstStyle/>
          <a:p>
            <a:r>
              <a:rPr lang="en-US" dirty="0" smtClean="0"/>
              <a:t>KBHAC WAS SUCCESSFUL IN OBTAINING FUNDING TO CONDUCT A SCOPING STUDY FOR THE DESIGN OF A KINCHELA BOYS HOME HEALING CENTRE</a:t>
            </a:r>
          </a:p>
          <a:p>
            <a:pPr marL="0" indent="0">
              <a:buNone/>
            </a:pPr>
            <a:endParaRPr lang="en-US" sz="900" dirty="0" smtClean="0"/>
          </a:p>
          <a:p>
            <a:pPr marL="0" indent="0">
              <a:buNone/>
            </a:pPr>
            <a:endParaRPr lang="en-US" sz="900" dirty="0" smtClean="0"/>
          </a:p>
          <a:p>
            <a:r>
              <a:rPr lang="en-US" dirty="0" smtClean="0"/>
              <a:t>RESEARCH PARTNER: MURU MARRI INDIGENOUS HEALTH UNIT, UNIVERSITY OF NEW SOUTH WALES </a:t>
            </a:r>
          </a:p>
          <a:p>
            <a:pPr marL="0" indent="0">
              <a:buNone/>
            </a:pPr>
            <a:endParaRPr lang="en-US" dirty="0" smtClean="0"/>
          </a:p>
          <a:p>
            <a:r>
              <a:rPr lang="en-US" dirty="0" smtClean="0"/>
              <a:t>THIS IS A PARTICIPATORY ACTION RESEARCH PROJECT, DRIVEN BY THE KBHAC MEN AND THEIR FAMILY MEMBERS WITH SUPPORT BY KBHAC STAFF</a:t>
            </a:r>
            <a:endParaRPr lang="en-US" dirty="0"/>
          </a:p>
        </p:txBody>
      </p:sp>
      <p:sp>
        <p:nvSpPr>
          <p:cNvPr id="5" name="Footer Placeholder 4"/>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Taking Control of our future</a:t>
            </a:r>
            <a:endParaRPr lang="en-AU" dirty="0">
              <a:solidFill>
                <a:schemeClr val="tx1"/>
              </a:solidFill>
            </a:endParaRPr>
          </a:p>
        </p:txBody>
      </p:sp>
    </p:spTree>
    <p:extLst>
      <p:ext uri="{BB962C8B-B14F-4D97-AF65-F5344CB8AC3E}">
        <p14:creationId xmlns:p14="http://schemas.microsoft.com/office/powerpoint/2010/main" val="315172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898776" cy="908720"/>
          </a:xfrm>
        </p:spPr>
        <p:txBody>
          <a:bodyPr/>
          <a:lstStyle/>
          <a:p>
            <a:r>
              <a:rPr lang="en-US" dirty="0" smtClean="0"/>
              <a:t>WHO IS BEING CONSULTED?</a:t>
            </a:r>
            <a:endParaRPr lang="en-US" dirty="0"/>
          </a:p>
        </p:txBody>
      </p:sp>
      <p:sp>
        <p:nvSpPr>
          <p:cNvPr id="3" name="Content Placeholder 2"/>
          <p:cNvSpPr>
            <a:spLocks noGrp="1"/>
          </p:cNvSpPr>
          <p:nvPr>
            <p:ph idx="1"/>
          </p:nvPr>
        </p:nvSpPr>
        <p:spPr>
          <a:xfrm>
            <a:off x="0" y="1600200"/>
            <a:ext cx="9144000" cy="4525963"/>
          </a:xfrm>
        </p:spPr>
        <p:txBody>
          <a:bodyPr>
            <a:normAutofit/>
          </a:bodyPr>
          <a:lstStyle/>
          <a:p>
            <a:endParaRPr lang="en-US" sz="2800" b="1" dirty="0" smtClean="0">
              <a:latin typeface="Arial"/>
              <a:cs typeface="Arial"/>
            </a:endParaRPr>
          </a:p>
          <a:p>
            <a:r>
              <a:rPr lang="en-US" sz="2800" b="1" dirty="0" smtClean="0">
                <a:latin typeface="Arial"/>
                <a:cs typeface="Arial"/>
              </a:rPr>
              <a:t>ALL KBH MEN AND KBHAC MEMBERS</a:t>
            </a:r>
          </a:p>
          <a:p>
            <a:endParaRPr lang="en-US" sz="800" b="1" dirty="0" smtClean="0">
              <a:latin typeface="Arial"/>
              <a:cs typeface="Arial"/>
            </a:endParaRPr>
          </a:p>
          <a:p>
            <a:pPr lvl="1"/>
            <a:r>
              <a:rPr lang="en-US" sz="2400" dirty="0" smtClean="0">
                <a:latin typeface="Arial"/>
                <a:cs typeface="Arial"/>
              </a:rPr>
              <a:t>CONSULTATIONS WILL BE HELD IN LOCAL COMMUNITIES AND DIVIDED INTO REGIONS (</a:t>
            </a:r>
            <a:r>
              <a:rPr lang="en-US" sz="1600" dirty="0" smtClean="0">
                <a:latin typeface="Arial"/>
                <a:cs typeface="Arial"/>
              </a:rPr>
              <a:t>SYDNEY, NORTH COAST, SOUTH COAST, WESTERN NSW, VICTORIA, QLD, INDIVIDUAL VISITS TO THOSE WHO CAN’T MAKE THE CONSULTATIONS</a:t>
            </a:r>
            <a:r>
              <a:rPr lang="en-US" sz="2400" dirty="0" smtClean="0">
                <a:latin typeface="Arial"/>
                <a:cs typeface="Arial"/>
              </a:rPr>
              <a:t>)</a:t>
            </a:r>
          </a:p>
          <a:p>
            <a:pPr marL="0" indent="0">
              <a:buNone/>
            </a:pPr>
            <a:endParaRPr lang="en-US" sz="800" b="1" dirty="0" smtClean="0">
              <a:latin typeface="Arial"/>
              <a:cs typeface="Arial"/>
            </a:endParaRPr>
          </a:p>
          <a:p>
            <a:r>
              <a:rPr lang="en-US" sz="2800" dirty="0" smtClean="0">
                <a:latin typeface="Arial"/>
                <a:cs typeface="Arial"/>
              </a:rPr>
              <a:t>COMMUNICATION FROM ALL CONSULTATIONS WILL BE CIRCULATED TO ALL KBHAC MEMBERS</a:t>
            </a:r>
            <a:endParaRPr lang="en-US" sz="2800" dirty="0">
              <a:latin typeface="Arial"/>
              <a:cs typeface="Arial"/>
            </a:endParaRPr>
          </a:p>
        </p:txBody>
      </p:sp>
      <p:sp>
        <p:nvSpPr>
          <p:cNvPr id="5" name="Footer Placeholder 4"/>
          <p:cNvSpPr>
            <a:spLocks noGrp="1"/>
          </p:cNvSpPr>
          <p:nvPr>
            <p:ph type="ftr" sz="quarter" idx="11"/>
          </p:nvPr>
        </p:nvSpPr>
        <p:spPr/>
        <p:txBody>
          <a:bodyPr/>
          <a:lstStyle/>
          <a:p>
            <a:r>
              <a:rPr lang="en-AU" smtClean="0">
                <a:solidFill>
                  <a:schemeClr val="tx1"/>
                </a:solidFill>
              </a:rPr>
              <a:t>KINCHELA BOYS HOME </a:t>
            </a:r>
            <a:r>
              <a:rPr lang="en-AU" smtClean="0">
                <a:solidFill>
                  <a:srgbClr val="B84626"/>
                </a:solidFill>
              </a:rPr>
              <a:t>ABORIGINAL CORPORATION. </a:t>
            </a:r>
            <a:r>
              <a:rPr lang="en-AU" smtClean="0">
                <a:solidFill>
                  <a:schemeClr val="tx1"/>
                </a:solidFill>
              </a:rPr>
              <a:t>1924-1970 </a:t>
            </a:r>
            <a:r>
              <a:rPr lang="en-AU" smtClean="0">
                <a:solidFill>
                  <a:srgbClr val="B84626"/>
                </a:solidFill>
              </a:rPr>
              <a:t>Taking Control of our future</a:t>
            </a:r>
            <a:endParaRPr lang="en-AU" dirty="0">
              <a:solidFill>
                <a:srgbClr val="B84626"/>
              </a:solidFill>
            </a:endParaRPr>
          </a:p>
        </p:txBody>
      </p:sp>
    </p:spTree>
    <p:extLst>
      <p:ext uri="{BB962C8B-B14F-4D97-AF65-F5344CB8AC3E}">
        <p14:creationId xmlns:p14="http://schemas.microsoft.com/office/powerpoint/2010/main" val="410213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DOING THIS STUDY?</a:t>
            </a:r>
            <a:endParaRPr lang="en-US" dirty="0"/>
          </a:p>
        </p:txBody>
      </p:sp>
      <p:sp>
        <p:nvSpPr>
          <p:cNvPr id="3" name="Content Placeholder 2"/>
          <p:cNvSpPr>
            <a:spLocks noGrp="1"/>
          </p:cNvSpPr>
          <p:nvPr>
            <p:ph idx="1"/>
          </p:nvPr>
        </p:nvSpPr>
        <p:spPr/>
        <p:txBody>
          <a:bodyPr>
            <a:normAutofit/>
          </a:bodyPr>
          <a:lstStyle/>
          <a:p>
            <a:r>
              <a:rPr lang="en-US" dirty="0" smtClean="0"/>
              <a:t>KBHAC WITH THE SUPPORT OF MURU MARRI </a:t>
            </a:r>
          </a:p>
          <a:p>
            <a:pPr marL="0" indent="0">
              <a:buNone/>
            </a:pPr>
            <a:endParaRPr lang="en-US" dirty="0" smtClean="0"/>
          </a:p>
          <a:p>
            <a:r>
              <a:rPr lang="en-US" dirty="0" smtClean="0"/>
              <a:t>KBH MEN INVOLVED IN ALL PROJECT TEAMS: REGIONAL COORDINATORS (KEY CONTACT PERSON TO COORDINATE CONSULTATIONS, TO BE THE CONTACT PERSON FOR LOCAL KBH MEN AND FAMILY MEMBERS TO CONTACT)</a:t>
            </a:r>
            <a:endParaRPr lang="en-US" dirty="0"/>
          </a:p>
        </p:txBody>
      </p:sp>
      <p:sp>
        <p:nvSpPr>
          <p:cNvPr id="5" name="Footer Placeholder 4"/>
          <p:cNvSpPr>
            <a:spLocks noGrp="1"/>
          </p:cNvSpPr>
          <p:nvPr>
            <p:ph type="ftr" sz="quarter" idx="11"/>
          </p:nvPr>
        </p:nvSpPr>
        <p:spPr/>
        <p:txBody>
          <a:bodyPr/>
          <a:lstStyle/>
          <a:p>
            <a:r>
              <a:rPr lang="en-AU" smtClean="0">
                <a:solidFill>
                  <a:schemeClr val="tx1"/>
                </a:solidFill>
              </a:rPr>
              <a:t>KINCHELA BOYS HOME </a:t>
            </a:r>
            <a:r>
              <a:rPr lang="en-AU" smtClean="0">
                <a:solidFill>
                  <a:srgbClr val="B84626"/>
                </a:solidFill>
              </a:rPr>
              <a:t>ABORIGINAL CORPORATION. </a:t>
            </a:r>
            <a:r>
              <a:rPr lang="en-AU" smtClean="0">
                <a:solidFill>
                  <a:schemeClr val="tx1"/>
                </a:solidFill>
              </a:rPr>
              <a:t>1924-1970 </a:t>
            </a:r>
            <a:r>
              <a:rPr lang="en-AU" smtClean="0">
                <a:solidFill>
                  <a:srgbClr val="B84626"/>
                </a:solidFill>
              </a:rPr>
              <a:t>Taking Control of our future</a:t>
            </a:r>
            <a:endParaRPr lang="en-AU" dirty="0">
              <a:solidFill>
                <a:srgbClr val="B84626"/>
              </a:solidFill>
            </a:endParaRPr>
          </a:p>
        </p:txBody>
      </p:sp>
    </p:spTree>
    <p:extLst>
      <p:ext uri="{BB962C8B-B14F-4D97-AF65-F5344CB8AC3E}">
        <p14:creationId xmlns:p14="http://schemas.microsoft.com/office/powerpoint/2010/main" val="420121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WE ARE ASKING:		</a:t>
            </a:r>
            <a:endParaRPr lang="en-US" dirty="0"/>
          </a:p>
        </p:txBody>
      </p:sp>
      <p:sp>
        <p:nvSpPr>
          <p:cNvPr id="3" name="Content Placeholder 2"/>
          <p:cNvSpPr>
            <a:spLocks noGrp="1"/>
          </p:cNvSpPr>
          <p:nvPr>
            <p:ph idx="1"/>
          </p:nvPr>
        </p:nvSpPr>
        <p:spPr>
          <a:xfrm>
            <a:off x="0" y="1600200"/>
            <a:ext cx="9144000" cy="4525963"/>
          </a:xfrm>
        </p:spPr>
        <p:txBody>
          <a:bodyPr>
            <a:normAutofit fontScale="85000" lnSpcReduction="10000"/>
          </a:bodyPr>
          <a:lstStyle/>
          <a:p>
            <a:r>
              <a:rPr lang="en-US" sz="3000" dirty="0" smtClean="0"/>
              <a:t>IS A KBH HEALING CENTRE IMPORTANT TO YOU? WHAT DOES IT MEAN FOR YOU?</a:t>
            </a:r>
          </a:p>
          <a:p>
            <a:pPr marL="0" indent="0">
              <a:buNone/>
            </a:pPr>
            <a:r>
              <a:rPr lang="en-US" sz="3000" dirty="0" smtClean="0"/>
              <a:t> </a:t>
            </a:r>
          </a:p>
          <a:p>
            <a:r>
              <a:rPr lang="en-US" sz="3000" dirty="0" smtClean="0"/>
              <a:t>WHAT SHOULD A KBH HEALING CENTRE INCLUDE?</a:t>
            </a:r>
          </a:p>
          <a:p>
            <a:pPr marL="0" indent="0">
              <a:buNone/>
            </a:pPr>
            <a:endParaRPr lang="en-US" sz="3000" dirty="0" smtClean="0"/>
          </a:p>
          <a:p>
            <a:r>
              <a:rPr lang="en-US" sz="3000" dirty="0" smtClean="0"/>
              <a:t>WHO SHOULD A KBH HEALING CENTRE BE FOR?</a:t>
            </a:r>
          </a:p>
          <a:p>
            <a:pPr marL="0" indent="0">
              <a:buNone/>
            </a:pPr>
            <a:endParaRPr lang="en-US" sz="3000" dirty="0" smtClean="0"/>
          </a:p>
          <a:p>
            <a:r>
              <a:rPr lang="en-US" sz="3000" dirty="0" smtClean="0"/>
              <a:t>WHERE SHOULD A KBH HEALING CENTRE BE LOCATED?</a:t>
            </a:r>
          </a:p>
          <a:p>
            <a:pPr marL="0" indent="0">
              <a:buNone/>
            </a:pPr>
            <a:endParaRPr lang="en-US" sz="3000" dirty="0" smtClean="0"/>
          </a:p>
          <a:p>
            <a:r>
              <a:rPr lang="en-US" sz="3000" dirty="0" smtClean="0"/>
              <a:t>WHAT SHOULD NOT BE ALLOWED AT A KBH HEALING CENTRE?</a:t>
            </a:r>
            <a:endParaRPr lang="en-US" sz="3000" dirty="0"/>
          </a:p>
        </p:txBody>
      </p:sp>
      <p:sp>
        <p:nvSpPr>
          <p:cNvPr id="5" name="Footer Placeholder 4"/>
          <p:cNvSpPr>
            <a:spLocks noGrp="1"/>
          </p:cNvSpPr>
          <p:nvPr>
            <p:ph type="ftr" sz="quarter" idx="11"/>
          </p:nvPr>
        </p:nvSpPr>
        <p:spPr/>
        <p:txBody>
          <a:bodyPr/>
          <a:lstStyle/>
          <a:p>
            <a:r>
              <a:rPr lang="en-AU" smtClean="0">
                <a:solidFill>
                  <a:schemeClr val="tx1"/>
                </a:solidFill>
              </a:rPr>
              <a:t>KINCHELA BOYS HOME </a:t>
            </a:r>
            <a:r>
              <a:rPr lang="en-AU" smtClean="0">
                <a:solidFill>
                  <a:srgbClr val="B84626"/>
                </a:solidFill>
              </a:rPr>
              <a:t>ABORIGINAL CORPORATION. </a:t>
            </a:r>
            <a:r>
              <a:rPr lang="en-AU" smtClean="0">
                <a:solidFill>
                  <a:schemeClr val="tx1"/>
                </a:solidFill>
              </a:rPr>
              <a:t>1924-1970 </a:t>
            </a:r>
            <a:r>
              <a:rPr lang="en-AU" smtClean="0">
                <a:solidFill>
                  <a:srgbClr val="B84626"/>
                </a:solidFill>
              </a:rPr>
              <a:t>Taking Control of our future</a:t>
            </a:r>
            <a:endParaRPr lang="en-AU" dirty="0">
              <a:solidFill>
                <a:srgbClr val="B84626"/>
              </a:solidFill>
            </a:endParaRPr>
          </a:p>
        </p:txBody>
      </p:sp>
    </p:spTree>
    <p:extLst>
      <p:ext uri="{BB962C8B-B14F-4D97-AF65-F5344CB8AC3E}">
        <p14:creationId xmlns:p14="http://schemas.microsoft.com/office/powerpoint/2010/main" val="55507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Consultations to date	</a:t>
            </a:r>
            <a:endParaRPr lang="en-US" dirty="0"/>
          </a:p>
        </p:txBody>
      </p:sp>
      <p:sp>
        <p:nvSpPr>
          <p:cNvPr id="3" name="Content Placeholder 2"/>
          <p:cNvSpPr>
            <a:spLocks noGrp="1"/>
          </p:cNvSpPr>
          <p:nvPr>
            <p:ph idx="1"/>
          </p:nvPr>
        </p:nvSpPr>
        <p:spPr>
          <a:xfrm>
            <a:off x="107504" y="1484784"/>
            <a:ext cx="9036496" cy="4968552"/>
          </a:xfrm>
        </p:spPr>
        <p:txBody>
          <a:bodyPr>
            <a:normAutofit fontScale="92500" lnSpcReduction="20000"/>
          </a:bodyPr>
          <a:lstStyle/>
          <a:p>
            <a:r>
              <a:rPr lang="en-US" dirty="0" smtClean="0"/>
              <a:t>1</a:t>
            </a:r>
            <a:r>
              <a:rPr lang="en-US" baseline="30000" dirty="0" smtClean="0"/>
              <a:t>st</a:t>
            </a:r>
            <a:r>
              <a:rPr lang="en-US" dirty="0" smtClean="0"/>
              <a:t> consultation: Saturday 1 March, </a:t>
            </a:r>
            <a:r>
              <a:rPr lang="en-US" dirty="0" err="1" smtClean="0"/>
              <a:t>Emerton</a:t>
            </a:r>
            <a:r>
              <a:rPr lang="en-US" dirty="0" smtClean="0"/>
              <a:t> Western Sydney </a:t>
            </a:r>
          </a:p>
          <a:p>
            <a:pPr marL="0" indent="0">
              <a:buNone/>
            </a:pPr>
            <a:endParaRPr lang="en-US" sz="1200" dirty="0" smtClean="0"/>
          </a:p>
          <a:p>
            <a:r>
              <a:rPr lang="en-US" dirty="0" smtClean="0"/>
              <a:t>Consultation included: 9 KBH Men, 2 sisters of one of the KBH Men and 3 sons of 3 KBH Men</a:t>
            </a:r>
          </a:p>
          <a:p>
            <a:endParaRPr lang="en-US" sz="1200" dirty="0" smtClean="0"/>
          </a:p>
          <a:p>
            <a:r>
              <a:rPr lang="en-US" dirty="0" smtClean="0"/>
              <a:t>Major Themes that emerged:</a:t>
            </a:r>
          </a:p>
          <a:p>
            <a:pPr marL="0" indent="0">
              <a:buNone/>
            </a:pPr>
            <a:endParaRPr lang="en-US" sz="1100" dirty="0" smtClean="0"/>
          </a:p>
          <a:p>
            <a:pPr lvl="1"/>
            <a:r>
              <a:rPr lang="en-US" sz="2200" dirty="0" smtClean="0"/>
              <a:t>The KBH Healing Centre needs to continue on after the Kinchela Men pass on(priority to address us and our families but it will be something for all members of the Stolen Generations, their families and other Aboriginal people)</a:t>
            </a:r>
          </a:p>
          <a:p>
            <a:pPr lvl="1"/>
            <a:r>
              <a:rPr lang="en-US" sz="2200" dirty="0" smtClean="0"/>
              <a:t>A place that </a:t>
            </a:r>
            <a:r>
              <a:rPr lang="en-US" sz="2200" dirty="0" err="1" smtClean="0"/>
              <a:t>recognises</a:t>
            </a:r>
            <a:r>
              <a:rPr lang="en-US" sz="2200" dirty="0" smtClean="0"/>
              <a:t> what we went through (including the stories of our partners and children)</a:t>
            </a:r>
          </a:p>
          <a:p>
            <a:pPr lvl="1"/>
            <a:r>
              <a:rPr lang="en-US" sz="2200" dirty="0" smtClean="0"/>
              <a:t>A place that provides choices: types of therapeutic healing programs – individual, family, community; activities (work / training that provides people with a sense of meaning and develops skills)</a:t>
            </a:r>
          </a:p>
          <a:p>
            <a:pPr lvl="1"/>
            <a:endParaRPr lang="en-US" sz="2000" dirty="0" smtClean="0"/>
          </a:p>
          <a:p>
            <a:pPr lvl="1"/>
            <a:endParaRPr lang="en-US" sz="2000" dirty="0" smtClean="0"/>
          </a:p>
          <a:p>
            <a:pPr lvl="1"/>
            <a:endParaRPr lang="en-US" sz="2000" dirty="0" smtClean="0"/>
          </a:p>
          <a:p>
            <a:pPr marL="457200" lvl="1" indent="0">
              <a:buNone/>
            </a:pPr>
            <a:endParaRPr lang="en-US" dirty="0" smtClean="0"/>
          </a:p>
        </p:txBody>
      </p:sp>
      <p:sp>
        <p:nvSpPr>
          <p:cNvPr id="4" name="Date Placeholder 3"/>
          <p:cNvSpPr>
            <a:spLocks noGrp="1"/>
          </p:cNvSpPr>
          <p:nvPr>
            <p:ph type="dt" sz="half" idx="10"/>
          </p:nvPr>
        </p:nvSpPr>
        <p:spPr/>
        <p:txBody>
          <a:bodyPr/>
          <a:lstStyle/>
          <a:p>
            <a:r>
              <a:rPr lang="en-US" smtClean="0"/>
              <a:t>Business Plan 2013-2014</a:t>
            </a:r>
            <a:endParaRPr lang="en-AU"/>
          </a:p>
        </p:txBody>
      </p:sp>
      <p:sp>
        <p:nvSpPr>
          <p:cNvPr id="5" name="Footer Placeholder 4"/>
          <p:cNvSpPr>
            <a:spLocks noGrp="1"/>
          </p:cNvSpPr>
          <p:nvPr>
            <p:ph type="ftr" sz="quarter" idx="11"/>
          </p:nvPr>
        </p:nvSpPr>
        <p:spPr/>
        <p:txBody>
          <a:bodyPr/>
          <a:lstStyle/>
          <a:p>
            <a:r>
              <a:rPr lang="en-AU" smtClean="0">
                <a:solidFill>
                  <a:schemeClr val="tx1"/>
                </a:solidFill>
              </a:rPr>
              <a:t>KINCHELA BOYS HOME </a:t>
            </a:r>
            <a:r>
              <a:rPr lang="en-AU" smtClean="0">
                <a:solidFill>
                  <a:srgbClr val="B84626"/>
                </a:solidFill>
              </a:rPr>
              <a:t>ABORIGINAL CORPORATION. </a:t>
            </a:r>
            <a:r>
              <a:rPr lang="en-AU" smtClean="0">
                <a:solidFill>
                  <a:schemeClr val="tx1"/>
                </a:solidFill>
              </a:rPr>
              <a:t>1924-1970 </a:t>
            </a:r>
            <a:r>
              <a:rPr lang="en-AU" smtClean="0">
                <a:solidFill>
                  <a:srgbClr val="B84626"/>
                </a:solidFill>
              </a:rPr>
              <a:t>Taking Control of our future</a:t>
            </a:r>
            <a:endParaRPr lang="en-AU" dirty="0">
              <a:solidFill>
                <a:srgbClr val="B84626"/>
              </a:solidFill>
            </a:endParaRPr>
          </a:p>
        </p:txBody>
      </p:sp>
      <p:sp>
        <p:nvSpPr>
          <p:cNvPr id="6" name="Slide Number Placeholder 5"/>
          <p:cNvSpPr>
            <a:spLocks noGrp="1"/>
          </p:cNvSpPr>
          <p:nvPr>
            <p:ph type="sldNum" sz="quarter" idx="12"/>
          </p:nvPr>
        </p:nvSpPr>
        <p:spPr/>
        <p:txBody>
          <a:bodyPr/>
          <a:lstStyle/>
          <a:p>
            <a:fld id="{4C30D67B-94A4-42D1-9394-9679250375ED}" type="slidenum">
              <a:rPr lang="en-AU" smtClean="0"/>
              <a:pPr/>
              <a:t>7</a:t>
            </a:fld>
            <a:endParaRPr lang="en-AU"/>
          </a:p>
        </p:txBody>
      </p:sp>
    </p:spTree>
    <p:extLst>
      <p:ext uri="{BB962C8B-B14F-4D97-AF65-F5344CB8AC3E}">
        <p14:creationId xmlns:p14="http://schemas.microsoft.com/office/powerpoint/2010/main" val="280838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words of the </a:t>
            </a:r>
            <a:r>
              <a:rPr lang="en-US" dirty="0" err="1" smtClean="0"/>
              <a:t>kbh</a:t>
            </a:r>
            <a:r>
              <a:rPr lang="en-US" dirty="0" smtClean="0"/>
              <a:t> men:</a:t>
            </a:r>
            <a:endParaRPr lang="en-US" dirty="0"/>
          </a:p>
        </p:txBody>
      </p:sp>
      <p:sp>
        <p:nvSpPr>
          <p:cNvPr id="3" name="Content Placeholder 2"/>
          <p:cNvSpPr>
            <a:spLocks noGrp="1"/>
          </p:cNvSpPr>
          <p:nvPr>
            <p:ph idx="1"/>
          </p:nvPr>
        </p:nvSpPr>
        <p:spPr/>
        <p:txBody>
          <a:bodyPr/>
          <a:lstStyle/>
          <a:p>
            <a:r>
              <a:rPr lang="en-US" dirty="0" smtClean="0"/>
              <a:t>‘It will be a place to take away the hatred and mistrust and will help undo the lies’</a:t>
            </a:r>
          </a:p>
          <a:p>
            <a:pPr marL="0" indent="0">
              <a:buNone/>
            </a:pPr>
            <a:endParaRPr lang="en-US" dirty="0" smtClean="0"/>
          </a:p>
          <a:p>
            <a:r>
              <a:rPr lang="en-US" dirty="0" smtClean="0"/>
              <a:t>‘It will be home. It will provide for our spiritual, cultural and mental healing.’</a:t>
            </a:r>
          </a:p>
          <a:p>
            <a:pPr marL="0" indent="0">
              <a:buNone/>
            </a:pPr>
            <a:endParaRPr lang="en-US" dirty="0" smtClean="0"/>
          </a:p>
          <a:p>
            <a:r>
              <a:rPr lang="en-US" dirty="0" smtClean="0"/>
              <a:t>‘It will be a place where our babies can come and understand us’</a:t>
            </a:r>
          </a:p>
          <a:p>
            <a:pPr marL="0" indent="0">
              <a:buNone/>
            </a:pPr>
            <a:endParaRPr lang="en-US" dirty="0"/>
          </a:p>
        </p:txBody>
      </p:sp>
      <p:sp>
        <p:nvSpPr>
          <p:cNvPr id="5" name="Footer Placeholder 4"/>
          <p:cNvSpPr>
            <a:spLocks noGrp="1"/>
          </p:cNvSpPr>
          <p:nvPr>
            <p:ph type="ftr" sz="quarter" idx="11"/>
          </p:nvPr>
        </p:nvSpPr>
        <p:spPr/>
        <p:txBody>
          <a:bodyPr/>
          <a:lstStyle/>
          <a:p>
            <a:r>
              <a:rPr lang="en-AU" dirty="0" smtClean="0">
                <a:solidFill>
                  <a:schemeClr val="tx1"/>
                </a:solidFill>
              </a:rPr>
              <a:t>KINCHELA BOYS HOME </a:t>
            </a:r>
            <a:r>
              <a:rPr lang="en-AU" dirty="0" smtClean="0">
                <a:solidFill>
                  <a:srgbClr val="B84626"/>
                </a:solidFill>
              </a:rPr>
              <a:t>ABORIGINAL CORPORATION: </a:t>
            </a:r>
            <a:r>
              <a:rPr lang="en-AU" dirty="0" smtClean="0">
                <a:solidFill>
                  <a:schemeClr val="tx1"/>
                </a:solidFill>
              </a:rPr>
              <a:t>Taking Control of our future</a:t>
            </a:r>
            <a:endParaRPr lang="en-AU" dirty="0">
              <a:solidFill>
                <a:schemeClr val="tx1"/>
              </a:solidFill>
            </a:endParaRPr>
          </a:p>
        </p:txBody>
      </p:sp>
    </p:spTree>
    <p:extLst>
      <p:ext uri="{BB962C8B-B14F-4D97-AF65-F5344CB8AC3E}">
        <p14:creationId xmlns:p14="http://schemas.microsoft.com/office/powerpoint/2010/main" val="209194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Business Plan 2013-2014</a:t>
            </a:r>
            <a:endParaRPr lang="en-AU" dirty="0"/>
          </a:p>
        </p:txBody>
      </p:sp>
      <p:sp>
        <p:nvSpPr>
          <p:cNvPr id="6" name="Footer Placeholder 5"/>
          <p:cNvSpPr>
            <a:spLocks noGrp="1"/>
          </p:cNvSpPr>
          <p:nvPr>
            <p:ph type="ftr" sz="quarter" idx="11"/>
          </p:nvPr>
        </p:nvSpPr>
        <p:spPr/>
        <p:txBody>
          <a:bodyPr/>
          <a:lstStyle/>
          <a:p>
            <a:r>
              <a:rPr lang="en-AU" smtClean="0">
                <a:solidFill>
                  <a:schemeClr val="tx1"/>
                </a:solidFill>
              </a:rPr>
              <a:t>KINCHELA BOYS HOME </a:t>
            </a:r>
            <a:r>
              <a:rPr lang="en-AU" smtClean="0">
                <a:solidFill>
                  <a:srgbClr val="B84626"/>
                </a:solidFill>
              </a:rPr>
              <a:t>ABORIGINAL CORPORATION. </a:t>
            </a:r>
            <a:r>
              <a:rPr lang="en-AU" smtClean="0">
                <a:solidFill>
                  <a:schemeClr val="tx1"/>
                </a:solidFill>
              </a:rPr>
              <a:t>1924-1970 </a:t>
            </a:r>
            <a:r>
              <a:rPr lang="en-AU" smtClean="0">
                <a:solidFill>
                  <a:srgbClr val="B84626"/>
                </a:solidFill>
              </a:rPr>
              <a:t>Taking Control of our future</a:t>
            </a:r>
            <a:endParaRPr lang="en-AU" dirty="0">
              <a:solidFill>
                <a:srgbClr val="B84626"/>
              </a:solidFill>
            </a:endParaRPr>
          </a:p>
        </p:txBody>
      </p:sp>
      <p:sp>
        <p:nvSpPr>
          <p:cNvPr id="7" name="Slide Number Placeholder 6"/>
          <p:cNvSpPr>
            <a:spLocks noGrp="1"/>
          </p:cNvSpPr>
          <p:nvPr>
            <p:ph type="sldNum" sz="quarter" idx="12"/>
          </p:nvPr>
        </p:nvSpPr>
        <p:spPr/>
        <p:txBody>
          <a:bodyPr/>
          <a:lstStyle/>
          <a:p>
            <a:fld id="{4C30D67B-94A4-42D1-9394-9679250375ED}" type="slidenum">
              <a:rPr lang="en-AU" smtClean="0"/>
              <a:pPr/>
              <a:t>9</a:t>
            </a:fld>
            <a:endParaRPr lang="en-AU"/>
          </a:p>
        </p:txBody>
      </p:sp>
      <p:pic>
        <p:nvPicPr>
          <p:cNvPr id="8" name="Picture 7" descr="Untitled.png"/>
          <p:cNvPicPr>
            <a:picLocks noChangeAspect="1"/>
          </p:cNvPicPr>
          <p:nvPr/>
        </p:nvPicPr>
        <p:blipFill rotWithShape="1">
          <a:blip r:embed="rId2" cstate="print">
            <a:extLst>
              <a:ext uri="{28A0092B-C50C-407E-A947-70E740481C1C}">
                <a14:useLocalDpi xmlns:a14="http://schemas.microsoft.com/office/drawing/2010/main" val="0"/>
              </a:ext>
            </a:extLst>
          </a:blip>
          <a:srcRect l="6250" r="6250"/>
          <a:stretch/>
        </p:blipFill>
        <p:spPr>
          <a:xfrm>
            <a:off x="-828600" y="-459432"/>
            <a:ext cx="11305256" cy="7704856"/>
          </a:xfrm>
          <a:prstGeom prst="rect">
            <a:avLst/>
          </a:prstGeom>
        </p:spPr>
      </p:pic>
    </p:spTree>
    <p:extLst>
      <p:ext uri="{BB962C8B-B14F-4D97-AF65-F5344CB8AC3E}">
        <p14:creationId xmlns:p14="http://schemas.microsoft.com/office/powerpoint/2010/main" val="111919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5AD910D5D3D14A8C82D06DC4ADDED7" ma:contentTypeVersion="2" ma:contentTypeDescription="Create a new document." ma:contentTypeScope="" ma:versionID="8be12bc4952cf1a2a4b42894998d32e1">
  <xsd:schema xmlns:xsd="http://www.w3.org/2001/XMLSchema" xmlns:xs="http://www.w3.org/2001/XMLSchema" xmlns:p="http://schemas.microsoft.com/office/2006/metadata/properties" xmlns:ns1="http://schemas.microsoft.com/sharepoint/v3" targetNamespace="http://schemas.microsoft.com/office/2006/metadata/properties" ma:root="true" ma:fieldsID="f91e7983093fe65855c9706521e952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EAF2832-BCB0-4675-ADE5-09AC28C6046B}"/>
</file>

<file path=customXml/itemProps2.xml><?xml version="1.0" encoding="utf-8"?>
<ds:datastoreItem xmlns:ds="http://schemas.openxmlformats.org/officeDocument/2006/customXml" ds:itemID="{AFF905DC-32EE-4C88-AA46-EEC5E499D90C}"/>
</file>

<file path=customXml/itemProps3.xml><?xml version="1.0" encoding="utf-8"?>
<ds:datastoreItem xmlns:ds="http://schemas.openxmlformats.org/officeDocument/2006/customXml" ds:itemID="{334B609E-68C5-451B-8CD1-A9251683AFE6}"/>
</file>

<file path=docProps/app.xml><?xml version="1.0" encoding="utf-8"?>
<Properties xmlns="http://schemas.openxmlformats.org/officeDocument/2006/extended-properties" xmlns:vt="http://schemas.openxmlformats.org/officeDocument/2006/docPropsVTypes">
  <TotalTime>2029</TotalTime>
  <Words>668</Words>
  <Application>Microsoft Office PowerPoint</Application>
  <PresentationFormat>On-screen Show (4:3)</PresentationFormat>
  <Paragraphs>94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Healing Our way </vt:lpstr>
      <vt:lpstr>KBHAC: A PEER MODEL OF CARE AND EMPOWERMENT The Circle of Reconstruction, Reconnections and restoration</vt:lpstr>
      <vt:lpstr>WHAT IS THIS PROJECT?</vt:lpstr>
      <vt:lpstr>WHO IS BEING CONSULTED?</vt:lpstr>
      <vt:lpstr>WHO IS DOING THIS STUDY?</vt:lpstr>
      <vt:lpstr>QUESTIONS WE ARE ASKING:  </vt:lpstr>
      <vt:lpstr>Consultations to date </vt:lpstr>
      <vt:lpstr>In the words of the kbh men: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our way - Kinchela Boys Home Healing Ctre M Ebsworth M Welsh Jason Pitt and Tiffany McComsey</dc:title>
  <dc:creator>Rod</dc:creator>
  <cp:lastModifiedBy>Lucy Abbott</cp:lastModifiedBy>
  <cp:revision>157</cp:revision>
  <cp:lastPrinted>2013-05-29T07:59:09Z</cp:lastPrinted>
  <dcterms:created xsi:type="dcterms:W3CDTF">2013-04-03T04:21:47Z</dcterms:created>
  <dcterms:modified xsi:type="dcterms:W3CDTF">2014-04-16T02:57:55Z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0x010100225AD910D5D3D14A8C82D06DC4ADDED7</vt:lpwstr>
  </property>
</Properties>
</file>