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  <p:sldId id="264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Workforce Position</a:t>
            </a:r>
            <a:r>
              <a:rPr lang="en-US" sz="24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Breakdown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33374611159716144"/>
          <c:y val="2.222222222222222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SEWB</c:v>
                </c:pt>
                <c:pt idx="1">
                  <c:v>SU inc RR</c:v>
                </c:pt>
                <c:pt idx="2">
                  <c:v>Mental Health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14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343248760571591"/>
          <c:y val="0.24351049868766403"/>
          <c:w val="0.23730825313502477"/>
          <c:h val="0.56708989501312335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Indigenous / non indigenous</a:t>
            </a:r>
          </a:p>
        </c:rich>
      </c:tx>
      <c:layout>
        <c:manualLayout>
          <c:xMode val="edge"/>
          <c:yMode val="edge"/>
          <c:x val="0.33374611159716144"/>
          <c:y val="2.222222222222222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Indigenous</c:v>
                </c:pt>
                <c:pt idx="1">
                  <c:v>non - Indigenous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343248760571591"/>
          <c:y val="0.24351049868766403"/>
          <c:w val="0.23730825313502477"/>
          <c:h val="0.567089895013123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EF282-18D7-4B37-B65C-A8E1E3D5701A}" type="datetimeFigureOut">
              <a:rPr lang="en-AU" smtClean="0"/>
              <a:t>28/02/2014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168BA-3164-4F5A-82CB-43F1ABBD3F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0325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168BA-3164-4F5A-82CB-43F1ABBD3FE7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1966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9EFC-F769-41CE-95AD-443218D755BC}" type="datetimeFigureOut">
              <a:rPr lang="en-AU" smtClean="0"/>
              <a:t>28/02/2014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3D60E8B-EC5F-4C06-ADAB-A6CFD6B709A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9EFC-F769-41CE-95AD-443218D755BC}" type="datetimeFigureOut">
              <a:rPr lang="en-AU" smtClean="0"/>
              <a:t>28/02/2014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0E8B-EC5F-4C06-ADAB-A6CFD6B709A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9EFC-F769-41CE-95AD-443218D755BC}" type="datetimeFigureOut">
              <a:rPr lang="en-AU" smtClean="0"/>
              <a:t>28/02/2014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0E8B-EC5F-4C06-ADAB-A6CFD6B709A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9EFC-F769-41CE-95AD-443218D755BC}" type="datetimeFigureOut">
              <a:rPr lang="en-AU" smtClean="0"/>
              <a:t>28/02/2014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0E8B-EC5F-4C06-ADAB-A6CFD6B709A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9EFC-F769-41CE-95AD-443218D755BC}" type="datetimeFigureOut">
              <a:rPr lang="en-AU" smtClean="0"/>
              <a:t>28/02/2014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0E8B-EC5F-4C06-ADAB-A6CFD6B709A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9EFC-F769-41CE-95AD-443218D755BC}" type="datetimeFigureOut">
              <a:rPr lang="en-AU" smtClean="0"/>
              <a:t>28/02/2014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0E8B-EC5F-4C06-ADAB-A6CFD6B709A7}" type="slidenum">
              <a:rPr lang="en-AU" smtClean="0"/>
              <a:t>‹#›</a:t>
            </a:fld>
            <a:endParaRPr lang="en-A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9EFC-F769-41CE-95AD-443218D755BC}" type="datetimeFigureOut">
              <a:rPr lang="en-AU" smtClean="0"/>
              <a:t>28/02/2014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0E8B-EC5F-4C06-ADAB-A6CFD6B709A7}" type="slidenum">
              <a:rPr lang="en-AU" smtClean="0"/>
              <a:t>‹#›</a:t>
            </a:fld>
            <a:endParaRPr lang="en-A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9EFC-F769-41CE-95AD-443218D755BC}" type="datetimeFigureOut">
              <a:rPr lang="en-AU" smtClean="0"/>
              <a:t>28/02/2014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0E8B-EC5F-4C06-ADAB-A6CFD6B709A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9EFC-F769-41CE-95AD-443218D755BC}" type="datetimeFigureOut">
              <a:rPr lang="en-AU" smtClean="0"/>
              <a:t>28/02/2014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0E8B-EC5F-4C06-ADAB-A6CFD6B709A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9EFC-F769-41CE-95AD-443218D755BC}" type="datetimeFigureOut">
              <a:rPr lang="en-AU" smtClean="0"/>
              <a:t>28/02/2014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0E8B-EC5F-4C06-ADAB-A6CFD6B709A7}" type="slidenum">
              <a:rPr lang="en-AU" smtClean="0"/>
              <a:t>‹#›</a:t>
            </a:fld>
            <a:endParaRPr lang="en-A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9EFC-F769-41CE-95AD-443218D755BC}" type="datetimeFigureOut">
              <a:rPr lang="en-AU" smtClean="0"/>
              <a:t>28/02/2014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0E8B-EC5F-4C06-ADAB-A6CFD6B709A7}" type="slidenum">
              <a:rPr lang="en-AU" smtClean="0"/>
              <a:t>‹#›</a:t>
            </a:fld>
            <a:endParaRPr lang="en-A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719EFC-F769-41CE-95AD-443218D755BC}" type="datetimeFigureOut">
              <a:rPr lang="en-AU" smtClean="0"/>
              <a:t>28/02/2014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A3D60E8B-EC5F-4C06-ADAB-A6CFD6B709A7}" type="slidenum">
              <a:rPr lang="en-AU" smtClean="0"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4624"/>
            <a:ext cx="6444208" cy="1772816"/>
          </a:xfrm>
        </p:spPr>
        <p:txBody>
          <a:bodyPr>
            <a:noAutofit/>
          </a:bodyPr>
          <a:lstStyle/>
          <a:p>
            <a:r>
              <a:rPr lang="en-AU" sz="4000" b="1" dirty="0" smtClean="0">
                <a:latin typeface="Arial" pitchFamily="34" charset="0"/>
                <a:cs typeface="Arial" pitchFamily="34" charset="0"/>
              </a:rPr>
              <a:t>South Coast                       Workforce Support Unit</a:t>
            </a:r>
            <a:endParaRPr lang="en-A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180455"/>
            <a:ext cx="6480048" cy="1752600"/>
          </a:xfrm>
        </p:spPr>
        <p:txBody>
          <a:bodyPr>
            <a:normAutofit/>
          </a:bodyPr>
          <a:lstStyle/>
          <a:p>
            <a:r>
              <a:rPr lang="en-AU" sz="3200" dirty="0" smtClean="0">
                <a:latin typeface="Arial" pitchFamily="34" charset="0"/>
                <a:cs typeface="Arial" pitchFamily="34" charset="0"/>
              </a:rPr>
              <a:t>Greater Southern NSW &amp; ACT Region</a:t>
            </a:r>
            <a:endParaRPr lang="en-A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861048"/>
            <a:ext cx="9144000" cy="19094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874911"/>
            <a:ext cx="2182505" cy="1881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3933055"/>
            <a:ext cx="1809665" cy="18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2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Future Plans – 6 months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en-AU" sz="7200" dirty="0">
                <a:latin typeface="Arial" pitchFamily="34" charset="0"/>
                <a:cs typeface="Arial" pitchFamily="34" charset="0"/>
              </a:rPr>
              <a:t>Better Practice DVD Launch</a:t>
            </a:r>
          </a:p>
          <a:p>
            <a:pPr>
              <a:lnSpc>
                <a:spcPct val="150000"/>
              </a:lnSpc>
            </a:pPr>
            <a:r>
              <a:rPr lang="en-AU" sz="7200" dirty="0">
                <a:latin typeface="Arial" pitchFamily="34" charset="0"/>
                <a:cs typeface="Arial" pitchFamily="34" charset="0"/>
              </a:rPr>
              <a:t>Develop formal partnerships between Gorman House (Detox Unit), Oolong House (Resi Rehab)&amp; Workforce employer Organisations</a:t>
            </a:r>
          </a:p>
          <a:p>
            <a:pPr>
              <a:lnSpc>
                <a:spcPct val="150000"/>
              </a:lnSpc>
            </a:pPr>
            <a:r>
              <a:rPr lang="en-AU" sz="7200" dirty="0">
                <a:latin typeface="Arial" pitchFamily="34" charset="0"/>
                <a:cs typeface="Arial" pitchFamily="34" charset="0"/>
              </a:rPr>
              <a:t>Implement Workforce Training &amp; Development Agreements</a:t>
            </a:r>
          </a:p>
          <a:p>
            <a:pPr>
              <a:lnSpc>
                <a:spcPct val="150000"/>
              </a:lnSpc>
            </a:pPr>
            <a:r>
              <a:rPr lang="en-AU" sz="7200" dirty="0">
                <a:latin typeface="Arial" pitchFamily="34" charset="0"/>
                <a:cs typeface="Arial" pitchFamily="34" charset="0"/>
              </a:rPr>
              <a:t>2 x Regional Forums</a:t>
            </a:r>
          </a:p>
          <a:p>
            <a:pPr>
              <a:lnSpc>
                <a:spcPct val="150000"/>
              </a:lnSpc>
            </a:pPr>
            <a:r>
              <a:rPr lang="en-AU" sz="7200" dirty="0">
                <a:latin typeface="Arial" pitchFamily="34" charset="0"/>
                <a:cs typeface="Arial" pitchFamily="34" charset="0"/>
              </a:rPr>
              <a:t>Professional Development Workshops - Case Note &amp; Report Writing, Presentation / facilitation skills, Grief &amp; Loss</a:t>
            </a:r>
          </a:p>
          <a:p>
            <a:pPr>
              <a:lnSpc>
                <a:spcPct val="150000"/>
              </a:lnSpc>
            </a:pPr>
            <a:r>
              <a:rPr lang="en-AU" sz="7200" dirty="0">
                <a:latin typeface="Arial" pitchFamily="34" charset="0"/>
                <a:cs typeface="Arial" pitchFamily="34" charset="0"/>
              </a:rPr>
              <a:t>Workforce Service Visits</a:t>
            </a:r>
          </a:p>
          <a:p>
            <a:pPr>
              <a:lnSpc>
                <a:spcPct val="150000"/>
              </a:lnSpc>
            </a:pPr>
            <a:r>
              <a:rPr lang="en-AU" sz="7200" dirty="0" smtClean="0">
                <a:latin typeface="Arial" pitchFamily="34" charset="0"/>
                <a:cs typeface="Arial" pitchFamily="34" charset="0"/>
              </a:rPr>
              <a:t>Develop culturally </a:t>
            </a:r>
            <a:r>
              <a:rPr lang="en-AU" sz="7200" dirty="0">
                <a:latin typeface="Arial" pitchFamily="34" charset="0"/>
                <a:cs typeface="Arial" pitchFamily="34" charset="0"/>
              </a:rPr>
              <a:t>appropriate SEWB screening tool</a:t>
            </a:r>
          </a:p>
          <a:p>
            <a:endParaRPr lang="en-AU" sz="32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160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5598">
            <a:off x="156477" y="291428"/>
            <a:ext cx="3937669" cy="23242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236">
            <a:off x="2136963" y="2113435"/>
            <a:ext cx="4136560" cy="22244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28">
            <a:off x="4553568" y="190302"/>
            <a:ext cx="4361912" cy="22600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7861">
            <a:off x="375826" y="4070642"/>
            <a:ext cx="3926678" cy="2346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4446">
            <a:off x="4689267" y="3607800"/>
            <a:ext cx="4090515" cy="2440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9905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Workforce </a:t>
            </a:r>
            <a:r>
              <a:rPr lang="en-A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Support Unit </a:t>
            </a:r>
            <a:br>
              <a:rPr lang="en-A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Staff</a:t>
            </a:r>
            <a:endParaRPr lang="en-AU" b="1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7467600" cy="4525963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en-AU" sz="3200" dirty="0" smtClean="0"/>
          </a:p>
          <a:p>
            <a:pPr marL="64008" indent="0">
              <a:buNone/>
            </a:pPr>
            <a:r>
              <a:rPr lang="en-AU" sz="3200" dirty="0" smtClean="0">
                <a:latin typeface="Arial" pitchFamily="34" charset="0"/>
                <a:cs typeface="Arial" pitchFamily="34" charset="0"/>
              </a:rPr>
              <a:t>Nathan </a:t>
            </a:r>
            <a:r>
              <a:rPr lang="en-AU" sz="3200" dirty="0">
                <a:latin typeface="Arial" pitchFamily="34" charset="0"/>
                <a:cs typeface="Arial" pitchFamily="34" charset="0"/>
              </a:rPr>
              <a:t>Deaves</a:t>
            </a:r>
          </a:p>
          <a:p>
            <a:pPr marL="64008" indent="0">
              <a:buNone/>
            </a:pPr>
            <a:r>
              <a:rPr lang="en-AU" sz="3200" dirty="0">
                <a:latin typeface="Arial" pitchFamily="34" charset="0"/>
                <a:cs typeface="Arial" pitchFamily="34" charset="0"/>
              </a:rPr>
              <a:t>Program Coordinator</a:t>
            </a:r>
          </a:p>
          <a:p>
            <a:pPr marL="64008" indent="0">
              <a:buNone/>
            </a:pPr>
            <a:endParaRPr lang="en-AU" sz="3200" dirty="0">
              <a:latin typeface="Arial" pitchFamily="34" charset="0"/>
              <a:cs typeface="Arial" pitchFamily="34" charset="0"/>
            </a:endParaRPr>
          </a:p>
          <a:p>
            <a:pPr marL="64008" indent="0">
              <a:buNone/>
            </a:pPr>
            <a:r>
              <a:rPr lang="en-AU" sz="3200" dirty="0">
                <a:latin typeface="Arial" pitchFamily="34" charset="0"/>
                <a:cs typeface="Arial" pitchFamily="34" charset="0"/>
              </a:rPr>
              <a:t>Wade Longbottom</a:t>
            </a:r>
          </a:p>
          <a:p>
            <a:pPr marL="64008" indent="0">
              <a:buNone/>
            </a:pPr>
            <a:r>
              <a:rPr lang="en-AU" sz="3200" dirty="0">
                <a:latin typeface="Arial" pitchFamily="34" charset="0"/>
                <a:cs typeface="Arial" pitchFamily="34" charset="0"/>
              </a:rPr>
              <a:t>Project Officer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951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>
            <a:normAutofit/>
          </a:bodyPr>
          <a:lstStyle/>
          <a:p>
            <a:r>
              <a:rPr lang="en-AU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Geographical Borders</a:t>
            </a:r>
            <a:endParaRPr lang="en-AU" sz="4000" b="1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AU" dirty="0" smtClean="0"/>
          </a:p>
          <a:p>
            <a:r>
              <a:rPr lang="en-AU" sz="2800" dirty="0" smtClean="0">
                <a:latin typeface="Arial" pitchFamily="34" charset="0"/>
                <a:cs typeface="Arial" pitchFamily="34" charset="0"/>
              </a:rPr>
              <a:t>Illawarra</a:t>
            </a:r>
          </a:p>
          <a:p>
            <a:r>
              <a:rPr lang="en-AU" sz="2800" dirty="0" smtClean="0">
                <a:latin typeface="Arial" pitchFamily="34" charset="0"/>
                <a:cs typeface="Arial" pitchFamily="34" charset="0"/>
              </a:rPr>
              <a:t>Shoalhaven</a:t>
            </a:r>
          </a:p>
          <a:p>
            <a:r>
              <a:rPr lang="en-AU" sz="2800" dirty="0" smtClean="0">
                <a:latin typeface="Arial" pitchFamily="34" charset="0"/>
                <a:cs typeface="Arial" pitchFamily="34" charset="0"/>
              </a:rPr>
              <a:t>Eurobodalla</a:t>
            </a:r>
          </a:p>
          <a:p>
            <a:r>
              <a:rPr lang="en-AU" sz="2800" dirty="0" smtClean="0">
                <a:latin typeface="Arial" pitchFamily="34" charset="0"/>
                <a:cs typeface="Arial" pitchFamily="34" charset="0"/>
              </a:rPr>
              <a:t>Bega Valley</a:t>
            </a:r>
          </a:p>
          <a:p>
            <a:r>
              <a:rPr lang="en-AU" sz="2800" dirty="0" smtClean="0">
                <a:latin typeface="Arial" pitchFamily="34" charset="0"/>
                <a:cs typeface="Arial" pitchFamily="34" charset="0"/>
              </a:rPr>
              <a:t>ACT</a:t>
            </a:r>
            <a:endParaRPr lang="en-A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85" b="8485"/>
          <a:stretch/>
        </p:blipFill>
        <p:spPr bwMode="auto">
          <a:xfrm>
            <a:off x="3563888" y="620688"/>
            <a:ext cx="5112568" cy="5544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3310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>
            <a:noAutofit/>
          </a:bodyPr>
          <a:lstStyle/>
          <a:p>
            <a:r>
              <a:rPr lang="en-A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Registered Training Organisation</a:t>
            </a:r>
            <a:endParaRPr lang="en-AU" sz="2400" b="1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sz="3200" dirty="0" smtClean="0"/>
          </a:p>
          <a:p>
            <a:r>
              <a:rPr lang="en-AU" sz="2800" dirty="0" smtClean="0">
                <a:latin typeface="Arial" pitchFamily="34" charset="0"/>
                <a:cs typeface="Arial" pitchFamily="34" charset="0"/>
              </a:rPr>
              <a:t>Aboriginal </a:t>
            </a:r>
            <a:r>
              <a:rPr lang="en-AU" sz="2800" dirty="0">
                <a:latin typeface="Arial" pitchFamily="34" charset="0"/>
                <a:cs typeface="Arial" pitchFamily="34" charset="0"/>
              </a:rPr>
              <a:t>Health College of the AH&amp;MRC </a:t>
            </a:r>
          </a:p>
          <a:p>
            <a:pPr marL="64008" indent="0">
              <a:buNone/>
            </a:pPr>
            <a:endParaRPr lang="en-AU" sz="3200" dirty="0">
              <a:latin typeface="Arial" pitchFamily="34" charset="0"/>
              <a:cs typeface="Arial" pitchFamily="34" charset="0"/>
            </a:endParaRPr>
          </a:p>
          <a:p>
            <a:r>
              <a:rPr lang="en-AU" sz="2800" dirty="0">
                <a:latin typeface="Arial" pitchFamily="34" charset="0"/>
                <a:cs typeface="Arial" pitchFamily="34" charset="0"/>
              </a:rPr>
              <a:t>Yurauna Centre of Canberra Institute of Technology- </a:t>
            </a:r>
            <a:r>
              <a:rPr lang="en-AU" dirty="0">
                <a:latin typeface="Arial" pitchFamily="34" charset="0"/>
                <a:cs typeface="Arial" pitchFamily="34" charset="0"/>
              </a:rPr>
              <a:t>AMHFA only</a:t>
            </a:r>
          </a:p>
          <a:p>
            <a:pPr marL="36576" indent="0">
              <a:buNone/>
            </a:pPr>
            <a:endParaRPr lang="en-A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79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Workforce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dirty="0"/>
              <a:t>29 SEWB Workforce staff</a:t>
            </a:r>
          </a:p>
          <a:p>
            <a:r>
              <a:rPr lang="en-AU" dirty="0"/>
              <a:t>28 Currently Filled</a:t>
            </a:r>
          </a:p>
          <a:p>
            <a:endParaRPr lang="en-AU" sz="100" dirty="0"/>
          </a:p>
          <a:p>
            <a:r>
              <a:rPr lang="en-AU" dirty="0"/>
              <a:t>7 different organisations</a:t>
            </a:r>
          </a:p>
          <a:p>
            <a:pPr lvl="1"/>
            <a:r>
              <a:rPr lang="en-AU" sz="1800" dirty="0"/>
              <a:t>Illawarra AMS</a:t>
            </a:r>
          </a:p>
          <a:p>
            <a:pPr lvl="1"/>
            <a:r>
              <a:rPr lang="en-AU" sz="1800" dirty="0"/>
              <a:t>South Coast AMS</a:t>
            </a:r>
          </a:p>
          <a:p>
            <a:pPr lvl="1"/>
            <a:r>
              <a:rPr lang="en-AU" sz="1800" dirty="0"/>
              <a:t>Katungul ACCH&amp;MS</a:t>
            </a:r>
          </a:p>
          <a:p>
            <a:pPr lvl="1"/>
            <a:r>
              <a:rPr lang="en-AU" sz="1800" dirty="0"/>
              <a:t>Waminda Women’s Health &amp; Welfare Aboriginal Corporation</a:t>
            </a:r>
          </a:p>
          <a:p>
            <a:pPr lvl="1"/>
            <a:r>
              <a:rPr lang="en-AU" sz="1800" dirty="0"/>
              <a:t>Oolong Aboriginal Corporation (Resi-Rehab)</a:t>
            </a:r>
          </a:p>
          <a:p>
            <a:pPr lvl="1"/>
            <a:r>
              <a:rPr lang="en-AU" sz="1800" dirty="0"/>
              <a:t>Wandarma Aboriginal Drug &amp; Alcohol Service</a:t>
            </a:r>
          </a:p>
          <a:p>
            <a:pPr lvl="1"/>
            <a:r>
              <a:rPr lang="en-AU" sz="1800" dirty="0"/>
              <a:t>Aboriginal Justice Centre - ACT</a:t>
            </a:r>
          </a:p>
          <a:p>
            <a:pPr marL="36576" indent="0">
              <a:buNone/>
            </a:pP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57772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SEWB Workforce Funded </a:t>
            </a:r>
            <a:r>
              <a:rPr lang="en-A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Positions</a:t>
            </a:r>
            <a:endParaRPr lang="en-AU" sz="2400" b="1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516959"/>
              </p:ext>
            </p:extLst>
          </p:nvPr>
        </p:nvGraphicFramePr>
        <p:xfrm>
          <a:off x="685800" y="1600200"/>
          <a:ext cx="77724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566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SEWB Workforce, Indigenous Staff</a:t>
            </a:r>
            <a:endParaRPr lang="en-AU" sz="2400" b="1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577774"/>
              </p:ext>
            </p:extLst>
          </p:nvPr>
        </p:nvGraphicFramePr>
        <p:xfrm>
          <a:off x="683568" y="1556792"/>
          <a:ext cx="77724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83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How Does The WSU Support The Workforce?</a:t>
            </a:r>
            <a:endParaRPr lang="en-AU" b="1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sz="3100" dirty="0">
                <a:latin typeface="Arial" pitchFamily="34" charset="0"/>
                <a:cs typeface="Arial" pitchFamily="34" charset="0"/>
              </a:rPr>
              <a:t>Coordinate regional </a:t>
            </a:r>
            <a:r>
              <a:rPr lang="en-AU" sz="3100" dirty="0" smtClean="0">
                <a:latin typeface="Arial" pitchFamily="34" charset="0"/>
                <a:cs typeface="Arial" pitchFamily="34" charset="0"/>
              </a:rPr>
              <a:t>networking through forums and conferences</a:t>
            </a:r>
            <a:endParaRPr lang="en-AU" sz="3100" dirty="0">
              <a:latin typeface="Arial" pitchFamily="34" charset="0"/>
              <a:cs typeface="Arial" pitchFamily="34" charset="0"/>
            </a:endParaRPr>
          </a:p>
          <a:p>
            <a:r>
              <a:rPr lang="en-AU" sz="3100" dirty="0" smtClean="0">
                <a:latin typeface="Arial" pitchFamily="34" charset="0"/>
                <a:cs typeface="Arial" pitchFamily="34" charset="0"/>
              </a:rPr>
              <a:t>Professional development </a:t>
            </a:r>
            <a:r>
              <a:rPr lang="en-AU" sz="3100" dirty="0">
                <a:latin typeface="Arial" pitchFamily="34" charset="0"/>
                <a:cs typeface="Arial" pitchFamily="34" charset="0"/>
              </a:rPr>
              <a:t>w</a:t>
            </a:r>
            <a:r>
              <a:rPr lang="en-AU" sz="3100" dirty="0" smtClean="0">
                <a:latin typeface="Arial" pitchFamily="34" charset="0"/>
                <a:cs typeface="Arial" pitchFamily="34" charset="0"/>
              </a:rPr>
              <a:t>orkshops</a:t>
            </a:r>
          </a:p>
          <a:p>
            <a:r>
              <a:rPr lang="en-AU" sz="3100" dirty="0" smtClean="0">
                <a:latin typeface="Arial" pitchFamily="34" charset="0"/>
                <a:cs typeface="Arial" pitchFamily="34" charset="0"/>
              </a:rPr>
              <a:t>Develop “Best Practice” resources </a:t>
            </a:r>
          </a:p>
          <a:p>
            <a:r>
              <a:rPr lang="en-AU" sz="3100" dirty="0" smtClean="0">
                <a:latin typeface="Arial" pitchFamily="34" charset="0"/>
                <a:cs typeface="Arial" pitchFamily="34" charset="0"/>
              </a:rPr>
              <a:t>Coordinate the delivery of nationally </a:t>
            </a:r>
            <a:r>
              <a:rPr lang="en-AU" sz="3100" dirty="0">
                <a:latin typeface="Arial" pitchFamily="34" charset="0"/>
                <a:cs typeface="Arial" pitchFamily="34" charset="0"/>
              </a:rPr>
              <a:t>r</a:t>
            </a:r>
            <a:r>
              <a:rPr lang="en-AU" sz="3100" dirty="0" smtClean="0">
                <a:latin typeface="Arial" pitchFamily="34" charset="0"/>
                <a:cs typeface="Arial" pitchFamily="34" charset="0"/>
              </a:rPr>
              <a:t>ecognised </a:t>
            </a:r>
            <a:r>
              <a:rPr lang="en-AU" sz="3100" dirty="0">
                <a:latin typeface="Arial" pitchFamily="34" charset="0"/>
                <a:cs typeface="Arial" pitchFamily="34" charset="0"/>
              </a:rPr>
              <a:t>t</a:t>
            </a:r>
            <a:r>
              <a:rPr lang="en-AU" sz="3100" dirty="0" smtClean="0">
                <a:latin typeface="Arial" pitchFamily="34" charset="0"/>
                <a:cs typeface="Arial" pitchFamily="34" charset="0"/>
              </a:rPr>
              <a:t>raining to the workforce through the RTO</a:t>
            </a:r>
          </a:p>
          <a:p>
            <a:r>
              <a:rPr lang="en-AU" sz="3100" dirty="0" smtClean="0">
                <a:latin typeface="Arial" pitchFamily="34" charset="0"/>
                <a:cs typeface="Arial" pitchFamily="34" charset="0"/>
              </a:rPr>
              <a:t>Promote and encourage access to professional supervision</a:t>
            </a:r>
          </a:p>
          <a:p>
            <a:r>
              <a:rPr lang="en-AU" sz="3100" dirty="0" smtClean="0">
                <a:latin typeface="Arial" pitchFamily="34" charset="0"/>
                <a:cs typeface="Arial" pitchFamily="34" charset="0"/>
              </a:rPr>
              <a:t>Conduct workforce service visits</a:t>
            </a:r>
          </a:p>
          <a:p>
            <a:r>
              <a:rPr lang="en-AU" sz="3100" dirty="0" smtClean="0">
                <a:latin typeface="Arial" pitchFamily="34" charset="0"/>
                <a:cs typeface="Arial" pitchFamily="34" charset="0"/>
              </a:rPr>
              <a:t>Provide bi-monthly SEWB </a:t>
            </a:r>
            <a:r>
              <a:rPr lang="en-AU" sz="3100" dirty="0">
                <a:latin typeface="Arial" pitchFamily="34" charset="0"/>
                <a:cs typeface="Arial" pitchFamily="34" charset="0"/>
              </a:rPr>
              <a:t>Workforce </a:t>
            </a:r>
            <a:endParaRPr lang="en-AU" sz="3100" dirty="0" smtClean="0">
              <a:latin typeface="Arial" pitchFamily="34" charset="0"/>
              <a:cs typeface="Arial" pitchFamily="34" charset="0"/>
            </a:endParaRPr>
          </a:p>
          <a:p>
            <a:pPr marL="36576" indent="0">
              <a:buNone/>
            </a:pPr>
            <a:r>
              <a:rPr lang="en-AU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en-AU" sz="3100" dirty="0" smtClean="0">
                <a:latin typeface="Arial" pitchFamily="34" charset="0"/>
                <a:cs typeface="Arial" pitchFamily="34" charset="0"/>
              </a:rPr>
              <a:t>   E-Newsletter </a:t>
            </a:r>
            <a:r>
              <a:rPr lang="en-AU" sz="3100" dirty="0">
                <a:latin typeface="Arial" pitchFamily="34" charset="0"/>
                <a:cs typeface="Arial" pitchFamily="34" charset="0"/>
              </a:rPr>
              <a:t>via Mail Chimp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893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Statistical Achievements</a:t>
            </a:r>
            <a:endParaRPr lang="en-AU" sz="2400" b="1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sz="3200" dirty="0"/>
              <a:t>(85</a:t>
            </a:r>
            <a:r>
              <a:rPr lang="en-AU" sz="3200" dirty="0" smtClean="0"/>
              <a:t>%) of workforce staff </a:t>
            </a:r>
            <a:r>
              <a:rPr lang="en-AU" sz="3200" dirty="0"/>
              <a:t>have </a:t>
            </a:r>
            <a:r>
              <a:rPr lang="en-AU" sz="3200" dirty="0" smtClean="0"/>
              <a:t>attained minimum </a:t>
            </a:r>
            <a:r>
              <a:rPr lang="en-AU" sz="3200" dirty="0"/>
              <a:t>mandatory </a:t>
            </a:r>
            <a:r>
              <a:rPr lang="en-AU" sz="3200" dirty="0" smtClean="0"/>
              <a:t>qualifications</a:t>
            </a:r>
          </a:p>
          <a:p>
            <a:r>
              <a:rPr lang="en-AU" sz="3200" dirty="0"/>
              <a:t>96% of positions accessed at least 1 hour per month of either internal or external supervision in the last 6 months.</a:t>
            </a:r>
          </a:p>
          <a:p>
            <a:r>
              <a:rPr lang="en-AU" sz="3200" dirty="0"/>
              <a:t>82% workforce staff retention rates in 2013, compared to 68% in the year 2012.</a:t>
            </a:r>
          </a:p>
          <a:p>
            <a:r>
              <a:rPr lang="en-AU" sz="3200" dirty="0"/>
              <a:t>100% </a:t>
            </a:r>
            <a:r>
              <a:rPr lang="en-AU" sz="3200" dirty="0" smtClean="0"/>
              <a:t>of workforce staff have had training and development needs individually assessed and Training and Development Plans are currently being developed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249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5AD910D5D3D14A8C82D06DC4ADDED7" ma:contentTypeVersion="2" ma:contentTypeDescription="Create a new document." ma:contentTypeScope="" ma:versionID="8be12bc4952cf1a2a4b42894998d32e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91e7983093fe65855c9706521e952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96C57A-C452-4CC4-9713-C83A2686BB3C}"/>
</file>

<file path=customXml/itemProps2.xml><?xml version="1.0" encoding="utf-8"?>
<ds:datastoreItem xmlns:ds="http://schemas.openxmlformats.org/officeDocument/2006/customXml" ds:itemID="{B65E693C-C3E6-4CB4-8D3B-835E235A89ED}"/>
</file>

<file path=customXml/itemProps3.xml><?xml version="1.0" encoding="utf-8"?>
<ds:datastoreItem xmlns:ds="http://schemas.openxmlformats.org/officeDocument/2006/customXml" ds:itemID="{09D0DBAE-4F10-41BE-95E8-304BC39464F1}"/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674</TotalTime>
  <Words>305</Words>
  <Application>Microsoft Office PowerPoint</Application>
  <PresentationFormat>On-screen Show (4:3)</PresentationFormat>
  <Paragraphs>60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Urban Pop</vt:lpstr>
      <vt:lpstr>South Coast                       Workforce Support Unit</vt:lpstr>
      <vt:lpstr>Workforce Support Unit  Staff</vt:lpstr>
      <vt:lpstr>Geographical Borders</vt:lpstr>
      <vt:lpstr>Registered Training Organisation</vt:lpstr>
      <vt:lpstr>Workforce</vt:lpstr>
      <vt:lpstr>SEWB Workforce Funded Positions</vt:lpstr>
      <vt:lpstr>SEWB Workforce, Indigenous Staff</vt:lpstr>
      <vt:lpstr>How Does The WSU Support The Workforce?</vt:lpstr>
      <vt:lpstr>Statistical Achievements</vt:lpstr>
      <vt:lpstr>Future Plans – 6 months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insight to the role of an Aboriginal Alcohol Other Drug Worker - Nathan Deaves and Wade Longbottom</dc:title>
  <dc:creator>Wade Longbottom</dc:creator>
  <cp:lastModifiedBy>Lucy Abbott</cp:lastModifiedBy>
  <cp:revision>29</cp:revision>
  <dcterms:created xsi:type="dcterms:W3CDTF">2014-02-26T03:05:56Z</dcterms:created>
  <dcterms:modified xsi:type="dcterms:W3CDTF">2014-02-28T04:02:10Z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0x010100225AD910D5D3D14A8C82D06DC4ADDED7</vt:lpwstr>
  </property>
</Properties>
</file>