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1.xml" ContentType="application/vnd.openxmlformats-officedocument.presentationml.slide+xml"/>
  <Override PartName="/ppt/slides/slide9.xml" ContentType="application/vnd.openxmlformats-officedocument.presentationml.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9.xml" ContentType="application/vnd.openxmlformats-officedocument.presentationml.notesSlide+xml"/>
  <Override PartName="/ppt/notesSlides/notesSlide8.xml" ContentType="application/vnd.openxmlformats-officedocument.presentationml.notesSlid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7.xml" ContentType="application/vnd.openxmlformats-officedocument.presentationml.notesSlide+xml"/>
  <Override PartName="/ppt/notesSlides/notesSlide6.xml" ContentType="application/vnd.openxmlformats-officedocument.presentationml.notesSlide+xml"/>
  <Override PartName="/ppt/notesSlides/notesSlide5.xml" ContentType="application/vnd.openxmlformats-officedocument.presentationml.notesSl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heme/theme2.xml" ContentType="application/vnd.openxmlformats-officedocument.theme+xml"/>
  <Override PartName="/ppt/theme/theme1.xml" ContentType="application/vnd.openxmlformats-officedocument.theme+xml"/>
  <Override PartName="/ppt/notesMasters/notesMaster1.xml" ContentType="application/vnd.openxmlformats-officedocument.presentationml.notesMaster+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64" r:id="rId1"/>
  </p:sldMasterIdLst>
  <p:notesMasterIdLst>
    <p:notesMasterId r:id="rId13"/>
  </p:notesMasterIdLst>
  <p:sldIdLst>
    <p:sldId id="256" r:id="rId2"/>
    <p:sldId id="266" r:id="rId3"/>
    <p:sldId id="272" r:id="rId4"/>
    <p:sldId id="257" r:id="rId5"/>
    <p:sldId id="265" r:id="rId6"/>
    <p:sldId id="267" r:id="rId7"/>
    <p:sldId id="269" r:id="rId8"/>
    <p:sldId id="270" r:id="rId9"/>
    <p:sldId id="271" r:id="rId10"/>
    <p:sldId id="273" r:id="rId11"/>
    <p:sldId id="274"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472" autoAdjust="0"/>
    <p:restoredTop sz="56195" autoAdjust="0"/>
  </p:normalViewPr>
  <p:slideViewPr>
    <p:cSldViewPr>
      <p:cViewPr>
        <p:scale>
          <a:sx n="60" d="100"/>
          <a:sy n="60" d="100"/>
        </p:scale>
        <p:origin x="-792" y="630"/>
      </p:cViewPr>
      <p:guideLst>
        <p:guide orient="horz" pos="2160"/>
        <p:guide pos="2880"/>
      </p:guideLst>
    </p:cSldViewPr>
  </p:slideViewPr>
  <p:notesTextViewPr>
    <p:cViewPr>
      <p:scale>
        <a:sx n="1" d="1"/>
        <a:sy n="1" d="1"/>
      </p:scale>
      <p:origin x="0" y="462"/>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customXml" Target="../customXml/item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20"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customXml" Target="../customXml/item2.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55F5564-1103-4B51-BAD7-269E5D592AE5}" type="datetimeFigureOut">
              <a:rPr lang="en-AU" smtClean="0"/>
              <a:t>04-03-14</a:t>
            </a:fld>
            <a:endParaRPr lang="en-AU"/>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AE6A3E4-E5D8-44E7-9A38-493CE7895CE7}" type="slidenum">
              <a:rPr lang="en-AU" smtClean="0"/>
              <a:t>‹#›</a:t>
            </a:fld>
            <a:endParaRPr lang="en-AU"/>
          </a:p>
        </p:txBody>
      </p:sp>
    </p:spTree>
    <p:extLst>
      <p:ext uri="{BB962C8B-B14F-4D97-AF65-F5344CB8AC3E}">
        <p14:creationId xmlns:p14="http://schemas.microsoft.com/office/powerpoint/2010/main" val="9078563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www.gpnsw.com.au/__data/assets/aboriginalhealth/201203_workshop/120315_prs_Get-Healthy-NSW-Health-Dr-Brendan-Goodger.pdf" TargetMode="External"/><Relationship Id="rId2" Type="http://schemas.openxmlformats.org/officeDocument/2006/relationships/slide" Target="../slides/slide11.xml"/><Relationship Id="rId1" Type="http://schemas.openxmlformats.org/officeDocument/2006/relationships/notesMaster" Target="../notesMasters/notesMaster1.xml"/><Relationship Id="rId4" Type="http://schemas.openxmlformats.org/officeDocument/2006/relationships/hyperlink" Target="http://www.healthinfonet.ecu.edu.au/"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Good afternoon</a:t>
            </a:r>
            <a:r>
              <a:rPr lang="en-AU" baseline="0" dirty="0" smtClean="0"/>
              <a:t> my name is </a:t>
            </a:r>
            <a:r>
              <a:rPr lang="en-AU" b="1" baseline="0" dirty="0" smtClean="0"/>
              <a:t>Marilyn Dean </a:t>
            </a:r>
            <a:r>
              <a:rPr lang="en-AU" baseline="0" dirty="0" smtClean="0"/>
              <a:t>and I am the Aboriginal Health Education officer based a Kempsey and this is my colleague </a:t>
            </a:r>
            <a:r>
              <a:rPr lang="en-AU" b="1" baseline="0" dirty="0" smtClean="0"/>
              <a:t>Jessica Morri</a:t>
            </a:r>
            <a:r>
              <a:rPr lang="en-AU" baseline="0" dirty="0" smtClean="0"/>
              <a:t>s , Aboriginal Health promotion officer based in PMQ. </a:t>
            </a:r>
          </a:p>
          <a:p>
            <a:endParaRPr lang="en-AU" baseline="0" dirty="0" smtClean="0"/>
          </a:p>
          <a:p>
            <a:r>
              <a:rPr lang="en-AU" baseline="0" dirty="0" smtClean="0"/>
              <a:t>Before we begin I would like to </a:t>
            </a:r>
            <a:r>
              <a:rPr lang="en-AU" b="1" baseline="0" dirty="0" smtClean="0"/>
              <a:t>pay my respects to the local people of the land we are meeting on and elders past and present along with other guest from visiting nations. </a:t>
            </a:r>
          </a:p>
          <a:p>
            <a:endParaRPr lang="en-AU" baseline="0" dirty="0" smtClean="0"/>
          </a:p>
          <a:p>
            <a:r>
              <a:rPr lang="en-AU" baseline="0" dirty="0" smtClean="0"/>
              <a:t>Today we are presenting the healing program, a localised program that was run in Kempsey last year. </a:t>
            </a:r>
            <a:endParaRPr lang="en-AU" baseline="0" dirty="0" smtClean="0"/>
          </a:p>
          <a:p>
            <a:endParaRPr lang="en-AU"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AU" dirty="0" smtClean="0"/>
              <a:t>The Healthy Eating Activities (and) Lifestyles (for) Indigenous Groups (</a:t>
            </a:r>
            <a:r>
              <a:rPr lang="en-AU" dirty="0" err="1" smtClean="0"/>
              <a:t>HEALInG</a:t>
            </a:r>
            <a:r>
              <a:rPr lang="en-AU" dirty="0" smtClean="0"/>
              <a:t>) program is an </a:t>
            </a:r>
            <a:r>
              <a:rPr lang="en-AU" b="1" dirty="0" smtClean="0"/>
              <a:t>Indigenous-specific program </a:t>
            </a:r>
            <a:r>
              <a:rPr lang="en-AU" dirty="0" smtClean="0"/>
              <a:t>designed to provide support and information for participants in </a:t>
            </a:r>
            <a:r>
              <a:rPr lang="en-AU" b="1" dirty="0" smtClean="0"/>
              <a:t>making positive lifestyle changes and taking control of their lives. </a:t>
            </a:r>
          </a:p>
          <a:p>
            <a:endParaRPr lang="en-AU" dirty="0"/>
          </a:p>
        </p:txBody>
      </p:sp>
      <p:sp>
        <p:nvSpPr>
          <p:cNvPr id="4" name="Slide Number Placeholder 3"/>
          <p:cNvSpPr>
            <a:spLocks noGrp="1"/>
          </p:cNvSpPr>
          <p:nvPr>
            <p:ph type="sldNum" sz="quarter" idx="10"/>
          </p:nvPr>
        </p:nvSpPr>
        <p:spPr/>
        <p:txBody>
          <a:bodyPr/>
          <a:lstStyle/>
          <a:p>
            <a:fld id="{7AE6A3E4-E5D8-44E7-9A38-493CE7895CE7}" type="slidenum">
              <a:rPr lang="en-AU" smtClean="0"/>
              <a:t>1</a:t>
            </a:fld>
            <a:endParaRPr lang="en-AU"/>
          </a:p>
        </p:txBody>
      </p:sp>
    </p:spTree>
    <p:extLst>
      <p:ext uri="{BB962C8B-B14F-4D97-AF65-F5344CB8AC3E}">
        <p14:creationId xmlns:p14="http://schemas.microsoft.com/office/powerpoint/2010/main" val="20218453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baseline="0" dirty="0" smtClean="0"/>
              <a:t>Some of the results that were seen during this program consisted of;</a:t>
            </a:r>
          </a:p>
          <a:p>
            <a:endParaRPr lang="en-AU" baseline="0" dirty="0" smtClean="0"/>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AU" b="1" baseline="0" dirty="0" smtClean="0"/>
              <a:t>1.   </a:t>
            </a:r>
            <a:r>
              <a:rPr lang="en-AU" baseline="0" dirty="0" smtClean="0"/>
              <a:t>Notable improvement in self-esteem and confidence</a:t>
            </a:r>
          </a:p>
          <a:p>
            <a:pPr marL="0" indent="0">
              <a:buFont typeface="Arial" pitchFamily="34" charset="0"/>
              <a:buNone/>
            </a:pPr>
            <a:r>
              <a:rPr lang="en-AU" b="1" baseline="0" dirty="0" smtClean="0"/>
              <a:t>2.   </a:t>
            </a:r>
            <a:r>
              <a:rPr lang="en-AU" baseline="0" dirty="0" smtClean="0"/>
              <a:t>Participants </a:t>
            </a:r>
            <a:r>
              <a:rPr lang="en-AU" baseline="0" dirty="0" smtClean="0"/>
              <a:t>self-directed motivation,  one participant having already lost 20 kg and wanting to continue the journey to loose more</a:t>
            </a:r>
          </a:p>
          <a:p>
            <a:pPr marL="0" indent="0">
              <a:buFont typeface="Arial" pitchFamily="34" charset="0"/>
              <a:buNone/>
            </a:pPr>
            <a:r>
              <a:rPr lang="en-AU" b="1" baseline="0" dirty="0" smtClean="0"/>
              <a:t>3.   </a:t>
            </a:r>
            <a:r>
              <a:rPr lang="en-AU" baseline="0" dirty="0" smtClean="0"/>
              <a:t>Participants </a:t>
            </a:r>
            <a:r>
              <a:rPr lang="en-AU" baseline="0" dirty="0" smtClean="0"/>
              <a:t>starting their own heart foundation walking group  outside of this program, meeting each other and others from the community, walking around the oval and using equipment supplied through the Councils, Healthy Communities Initiative.</a:t>
            </a:r>
          </a:p>
          <a:p>
            <a:pPr marL="0" indent="0">
              <a:buFont typeface="Arial" pitchFamily="34" charset="0"/>
              <a:buNone/>
            </a:pPr>
            <a:endParaRPr lang="en-AU" baseline="0" dirty="0" smtClean="0"/>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AU" b="1" dirty="0" smtClean="0"/>
              <a:t>These types</a:t>
            </a:r>
            <a:r>
              <a:rPr lang="en-AU" b="1" baseline="0" dirty="0" smtClean="0"/>
              <a:t> of supported physical activity and healthy eating programs, like the healing program have strong evidence to support the effectiveness to provide participants with the tools to live a healthier lifestyle for now and in the future.  </a:t>
            </a:r>
          </a:p>
          <a:p>
            <a:pPr marL="0" indent="0">
              <a:buFont typeface="Arial" pitchFamily="34" charset="0"/>
              <a:buNone/>
            </a:pPr>
            <a:endParaRPr lang="en-AU" baseline="0" dirty="0" smtClean="0"/>
          </a:p>
          <a:p>
            <a:endParaRPr lang="en-AU" dirty="0"/>
          </a:p>
        </p:txBody>
      </p:sp>
      <p:sp>
        <p:nvSpPr>
          <p:cNvPr id="4" name="Slide Number Placeholder 3"/>
          <p:cNvSpPr>
            <a:spLocks noGrp="1"/>
          </p:cNvSpPr>
          <p:nvPr>
            <p:ph type="sldNum" sz="quarter" idx="10"/>
          </p:nvPr>
        </p:nvSpPr>
        <p:spPr/>
        <p:txBody>
          <a:bodyPr/>
          <a:lstStyle/>
          <a:p>
            <a:fld id="{7AE6A3E4-E5D8-44E7-9A38-493CE7895CE7}" type="slidenum">
              <a:rPr lang="en-AU" smtClean="0"/>
              <a:t>10</a:t>
            </a:fld>
            <a:endParaRPr lang="en-AU"/>
          </a:p>
        </p:txBody>
      </p:sp>
    </p:spTree>
    <p:extLst>
      <p:ext uri="{BB962C8B-B14F-4D97-AF65-F5344CB8AC3E}">
        <p14:creationId xmlns:p14="http://schemas.microsoft.com/office/powerpoint/2010/main" val="15484947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smtClean="0">
                <a:solidFill>
                  <a:schemeClr val="tx1"/>
                </a:solidFill>
                <a:effectLst/>
                <a:latin typeface="+mn-lt"/>
                <a:ea typeface="+mn-ea"/>
                <a:cs typeface="+mn-cs"/>
              </a:rPr>
              <a:t>As well we need to take in the future considerations for Aboriginal </a:t>
            </a:r>
            <a:r>
              <a:rPr lang="en-AU" sz="1200" kern="1200" dirty="0" smtClean="0">
                <a:solidFill>
                  <a:schemeClr val="tx1"/>
                </a:solidFill>
                <a:effectLst/>
                <a:latin typeface="+mn-lt"/>
                <a:ea typeface="+mn-ea"/>
                <a:cs typeface="+mn-cs"/>
              </a:rPr>
              <a:t>People. </a:t>
            </a:r>
            <a:r>
              <a:rPr lang="en-AU" sz="1200" kern="1200" dirty="0" smtClean="0">
                <a:solidFill>
                  <a:schemeClr val="tx1"/>
                </a:solidFill>
                <a:effectLst/>
                <a:latin typeface="+mn-lt"/>
                <a:ea typeface="+mn-ea"/>
                <a:cs typeface="+mn-cs"/>
              </a:rPr>
              <a:t>I am not telling you anything here that you don’t already know, but just to reiterate: As we know, </a:t>
            </a:r>
            <a:endParaRPr lang="en-AU" sz="1200" kern="1200" dirty="0" smtClean="0">
              <a:solidFill>
                <a:schemeClr val="tx1"/>
              </a:solidFill>
              <a:effectLst/>
              <a:latin typeface="+mn-lt"/>
              <a:ea typeface="+mn-ea"/>
              <a:cs typeface="+mn-cs"/>
            </a:endParaRPr>
          </a:p>
          <a:p>
            <a:endParaRPr lang="en-AU" sz="1200" kern="1200" dirty="0" smtClean="0">
              <a:solidFill>
                <a:schemeClr val="tx1"/>
              </a:solidFill>
              <a:effectLst/>
              <a:latin typeface="+mn-lt"/>
              <a:ea typeface="+mn-ea"/>
              <a:cs typeface="+mn-cs"/>
            </a:endParaRPr>
          </a:p>
          <a:p>
            <a:pPr marL="228600" indent="-228600">
              <a:buAutoNum type="arabicPeriod"/>
            </a:pPr>
            <a:r>
              <a:rPr lang="en-AU" sz="1200" kern="1200" dirty="0" smtClean="0">
                <a:solidFill>
                  <a:schemeClr val="tx1"/>
                </a:solidFill>
                <a:effectLst/>
                <a:latin typeface="+mn-lt"/>
                <a:ea typeface="+mn-ea"/>
                <a:cs typeface="+mn-cs"/>
              </a:rPr>
              <a:t>Chronic </a:t>
            </a:r>
            <a:r>
              <a:rPr lang="en-AU" sz="1200" kern="1200" dirty="0" smtClean="0">
                <a:solidFill>
                  <a:schemeClr val="tx1"/>
                </a:solidFill>
                <a:effectLst/>
                <a:latin typeface="+mn-lt"/>
                <a:ea typeface="+mn-ea"/>
                <a:cs typeface="+mn-cs"/>
              </a:rPr>
              <a:t>disease is responsible for 70% of ill-health gap between Aboriginal and non-Aboriginal people </a:t>
            </a:r>
            <a:endParaRPr lang="en-AU" sz="1200" kern="1200" dirty="0" smtClean="0">
              <a:solidFill>
                <a:schemeClr val="tx1"/>
              </a:solidFill>
              <a:effectLst/>
              <a:latin typeface="+mn-lt"/>
              <a:ea typeface="+mn-ea"/>
              <a:cs typeface="+mn-cs"/>
            </a:endParaRPr>
          </a:p>
          <a:p>
            <a:pPr marL="0" indent="0">
              <a:buNone/>
            </a:pPr>
            <a:endParaRPr lang="en-AU"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2. The age profile of Aboriginal communities differs from the non-Aboriginal age demographic with the Aboriginal population having a higher proportion of younger </a:t>
            </a:r>
            <a:r>
              <a:rPr lang="en-AU" sz="1200" kern="1200" dirty="0" smtClean="0">
                <a:solidFill>
                  <a:schemeClr val="tx1"/>
                </a:solidFill>
                <a:effectLst/>
                <a:latin typeface="+mn-lt"/>
                <a:ea typeface="+mn-ea"/>
                <a:cs typeface="+mn-cs"/>
              </a:rPr>
              <a:t>people</a:t>
            </a:r>
          </a:p>
          <a:p>
            <a:endParaRPr lang="en-AU"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3. Higher Health Risk factors such as smoking, poor nutrition, physical inactivity, low rates of immunisation are contributing to poorer health </a:t>
            </a:r>
            <a:r>
              <a:rPr lang="en-AU" sz="1200" kern="1200" dirty="0" smtClean="0">
                <a:solidFill>
                  <a:schemeClr val="tx1"/>
                </a:solidFill>
                <a:effectLst/>
                <a:latin typeface="+mn-lt"/>
                <a:ea typeface="+mn-ea"/>
                <a:cs typeface="+mn-cs"/>
              </a:rPr>
              <a:t>outcomes</a:t>
            </a:r>
          </a:p>
          <a:p>
            <a:endParaRPr lang="en-AU"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4. Social disadvantages, directly related to dispossession and characterised by poverty and powerlessness, are reflected in measures of education, employment, and </a:t>
            </a:r>
            <a:r>
              <a:rPr lang="en-AU" sz="1200" kern="1200" dirty="0" smtClean="0">
                <a:solidFill>
                  <a:schemeClr val="tx1"/>
                </a:solidFill>
                <a:effectLst/>
                <a:latin typeface="+mn-lt"/>
                <a:ea typeface="+mn-ea"/>
                <a:cs typeface="+mn-cs"/>
              </a:rPr>
              <a:t>income</a:t>
            </a:r>
          </a:p>
          <a:p>
            <a:endParaRPr lang="en-AU" sz="1200" kern="1200" dirty="0" smtClean="0">
              <a:solidFill>
                <a:schemeClr val="tx1"/>
              </a:solidFill>
              <a:effectLst/>
              <a:latin typeface="+mn-lt"/>
              <a:ea typeface="+mn-ea"/>
              <a:cs typeface="+mn-cs"/>
            </a:endParaRPr>
          </a:p>
          <a:p>
            <a:endParaRPr lang="en-AU" sz="1200" u="sng" kern="1200" dirty="0" smtClean="0">
              <a:solidFill>
                <a:schemeClr val="tx1"/>
              </a:solidFill>
              <a:effectLst/>
              <a:latin typeface="+mn-lt"/>
              <a:ea typeface="+mn-ea"/>
              <a:cs typeface="+mn-cs"/>
              <a:hlinkClick r:id="rId3"/>
            </a:endParaRPr>
          </a:p>
          <a:p>
            <a:r>
              <a:rPr lang="en-AU" sz="1200" u="sng" kern="1200" dirty="0" smtClean="0">
                <a:solidFill>
                  <a:schemeClr val="tx1"/>
                </a:solidFill>
                <a:effectLst/>
                <a:latin typeface="+mn-lt"/>
                <a:ea typeface="+mn-ea"/>
                <a:cs typeface="+mn-cs"/>
                <a:hlinkClick r:id="rId3"/>
              </a:rPr>
              <a:t>http</a:t>
            </a:r>
            <a:r>
              <a:rPr lang="en-AU" sz="1200" u="sng" kern="1200" dirty="0" smtClean="0">
                <a:solidFill>
                  <a:schemeClr val="tx1"/>
                </a:solidFill>
                <a:effectLst/>
                <a:latin typeface="+mn-lt"/>
                <a:ea typeface="+mn-ea"/>
                <a:cs typeface="+mn-cs"/>
                <a:hlinkClick r:id="rId3"/>
              </a:rPr>
              <a:t>://www.gpnsw.com.au/__data/assets/aboriginalhealth/201203_workshop/120315_prs_Get-Healthy-NSW-Health-Dr-Brendan-Goodger.pdf</a:t>
            </a:r>
            <a:r>
              <a:rPr lang="en-AU" sz="1200" kern="1200" dirty="0" smtClean="0">
                <a:solidFill>
                  <a:schemeClr val="tx1"/>
                </a:solidFill>
                <a:effectLst/>
                <a:latin typeface="+mn-lt"/>
                <a:ea typeface="+mn-ea"/>
                <a:cs typeface="+mn-cs"/>
              </a:rPr>
              <a:t>) Point 2: ABS Table Builder Points 3 and 4: </a:t>
            </a:r>
            <a:r>
              <a:rPr lang="en-AU" sz="1200" u="sng" kern="1200" dirty="0" smtClean="0">
                <a:solidFill>
                  <a:schemeClr val="tx1"/>
                </a:solidFill>
                <a:effectLst/>
                <a:latin typeface="+mn-lt"/>
                <a:ea typeface="+mn-ea"/>
                <a:cs typeface="+mn-cs"/>
                <a:hlinkClick r:id="rId4"/>
              </a:rPr>
              <a:t>www.healthinfonet.ecu.edu.au</a:t>
            </a:r>
            <a:r>
              <a:rPr lang="en-AU" sz="1200" kern="1200" dirty="0" smtClean="0">
                <a:solidFill>
                  <a:schemeClr val="tx1"/>
                </a:solidFill>
                <a:effectLst/>
                <a:latin typeface="+mn-lt"/>
                <a:ea typeface="+mn-ea"/>
                <a:cs typeface="+mn-cs"/>
              </a:rPr>
              <a:t> Point 5: NSW Health, AMIHS webpage</a:t>
            </a:r>
          </a:p>
          <a:p>
            <a:endParaRPr lang="en-AU" dirty="0" smtClean="0"/>
          </a:p>
          <a:p>
            <a:pPr marL="0" indent="0">
              <a:buFont typeface="Arial" pitchFamily="34" charset="0"/>
              <a:buNone/>
            </a:pPr>
            <a:endParaRPr lang="en-AU" baseline="0" dirty="0" smtClean="0"/>
          </a:p>
          <a:p>
            <a:pPr marL="0" indent="0">
              <a:buFont typeface="Arial" pitchFamily="34" charset="0"/>
              <a:buNone/>
            </a:pPr>
            <a:r>
              <a:rPr lang="en-AU" baseline="0" dirty="0" smtClean="0"/>
              <a:t>If anyone is interested in running a Healing program information can be found on </a:t>
            </a:r>
            <a:r>
              <a:rPr lang="en-AU" b="1" baseline="0" dirty="0" err="1" smtClean="0"/>
              <a:t>healthinfonet</a:t>
            </a:r>
            <a:r>
              <a:rPr lang="en-AU" b="1" baseline="0" dirty="0" smtClean="0"/>
              <a:t> website </a:t>
            </a:r>
            <a:r>
              <a:rPr lang="en-AU" baseline="0" dirty="0" smtClean="0"/>
              <a:t>under </a:t>
            </a:r>
            <a:r>
              <a:rPr lang="en-AU" b="1" baseline="0" dirty="0" smtClean="0"/>
              <a:t>programs and projects.</a:t>
            </a:r>
          </a:p>
          <a:p>
            <a:endParaRPr lang="en-AU"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AU" sz="1200" u="sng" kern="1200" dirty="0" smtClean="0">
                <a:solidFill>
                  <a:schemeClr val="tx1"/>
                </a:solidFill>
                <a:effectLst/>
                <a:latin typeface="+mn-lt"/>
                <a:ea typeface="+mn-ea"/>
                <a:cs typeface="+mn-cs"/>
                <a:hlinkClick r:id="rId3"/>
              </a:rPr>
              <a:t>http://www.gpnsw.com.au/__data/assets/aboriginalhealth/201203_workshop/120315_prs_Get-Healthy-NSW-Health-Dr-Brendan-Goodger.pdf</a:t>
            </a:r>
            <a:r>
              <a:rPr lang="en-AU" sz="1200" kern="1200" dirty="0" smtClean="0">
                <a:solidFill>
                  <a:schemeClr val="tx1"/>
                </a:solidFill>
                <a:effectLst/>
                <a:latin typeface="+mn-lt"/>
                <a:ea typeface="+mn-ea"/>
                <a:cs typeface="+mn-cs"/>
              </a:rPr>
              <a:t>) Point 2: ABS Table Builder Points 3 and 4: </a:t>
            </a:r>
            <a:r>
              <a:rPr lang="en-AU" sz="1200" u="sng" kern="1200" dirty="0" smtClean="0">
                <a:solidFill>
                  <a:schemeClr val="tx1"/>
                </a:solidFill>
                <a:effectLst/>
                <a:latin typeface="+mn-lt"/>
                <a:ea typeface="+mn-ea"/>
                <a:cs typeface="+mn-cs"/>
                <a:hlinkClick r:id="rId4"/>
              </a:rPr>
              <a:t>www.healthinfonet.ecu.edu.au</a:t>
            </a:r>
            <a:r>
              <a:rPr lang="en-AU" sz="1200" kern="1200" dirty="0" smtClean="0">
                <a:solidFill>
                  <a:schemeClr val="tx1"/>
                </a:solidFill>
                <a:effectLst/>
                <a:latin typeface="+mn-lt"/>
                <a:ea typeface="+mn-ea"/>
                <a:cs typeface="+mn-cs"/>
              </a:rPr>
              <a:t> Point 5: NSW Health, AMIHS webpage</a:t>
            </a:r>
          </a:p>
          <a:p>
            <a:endParaRPr lang="en-AU" dirty="0"/>
          </a:p>
        </p:txBody>
      </p:sp>
      <p:sp>
        <p:nvSpPr>
          <p:cNvPr id="4" name="Slide Number Placeholder 3"/>
          <p:cNvSpPr>
            <a:spLocks noGrp="1"/>
          </p:cNvSpPr>
          <p:nvPr>
            <p:ph type="sldNum" sz="quarter" idx="10"/>
          </p:nvPr>
        </p:nvSpPr>
        <p:spPr/>
        <p:txBody>
          <a:bodyPr/>
          <a:lstStyle/>
          <a:p>
            <a:fld id="{7AE6A3E4-E5D8-44E7-9A38-493CE7895CE7}" type="slidenum">
              <a:rPr lang="en-AU" smtClean="0"/>
              <a:t>11</a:t>
            </a:fld>
            <a:endParaRPr lang="en-AU"/>
          </a:p>
        </p:txBody>
      </p:sp>
    </p:spTree>
    <p:extLst>
      <p:ext uri="{BB962C8B-B14F-4D97-AF65-F5344CB8AC3E}">
        <p14:creationId xmlns:p14="http://schemas.microsoft.com/office/powerpoint/2010/main" val="18862959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dirty="0" smtClean="0"/>
              <a:t>It </a:t>
            </a:r>
            <a:r>
              <a:rPr lang="en-AU" dirty="0" smtClean="0"/>
              <a:t>is a </a:t>
            </a:r>
            <a:r>
              <a:rPr lang="en-AU" b="1" dirty="0" smtClean="0"/>
              <a:t>requirement</a:t>
            </a:r>
            <a:r>
              <a:rPr lang="en-AU" b="1" baseline="0" dirty="0" smtClean="0"/>
              <a:t> </a:t>
            </a:r>
            <a:r>
              <a:rPr lang="en-AU" baseline="0" dirty="0" smtClean="0"/>
              <a:t>of our operation plan to provide at least </a:t>
            </a:r>
            <a:r>
              <a:rPr lang="en-AU" b="1" baseline="0" dirty="0" smtClean="0"/>
              <a:t>2 healing programs per year</a:t>
            </a:r>
            <a:r>
              <a:rPr lang="en-AU" baseline="0" dirty="0" smtClean="0"/>
              <a:t>. This program is adaptable for different ages, genders and communities. </a:t>
            </a:r>
            <a:endParaRPr lang="en-AU" dirty="0"/>
          </a:p>
        </p:txBody>
      </p:sp>
      <p:sp>
        <p:nvSpPr>
          <p:cNvPr id="4" name="Slide Number Placeholder 3"/>
          <p:cNvSpPr>
            <a:spLocks noGrp="1"/>
          </p:cNvSpPr>
          <p:nvPr>
            <p:ph type="sldNum" sz="quarter" idx="10"/>
          </p:nvPr>
        </p:nvSpPr>
        <p:spPr/>
        <p:txBody>
          <a:bodyPr/>
          <a:lstStyle/>
          <a:p>
            <a:fld id="{7AE6A3E4-E5D8-44E7-9A38-493CE7895CE7}" type="slidenum">
              <a:rPr lang="en-AU" smtClean="0"/>
              <a:t>2</a:t>
            </a:fld>
            <a:endParaRPr lang="en-AU"/>
          </a:p>
        </p:txBody>
      </p:sp>
    </p:spTree>
    <p:extLst>
      <p:ext uri="{BB962C8B-B14F-4D97-AF65-F5344CB8AC3E}">
        <p14:creationId xmlns:p14="http://schemas.microsoft.com/office/powerpoint/2010/main" val="11792620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AU" sz="1200" dirty="0" smtClean="0">
                <a:solidFill>
                  <a:schemeClr val="tx2"/>
                </a:solidFill>
              </a:rPr>
              <a:t>Encouraging Participants to look after themselves through</a:t>
            </a:r>
            <a:r>
              <a:rPr lang="en-AU" sz="1200" baseline="0" dirty="0" smtClean="0">
                <a:solidFill>
                  <a:schemeClr val="tx2"/>
                </a:solidFill>
              </a:rPr>
              <a:t> eating healthy</a:t>
            </a:r>
          </a:p>
          <a:p>
            <a:pPr marL="171450" indent="-171450">
              <a:buFont typeface="Arial" pitchFamily="34" charset="0"/>
              <a:buChar char="•"/>
            </a:pPr>
            <a:endParaRPr lang="en-AU" sz="1200" baseline="0" dirty="0" smtClean="0">
              <a:solidFill>
                <a:schemeClr val="tx2"/>
              </a:solidFill>
            </a:endParaRPr>
          </a:p>
          <a:p>
            <a:pPr marL="171450" indent="-171450">
              <a:buFont typeface="Arial" pitchFamily="34" charset="0"/>
              <a:buChar char="•"/>
            </a:pPr>
            <a:r>
              <a:rPr lang="en-AU" sz="1200" baseline="0" dirty="0" smtClean="0">
                <a:solidFill>
                  <a:schemeClr val="tx2"/>
                </a:solidFill>
              </a:rPr>
              <a:t>Adhering to the 30 minutes of recommended PA guidelines for adults </a:t>
            </a:r>
          </a:p>
          <a:p>
            <a:pPr marL="171450" indent="-171450">
              <a:buFont typeface="Arial" pitchFamily="34" charset="0"/>
              <a:buChar char="•"/>
            </a:pPr>
            <a:endParaRPr lang="en-AU" sz="1200" baseline="0" dirty="0" smtClean="0">
              <a:solidFill>
                <a:schemeClr val="tx2"/>
              </a:solidFill>
            </a:endParaRPr>
          </a:p>
          <a:p>
            <a:pPr marL="171450" indent="-171450">
              <a:buFont typeface="Arial" pitchFamily="34" charset="0"/>
              <a:buChar char="•"/>
            </a:pPr>
            <a:r>
              <a:rPr lang="en-AU" sz="1200" baseline="0" dirty="0" smtClean="0">
                <a:solidFill>
                  <a:schemeClr val="tx2"/>
                </a:solidFill>
              </a:rPr>
              <a:t>Providing education sessions on different health related topics through guest speakers</a:t>
            </a:r>
            <a:endParaRPr lang="en-AU" sz="1200" b="1" baseline="0" dirty="0" smtClean="0">
              <a:solidFill>
                <a:schemeClr val="tx2"/>
              </a:solidFill>
            </a:endParaRPr>
          </a:p>
          <a:p>
            <a:pPr marL="171450" indent="-171450">
              <a:buFont typeface="Arial" pitchFamily="34" charset="0"/>
              <a:buChar char="•"/>
            </a:pPr>
            <a:endParaRPr lang="en-AU" sz="1200" b="1" baseline="0" dirty="0" smtClean="0">
              <a:solidFill>
                <a:schemeClr val="tx2"/>
              </a:solidFill>
            </a:endParaRP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1" dirty="0" smtClean="0">
                <a:solidFill>
                  <a:schemeClr val="tx2"/>
                </a:solidFill>
              </a:rPr>
              <a:t>By improving diet and increasing exercise levels</a:t>
            </a:r>
            <a:r>
              <a:rPr lang="en-US" sz="1200" b="1" baseline="0" dirty="0" smtClean="0">
                <a:solidFill>
                  <a:schemeClr val="tx2"/>
                </a:solidFill>
              </a:rPr>
              <a:t> this reduces risk of associated diseases being;</a:t>
            </a: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200" b="1" baseline="0" dirty="0" smtClean="0">
                <a:solidFill>
                  <a:schemeClr val="tx2"/>
                </a:solidFill>
              </a:rPr>
              <a:t>		</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1" baseline="0" dirty="0" smtClean="0">
                <a:solidFill>
                  <a:schemeClr val="tx2"/>
                </a:solidFill>
              </a:rPr>
              <a:t>Obesity</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1" baseline="0" dirty="0" smtClean="0">
                <a:solidFill>
                  <a:schemeClr val="tx2"/>
                </a:solidFill>
              </a:rPr>
              <a:t>Cardiovascular </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1" baseline="0" dirty="0" smtClean="0">
                <a:solidFill>
                  <a:schemeClr val="tx2"/>
                </a:solidFill>
              </a:rPr>
              <a:t>Diabetes </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1" baseline="0" dirty="0" smtClean="0">
                <a:solidFill>
                  <a:schemeClr val="tx2"/>
                </a:solidFill>
              </a:rPr>
              <a:t>Cancer</a:t>
            </a:r>
            <a:endParaRPr lang="en-US" sz="1200" b="1" dirty="0" smtClean="0">
              <a:solidFill>
                <a:schemeClr val="tx2"/>
              </a:solidFill>
            </a:endParaRPr>
          </a:p>
          <a:p>
            <a:pPr marL="0" indent="0">
              <a:buFont typeface="Arial" pitchFamily="34" charset="0"/>
              <a:buNone/>
            </a:pPr>
            <a:endParaRPr lang="en-AU" b="0" baseline="0" dirty="0" smtClean="0"/>
          </a:p>
          <a:p>
            <a:pPr marL="0" indent="0">
              <a:buFont typeface="Arial" pitchFamily="34" charset="0"/>
              <a:buNone/>
            </a:pPr>
            <a:endParaRPr lang="en-AU" b="0" baseline="0" dirty="0" smtClean="0"/>
          </a:p>
          <a:p>
            <a:pPr marL="171450" indent="-171450">
              <a:buFont typeface="Arial" pitchFamily="34" charset="0"/>
              <a:buChar char="•"/>
            </a:pPr>
            <a:endParaRPr lang="en-AU" dirty="0"/>
          </a:p>
        </p:txBody>
      </p:sp>
      <p:sp>
        <p:nvSpPr>
          <p:cNvPr id="4" name="Slide Number Placeholder 3"/>
          <p:cNvSpPr>
            <a:spLocks noGrp="1"/>
          </p:cNvSpPr>
          <p:nvPr>
            <p:ph type="sldNum" sz="quarter" idx="10"/>
          </p:nvPr>
        </p:nvSpPr>
        <p:spPr/>
        <p:txBody>
          <a:bodyPr/>
          <a:lstStyle/>
          <a:p>
            <a:fld id="{7AE6A3E4-E5D8-44E7-9A38-493CE7895CE7}" type="slidenum">
              <a:rPr lang="en-AU" smtClean="0"/>
              <a:t>3</a:t>
            </a:fld>
            <a:endParaRPr lang="en-AU"/>
          </a:p>
        </p:txBody>
      </p:sp>
    </p:spTree>
    <p:extLst>
      <p:ext uri="{BB962C8B-B14F-4D97-AF65-F5344CB8AC3E}">
        <p14:creationId xmlns:p14="http://schemas.microsoft.com/office/powerpoint/2010/main" val="39618191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dirty="0" smtClean="0"/>
              <a:t>The program also covers NSW</a:t>
            </a:r>
            <a:r>
              <a:rPr lang="en-AU" baseline="0" dirty="0" smtClean="0"/>
              <a:t> Health priorities of </a:t>
            </a:r>
            <a:r>
              <a:rPr lang="en-AU" b="1" baseline="0" dirty="0" smtClean="0"/>
              <a:t>healthy weight, tobacco cessation and injury prevention</a:t>
            </a:r>
            <a:endParaRPr lang="en-AU" b="1" dirty="0" smtClean="0"/>
          </a:p>
          <a:p>
            <a:pPr marL="0" indent="0">
              <a:buFont typeface="Arial" pitchFamily="34" charset="0"/>
              <a:buNone/>
            </a:pPr>
            <a:endParaRPr lang="en-AU" b="0" dirty="0" smtClean="0"/>
          </a:p>
          <a:p>
            <a:pPr marL="0" indent="0">
              <a:buFont typeface="+mj-lt"/>
              <a:buNone/>
            </a:pPr>
            <a:r>
              <a:rPr lang="en-AU" b="1" dirty="0" smtClean="0"/>
              <a:t>1. </a:t>
            </a:r>
            <a:r>
              <a:rPr lang="en-AU" b="0" dirty="0" smtClean="0"/>
              <a:t>The</a:t>
            </a:r>
            <a:r>
              <a:rPr lang="en-AU" b="0" baseline="0" dirty="0" smtClean="0"/>
              <a:t> </a:t>
            </a:r>
            <a:r>
              <a:rPr lang="en-AU" b="0" dirty="0" smtClean="0"/>
              <a:t>physical activities includes</a:t>
            </a:r>
            <a:r>
              <a:rPr lang="en-AU" b="0" baseline="0" dirty="0" smtClean="0"/>
              <a:t> </a:t>
            </a:r>
            <a:r>
              <a:rPr lang="en-AU" dirty="0" smtClean="0"/>
              <a:t>a variety of </a:t>
            </a:r>
            <a:r>
              <a:rPr lang="en-AU" dirty="0" smtClean="0"/>
              <a:t>activities</a:t>
            </a:r>
          </a:p>
          <a:p>
            <a:pPr marL="0" indent="0">
              <a:buFont typeface="+mj-lt"/>
              <a:buNone/>
            </a:pPr>
            <a:endParaRPr lang="en-AU" dirty="0" smtClean="0"/>
          </a:p>
          <a:p>
            <a:pPr marL="171450" indent="-171450">
              <a:buFont typeface="Arial" pitchFamily="34" charset="0"/>
              <a:buChar char="•"/>
            </a:pPr>
            <a:r>
              <a:rPr lang="en-AU" dirty="0" smtClean="0"/>
              <a:t>Walking</a:t>
            </a:r>
          </a:p>
          <a:p>
            <a:pPr marL="171450" indent="-171450">
              <a:buFont typeface="Arial" pitchFamily="34" charset="0"/>
              <a:buChar char="•"/>
            </a:pPr>
            <a:r>
              <a:rPr lang="en-AU" dirty="0" smtClean="0"/>
              <a:t>Circuit exercises</a:t>
            </a:r>
          </a:p>
          <a:p>
            <a:pPr marL="171450" indent="-171450">
              <a:buFont typeface="Arial" pitchFamily="34" charset="0"/>
              <a:buChar char="•"/>
            </a:pPr>
            <a:r>
              <a:rPr lang="en-AU" dirty="0" err="1" smtClean="0"/>
              <a:t>Zumba</a:t>
            </a:r>
            <a:r>
              <a:rPr lang="en-AU" dirty="0" smtClean="0"/>
              <a:t>/dance</a:t>
            </a:r>
          </a:p>
          <a:p>
            <a:pPr marL="171450" indent="-171450">
              <a:buFont typeface="Arial" pitchFamily="34" charset="0"/>
              <a:buChar char="•"/>
            </a:pPr>
            <a:r>
              <a:rPr lang="en-AU" dirty="0" smtClean="0"/>
              <a:t>Gyms</a:t>
            </a:r>
          </a:p>
          <a:p>
            <a:pPr marL="171450" indent="-171450">
              <a:buFont typeface="Arial" pitchFamily="34" charset="0"/>
              <a:buChar char="•"/>
            </a:pPr>
            <a:r>
              <a:rPr lang="en-AU" dirty="0" smtClean="0"/>
              <a:t>&amp; utilising Fitness instructors</a:t>
            </a:r>
            <a:r>
              <a:rPr lang="en-AU" baseline="0" dirty="0" smtClean="0"/>
              <a:t> </a:t>
            </a:r>
            <a:endParaRPr lang="en-AU" baseline="0" dirty="0" smtClean="0"/>
          </a:p>
          <a:p>
            <a:pPr marL="0" indent="0">
              <a:buFont typeface="+mj-lt"/>
              <a:buNone/>
            </a:pPr>
            <a:endParaRPr lang="en-AU" baseline="0" dirty="0" smtClean="0"/>
          </a:p>
          <a:p>
            <a:endParaRPr lang="en-AU" b="1" baseline="0" dirty="0" smtClean="0"/>
          </a:p>
          <a:p>
            <a:pPr marL="0" indent="0">
              <a:buFont typeface="+mj-lt"/>
              <a:buNone/>
            </a:pPr>
            <a:r>
              <a:rPr lang="en-AU" b="1" baseline="0" dirty="0" smtClean="0"/>
              <a:t>2. </a:t>
            </a:r>
            <a:r>
              <a:rPr lang="en-AU" b="0" baseline="0" dirty="0" smtClean="0"/>
              <a:t>Healthy </a:t>
            </a:r>
            <a:r>
              <a:rPr lang="en-AU" b="0" baseline="0" dirty="0" smtClean="0"/>
              <a:t>lifestyle </a:t>
            </a:r>
            <a:r>
              <a:rPr lang="en-AU" baseline="0" dirty="0" smtClean="0"/>
              <a:t>sessions provide information on associated risk behaviours and strategies to reduce risks relating to poor diet and physical inactivity. </a:t>
            </a:r>
            <a:endParaRPr lang="en-AU" baseline="0" dirty="0" smtClean="0"/>
          </a:p>
          <a:p>
            <a:pPr marL="228600" indent="-228600">
              <a:buFont typeface="+mj-lt"/>
              <a:buAutoNum type="arabicPeriod" startAt="2"/>
            </a:pPr>
            <a:endParaRPr lang="en-AU" baseline="0" dirty="0" smtClean="0"/>
          </a:p>
          <a:p>
            <a:pPr marL="0" marR="0" indent="0" algn="l" defTabSz="914400" rtl="0" eaLnBrk="1" fontAlgn="auto" latinLnBrk="0" hangingPunct="1">
              <a:lnSpc>
                <a:spcPct val="100000"/>
              </a:lnSpc>
              <a:spcBef>
                <a:spcPts val="0"/>
              </a:spcBef>
              <a:spcAft>
                <a:spcPts val="0"/>
              </a:spcAft>
              <a:buClrTx/>
              <a:buSzTx/>
              <a:buFont typeface="+mj-lt"/>
              <a:buNone/>
              <a:tabLst/>
              <a:defRPr/>
            </a:pPr>
            <a:r>
              <a:rPr lang="en-AU" dirty="0" smtClean="0"/>
              <a:t>For the session themes often</a:t>
            </a:r>
            <a:r>
              <a:rPr lang="en-AU" baseline="0" dirty="0" smtClean="0"/>
              <a:t> health professionals  as guest speakers discuss a topic related to the target group. </a:t>
            </a:r>
            <a:r>
              <a:rPr lang="en-AU" baseline="0" dirty="0" err="1" smtClean="0"/>
              <a:t>Eg</a:t>
            </a:r>
            <a:r>
              <a:rPr lang="en-AU" baseline="0" dirty="0" smtClean="0"/>
              <a:t> A women’s health nurse- discussing women's health &amp; mental health professional discussing self-esteem and anxiety with the group.</a:t>
            </a:r>
          </a:p>
          <a:p>
            <a:pPr marL="228600" indent="-228600">
              <a:buFont typeface="+mj-lt"/>
              <a:buAutoNum type="arabicPeriod" startAt="2"/>
            </a:pPr>
            <a:endParaRPr lang="en-AU" baseline="0" dirty="0" smtClean="0"/>
          </a:p>
          <a:p>
            <a:endParaRPr lang="en-AU" b="1" baseline="0" dirty="0" smtClean="0"/>
          </a:p>
          <a:p>
            <a:pPr marL="0" indent="0">
              <a:buFont typeface="Arial" pitchFamily="34" charset="0"/>
              <a:buNone/>
            </a:pPr>
            <a:r>
              <a:rPr lang="en-AU" b="1" baseline="0" dirty="0" smtClean="0"/>
              <a:t>3. The </a:t>
            </a:r>
            <a:r>
              <a:rPr lang="en-AU" b="1" baseline="0" dirty="0" smtClean="0"/>
              <a:t>Healthy Eating session targets healthy  eating principles such as: </a:t>
            </a:r>
          </a:p>
          <a:p>
            <a:pPr marL="171450" indent="-171450">
              <a:buFont typeface="Arial" pitchFamily="34" charset="0"/>
              <a:buChar char="•"/>
            </a:pPr>
            <a:r>
              <a:rPr lang="en-AU" b="0" baseline="0" dirty="0" smtClean="0"/>
              <a:t>Dietary guidelines</a:t>
            </a:r>
          </a:p>
          <a:p>
            <a:pPr marL="171450" indent="-171450">
              <a:buFont typeface="Arial" pitchFamily="34" charset="0"/>
              <a:buChar char="•"/>
            </a:pPr>
            <a:r>
              <a:rPr lang="en-AU" b="0" baseline="0" dirty="0" smtClean="0"/>
              <a:t>Food groups</a:t>
            </a:r>
          </a:p>
          <a:p>
            <a:pPr marL="171450" indent="-171450">
              <a:buFont typeface="Arial" pitchFamily="34" charset="0"/>
              <a:buChar char="•"/>
            </a:pPr>
            <a:r>
              <a:rPr lang="en-AU" b="0" baseline="0" dirty="0" smtClean="0"/>
              <a:t>Serving sizes</a:t>
            </a:r>
          </a:p>
          <a:p>
            <a:pPr marL="171450" indent="-171450">
              <a:buFont typeface="Arial" pitchFamily="34" charset="0"/>
              <a:buChar char="•"/>
            </a:pPr>
            <a:r>
              <a:rPr lang="en-AU" b="0" baseline="0" dirty="0" smtClean="0"/>
              <a:t>Fats in food</a:t>
            </a:r>
          </a:p>
          <a:p>
            <a:pPr marL="171450" indent="-171450">
              <a:buFont typeface="Arial" pitchFamily="34" charset="0"/>
              <a:buChar char="•"/>
            </a:pPr>
            <a:r>
              <a:rPr lang="en-AU" b="0" baseline="0" dirty="0" smtClean="0"/>
              <a:t>Reducing amounts of sugar and salt in meals</a:t>
            </a:r>
          </a:p>
          <a:p>
            <a:pPr marL="171450" indent="-171450">
              <a:buFont typeface="Arial" pitchFamily="34" charset="0"/>
              <a:buChar char="•"/>
            </a:pPr>
            <a:r>
              <a:rPr lang="en-AU" b="0" baseline="0" dirty="0" smtClean="0"/>
              <a:t>Budgeting</a:t>
            </a:r>
          </a:p>
          <a:p>
            <a:pPr marL="171450" indent="-171450">
              <a:buFont typeface="Arial" pitchFamily="34" charset="0"/>
              <a:buChar char="•"/>
            </a:pPr>
            <a:r>
              <a:rPr lang="en-AU" b="0" baseline="0" dirty="0" smtClean="0"/>
              <a:t>Understanding food labels.</a:t>
            </a:r>
          </a:p>
          <a:p>
            <a:endParaRPr lang="en-AU" b="0" baseline="0" dirty="0" smtClean="0"/>
          </a:p>
          <a:p>
            <a:endParaRPr lang="en-AU" dirty="0" smtClean="0"/>
          </a:p>
          <a:p>
            <a:r>
              <a:rPr lang="en-US" b="0" baseline="0" dirty="0" smtClean="0">
                <a:solidFill>
                  <a:schemeClr val="tx2"/>
                </a:solidFill>
              </a:rPr>
              <a:t>The program is flexible to the needs of the participants and includes:</a:t>
            </a:r>
          </a:p>
          <a:p>
            <a:endParaRPr lang="en-US" b="0" dirty="0" smtClean="0">
              <a:solidFill>
                <a:schemeClr val="tx2"/>
              </a:solidFill>
            </a:endParaRPr>
          </a:p>
          <a:p>
            <a:pPr marL="171450" indent="-171450">
              <a:buFont typeface="Arial" pitchFamily="34" charset="0"/>
              <a:buChar char="•"/>
            </a:pPr>
            <a:r>
              <a:rPr lang="en-US" dirty="0" smtClean="0">
                <a:solidFill>
                  <a:schemeClr val="tx2"/>
                </a:solidFill>
              </a:rPr>
              <a:t>Childcare for  preschool children</a:t>
            </a:r>
          </a:p>
          <a:p>
            <a:pPr marL="171450" indent="-171450">
              <a:buFont typeface="Arial" pitchFamily="34" charset="0"/>
              <a:buChar char="•"/>
            </a:pPr>
            <a:r>
              <a:rPr lang="en-US" dirty="0" smtClean="0">
                <a:solidFill>
                  <a:schemeClr val="tx2"/>
                </a:solidFill>
              </a:rPr>
              <a:t>Transport</a:t>
            </a:r>
            <a:r>
              <a:rPr lang="en-US" baseline="0" dirty="0" smtClean="0">
                <a:solidFill>
                  <a:schemeClr val="tx2"/>
                </a:solidFill>
              </a:rPr>
              <a:t> provided </a:t>
            </a:r>
            <a:endParaRPr lang="en-US" dirty="0" smtClean="0">
              <a:solidFill>
                <a:schemeClr val="tx2"/>
              </a:solidFill>
            </a:endParaRPr>
          </a:p>
          <a:p>
            <a:pPr>
              <a:lnSpc>
                <a:spcPct val="90000"/>
              </a:lnSpc>
              <a:tabLst>
                <a:tab pos="387350" algn="l"/>
              </a:tabLst>
            </a:pPr>
            <a:endParaRPr lang="en-AU" b="0" dirty="0" smtClean="0">
              <a:solidFill>
                <a:srgbClr val="FF0000"/>
              </a:solidFill>
            </a:endParaRPr>
          </a:p>
          <a:p>
            <a:endParaRPr lang="en-AU" dirty="0" smtClean="0"/>
          </a:p>
          <a:p>
            <a:r>
              <a:rPr lang="en-US" dirty="0" smtClean="0">
                <a:solidFill>
                  <a:schemeClr val="tx2"/>
                </a:solidFill>
              </a:rPr>
              <a:t>As</a:t>
            </a:r>
            <a:r>
              <a:rPr lang="en-US" baseline="0" dirty="0" smtClean="0">
                <a:solidFill>
                  <a:schemeClr val="tx2"/>
                </a:solidFill>
              </a:rPr>
              <a:t> part of the program it is essential for participants to have a </a:t>
            </a:r>
            <a:r>
              <a:rPr lang="en-US" b="1" baseline="0" dirty="0" smtClean="0">
                <a:solidFill>
                  <a:schemeClr val="tx2"/>
                </a:solidFill>
              </a:rPr>
              <a:t>p</a:t>
            </a:r>
            <a:r>
              <a:rPr lang="en-US" b="1" dirty="0" smtClean="0">
                <a:solidFill>
                  <a:schemeClr val="tx2"/>
                </a:solidFill>
              </a:rPr>
              <a:t>re-program medical check up  </a:t>
            </a:r>
            <a:r>
              <a:rPr lang="en-US" dirty="0" smtClean="0">
                <a:solidFill>
                  <a:schemeClr val="tx2"/>
                </a:solidFill>
              </a:rPr>
              <a:t>with a GP prior to commencement of the program </a:t>
            </a:r>
            <a:endParaRPr lang="en-AU" dirty="0" smtClean="0">
              <a:solidFill>
                <a:schemeClr val="tx2"/>
              </a:solidFill>
            </a:endParaRPr>
          </a:p>
          <a:p>
            <a:endParaRPr lang="en-AU" b="0" baseline="0" dirty="0" smtClean="0"/>
          </a:p>
          <a:p>
            <a:pPr marL="0" indent="0">
              <a:buFont typeface="Arial" pitchFamily="34" charset="0"/>
              <a:buNone/>
            </a:pPr>
            <a:r>
              <a:rPr lang="en-AU" b="1" dirty="0" smtClean="0"/>
              <a:t>A pre program medical check-up </a:t>
            </a:r>
            <a:r>
              <a:rPr lang="en-AU" dirty="0" smtClean="0"/>
              <a:t>is a clearance that allows</a:t>
            </a:r>
            <a:r>
              <a:rPr lang="en-AU" baseline="0" dirty="0" smtClean="0"/>
              <a:t> the individual to participant in low-moderate intensity exercise, which adheres to insurance guidelines. This also engages the participant with a GP, as not all participants are actively engaged in medical check-ups. This process also encourages participant to follow through with having a full health assessment. </a:t>
            </a:r>
          </a:p>
          <a:p>
            <a:pPr marL="171450" indent="-171450">
              <a:buFont typeface="Arial" pitchFamily="34" charset="0"/>
              <a:buChar char="•"/>
            </a:pPr>
            <a:endParaRPr lang="en-AU" baseline="0" dirty="0" smtClean="0"/>
          </a:p>
          <a:p>
            <a:r>
              <a:rPr lang="en-AU" baseline="0" dirty="0" smtClean="0"/>
              <a:t>Participants </a:t>
            </a:r>
            <a:r>
              <a:rPr lang="en-AU" baseline="0" dirty="0" smtClean="0"/>
              <a:t>plan and set goals for themselves throughout the program. Friendships are established during the program with future group fitness sessions and walking groups encouraged.</a:t>
            </a:r>
          </a:p>
          <a:p>
            <a:endParaRPr lang="en-AU" baseline="0" dirty="0" smtClean="0"/>
          </a:p>
          <a:p>
            <a:r>
              <a:rPr lang="en-AU" baseline="0" dirty="0" smtClean="0"/>
              <a:t>This promotes sustainability of utilising what the participants have learnt during the program</a:t>
            </a:r>
          </a:p>
          <a:p>
            <a:pPr>
              <a:lnSpc>
                <a:spcPct val="90000"/>
              </a:lnSpc>
            </a:pPr>
            <a:endParaRPr lang="en-US" dirty="0" smtClean="0">
              <a:solidFill>
                <a:schemeClr val="tx2"/>
              </a:solidFill>
              <a:ea typeface="Arial Unicode MS" pitchFamily="34" charset="-128"/>
              <a:cs typeface="Arial Unicode MS" pitchFamily="34" charset="-128"/>
            </a:endParaRPr>
          </a:p>
          <a:p>
            <a:endParaRPr lang="en-AU" dirty="0" smtClean="0"/>
          </a:p>
          <a:p>
            <a:endParaRPr lang="en-AU" dirty="0" smtClean="0"/>
          </a:p>
          <a:p>
            <a:endParaRPr lang="en-AU" dirty="0"/>
          </a:p>
        </p:txBody>
      </p:sp>
      <p:sp>
        <p:nvSpPr>
          <p:cNvPr id="4" name="Slide Number Placeholder 3"/>
          <p:cNvSpPr>
            <a:spLocks noGrp="1"/>
          </p:cNvSpPr>
          <p:nvPr>
            <p:ph type="sldNum" sz="quarter" idx="10"/>
          </p:nvPr>
        </p:nvSpPr>
        <p:spPr/>
        <p:txBody>
          <a:bodyPr/>
          <a:lstStyle/>
          <a:p>
            <a:fld id="{7AE6A3E4-E5D8-44E7-9A38-493CE7895CE7}" type="slidenum">
              <a:rPr lang="en-AU" smtClean="0"/>
              <a:t>4</a:t>
            </a:fld>
            <a:endParaRPr lang="en-AU"/>
          </a:p>
        </p:txBody>
      </p:sp>
    </p:spTree>
    <p:extLst>
      <p:ext uri="{BB962C8B-B14F-4D97-AF65-F5344CB8AC3E}">
        <p14:creationId xmlns:p14="http://schemas.microsoft.com/office/powerpoint/2010/main" val="35440133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The program</a:t>
            </a:r>
            <a:r>
              <a:rPr lang="en-AU" baseline="0" dirty="0" smtClean="0"/>
              <a:t> ran for 8 week, every Thursday. It is best to consult with the community in choosing the right day of the week. </a:t>
            </a:r>
          </a:p>
          <a:p>
            <a:endParaRPr lang="en-AU" baseline="0" dirty="0" smtClean="0"/>
          </a:p>
          <a:p>
            <a:r>
              <a:rPr lang="en-AU" baseline="0" dirty="0" smtClean="0"/>
              <a:t>This was a partnership between MNC LHD and Department of Education,  Schools as Communities Centres with </a:t>
            </a:r>
            <a:r>
              <a:rPr lang="en-AU" dirty="0" smtClean="0"/>
              <a:t>Karen Hall (Coordinator).</a:t>
            </a:r>
            <a:r>
              <a:rPr lang="en-AU" baseline="0" dirty="0" smtClean="0"/>
              <a:t> The program was delivered at Kempsey south public school. </a:t>
            </a:r>
          </a:p>
          <a:p>
            <a:endParaRPr lang="en-AU" baseline="0" dirty="0" smtClean="0"/>
          </a:p>
          <a:p>
            <a:r>
              <a:rPr lang="en-AU" baseline="0" dirty="0" smtClean="0"/>
              <a:t>Participants were women aged 20 years and older who reside in the Kempsey area, some of the participants also had children and grandchildren who attend the public school. By having the program at the school enhanced the community participation with the school. This partnership provided this </a:t>
            </a:r>
            <a:r>
              <a:rPr lang="en-AU" b="1" baseline="0" dirty="0" smtClean="0"/>
              <a:t>venue free of charge </a:t>
            </a:r>
            <a:r>
              <a:rPr lang="en-AU" baseline="0" dirty="0" smtClean="0"/>
              <a:t>and </a:t>
            </a:r>
            <a:r>
              <a:rPr lang="en-AU" b="1" baseline="0" dirty="0" smtClean="0"/>
              <a:t>access to the schools hall, Aboriginal resource room, community garden, utilising the produce. </a:t>
            </a:r>
          </a:p>
          <a:p>
            <a:endParaRPr lang="en-AU" baseline="0" dirty="0" smtClean="0"/>
          </a:p>
          <a:p>
            <a:r>
              <a:rPr lang="en-AU" baseline="0" dirty="0" smtClean="0"/>
              <a:t>Participants  weight and measurements were recorded at the start and completion of the program which provided data for evaluation purposes </a:t>
            </a:r>
            <a:endParaRPr lang="en-AU" dirty="0"/>
          </a:p>
        </p:txBody>
      </p:sp>
      <p:sp>
        <p:nvSpPr>
          <p:cNvPr id="4" name="Slide Number Placeholder 3"/>
          <p:cNvSpPr>
            <a:spLocks noGrp="1"/>
          </p:cNvSpPr>
          <p:nvPr>
            <p:ph type="sldNum" sz="quarter" idx="10"/>
          </p:nvPr>
        </p:nvSpPr>
        <p:spPr/>
        <p:txBody>
          <a:bodyPr/>
          <a:lstStyle/>
          <a:p>
            <a:fld id="{7AE6A3E4-E5D8-44E7-9A38-493CE7895CE7}" type="slidenum">
              <a:rPr lang="en-AU" smtClean="0"/>
              <a:t>5</a:t>
            </a:fld>
            <a:endParaRPr lang="en-AU"/>
          </a:p>
        </p:txBody>
      </p:sp>
    </p:spTree>
    <p:extLst>
      <p:ext uri="{BB962C8B-B14F-4D97-AF65-F5344CB8AC3E}">
        <p14:creationId xmlns:p14="http://schemas.microsoft.com/office/powerpoint/2010/main" val="20835138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baseline="0" dirty="0" smtClean="0"/>
          </a:p>
          <a:p>
            <a:r>
              <a:rPr lang="en-AU" baseline="0" dirty="0" smtClean="0"/>
              <a:t>We provided the participants with a range of different activities, this included ball games such as captain ball, tunnel ball </a:t>
            </a:r>
            <a:r>
              <a:rPr lang="en-AU" baseline="0" dirty="0" err="1" smtClean="0"/>
              <a:t>ect</a:t>
            </a:r>
            <a:r>
              <a:rPr lang="en-AU" baseline="0" dirty="0" smtClean="0"/>
              <a:t>, different circuits consisting of squats, skipping, up/down stairs, star jumps, suiting a range of fitness levels. We also did a walking beep test, and participants aimed to beat their level set in the previous week. Pedometers were also provided to motivate participants to aim for the recommended 10,000 steps per day. </a:t>
            </a:r>
          </a:p>
          <a:p>
            <a:endParaRPr lang="en-AU" baseline="0" dirty="0" smtClean="0"/>
          </a:p>
          <a:p>
            <a:r>
              <a:rPr lang="en-AU" baseline="0" dirty="0" smtClean="0"/>
              <a:t>The different fitness activities  were provided with the option of an easier or more difficult alternative for each exercise. </a:t>
            </a:r>
            <a:r>
              <a:rPr lang="en-AU" baseline="0" dirty="0" err="1" smtClean="0"/>
              <a:t>Eg</a:t>
            </a:r>
            <a:r>
              <a:rPr lang="en-AU" baseline="0" dirty="0" smtClean="0"/>
              <a:t> having squats, with or without a chair. </a:t>
            </a:r>
            <a:endParaRPr lang="en-AU" dirty="0"/>
          </a:p>
        </p:txBody>
      </p:sp>
      <p:sp>
        <p:nvSpPr>
          <p:cNvPr id="4" name="Slide Number Placeholder 3"/>
          <p:cNvSpPr>
            <a:spLocks noGrp="1"/>
          </p:cNvSpPr>
          <p:nvPr>
            <p:ph type="sldNum" sz="quarter" idx="10"/>
          </p:nvPr>
        </p:nvSpPr>
        <p:spPr/>
        <p:txBody>
          <a:bodyPr/>
          <a:lstStyle/>
          <a:p>
            <a:fld id="{7AE6A3E4-E5D8-44E7-9A38-493CE7895CE7}" type="slidenum">
              <a:rPr lang="en-AU" smtClean="0"/>
              <a:t>6</a:t>
            </a:fld>
            <a:endParaRPr lang="en-AU"/>
          </a:p>
        </p:txBody>
      </p:sp>
    </p:spTree>
    <p:extLst>
      <p:ext uri="{BB962C8B-B14F-4D97-AF65-F5344CB8AC3E}">
        <p14:creationId xmlns:p14="http://schemas.microsoft.com/office/powerpoint/2010/main" val="13988362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After the exercise session, Karen Hall, Schools</a:t>
            </a:r>
            <a:r>
              <a:rPr lang="en-AU" baseline="0" dirty="0" smtClean="0"/>
              <a:t> as Communities assisted the participants with the cooking by preparing a healthy lunch and dessert. New foods were introduced each week, incorporating meals on a budget, suitable for families with children. This also encouraged whole foods and the recommended portion size for each food group.  </a:t>
            </a:r>
          </a:p>
          <a:p>
            <a:endParaRPr lang="en-AU" baseline="0" dirty="0" smtClean="0"/>
          </a:p>
          <a:p>
            <a:r>
              <a:rPr lang="en-AU" baseline="0" dirty="0" smtClean="0"/>
              <a:t>Participants were encourage to help with the meal preparation and clean up, providing practical experience </a:t>
            </a:r>
          </a:p>
          <a:p>
            <a:endParaRPr lang="en-AU" baseline="0" dirty="0" smtClean="0"/>
          </a:p>
          <a:p>
            <a:r>
              <a:rPr lang="en-AU" baseline="0" dirty="0" smtClean="0"/>
              <a:t>This session encouraged a relaxed environment to socialise and reflect. </a:t>
            </a:r>
          </a:p>
          <a:p>
            <a:endParaRPr lang="en-AU" baseline="0" dirty="0" smtClean="0"/>
          </a:p>
          <a:p>
            <a:endParaRPr lang="en-AU" dirty="0"/>
          </a:p>
        </p:txBody>
      </p:sp>
      <p:sp>
        <p:nvSpPr>
          <p:cNvPr id="4" name="Slide Number Placeholder 3"/>
          <p:cNvSpPr>
            <a:spLocks noGrp="1"/>
          </p:cNvSpPr>
          <p:nvPr>
            <p:ph type="sldNum" sz="quarter" idx="10"/>
          </p:nvPr>
        </p:nvSpPr>
        <p:spPr/>
        <p:txBody>
          <a:bodyPr/>
          <a:lstStyle/>
          <a:p>
            <a:fld id="{7AE6A3E4-E5D8-44E7-9A38-493CE7895CE7}" type="slidenum">
              <a:rPr lang="en-AU" smtClean="0"/>
              <a:t>7</a:t>
            </a:fld>
            <a:endParaRPr lang="en-AU"/>
          </a:p>
        </p:txBody>
      </p:sp>
    </p:spTree>
    <p:extLst>
      <p:ext uri="{BB962C8B-B14F-4D97-AF65-F5344CB8AC3E}">
        <p14:creationId xmlns:p14="http://schemas.microsoft.com/office/powerpoint/2010/main" val="21315178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smtClean="0"/>
              <a:t>One of the stand out sessions: </a:t>
            </a:r>
            <a:r>
              <a:rPr lang="en-AU" baseline="0" dirty="0" smtClean="0"/>
              <a:t>self-esteem &amp; anxiety</a:t>
            </a:r>
            <a:endParaRPr lang="en-AU" b="1" dirty="0" smtClean="0"/>
          </a:p>
          <a:p>
            <a:endParaRPr lang="en-AU" b="1" dirty="0" smtClean="0"/>
          </a:p>
          <a:p>
            <a:r>
              <a:rPr lang="en-AU" dirty="0" smtClean="0"/>
              <a:t>2 mental health professionals, both being female,</a:t>
            </a:r>
            <a:r>
              <a:rPr lang="en-AU" baseline="0" dirty="0" smtClean="0"/>
              <a:t> one from </a:t>
            </a:r>
            <a:r>
              <a:rPr lang="en-AU" baseline="0" dirty="0" err="1" smtClean="0"/>
              <a:t>Durri</a:t>
            </a:r>
            <a:r>
              <a:rPr lang="en-AU" baseline="0" dirty="0" smtClean="0"/>
              <a:t> AMS (Leanne Scholes-</a:t>
            </a:r>
            <a:r>
              <a:rPr lang="en-AU" baseline="0" dirty="0" err="1" smtClean="0"/>
              <a:t>Asper</a:t>
            </a:r>
            <a:r>
              <a:rPr lang="en-AU" baseline="0" dirty="0" smtClean="0"/>
              <a:t>) and the other from Community Mental Health (Julie Sutton), to provide an education session on self-esteem &amp; anxiety. From all the education sessions provided, this session received the most positive feedback. The guest speakers guided participants to talk about self-esteem and what does that mean to them, it also encouraged each person to say a positive attribute about themselves, which is not often comfortable to discuss. The guest speakers  also guided participants to discuss what is anxiety, and it was identifiable that participants have experienced anxiety within the group. Participants were then put through breathing training as a form of anxiety management. </a:t>
            </a:r>
          </a:p>
          <a:p>
            <a:endParaRPr lang="en-AU" baseline="0" dirty="0" smtClean="0"/>
          </a:p>
          <a:p>
            <a:r>
              <a:rPr lang="en-AU" baseline="0" dirty="0" smtClean="0"/>
              <a:t>This builds a partnership between health and the local AMS and provides an opportunity for participants to meet their local mental health professionals to reduce barriers in accessing the services</a:t>
            </a:r>
            <a:endParaRPr lang="en-AU" dirty="0"/>
          </a:p>
        </p:txBody>
      </p:sp>
      <p:sp>
        <p:nvSpPr>
          <p:cNvPr id="4" name="Slide Number Placeholder 3"/>
          <p:cNvSpPr>
            <a:spLocks noGrp="1"/>
          </p:cNvSpPr>
          <p:nvPr>
            <p:ph type="sldNum" sz="quarter" idx="10"/>
          </p:nvPr>
        </p:nvSpPr>
        <p:spPr/>
        <p:txBody>
          <a:bodyPr/>
          <a:lstStyle/>
          <a:p>
            <a:fld id="{7AE6A3E4-E5D8-44E7-9A38-493CE7895CE7}" type="slidenum">
              <a:rPr lang="en-AU" smtClean="0"/>
              <a:t>8</a:t>
            </a:fld>
            <a:endParaRPr lang="en-AU"/>
          </a:p>
        </p:txBody>
      </p:sp>
    </p:spTree>
    <p:extLst>
      <p:ext uri="{BB962C8B-B14F-4D97-AF65-F5344CB8AC3E}">
        <p14:creationId xmlns:p14="http://schemas.microsoft.com/office/powerpoint/2010/main" val="31724991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dirty="0" smtClean="0"/>
              <a:t>One</a:t>
            </a:r>
            <a:r>
              <a:rPr lang="en-AU" baseline="0" dirty="0" smtClean="0"/>
              <a:t> the last day of the program there was a pamper day provided to participants. </a:t>
            </a:r>
            <a:r>
              <a:rPr lang="en-AU" sz="1200" kern="1200" dirty="0" smtClean="0">
                <a:solidFill>
                  <a:schemeClr val="tx1"/>
                </a:solidFill>
                <a:effectLst/>
                <a:latin typeface="+mn-lt"/>
                <a:ea typeface="+mn-ea"/>
                <a:cs typeface="+mn-cs"/>
              </a:rPr>
              <a:t>The ladies enjoyed a hand massage which used hand wash and sugar, both ingredients are readily available.  They also tried a facial scrub which used, raw oats, honey and plain yoghurt; which can also be made at home. </a:t>
            </a:r>
          </a:p>
          <a:p>
            <a:pPr marL="0" marR="0" indent="0" algn="l" defTabSz="914400" rtl="0" eaLnBrk="1" fontAlgn="auto" latinLnBrk="0" hangingPunct="1">
              <a:lnSpc>
                <a:spcPct val="100000"/>
              </a:lnSpc>
              <a:spcBef>
                <a:spcPts val="0"/>
              </a:spcBef>
              <a:spcAft>
                <a:spcPts val="0"/>
              </a:spcAft>
              <a:buClrTx/>
              <a:buSzTx/>
              <a:buFontTx/>
              <a:buNone/>
              <a:tabLst/>
              <a:defRPr/>
            </a:pPr>
            <a:r>
              <a:rPr lang="en-AU" sz="1200" kern="1200" dirty="0" smtClean="0">
                <a:solidFill>
                  <a:schemeClr val="tx1"/>
                </a:solidFill>
                <a:effectLst/>
                <a:latin typeface="+mn-lt"/>
                <a:ea typeface="+mn-ea"/>
                <a:cs typeface="+mn-cs"/>
              </a:rPr>
              <a:t>All the ladies participated in this activity and had fun with lots of laughing and learning together. This session was provided by</a:t>
            </a:r>
            <a:r>
              <a:rPr lang="en-AU" sz="1200" kern="1200" baseline="0" dirty="0" smtClean="0">
                <a:solidFill>
                  <a:schemeClr val="tx1"/>
                </a:solidFill>
                <a:effectLst/>
                <a:latin typeface="+mn-lt"/>
                <a:ea typeface="+mn-ea"/>
                <a:cs typeface="+mn-cs"/>
              </a:rPr>
              <a:t> Lois </a:t>
            </a:r>
            <a:r>
              <a:rPr lang="en-AU" sz="1200" kern="1200" baseline="0" dirty="0" err="1" smtClean="0">
                <a:solidFill>
                  <a:schemeClr val="tx1"/>
                </a:solidFill>
                <a:effectLst/>
                <a:latin typeface="+mn-lt"/>
                <a:ea typeface="+mn-ea"/>
                <a:cs typeface="+mn-cs"/>
              </a:rPr>
              <a:t>Sallustio</a:t>
            </a:r>
            <a:r>
              <a:rPr lang="en-AU" sz="1200" kern="1200" baseline="0" dirty="0" smtClean="0">
                <a:solidFill>
                  <a:schemeClr val="tx1"/>
                </a:solidFill>
                <a:effectLst/>
                <a:latin typeface="+mn-lt"/>
                <a:ea typeface="+mn-ea"/>
                <a:cs typeface="+mn-cs"/>
              </a:rPr>
              <a:t> AHLO utilising her skills as a beauty therapist. This was also an opportunity for the community to meet the hospital liaison officer from PMBH.</a:t>
            </a:r>
            <a:endParaRPr lang="en-AU" sz="1200" kern="1200" dirty="0" smtClean="0">
              <a:solidFill>
                <a:schemeClr val="tx1"/>
              </a:solidFill>
              <a:effectLst/>
              <a:latin typeface="+mn-lt"/>
              <a:ea typeface="+mn-ea"/>
              <a:cs typeface="+mn-cs"/>
            </a:endParaRPr>
          </a:p>
          <a:p>
            <a:endParaRPr lang="en-AU" dirty="0" smtClean="0"/>
          </a:p>
          <a:p>
            <a:endParaRPr lang="en-AU" baseline="0" dirty="0" smtClean="0"/>
          </a:p>
          <a:p>
            <a:endParaRPr lang="en-AU" baseline="0" dirty="0" smtClean="0"/>
          </a:p>
        </p:txBody>
      </p:sp>
      <p:sp>
        <p:nvSpPr>
          <p:cNvPr id="4" name="Slide Number Placeholder 3"/>
          <p:cNvSpPr>
            <a:spLocks noGrp="1"/>
          </p:cNvSpPr>
          <p:nvPr>
            <p:ph type="sldNum" sz="quarter" idx="10"/>
          </p:nvPr>
        </p:nvSpPr>
        <p:spPr/>
        <p:txBody>
          <a:bodyPr/>
          <a:lstStyle/>
          <a:p>
            <a:fld id="{7AE6A3E4-E5D8-44E7-9A38-493CE7895CE7}" type="slidenum">
              <a:rPr lang="en-AU" smtClean="0"/>
              <a:t>9</a:t>
            </a:fld>
            <a:endParaRPr lang="en-AU"/>
          </a:p>
        </p:txBody>
      </p:sp>
    </p:spTree>
    <p:extLst>
      <p:ext uri="{BB962C8B-B14F-4D97-AF65-F5344CB8AC3E}">
        <p14:creationId xmlns:p14="http://schemas.microsoft.com/office/powerpoint/2010/main" val="37040938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smtClean="0"/>
              <a:t>Click to edit Master title style</a:t>
            </a:r>
            <a:endParaRPr kumimoji="0"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extLst/>
          </a:lstStyle>
          <a:p>
            <a:fld id="{2B46D93F-41D5-467D-83E5-54DB9EA8AD50}" type="datetimeFigureOut">
              <a:rPr lang="en-AU" smtClean="0"/>
              <a:t>04-03-14</a:t>
            </a:fld>
            <a:endParaRPr lang="en-AU"/>
          </a:p>
        </p:txBody>
      </p:sp>
      <p:sp>
        <p:nvSpPr>
          <p:cNvPr id="20" name="Footer Placeholder 19"/>
          <p:cNvSpPr>
            <a:spLocks noGrp="1"/>
          </p:cNvSpPr>
          <p:nvPr>
            <p:ph type="ftr" sz="quarter" idx="11"/>
          </p:nvPr>
        </p:nvSpPr>
        <p:spPr/>
        <p:txBody>
          <a:bodyPr/>
          <a:lstStyle>
            <a:extLst/>
          </a:lstStyle>
          <a:p>
            <a:endParaRPr lang="en-AU"/>
          </a:p>
        </p:txBody>
      </p:sp>
      <p:sp>
        <p:nvSpPr>
          <p:cNvPr id="10" name="Slide Number Placeholder 9"/>
          <p:cNvSpPr>
            <a:spLocks noGrp="1"/>
          </p:cNvSpPr>
          <p:nvPr>
            <p:ph type="sldNum" sz="quarter" idx="12"/>
          </p:nvPr>
        </p:nvSpPr>
        <p:spPr/>
        <p:txBody>
          <a:bodyPr/>
          <a:lstStyle>
            <a:extLst/>
          </a:lstStyle>
          <a:p>
            <a:fld id="{2ED16D9A-2BFA-4DBD-AF1E-31DFC50F757F}" type="slidenum">
              <a:rPr lang="en-AU" smtClean="0"/>
              <a:t>‹#›</a:t>
            </a:fld>
            <a:endParaRPr lang="en-AU"/>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2B46D93F-41D5-467D-83E5-54DB9EA8AD50}" type="datetimeFigureOut">
              <a:rPr lang="en-AU" smtClean="0"/>
              <a:t>04-03-14</a:t>
            </a:fld>
            <a:endParaRPr lang="en-AU"/>
          </a:p>
        </p:txBody>
      </p:sp>
      <p:sp>
        <p:nvSpPr>
          <p:cNvPr id="5" name="Footer Placeholder 4"/>
          <p:cNvSpPr>
            <a:spLocks noGrp="1"/>
          </p:cNvSpPr>
          <p:nvPr>
            <p:ph type="ftr" sz="quarter" idx="11"/>
          </p:nvPr>
        </p:nvSpPr>
        <p:spPr/>
        <p:txBody>
          <a:bodyPr/>
          <a:lstStyle>
            <a:extLst/>
          </a:lstStyle>
          <a:p>
            <a:endParaRPr lang="en-AU"/>
          </a:p>
        </p:txBody>
      </p:sp>
      <p:sp>
        <p:nvSpPr>
          <p:cNvPr id="6" name="Slide Number Placeholder 5"/>
          <p:cNvSpPr>
            <a:spLocks noGrp="1"/>
          </p:cNvSpPr>
          <p:nvPr>
            <p:ph type="sldNum" sz="quarter" idx="12"/>
          </p:nvPr>
        </p:nvSpPr>
        <p:spPr/>
        <p:txBody>
          <a:bodyPr/>
          <a:lstStyle>
            <a:extLst/>
          </a:lstStyle>
          <a:p>
            <a:fld id="{2ED16D9A-2BFA-4DBD-AF1E-31DFC50F757F}" type="slidenum">
              <a:rPr lang="en-AU" smtClean="0"/>
              <a:t>‹#›</a:t>
            </a:fld>
            <a:endParaRPr lang="en-A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143000" y="274640"/>
            <a:ext cx="55626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2B46D93F-41D5-467D-83E5-54DB9EA8AD50}" type="datetimeFigureOut">
              <a:rPr lang="en-AU" smtClean="0"/>
              <a:t>04-03-14</a:t>
            </a:fld>
            <a:endParaRPr lang="en-AU"/>
          </a:p>
        </p:txBody>
      </p:sp>
      <p:sp>
        <p:nvSpPr>
          <p:cNvPr id="5" name="Footer Placeholder 4"/>
          <p:cNvSpPr>
            <a:spLocks noGrp="1"/>
          </p:cNvSpPr>
          <p:nvPr>
            <p:ph type="ftr" sz="quarter" idx="11"/>
          </p:nvPr>
        </p:nvSpPr>
        <p:spPr/>
        <p:txBody>
          <a:bodyPr/>
          <a:lstStyle>
            <a:extLst/>
          </a:lstStyle>
          <a:p>
            <a:endParaRPr lang="en-AU"/>
          </a:p>
        </p:txBody>
      </p:sp>
      <p:sp>
        <p:nvSpPr>
          <p:cNvPr id="6" name="Slide Number Placeholder 5"/>
          <p:cNvSpPr>
            <a:spLocks noGrp="1"/>
          </p:cNvSpPr>
          <p:nvPr>
            <p:ph type="sldNum" sz="quarter" idx="12"/>
          </p:nvPr>
        </p:nvSpPr>
        <p:spPr/>
        <p:txBody>
          <a:bodyPr/>
          <a:lstStyle>
            <a:extLst/>
          </a:lstStyle>
          <a:p>
            <a:fld id="{2ED16D9A-2BFA-4DBD-AF1E-31DFC50F757F}" type="slidenum">
              <a:rPr lang="en-AU" smtClean="0"/>
              <a:t>‹#›</a:t>
            </a:fld>
            <a:endParaRPr lang="en-A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2B46D93F-41D5-467D-83E5-54DB9EA8AD50}" type="datetimeFigureOut">
              <a:rPr lang="en-AU" smtClean="0"/>
              <a:t>04-03-14</a:t>
            </a:fld>
            <a:endParaRPr lang="en-AU"/>
          </a:p>
        </p:txBody>
      </p:sp>
      <p:sp>
        <p:nvSpPr>
          <p:cNvPr id="5" name="Footer Placeholder 4"/>
          <p:cNvSpPr>
            <a:spLocks noGrp="1"/>
          </p:cNvSpPr>
          <p:nvPr>
            <p:ph type="ftr" sz="quarter" idx="11"/>
          </p:nvPr>
        </p:nvSpPr>
        <p:spPr/>
        <p:txBody>
          <a:bodyPr/>
          <a:lstStyle>
            <a:extLst/>
          </a:lstStyle>
          <a:p>
            <a:endParaRPr lang="en-AU"/>
          </a:p>
        </p:txBody>
      </p:sp>
      <p:sp>
        <p:nvSpPr>
          <p:cNvPr id="6" name="Slide Number Placeholder 5"/>
          <p:cNvSpPr>
            <a:spLocks noGrp="1"/>
          </p:cNvSpPr>
          <p:nvPr>
            <p:ph type="sldNum" sz="quarter" idx="12"/>
          </p:nvPr>
        </p:nvSpPr>
        <p:spPr/>
        <p:txBody>
          <a:bodyPr/>
          <a:lstStyle>
            <a:extLst/>
          </a:lstStyle>
          <a:p>
            <a:fld id="{2ED16D9A-2BFA-4DBD-AF1E-31DFC50F757F}" type="slidenum">
              <a:rPr lang="en-AU" smtClean="0"/>
              <a:t>‹#›</a:t>
            </a:fld>
            <a:endParaRPr lang="en-A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2B46D93F-41D5-467D-83E5-54DB9EA8AD50}" type="datetimeFigureOut">
              <a:rPr lang="en-AU" smtClean="0"/>
              <a:t>04-03-14</a:t>
            </a:fld>
            <a:endParaRPr lang="en-AU"/>
          </a:p>
        </p:txBody>
      </p:sp>
      <p:sp>
        <p:nvSpPr>
          <p:cNvPr id="5" name="Footer Placeholder 4"/>
          <p:cNvSpPr>
            <a:spLocks noGrp="1"/>
          </p:cNvSpPr>
          <p:nvPr>
            <p:ph type="ftr" sz="quarter" idx="11"/>
          </p:nvPr>
        </p:nvSpPr>
        <p:spPr/>
        <p:txBody>
          <a:bodyPr/>
          <a:lstStyle>
            <a:extLst/>
          </a:lstStyle>
          <a:p>
            <a:endParaRPr lang="en-AU"/>
          </a:p>
        </p:txBody>
      </p:sp>
      <p:sp>
        <p:nvSpPr>
          <p:cNvPr id="6" name="Slide Number Placeholder 5"/>
          <p:cNvSpPr>
            <a:spLocks noGrp="1"/>
          </p:cNvSpPr>
          <p:nvPr>
            <p:ph type="sldNum" sz="quarter" idx="12"/>
          </p:nvPr>
        </p:nvSpPr>
        <p:spPr/>
        <p:txBody>
          <a:bodyPr/>
          <a:lstStyle>
            <a:extLst/>
          </a:lstStyle>
          <a:p>
            <a:fld id="{2ED16D9A-2BFA-4DBD-AF1E-31DFC50F757F}" type="slidenum">
              <a:rPr lang="en-AU" smtClean="0"/>
              <a:t>‹#›</a:t>
            </a:fld>
            <a:endParaRPr lang="en-AU"/>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2B46D93F-41D5-467D-83E5-54DB9EA8AD50}" type="datetimeFigureOut">
              <a:rPr lang="en-AU" smtClean="0"/>
              <a:t>04-03-14</a:t>
            </a:fld>
            <a:endParaRPr lang="en-AU"/>
          </a:p>
        </p:txBody>
      </p:sp>
      <p:sp>
        <p:nvSpPr>
          <p:cNvPr id="6" name="Footer Placeholder 5"/>
          <p:cNvSpPr>
            <a:spLocks noGrp="1"/>
          </p:cNvSpPr>
          <p:nvPr>
            <p:ph type="ftr" sz="quarter" idx="11"/>
          </p:nvPr>
        </p:nvSpPr>
        <p:spPr/>
        <p:txBody>
          <a:bodyPr/>
          <a:lstStyle>
            <a:extLst/>
          </a:lstStyle>
          <a:p>
            <a:endParaRPr lang="en-AU"/>
          </a:p>
        </p:txBody>
      </p:sp>
      <p:sp>
        <p:nvSpPr>
          <p:cNvPr id="7" name="Slide Number Placeholder 6"/>
          <p:cNvSpPr>
            <a:spLocks noGrp="1"/>
          </p:cNvSpPr>
          <p:nvPr>
            <p:ph type="sldNum" sz="quarter" idx="12"/>
          </p:nvPr>
        </p:nvSpPr>
        <p:spPr/>
        <p:txBody>
          <a:bodyPr/>
          <a:lstStyle>
            <a:extLst/>
          </a:lstStyle>
          <a:p>
            <a:fld id="{2ED16D9A-2BFA-4DBD-AF1E-31DFC50F757F}" type="slidenum">
              <a:rPr lang="en-AU" smtClean="0"/>
              <a:t>‹#›</a:t>
            </a:fld>
            <a:endParaRPr lang="en-A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2B46D93F-41D5-467D-83E5-54DB9EA8AD50}" type="datetimeFigureOut">
              <a:rPr lang="en-AU" smtClean="0"/>
              <a:t>04-03-14</a:t>
            </a:fld>
            <a:endParaRPr lang="en-AU"/>
          </a:p>
        </p:txBody>
      </p:sp>
      <p:sp>
        <p:nvSpPr>
          <p:cNvPr id="8" name="Footer Placeholder 7"/>
          <p:cNvSpPr>
            <a:spLocks noGrp="1"/>
          </p:cNvSpPr>
          <p:nvPr>
            <p:ph type="ftr" sz="quarter" idx="11"/>
          </p:nvPr>
        </p:nvSpPr>
        <p:spPr/>
        <p:txBody>
          <a:bodyPr/>
          <a:lstStyle>
            <a:extLst/>
          </a:lstStyle>
          <a:p>
            <a:endParaRPr lang="en-AU"/>
          </a:p>
        </p:txBody>
      </p:sp>
      <p:sp>
        <p:nvSpPr>
          <p:cNvPr id="9" name="Slide Number Placeholder 8"/>
          <p:cNvSpPr>
            <a:spLocks noGrp="1"/>
          </p:cNvSpPr>
          <p:nvPr>
            <p:ph type="sldNum" sz="quarter" idx="12"/>
          </p:nvPr>
        </p:nvSpPr>
        <p:spPr/>
        <p:txBody>
          <a:bodyPr/>
          <a:lstStyle>
            <a:extLst/>
          </a:lstStyle>
          <a:p>
            <a:fld id="{2ED16D9A-2BFA-4DBD-AF1E-31DFC50F757F}" type="slidenum">
              <a:rPr lang="en-AU" smtClean="0"/>
              <a:t>‹#›</a:t>
            </a:fld>
            <a:endParaRPr lang="en-A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2B46D93F-41D5-467D-83E5-54DB9EA8AD50}" type="datetimeFigureOut">
              <a:rPr lang="en-AU" smtClean="0"/>
              <a:t>04-03-14</a:t>
            </a:fld>
            <a:endParaRPr lang="en-AU"/>
          </a:p>
        </p:txBody>
      </p:sp>
      <p:sp>
        <p:nvSpPr>
          <p:cNvPr id="4" name="Footer Placeholder 3"/>
          <p:cNvSpPr>
            <a:spLocks noGrp="1"/>
          </p:cNvSpPr>
          <p:nvPr>
            <p:ph type="ftr" sz="quarter" idx="11"/>
          </p:nvPr>
        </p:nvSpPr>
        <p:spPr/>
        <p:txBody>
          <a:bodyPr/>
          <a:lstStyle>
            <a:extLst/>
          </a:lstStyle>
          <a:p>
            <a:endParaRPr lang="en-AU"/>
          </a:p>
        </p:txBody>
      </p:sp>
      <p:sp>
        <p:nvSpPr>
          <p:cNvPr id="5" name="Slide Number Placeholder 4"/>
          <p:cNvSpPr>
            <a:spLocks noGrp="1"/>
          </p:cNvSpPr>
          <p:nvPr>
            <p:ph type="sldNum" sz="quarter" idx="12"/>
          </p:nvPr>
        </p:nvSpPr>
        <p:spPr/>
        <p:txBody>
          <a:bodyPr/>
          <a:lstStyle>
            <a:extLst/>
          </a:lstStyle>
          <a:p>
            <a:fld id="{2ED16D9A-2BFA-4DBD-AF1E-31DFC50F757F}" type="slidenum">
              <a:rPr lang="en-AU" smtClean="0"/>
              <a:t>‹#›</a:t>
            </a:fld>
            <a:endParaRPr lang="en-A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fld id="{2B46D93F-41D5-467D-83E5-54DB9EA8AD50}" type="datetimeFigureOut">
              <a:rPr lang="en-AU" smtClean="0"/>
              <a:t>04-03-14</a:t>
            </a:fld>
            <a:endParaRPr lang="en-AU"/>
          </a:p>
        </p:txBody>
      </p:sp>
      <p:sp>
        <p:nvSpPr>
          <p:cNvPr id="3" name="Footer Placeholder 2"/>
          <p:cNvSpPr>
            <a:spLocks noGrp="1"/>
          </p:cNvSpPr>
          <p:nvPr>
            <p:ph type="ftr" sz="quarter" idx="11"/>
          </p:nvPr>
        </p:nvSpPr>
        <p:spPr/>
        <p:txBody>
          <a:bodyPr/>
          <a:lstStyle>
            <a:extLst/>
          </a:lstStyle>
          <a:p>
            <a:endParaRPr lang="en-AU"/>
          </a:p>
        </p:txBody>
      </p:sp>
      <p:sp>
        <p:nvSpPr>
          <p:cNvPr id="4" name="Slide Number Placeholder 3"/>
          <p:cNvSpPr>
            <a:spLocks noGrp="1"/>
          </p:cNvSpPr>
          <p:nvPr>
            <p:ph type="sldNum" sz="quarter" idx="12"/>
          </p:nvPr>
        </p:nvSpPr>
        <p:spPr/>
        <p:txBody>
          <a:bodyPr/>
          <a:lstStyle>
            <a:extLst/>
          </a:lstStyle>
          <a:p>
            <a:fld id="{2ED16D9A-2BFA-4DBD-AF1E-31DFC50F757F}" type="slidenum">
              <a:rPr lang="en-AU" smtClean="0"/>
              <a:t>‹#›</a:t>
            </a:fld>
            <a:endParaRPr lang="en-AU"/>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2B46D93F-41D5-467D-83E5-54DB9EA8AD50}" type="datetimeFigureOut">
              <a:rPr lang="en-AU" smtClean="0"/>
              <a:t>04-03-14</a:t>
            </a:fld>
            <a:endParaRPr lang="en-AU"/>
          </a:p>
        </p:txBody>
      </p:sp>
      <p:sp>
        <p:nvSpPr>
          <p:cNvPr id="6" name="Footer Placeholder 5"/>
          <p:cNvSpPr>
            <a:spLocks noGrp="1"/>
          </p:cNvSpPr>
          <p:nvPr>
            <p:ph type="ftr" sz="quarter" idx="11"/>
          </p:nvPr>
        </p:nvSpPr>
        <p:spPr/>
        <p:txBody>
          <a:bodyPr/>
          <a:lstStyle>
            <a:extLst/>
          </a:lstStyle>
          <a:p>
            <a:endParaRPr lang="en-AU"/>
          </a:p>
        </p:txBody>
      </p:sp>
      <p:sp>
        <p:nvSpPr>
          <p:cNvPr id="7" name="Slide Number Placeholder 6"/>
          <p:cNvSpPr>
            <a:spLocks noGrp="1"/>
          </p:cNvSpPr>
          <p:nvPr>
            <p:ph type="sldNum" sz="quarter" idx="12"/>
          </p:nvPr>
        </p:nvSpPr>
        <p:spPr/>
        <p:txBody>
          <a:bodyPr/>
          <a:lstStyle>
            <a:extLst/>
          </a:lstStyle>
          <a:p>
            <a:fld id="{2ED16D9A-2BFA-4DBD-AF1E-31DFC50F757F}" type="slidenum">
              <a:rPr lang="en-AU" smtClean="0"/>
              <a:t>‹#›</a:t>
            </a:fld>
            <a:endParaRPr lang="en-A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extLst/>
          </a:lstStyle>
          <a:p>
            <a:fld id="{2B46D93F-41D5-467D-83E5-54DB9EA8AD50}" type="datetimeFigureOut">
              <a:rPr lang="en-AU" smtClean="0"/>
              <a:t>04-03-14</a:t>
            </a:fld>
            <a:endParaRPr lang="en-AU"/>
          </a:p>
        </p:txBody>
      </p:sp>
      <p:sp>
        <p:nvSpPr>
          <p:cNvPr id="6" name="Footer Placeholder 5"/>
          <p:cNvSpPr>
            <a:spLocks noGrp="1"/>
          </p:cNvSpPr>
          <p:nvPr>
            <p:ph type="ftr" sz="quarter" idx="11"/>
          </p:nvPr>
        </p:nvSpPr>
        <p:spPr/>
        <p:txBody>
          <a:bodyPr/>
          <a:lstStyle>
            <a:extLst/>
          </a:lstStyle>
          <a:p>
            <a:endParaRPr lang="en-AU"/>
          </a:p>
        </p:txBody>
      </p:sp>
      <p:sp>
        <p:nvSpPr>
          <p:cNvPr id="7" name="Slide Number Placeholder 6"/>
          <p:cNvSpPr>
            <a:spLocks noGrp="1"/>
          </p:cNvSpPr>
          <p:nvPr>
            <p:ph type="sldNum" sz="quarter" idx="12"/>
          </p:nvPr>
        </p:nvSpPr>
        <p:spPr/>
        <p:txBody>
          <a:bodyPr/>
          <a:lstStyle>
            <a:extLst/>
          </a:lstStyle>
          <a:p>
            <a:fld id="{2ED16D9A-2BFA-4DBD-AF1E-31DFC50F757F}" type="slidenum">
              <a:rPr lang="en-AU" smtClean="0"/>
              <a:t>‹#›</a:t>
            </a:fld>
            <a:endParaRPr lang="en-AU"/>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smtClean="0"/>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extLst/>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2B46D93F-41D5-467D-83E5-54DB9EA8AD50}" type="datetimeFigureOut">
              <a:rPr lang="en-AU" smtClean="0"/>
              <a:t>04-03-14</a:t>
            </a:fld>
            <a:endParaRPr lang="en-AU"/>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n-AU"/>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2ED16D9A-2BFA-4DBD-AF1E-31DFC50F757F}" type="slidenum">
              <a:rPr lang="en-AU" smtClean="0"/>
              <a:t>‹#›</a:t>
            </a:fld>
            <a:endParaRPr lang="en-AU"/>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91680" y="0"/>
            <a:ext cx="6532240" cy="1894362"/>
          </a:xfrm>
        </p:spPr>
        <p:txBody>
          <a:bodyPr>
            <a:normAutofit/>
          </a:bodyPr>
          <a:lstStyle/>
          <a:p>
            <a:pPr algn="ctr"/>
            <a:r>
              <a:rPr lang="en-AU" sz="5400" b="1" dirty="0" smtClean="0">
                <a:solidFill>
                  <a:srgbClr val="CC3300"/>
                </a:solidFill>
              </a:rPr>
              <a:t>HEALING PROGRAM</a:t>
            </a:r>
            <a:endParaRPr lang="en-AU" sz="5400" b="1" dirty="0"/>
          </a:p>
        </p:txBody>
      </p:sp>
      <p:sp>
        <p:nvSpPr>
          <p:cNvPr id="3" name="Subtitle 2"/>
          <p:cNvSpPr>
            <a:spLocks noGrp="1"/>
          </p:cNvSpPr>
          <p:nvPr>
            <p:ph type="subTitle" idx="1"/>
          </p:nvPr>
        </p:nvSpPr>
        <p:spPr>
          <a:xfrm>
            <a:off x="2267744" y="2780928"/>
            <a:ext cx="6717796" cy="3456384"/>
          </a:xfrm>
        </p:spPr>
        <p:txBody>
          <a:bodyPr>
            <a:normAutofit fontScale="77500" lnSpcReduction="20000"/>
          </a:bodyPr>
          <a:lstStyle/>
          <a:p>
            <a:r>
              <a:rPr lang="en-US" sz="3600" b="1" dirty="0" smtClean="0">
                <a:solidFill>
                  <a:srgbClr val="CC3300"/>
                </a:solidFill>
              </a:rPr>
              <a:t>H</a:t>
            </a:r>
            <a:r>
              <a:rPr lang="en-US" sz="3600" dirty="0" smtClean="0">
                <a:solidFill>
                  <a:srgbClr val="CC3300"/>
                </a:solidFill>
              </a:rPr>
              <a:t>ealthy</a:t>
            </a:r>
            <a:r>
              <a:rPr lang="en-US" sz="3600" b="1" dirty="0" smtClean="0">
                <a:solidFill>
                  <a:srgbClr val="CC3300"/>
                </a:solidFill>
              </a:rPr>
              <a:t> E</a:t>
            </a:r>
            <a:r>
              <a:rPr lang="en-US" sz="3600" dirty="0" smtClean="0">
                <a:solidFill>
                  <a:srgbClr val="CC3300"/>
                </a:solidFill>
              </a:rPr>
              <a:t>ating</a:t>
            </a:r>
            <a:r>
              <a:rPr lang="en-US" sz="3600" b="1" dirty="0" smtClean="0">
                <a:solidFill>
                  <a:srgbClr val="CC3300"/>
                </a:solidFill>
              </a:rPr>
              <a:t> A</a:t>
            </a:r>
            <a:r>
              <a:rPr lang="en-US" sz="3600" dirty="0" smtClean="0">
                <a:solidFill>
                  <a:srgbClr val="CC3300"/>
                </a:solidFill>
              </a:rPr>
              <a:t>ctivities</a:t>
            </a:r>
            <a:r>
              <a:rPr lang="en-US" sz="3600" b="1" dirty="0" smtClean="0">
                <a:solidFill>
                  <a:srgbClr val="CC3300"/>
                </a:solidFill>
              </a:rPr>
              <a:t> </a:t>
            </a:r>
            <a:r>
              <a:rPr lang="en-US" sz="3600" dirty="0" smtClean="0">
                <a:solidFill>
                  <a:srgbClr val="CC3300"/>
                </a:solidFill>
              </a:rPr>
              <a:t>and</a:t>
            </a:r>
            <a:r>
              <a:rPr lang="en-US" sz="3600" b="1" dirty="0" smtClean="0">
                <a:solidFill>
                  <a:srgbClr val="CC3300"/>
                </a:solidFill>
              </a:rPr>
              <a:t> L</a:t>
            </a:r>
            <a:r>
              <a:rPr lang="en-US" sz="3600" dirty="0" smtClean="0">
                <a:solidFill>
                  <a:srgbClr val="CC3300"/>
                </a:solidFill>
              </a:rPr>
              <a:t>ifestyles</a:t>
            </a:r>
            <a:r>
              <a:rPr lang="en-US" sz="3600" b="1" dirty="0" smtClean="0">
                <a:solidFill>
                  <a:srgbClr val="CC3300"/>
                </a:solidFill>
              </a:rPr>
              <a:t> </a:t>
            </a:r>
            <a:r>
              <a:rPr lang="en-US" sz="3600" dirty="0" smtClean="0">
                <a:solidFill>
                  <a:srgbClr val="CC3300"/>
                </a:solidFill>
              </a:rPr>
              <a:t>for </a:t>
            </a:r>
            <a:r>
              <a:rPr lang="en-US" sz="3600" b="1" dirty="0" smtClean="0">
                <a:solidFill>
                  <a:srgbClr val="CC3300"/>
                </a:solidFill>
              </a:rPr>
              <a:t>I</a:t>
            </a:r>
            <a:r>
              <a:rPr lang="en-US" sz="3600" dirty="0" smtClean="0">
                <a:solidFill>
                  <a:srgbClr val="CC3300"/>
                </a:solidFill>
              </a:rPr>
              <a:t>ndigenous</a:t>
            </a:r>
            <a:r>
              <a:rPr lang="en-US" sz="3600" b="1" dirty="0" smtClean="0">
                <a:solidFill>
                  <a:srgbClr val="CC3300"/>
                </a:solidFill>
              </a:rPr>
              <a:t> G</a:t>
            </a:r>
            <a:r>
              <a:rPr lang="en-US" sz="3600" dirty="0" smtClean="0">
                <a:solidFill>
                  <a:srgbClr val="CC3300"/>
                </a:solidFill>
              </a:rPr>
              <a:t>roups</a:t>
            </a:r>
            <a:endParaRPr lang="en-AU" sz="3600" dirty="0" smtClean="0">
              <a:solidFill>
                <a:srgbClr val="CC3300"/>
              </a:solidFill>
            </a:endParaRPr>
          </a:p>
          <a:p>
            <a:pPr algn="l"/>
            <a:endParaRPr lang="en-AU" sz="1800" b="1" dirty="0" smtClean="0"/>
          </a:p>
          <a:p>
            <a:pPr algn="l"/>
            <a:r>
              <a:rPr lang="en-AU" b="1" dirty="0" smtClean="0"/>
              <a:t>Jessica Morris</a:t>
            </a:r>
          </a:p>
          <a:p>
            <a:pPr algn="l"/>
            <a:r>
              <a:rPr lang="en-AU" b="0" dirty="0" smtClean="0"/>
              <a:t>Aboriginal Health Promotion Officer</a:t>
            </a:r>
          </a:p>
          <a:p>
            <a:pPr algn="l"/>
            <a:r>
              <a:rPr lang="en-AU" b="0" dirty="0" smtClean="0"/>
              <a:t>MNC LHD</a:t>
            </a:r>
          </a:p>
          <a:p>
            <a:pPr algn="l"/>
            <a:endParaRPr lang="en-AU" u="sng" dirty="0" smtClean="0"/>
          </a:p>
          <a:p>
            <a:pPr algn="l"/>
            <a:r>
              <a:rPr lang="en-AU" b="1" dirty="0" smtClean="0"/>
              <a:t>Marilyn Dean</a:t>
            </a:r>
          </a:p>
          <a:p>
            <a:pPr algn="l"/>
            <a:r>
              <a:rPr lang="en-AU" b="0" dirty="0" smtClean="0"/>
              <a:t>Aboriginal Health Education Officer</a:t>
            </a:r>
          </a:p>
          <a:p>
            <a:pPr algn="l"/>
            <a:r>
              <a:rPr lang="en-AU" b="0" dirty="0" smtClean="0"/>
              <a:t>MNC LHD </a:t>
            </a:r>
          </a:p>
          <a:p>
            <a:endParaRPr lang="en-AU" sz="2800" dirty="0"/>
          </a:p>
        </p:txBody>
      </p:sp>
    </p:spTree>
    <p:extLst>
      <p:ext uri="{BB962C8B-B14F-4D97-AF65-F5344CB8AC3E}">
        <p14:creationId xmlns:p14="http://schemas.microsoft.com/office/powerpoint/2010/main" val="191743025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en-AU" b="1" dirty="0">
                <a:solidFill>
                  <a:srgbClr val="CC3300"/>
                </a:solidFill>
              </a:rPr>
              <a:t>Long Term Goals</a:t>
            </a:r>
          </a:p>
        </p:txBody>
      </p:sp>
      <p:sp>
        <p:nvSpPr>
          <p:cNvPr id="3" name="Content Placeholder 2"/>
          <p:cNvSpPr>
            <a:spLocks noGrp="1"/>
          </p:cNvSpPr>
          <p:nvPr>
            <p:ph idx="1"/>
          </p:nvPr>
        </p:nvSpPr>
        <p:spPr>
          <a:xfrm>
            <a:off x="1435608" y="1268760"/>
            <a:ext cx="7498080" cy="4979640"/>
          </a:xfrm>
        </p:spPr>
        <p:txBody>
          <a:bodyPr>
            <a:normAutofit/>
          </a:bodyPr>
          <a:lstStyle/>
          <a:p>
            <a:pPr>
              <a:lnSpc>
                <a:spcPct val="90000"/>
              </a:lnSpc>
            </a:pPr>
            <a:endParaRPr lang="en-US" dirty="0">
              <a:solidFill>
                <a:schemeClr val="tx2"/>
              </a:solidFill>
            </a:endParaRPr>
          </a:p>
          <a:p>
            <a:pPr marL="171450" indent="-171450">
              <a:lnSpc>
                <a:spcPct val="90000"/>
              </a:lnSpc>
              <a:buFont typeface="Arial" pitchFamily="34" charset="0"/>
              <a:buChar char="•"/>
            </a:pPr>
            <a:r>
              <a:rPr lang="en-US" sz="3500" dirty="0">
                <a:solidFill>
                  <a:schemeClr val="tx2"/>
                </a:solidFill>
              </a:rPr>
              <a:t>I</a:t>
            </a:r>
            <a:r>
              <a:rPr lang="en-AU" sz="3500" dirty="0" err="1">
                <a:solidFill>
                  <a:schemeClr val="tx2"/>
                </a:solidFill>
              </a:rPr>
              <a:t>mproved</a:t>
            </a:r>
            <a:r>
              <a:rPr lang="en-AU" sz="3500" dirty="0">
                <a:solidFill>
                  <a:schemeClr val="tx2"/>
                </a:solidFill>
              </a:rPr>
              <a:t> self esteem and </a:t>
            </a:r>
            <a:r>
              <a:rPr lang="en-AU" sz="3500" dirty="0" smtClean="0">
                <a:solidFill>
                  <a:schemeClr val="tx2"/>
                </a:solidFill>
              </a:rPr>
              <a:t>confidence</a:t>
            </a:r>
            <a:endParaRPr lang="en-US" sz="3500" dirty="0">
              <a:solidFill>
                <a:schemeClr val="tx2"/>
              </a:solidFill>
            </a:endParaRPr>
          </a:p>
          <a:p>
            <a:pPr marL="171450" indent="-171450">
              <a:lnSpc>
                <a:spcPct val="90000"/>
              </a:lnSpc>
              <a:buFont typeface="Arial" pitchFamily="34" charset="0"/>
              <a:buChar char="•"/>
            </a:pPr>
            <a:r>
              <a:rPr lang="en-AU" sz="3500" dirty="0">
                <a:solidFill>
                  <a:schemeClr val="tx2"/>
                </a:solidFill>
              </a:rPr>
              <a:t>Some form of physical activity </a:t>
            </a:r>
            <a:r>
              <a:rPr lang="en-AU" sz="3500" dirty="0" smtClean="0">
                <a:solidFill>
                  <a:schemeClr val="tx2"/>
                </a:solidFill>
              </a:rPr>
              <a:t>regime</a:t>
            </a:r>
          </a:p>
          <a:p>
            <a:pPr marL="171450" indent="-171450">
              <a:lnSpc>
                <a:spcPct val="90000"/>
              </a:lnSpc>
              <a:buFont typeface="Arial" pitchFamily="34" charset="0"/>
              <a:buChar char="•"/>
            </a:pPr>
            <a:r>
              <a:rPr lang="en-AU" sz="3500" dirty="0" smtClean="0">
                <a:solidFill>
                  <a:schemeClr val="tx2"/>
                </a:solidFill>
              </a:rPr>
              <a:t>A </a:t>
            </a:r>
            <a:r>
              <a:rPr lang="en-AU" sz="3500" dirty="0">
                <a:solidFill>
                  <a:schemeClr val="tx2"/>
                </a:solidFill>
              </a:rPr>
              <a:t>support link is established </a:t>
            </a:r>
            <a:r>
              <a:rPr lang="en-AU" sz="3500" dirty="0" smtClean="0">
                <a:solidFill>
                  <a:schemeClr val="tx2"/>
                </a:solidFill>
              </a:rPr>
              <a:t>outside </a:t>
            </a:r>
            <a:r>
              <a:rPr lang="en-AU" sz="3500" dirty="0">
                <a:solidFill>
                  <a:schemeClr val="tx2"/>
                </a:solidFill>
              </a:rPr>
              <a:t>of the group</a:t>
            </a:r>
          </a:p>
          <a:p>
            <a:pPr marL="171450" indent="-171450">
              <a:lnSpc>
                <a:spcPct val="90000"/>
              </a:lnSpc>
              <a:buFont typeface="Arial" pitchFamily="34" charset="0"/>
              <a:buChar char="•"/>
            </a:pPr>
            <a:r>
              <a:rPr lang="en-AU" sz="3500" dirty="0">
                <a:solidFill>
                  <a:schemeClr val="tx2"/>
                </a:solidFill>
              </a:rPr>
              <a:t>Individual and family eating patterns change as a result of the program</a:t>
            </a:r>
            <a:endParaRPr lang="en-US" sz="3500" dirty="0">
              <a:solidFill>
                <a:schemeClr val="tx2"/>
              </a:solidFill>
            </a:endParaRPr>
          </a:p>
          <a:p>
            <a:pPr marL="171450" indent="-171450">
              <a:lnSpc>
                <a:spcPct val="90000"/>
              </a:lnSpc>
              <a:buFont typeface="Arial" pitchFamily="34" charset="0"/>
              <a:buChar char="•"/>
            </a:pPr>
            <a:r>
              <a:rPr lang="en-AU" sz="3500" dirty="0">
                <a:solidFill>
                  <a:schemeClr val="tx2"/>
                </a:solidFill>
              </a:rPr>
              <a:t>Participants access the </a:t>
            </a:r>
            <a:r>
              <a:rPr lang="en-AU" sz="3500" dirty="0" smtClean="0">
                <a:solidFill>
                  <a:schemeClr val="tx2"/>
                </a:solidFill>
              </a:rPr>
              <a:t>services</a:t>
            </a:r>
            <a:endParaRPr lang="en-AU" dirty="0"/>
          </a:p>
        </p:txBody>
      </p:sp>
    </p:spTree>
    <p:extLst>
      <p:ext uri="{BB962C8B-B14F-4D97-AF65-F5344CB8AC3E}">
        <p14:creationId xmlns:p14="http://schemas.microsoft.com/office/powerpoint/2010/main" val="6737061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en-AU" b="1" dirty="0">
                <a:solidFill>
                  <a:srgbClr val="CC3300"/>
                </a:solidFill>
              </a:rPr>
              <a:t>Future Considerations</a:t>
            </a:r>
          </a:p>
        </p:txBody>
      </p:sp>
      <p:sp>
        <p:nvSpPr>
          <p:cNvPr id="3" name="Content Placeholder 2"/>
          <p:cNvSpPr>
            <a:spLocks noGrp="1"/>
          </p:cNvSpPr>
          <p:nvPr>
            <p:ph idx="1"/>
          </p:nvPr>
        </p:nvSpPr>
        <p:spPr/>
        <p:txBody>
          <a:bodyPr>
            <a:normAutofit fontScale="92500"/>
          </a:bodyPr>
          <a:lstStyle/>
          <a:p>
            <a:r>
              <a:rPr lang="en-AU" sz="3500" dirty="0">
                <a:solidFill>
                  <a:schemeClr val="tx2"/>
                </a:solidFill>
              </a:rPr>
              <a:t>The greatest burden by 2020 will be chronic </a:t>
            </a:r>
            <a:r>
              <a:rPr lang="en-AU" sz="3500" dirty="0" smtClean="0">
                <a:solidFill>
                  <a:schemeClr val="tx2"/>
                </a:solidFill>
              </a:rPr>
              <a:t>diseases</a:t>
            </a:r>
          </a:p>
          <a:p>
            <a:endParaRPr lang="en-AU" sz="3500" dirty="0">
              <a:solidFill>
                <a:schemeClr val="tx2"/>
              </a:solidFill>
            </a:endParaRPr>
          </a:p>
          <a:p>
            <a:r>
              <a:rPr lang="en-AU" sz="3500" dirty="0">
                <a:solidFill>
                  <a:schemeClr val="tx2"/>
                </a:solidFill>
              </a:rPr>
              <a:t>Young demographic profile and </a:t>
            </a:r>
            <a:r>
              <a:rPr lang="en-AU" sz="3500" dirty="0" smtClean="0">
                <a:solidFill>
                  <a:schemeClr val="tx2"/>
                </a:solidFill>
              </a:rPr>
              <a:t>families</a:t>
            </a:r>
          </a:p>
          <a:p>
            <a:endParaRPr lang="en-AU" sz="3500" dirty="0">
              <a:solidFill>
                <a:schemeClr val="tx2"/>
              </a:solidFill>
            </a:endParaRPr>
          </a:p>
          <a:p>
            <a:r>
              <a:rPr lang="en-AU" sz="3500" dirty="0">
                <a:solidFill>
                  <a:schemeClr val="tx2"/>
                </a:solidFill>
              </a:rPr>
              <a:t> Health risk </a:t>
            </a:r>
            <a:r>
              <a:rPr lang="en-AU" sz="3500" dirty="0" smtClean="0">
                <a:solidFill>
                  <a:schemeClr val="tx2"/>
                </a:solidFill>
              </a:rPr>
              <a:t>factors</a:t>
            </a:r>
          </a:p>
          <a:p>
            <a:endParaRPr lang="en-AU" sz="3500" dirty="0">
              <a:solidFill>
                <a:schemeClr val="tx2"/>
              </a:solidFill>
            </a:endParaRPr>
          </a:p>
          <a:p>
            <a:r>
              <a:rPr lang="en-AU" sz="3500" dirty="0">
                <a:solidFill>
                  <a:schemeClr val="tx2"/>
                </a:solidFill>
              </a:rPr>
              <a:t>Social determinants of health </a:t>
            </a:r>
          </a:p>
        </p:txBody>
      </p:sp>
    </p:spTree>
    <p:extLst>
      <p:ext uri="{BB962C8B-B14F-4D97-AF65-F5344CB8AC3E}">
        <p14:creationId xmlns:p14="http://schemas.microsoft.com/office/powerpoint/2010/main" val="30863655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600" y="332656"/>
            <a:ext cx="7467600" cy="1143000"/>
          </a:xfrm>
        </p:spPr>
        <p:txBody>
          <a:bodyPr>
            <a:normAutofit/>
          </a:bodyPr>
          <a:lstStyle/>
          <a:p>
            <a:pPr algn="r"/>
            <a:r>
              <a:rPr lang="en-AU" b="1" dirty="0">
                <a:solidFill>
                  <a:srgbClr val="CC3300"/>
                </a:solidFill>
              </a:rPr>
              <a:t>Background of the program </a:t>
            </a:r>
          </a:p>
        </p:txBody>
      </p:sp>
      <p:sp>
        <p:nvSpPr>
          <p:cNvPr id="3" name="Content Placeholder 2"/>
          <p:cNvSpPr>
            <a:spLocks noGrp="1"/>
          </p:cNvSpPr>
          <p:nvPr>
            <p:ph idx="1"/>
          </p:nvPr>
        </p:nvSpPr>
        <p:spPr/>
        <p:txBody>
          <a:bodyPr>
            <a:normAutofit/>
          </a:bodyPr>
          <a:lstStyle/>
          <a:p>
            <a:pPr marL="0" indent="0">
              <a:lnSpc>
                <a:spcPct val="90000"/>
              </a:lnSpc>
              <a:buNone/>
              <a:tabLst>
                <a:tab pos="387350" algn="l"/>
              </a:tabLst>
            </a:pPr>
            <a:endParaRPr lang="en-AU" dirty="0" smtClean="0">
              <a:solidFill>
                <a:schemeClr val="tx2"/>
              </a:solidFill>
            </a:endParaRPr>
          </a:p>
          <a:p>
            <a:pPr marL="0" indent="0">
              <a:lnSpc>
                <a:spcPct val="90000"/>
              </a:lnSpc>
              <a:buNone/>
              <a:tabLst>
                <a:tab pos="387350" algn="l"/>
              </a:tabLst>
            </a:pPr>
            <a:r>
              <a:rPr lang="en-AU" dirty="0">
                <a:solidFill>
                  <a:schemeClr val="tx2"/>
                </a:solidFill>
              </a:rPr>
              <a:t>A program developed by the Health Promotion Unit, Population Health, Planning and </a:t>
            </a:r>
            <a:r>
              <a:rPr lang="en-AU" dirty="0" smtClean="0">
                <a:solidFill>
                  <a:schemeClr val="tx2"/>
                </a:solidFill>
              </a:rPr>
              <a:t>Performance, </a:t>
            </a:r>
            <a:r>
              <a:rPr lang="en-AU" dirty="0">
                <a:solidFill>
                  <a:schemeClr val="tx2"/>
                </a:solidFill>
              </a:rPr>
              <a:t>Laurel Rogers- Aboriginal Health Promotion </a:t>
            </a:r>
            <a:r>
              <a:rPr lang="en-AU" dirty="0" smtClean="0">
                <a:solidFill>
                  <a:schemeClr val="tx2"/>
                </a:solidFill>
              </a:rPr>
              <a:t>officer, Northern </a:t>
            </a:r>
            <a:r>
              <a:rPr lang="en-AU" dirty="0">
                <a:solidFill>
                  <a:schemeClr val="tx2"/>
                </a:solidFill>
              </a:rPr>
              <a:t>Rivers Area Health Service. </a:t>
            </a:r>
            <a:endParaRPr lang="en-AU" dirty="0" smtClean="0">
              <a:solidFill>
                <a:schemeClr val="tx2"/>
              </a:solidFill>
            </a:endParaRPr>
          </a:p>
          <a:p>
            <a:pPr marL="0" indent="0">
              <a:lnSpc>
                <a:spcPct val="90000"/>
              </a:lnSpc>
              <a:buNone/>
              <a:tabLst>
                <a:tab pos="387350" algn="l"/>
              </a:tabLst>
            </a:pPr>
            <a:endParaRPr lang="en-AU" dirty="0">
              <a:solidFill>
                <a:schemeClr val="tx2"/>
              </a:solidFill>
            </a:endParaRPr>
          </a:p>
          <a:p>
            <a:pPr marL="0" indent="0">
              <a:lnSpc>
                <a:spcPct val="90000"/>
              </a:lnSpc>
              <a:buNone/>
              <a:tabLst>
                <a:tab pos="387350" algn="l"/>
              </a:tabLst>
            </a:pPr>
            <a:r>
              <a:rPr lang="en-AU" dirty="0" smtClean="0">
                <a:solidFill>
                  <a:schemeClr val="tx2"/>
                </a:solidFill>
              </a:rPr>
              <a:t>Adapted </a:t>
            </a:r>
            <a:r>
              <a:rPr lang="en-AU" dirty="0">
                <a:solidFill>
                  <a:schemeClr val="tx2"/>
                </a:solidFill>
              </a:rPr>
              <a:t>from the QLD Healthy Weight Program </a:t>
            </a:r>
          </a:p>
          <a:p>
            <a:pPr marL="0" indent="0">
              <a:lnSpc>
                <a:spcPct val="90000"/>
              </a:lnSpc>
              <a:buNone/>
              <a:tabLst>
                <a:tab pos="387350" algn="l"/>
              </a:tabLst>
            </a:pPr>
            <a:endParaRPr lang="en-AU" dirty="0" smtClean="0">
              <a:solidFill>
                <a:schemeClr val="tx2"/>
              </a:solidFill>
            </a:endParaRPr>
          </a:p>
        </p:txBody>
      </p:sp>
    </p:spTree>
    <p:extLst>
      <p:ext uri="{BB962C8B-B14F-4D97-AF65-F5344CB8AC3E}">
        <p14:creationId xmlns:p14="http://schemas.microsoft.com/office/powerpoint/2010/main" val="6201781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r"/>
            <a:r>
              <a:rPr lang="en-AU" b="1" dirty="0">
                <a:solidFill>
                  <a:srgbClr val="CC3300"/>
                </a:solidFill>
              </a:rPr>
              <a:t>The Project Aims</a:t>
            </a:r>
            <a:br>
              <a:rPr lang="en-AU" b="1" dirty="0">
                <a:solidFill>
                  <a:srgbClr val="CC3300"/>
                </a:solidFill>
              </a:rPr>
            </a:br>
            <a:endParaRPr lang="en-AU" b="1" dirty="0">
              <a:solidFill>
                <a:srgbClr val="CC3300"/>
              </a:solidFill>
            </a:endParaRPr>
          </a:p>
        </p:txBody>
      </p:sp>
      <p:sp>
        <p:nvSpPr>
          <p:cNvPr id="3" name="Content Placeholder 2"/>
          <p:cNvSpPr>
            <a:spLocks noGrp="1"/>
          </p:cNvSpPr>
          <p:nvPr>
            <p:ph idx="1"/>
          </p:nvPr>
        </p:nvSpPr>
        <p:spPr/>
        <p:txBody>
          <a:bodyPr>
            <a:normAutofit/>
          </a:bodyPr>
          <a:lstStyle/>
          <a:p>
            <a:pPr marL="171450" indent="-171450">
              <a:lnSpc>
                <a:spcPct val="90000"/>
              </a:lnSpc>
              <a:buFont typeface="Arial" pitchFamily="34" charset="0"/>
              <a:buChar char="•"/>
              <a:tabLst>
                <a:tab pos="387350" algn="l"/>
              </a:tabLst>
            </a:pPr>
            <a:r>
              <a:rPr lang="en-AU" sz="3500" dirty="0" smtClean="0">
                <a:solidFill>
                  <a:schemeClr val="tx2"/>
                </a:solidFill>
              </a:rPr>
              <a:t>Improve </a:t>
            </a:r>
            <a:r>
              <a:rPr lang="en-AU" sz="3500" dirty="0">
                <a:solidFill>
                  <a:schemeClr val="tx2"/>
                </a:solidFill>
              </a:rPr>
              <a:t>the self-esteem and </a:t>
            </a:r>
            <a:r>
              <a:rPr lang="en-AU" sz="3500" dirty="0" smtClean="0">
                <a:solidFill>
                  <a:schemeClr val="tx2"/>
                </a:solidFill>
              </a:rPr>
              <a:t>confidence</a:t>
            </a:r>
            <a:endParaRPr lang="en-AU" sz="3500" dirty="0">
              <a:solidFill>
                <a:schemeClr val="tx2"/>
              </a:solidFill>
            </a:endParaRPr>
          </a:p>
          <a:p>
            <a:pPr marL="171450" indent="-171450">
              <a:lnSpc>
                <a:spcPct val="90000"/>
              </a:lnSpc>
              <a:buFont typeface="Arial" pitchFamily="34" charset="0"/>
              <a:buChar char="•"/>
              <a:tabLst>
                <a:tab pos="387350" algn="l"/>
              </a:tabLst>
            </a:pPr>
            <a:r>
              <a:rPr lang="en-AU" sz="3500" dirty="0">
                <a:solidFill>
                  <a:schemeClr val="tx2"/>
                </a:solidFill>
              </a:rPr>
              <a:t>Increase physical activity to recommended daily levels</a:t>
            </a:r>
            <a:endParaRPr lang="en-US" sz="3500" dirty="0">
              <a:solidFill>
                <a:schemeClr val="tx2"/>
              </a:solidFill>
            </a:endParaRPr>
          </a:p>
          <a:p>
            <a:pPr marL="171450" indent="-171450">
              <a:lnSpc>
                <a:spcPct val="90000"/>
              </a:lnSpc>
              <a:buFont typeface="Arial" pitchFamily="34" charset="0"/>
              <a:buChar char="•"/>
              <a:tabLst>
                <a:tab pos="387350" algn="l"/>
              </a:tabLst>
            </a:pPr>
            <a:r>
              <a:rPr lang="en-US" sz="3500" dirty="0">
                <a:solidFill>
                  <a:schemeClr val="tx2"/>
                </a:solidFill>
              </a:rPr>
              <a:t>Expand participants knowledge </a:t>
            </a:r>
            <a:endParaRPr lang="en-US" sz="3500" dirty="0" smtClean="0">
              <a:solidFill>
                <a:schemeClr val="tx2"/>
              </a:solidFill>
            </a:endParaRPr>
          </a:p>
          <a:p>
            <a:pPr marL="171450" indent="-171450">
              <a:lnSpc>
                <a:spcPct val="90000"/>
              </a:lnSpc>
              <a:buFont typeface="Arial" pitchFamily="34" charset="0"/>
              <a:buChar char="•"/>
              <a:tabLst>
                <a:tab pos="387350" algn="l"/>
              </a:tabLst>
            </a:pPr>
            <a:r>
              <a:rPr lang="en-AU" sz="3500" dirty="0" smtClean="0">
                <a:solidFill>
                  <a:schemeClr val="tx2"/>
                </a:solidFill>
              </a:rPr>
              <a:t>To </a:t>
            </a:r>
            <a:r>
              <a:rPr lang="en-AU" sz="3500" dirty="0">
                <a:solidFill>
                  <a:schemeClr val="tx2"/>
                </a:solidFill>
              </a:rPr>
              <a:t>close the gap on Aboriginal life expectancy by reducing </a:t>
            </a:r>
            <a:r>
              <a:rPr lang="en-AU" sz="3500" dirty="0" smtClean="0">
                <a:solidFill>
                  <a:schemeClr val="tx2"/>
                </a:solidFill>
              </a:rPr>
              <a:t>obesity and chronic </a:t>
            </a:r>
            <a:r>
              <a:rPr lang="en-AU" sz="3500" dirty="0">
                <a:solidFill>
                  <a:schemeClr val="tx2"/>
                </a:solidFill>
              </a:rPr>
              <a:t>disease risk </a:t>
            </a:r>
            <a:r>
              <a:rPr lang="en-AU" sz="3500" dirty="0" smtClean="0">
                <a:solidFill>
                  <a:schemeClr val="tx2"/>
                </a:solidFill>
              </a:rPr>
              <a:t>factors. </a:t>
            </a:r>
            <a:endParaRPr lang="en-AU" sz="3500" dirty="0">
              <a:solidFill>
                <a:schemeClr val="tx2"/>
              </a:solidFill>
            </a:endParaRPr>
          </a:p>
          <a:p>
            <a:endParaRPr lang="en-AU" dirty="0"/>
          </a:p>
        </p:txBody>
      </p:sp>
    </p:spTree>
    <p:extLst>
      <p:ext uri="{BB962C8B-B14F-4D97-AF65-F5344CB8AC3E}">
        <p14:creationId xmlns:p14="http://schemas.microsoft.com/office/powerpoint/2010/main" val="21121561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030"/>
          <p:cNvSpPr>
            <a:spLocks noGrp="1" noChangeArrowheads="1"/>
          </p:cNvSpPr>
          <p:nvPr>
            <p:ph type="title"/>
          </p:nvPr>
        </p:nvSpPr>
        <p:spPr/>
        <p:txBody>
          <a:bodyPr/>
          <a:lstStyle/>
          <a:p>
            <a:pPr algn="r"/>
            <a:r>
              <a:rPr lang="en-US" b="1" dirty="0">
                <a:solidFill>
                  <a:srgbClr val="CC3300"/>
                </a:solidFill>
              </a:rPr>
              <a:t>Program Outline</a:t>
            </a:r>
            <a:endParaRPr lang="en-AU" b="1" dirty="0">
              <a:solidFill>
                <a:srgbClr val="CC3300"/>
              </a:solidFill>
            </a:endParaRPr>
          </a:p>
        </p:txBody>
      </p:sp>
      <p:sp>
        <p:nvSpPr>
          <p:cNvPr id="3" name="Content Placeholder 2"/>
          <p:cNvSpPr>
            <a:spLocks noGrp="1"/>
          </p:cNvSpPr>
          <p:nvPr>
            <p:ph idx="1"/>
          </p:nvPr>
        </p:nvSpPr>
        <p:spPr/>
        <p:txBody>
          <a:bodyPr/>
          <a:lstStyle/>
          <a:p>
            <a:pPr marL="0" indent="0">
              <a:lnSpc>
                <a:spcPct val="90000"/>
              </a:lnSpc>
              <a:buNone/>
              <a:tabLst>
                <a:tab pos="387350" algn="l"/>
              </a:tabLst>
            </a:pPr>
            <a:r>
              <a:rPr lang="en-US" dirty="0" smtClean="0">
                <a:solidFill>
                  <a:schemeClr val="tx2"/>
                </a:solidFill>
              </a:rPr>
              <a:t>An </a:t>
            </a:r>
            <a:r>
              <a:rPr lang="en-AU" dirty="0" smtClean="0">
                <a:solidFill>
                  <a:schemeClr val="tx2"/>
                </a:solidFill>
              </a:rPr>
              <a:t>8-12 </a:t>
            </a:r>
            <a:r>
              <a:rPr lang="en-AU" dirty="0">
                <a:solidFill>
                  <a:schemeClr val="tx2"/>
                </a:solidFill>
              </a:rPr>
              <a:t>week </a:t>
            </a:r>
            <a:r>
              <a:rPr lang="en-AU" dirty="0" smtClean="0">
                <a:solidFill>
                  <a:schemeClr val="tx2"/>
                </a:solidFill>
              </a:rPr>
              <a:t>Program </a:t>
            </a:r>
            <a:r>
              <a:rPr lang="en-AU" dirty="0">
                <a:solidFill>
                  <a:schemeClr val="tx2"/>
                </a:solidFill>
              </a:rPr>
              <a:t>that</a:t>
            </a:r>
            <a:r>
              <a:rPr lang="en-US" dirty="0">
                <a:solidFill>
                  <a:schemeClr val="tx2"/>
                </a:solidFill>
              </a:rPr>
              <a:t> </a:t>
            </a:r>
            <a:r>
              <a:rPr lang="en-AU" dirty="0" smtClean="0">
                <a:solidFill>
                  <a:schemeClr val="tx2"/>
                </a:solidFill>
              </a:rPr>
              <a:t>has 3 components:</a:t>
            </a:r>
            <a:endParaRPr lang="en-US" dirty="0">
              <a:solidFill>
                <a:schemeClr val="tx2"/>
              </a:solidFill>
            </a:endParaRPr>
          </a:p>
          <a:p>
            <a:pPr marL="0" indent="0">
              <a:lnSpc>
                <a:spcPct val="90000"/>
              </a:lnSpc>
              <a:buNone/>
              <a:tabLst>
                <a:tab pos="387350" algn="l"/>
              </a:tabLst>
            </a:pPr>
            <a:endParaRPr lang="en-US" dirty="0">
              <a:solidFill>
                <a:schemeClr val="tx2"/>
              </a:solidFill>
            </a:endParaRPr>
          </a:p>
          <a:p>
            <a:pPr>
              <a:lnSpc>
                <a:spcPct val="90000"/>
              </a:lnSpc>
              <a:tabLst>
                <a:tab pos="387350" algn="l"/>
              </a:tabLst>
            </a:pPr>
            <a:r>
              <a:rPr lang="en-US" dirty="0">
                <a:solidFill>
                  <a:schemeClr val="tx2"/>
                </a:solidFill>
              </a:rPr>
              <a:t>1 </a:t>
            </a:r>
            <a:r>
              <a:rPr lang="en-AU" dirty="0">
                <a:solidFill>
                  <a:schemeClr val="tx2"/>
                </a:solidFill>
              </a:rPr>
              <a:t>hour </a:t>
            </a:r>
            <a:r>
              <a:rPr lang="en-AU" dirty="0" smtClean="0">
                <a:solidFill>
                  <a:schemeClr val="tx2"/>
                </a:solidFill>
              </a:rPr>
              <a:t>Physical Activity session </a:t>
            </a:r>
            <a:r>
              <a:rPr lang="en-US" dirty="0" smtClean="0">
                <a:solidFill>
                  <a:schemeClr val="tx2"/>
                </a:solidFill>
              </a:rPr>
              <a:t> </a:t>
            </a:r>
            <a:endParaRPr lang="en-US" dirty="0">
              <a:solidFill>
                <a:schemeClr val="tx2"/>
              </a:solidFill>
            </a:endParaRPr>
          </a:p>
          <a:p>
            <a:pPr marL="0" indent="0">
              <a:lnSpc>
                <a:spcPct val="90000"/>
              </a:lnSpc>
              <a:buNone/>
              <a:tabLst>
                <a:tab pos="387350" algn="l"/>
              </a:tabLst>
            </a:pPr>
            <a:endParaRPr lang="en-US" dirty="0">
              <a:solidFill>
                <a:schemeClr val="tx2"/>
              </a:solidFill>
            </a:endParaRPr>
          </a:p>
          <a:p>
            <a:pPr>
              <a:lnSpc>
                <a:spcPct val="90000"/>
              </a:lnSpc>
              <a:tabLst>
                <a:tab pos="387350" algn="l"/>
              </a:tabLst>
            </a:pPr>
            <a:r>
              <a:rPr lang="en-US" dirty="0" smtClean="0">
                <a:solidFill>
                  <a:schemeClr val="tx2"/>
                </a:solidFill>
              </a:rPr>
              <a:t>1  </a:t>
            </a:r>
            <a:r>
              <a:rPr lang="en-US" dirty="0">
                <a:solidFill>
                  <a:schemeClr val="tx2"/>
                </a:solidFill>
              </a:rPr>
              <a:t>hour session </a:t>
            </a:r>
            <a:r>
              <a:rPr lang="en-AU" dirty="0">
                <a:solidFill>
                  <a:schemeClr val="tx2"/>
                </a:solidFill>
              </a:rPr>
              <a:t>on</a:t>
            </a:r>
            <a:r>
              <a:rPr lang="en-US" dirty="0">
                <a:solidFill>
                  <a:schemeClr val="tx2"/>
                </a:solidFill>
              </a:rPr>
              <a:t> </a:t>
            </a:r>
            <a:r>
              <a:rPr lang="en-US" dirty="0" smtClean="0">
                <a:solidFill>
                  <a:schemeClr val="tx2"/>
                </a:solidFill>
              </a:rPr>
              <a:t>healthy lifestyles </a:t>
            </a:r>
          </a:p>
          <a:p>
            <a:pPr>
              <a:lnSpc>
                <a:spcPct val="90000"/>
              </a:lnSpc>
              <a:tabLst>
                <a:tab pos="387350" algn="l"/>
              </a:tabLst>
            </a:pPr>
            <a:endParaRPr lang="en-US" dirty="0">
              <a:solidFill>
                <a:schemeClr val="tx2"/>
              </a:solidFill>
            </a:endParaRPr>
          </a:p>
          <a:p>
            <a:pPr>
              <a:lnSpc>
                <a:spcPct val="90000"/>
              </a:lnSpc>
              <a:tabLst>
                <a:tab pos="387350" algn="l"/>
              </a:tabLst>
            </a:pPr>
            <a:r>
              <a:rPr lang="en-US" dirty="0">
                <a:solidFill>
                  <a:schemeClr val="tx2"/>
                </a:solidFill>
              </a:rPr>
              <a:t>Healthy Eating,  preparing </a:t>
            </a:r>
            <a:r>
              <a:rPr lang="en-US" dirty="0" smtClean="0">
                <a:solidFill>
                  <a:schemeClr val="tx2"/>
                </a:solidFill>
              </a:rPr>
              <a:t>&amp; sharing  lunch</a:t>
            </a:r>
            <a:endParaRPr lang="en-US" dirty="0">
              <a:solidFill>
                <a:schemeClr val="tx2"/>
              </a:solidFill>
            </a:endParaRPr>
          </a:p>
          <a:p>
            <a:pPr marL="0" indent="0">
              <a:lnSpc>
                <a:spcPct val="90000"/>
              </a:lnSpc>
              <a:buNone/>
              <a:tabLst>
                <a:tab pos="387350" algn="l"/>
              </a:tabLst>
            </a:pPr>
            <a:endParaRPr lang="en-AU" dirty="0">
              <a:solidFill>
                <a:schemeClr val="tx2"/>
              </a:solidFill>
            </a:endParaRPr>
          </a:p>
          <a:p>
            <a:endParaRPr lang="en-AU" dirty="0"/>
          </a:p>
        </p:txBody>
      </p:sp>
    </p:spTree>
    <p:extLst>
      <p:ext uri="{BB962C8B-B14F-4D97-AF65-F5344CB8AC3E}">
        <p14:creationId xmlns:p14="http://schemas.microsoft.com/office/powerpoint/2010/main" val="246894886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pic>
        <p:nvPicPr>
          <p:cNvPr id="6" name="Content Placeholder 5" descr="C:\Users\KAREN HALL\Downloads\13110120.jpg"/>
          <p:cNvPicPr>
            <a:picLocks noGrp="1"/>
          </p:cNvPicPr>
          <p:nvPr>
            <p:ph idx="1"/>
          </p:nvPr>
        </p:nvPicPr>
        <p:blipFill>
          <a:blip r:embed="rId3" cstate="print"/>
          <a:stretch>
            <a:fillRect/>
          </a:stretch>
        </p:blipFill>
        <p:spPr bwMode="auto">
          <a:xfrm>
            <a:off x="1043608" y="0"/>
            <a:ext cx="8100392" cy="6858000"/>
          </a:xfrm>
          <a:prstGeom prst="rect">
            <a:avLst/>
          </a:prstGeom>
          <a:noFill/>
          <a:ln w="9525">
            <a:noFill/>
            <a:miter lim="800000"/>
            <a:headEnd/>
            <a:tailEnd/>
          </a:ln>
        </p:spPr>
      </p:pic>
    </p:spTree>
    <p:extLst>
      <p:ext uri="{BB962C8B-B14F-4D97-AF65-F5344CB8AC3E}">
        <p14:creationId xmlns:p14="http://schemas.microsoft.com/office/powerpoint/2010/main" val="410205554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T:\Healing photos\Picture 007.jpg"/>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tretch>
            <a:fillRect/>
          </a:stretch>
        </p:blipFill>
        <p:spPr bwMode="auto">
          <a:xfrm>
            <a:off x="971600" y="1"/>
            <a:ext cx="81724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11296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pic>
        <p:nvPicPr>
          <p:cNvPr id="7" name="Content Placeholder 6" descr="F:\P1010522.JPG"/>
          <p:cNvPicPr>
            <a:picLocks noGrp="1"/>
          </p:cNvPicPr>
          <p:nvPr>
            <p:ph idx="1"/>
          </p:nvPr>
        </p:nvPicPr>
        <p:blipFill>
          <a:blip r:embed="rId3" cstate="print"/>
          <a:srcRect/>
          <a:stretch>
            <a:fillRect/>
          </a:stretch>
        </p:blipFill>
        <p:spPr bwMode="auto">
          <a:xfrm>
            <a:off x="971600" y="-25334"/>
            <a:ext cx="4404959" cy="6883334"/>
          </a:xfrm>
          <a:prstGeom prst="rect">
            <a:avLst/>
          </a:prstGeom>
          <a:noFill/>
          <a:ln w="9525">
            <a:noFill/>
            <a:miter lim="800000"/>
            <a:headEnd/>
            <a:tailEnd/>
          </a:ln>
        </p:spPr>
      </p:pic>
      <p:pic>
        <p:nvPicPr>
          <p:cNvPr id="8" name="Picture 7" descr="C:\Users\KAREN HALL\Downloads\13110130.jpg"/>
          <p:cNvPicPr/>
          <p:nvPr/>
        </p:nvPicPr>
        <p:blipFill>
          <a:blip r:embed="rId4" cstate="print"/>
          <a:srcRect/>
          <a:stretch>
            <a:fillRect/>
          </a:stretch>
        </p:blipFill>
        <p:spPr bwMode="auto">
          <a:xfrm>
            <a:off x="5292080" y="-25334"/>
            <a:ext cx="3851920" cy="3657610"/>
          </a:xfrm>
          <a:prstGeom prst="rect">
            <a:avLst/>
          </a:prstGeom>
          <a:noFill/>
          <a:ln w="9525">
            <a:noFill/>
            <a:miter lim="800000"/>
            <a:headEnd/>
            <a:tailEnd/>
          </a:ln>
        </p:spPr>
      </p:pic>
      <p:pic>
        <p:nvPicPr>
          <p:cNvPr id="9" name="Picture 8" descr="C:\Users\KAREN HALL\Downloads\13120022.jpg"/>
          <p:cNvPicPr/>
          <p:nvPr/>
        </p:nvPicPr>
        <p:blipFill>
          <a:blip r:embed="rId5" cstate="print"/>
          <a:srcRect/>
          <a:stretch>
            <a:fillRect/>
          </a:stretch>
        </p:blipFill>
        <p:spPr bwMode="auto">
          <a:xfrm>
            <a:off x="5292080" y="3632276"/>
            <a:ext cx="3851920" cy="3225724"/>
          </a:xfrm>
          <a:prstGeom prst="rect">
            <a:avLst/>
          </a:prstGeom>
          <a:noFill/>
          <a:ln w="9525">
            <a:noFill/>
            <a:miter lim="800000"/>
            <a:headEnd/>
            <a:tailEnd/>
          </a:ln>
        </p:spPr>
      </p:pic>
    </p:spTree>
    <p:extLst>
      <p:ext uri="{BB962C8B-B14F-4D97-AF65-F5344CB8AC3E}">
        <p14:creationId xmlns:p14="http://schemas.microsoft.com/office/powerpoint/2010/main" val="189557842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pic>
        <p:nvPicPr>
          <p:cNvPr id="4" name="Content Placeholder 3" descr="F:\P1010503.JPG"/>
          <p:cNvPicPr>
            <a:picLocks noGrp="1"/>
          </p:cNvPicPr>
          <p:nvPr>
            <p:ph idx="1"/>
          </p:nvPr>
        </p:nvPicPr>
        <p:blipFill>
          <a:blip r:embed="rId3" cstate="print"/>
          <a:stretch>
            <a:fillRect/>
          </a:stretch>
        </p:blipFill>
        <p:spPr bwMode="auto">
          <a:xfrm>
            <a:off x="899592" y="0"/>
            <a:ext cx="8244407" cy="6858000"/>
          </a:xfrm>
          <a:prstGeom prst="rect">
            <a:avLst/>
          </a:prstGeom>
          <a:noFill/>
          <a:ln w="9525">
            <a:noFill/>
            <a:miter lim="800000"/>
            <a:headEnd/>
            <a:tailEnd/>
          </a:ln>
        </p:spPr>
      </p:pic>
    </p:spTree>
    <p:extLst>
      <p:ext uri="{BB962C8B-B14F-4D97-AF65-F5344CB8AC3E}">
        <p14:creationId xmlns:p14="http://schemas.microsoft.com/office/powerpoint/2010/main" val="35763542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pic>
        <p:nvPicPr>
          <p:cNvPr id="4" name="Content Placeholder 3" descr="F:\P1010507.JPG"/>
          <p:cNvPicPr>
            <a:picLocks noGrp="1"/>
          </p:cNvPicPr>
          <p:nvPr>
            <p:ph idx="1"/>
          </p:nvPr>
        </p:nvPicPr>
        <p:blipFill>
          <a:blip r:embed="rId3" cstate="print"/>
          <a:srcRect/>
          <a:stretch>
            <a:fillRect/>
          </a:stretch>
        </p:blipFill>
        <p:spPr bwMode="auto">
          <a:xfrm>
            <a:off x="971600" y="1"/>
            <a:ext cx="4355170" cy="3885944"/>
          </a:xfrm>
          <a:prstGeom prst="rect">
            <a:avLst/>
          </a:prstGeom>
          <a:noFill/>
          <a:ln w="9525">
            <a:noFill/>
            <a:miter lim="800000"/>
            <a:headEnd/>
            <a:tailEnd/>
          </a:ln>
        </p:spPr>
      </p:pic>
      <p:pic>
        <p:nvPicPr>
          <p:cNvPr id="5" name="Picture 4" descr="F:\P1010528.JPG"/>
          <p:cNvPicPr/>
          <p:nvPr/>
        </p:nvPicPr>
        <p:blipFill>
          <a:blip r:embed="rId4" cstate="print"/>
          <a:srcRect/>
          <a:stretch>
            <a:fillRect/>
          </a:stretch>
        </p:blipFill>
        <p:spPr bwMode="auto">
          <a:xfrm>
            <a:off x="5148064" y="0"/>
            <a:ext cx="3995936" cy="3812947"/>
          </a:xfrm>
          <a:prstGeom prst="rect">
            <a:avLst/>
          </a:prstGeom>
          <a:noFill/>
          <a:ln w="9525">
            <a:noFill/>
            <a:miter lim="800000"/>
            <a:headEnd/>
            <a:tailEnd/>
          </a:ln>
        </p:spPr>
      </p:pic>
      <p:pic>
        <p:nvPicPr>
          <p:cNvPr id="6" name="Picture 5" descr="F:\P1010539.JPG"/>
          <p:cNvPicPr/>
          <p:nvPr/>
        </p:nvPicPr>
        <p:blipFill>
          <a:blip r:embed="rId5" cstate="print"/>
          <a:srcRect/>
          <a:stretch>
            <a:fillRect/>
          </a:stretch>
        </p:blipFill>
        <p:spPr bwMode="auto">
          <a:xfrm>
            <a:off x="971600" y="3812947"/>
            <a:ext cx="4176464" cy="3024336"/>
          </a:xfrm>
          <a:prstGeom prst="rect">
            <a:avLst/>
          </a:prstGeom>
          <a:noFill/>
          <a:ln w="9525">
            <a:noFill/>
            <a:miter lim="800000"/>
            <a:headEnd/>
            <a:tailEnd/>
          </a:ln>
        </p:spPr>
      </p:pic>
      <p:pic>
        <p:nvPicPr>
          <p:cNvPr id="7" name="Picture 6" descr="F:\P1010531.JPG"/>
          <p:cNvPicPr/>
          <p:nvPr/>
        </p:nvPicPr>
        <p:blipFill>
          <a:blip r:embed="rId6" cstate="print"/>
          <a:srcRect/>
          <a:stretch>
            <a:fillRect/>
          </a:stretch>
        </p:blipFill>
        <p:spPr bwMode="auto">
          <a:xfrm>
            <a:off x="5148064" y="3812947"/>
            <a:ext cx="3995936" cy="3024336"/>
          </a:xfrm>
          <a:prstGeom prst="rect">
            <a:avLst/>
          </a:prstGeom>
          <a:noFill/>
          <a:ln w="9525">
            <a:noFill/>
            <a:miter lim="800000"/>
            <a:headEnd/>
            <a:tailEnd/>
          </a:ln>
        </p:spPr>
      </p:pic>
    </p:spTree>
    <p:extLst>
      <p:ext uri="{BB962C8B-B14F-4D97-AF65-F5344CB8AC3E}">
        <p14:creationId xmlns:p14="http://schemas.microsoft.com/office/powerpoint/2010/main" val="292689481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225AD910D5D3D14A8C82D06DC4ADDED7" ma:contentTypeVersion="2" ma:contentTypeDescription="Create a new document." ma:contentTypeScope="" ma:versionID="8be12bc4952cf1a2a4b42894998d32e1">
  <xsd:schema xmlns:xsd="http://www.w3.org/2001/XMLSchema" xmlns:xs="http://www.w3.org/2001/XMLSchema" xmlns:p="http://schemas.microsoft.com/office/2006/metadata/properties" xmlns:ns1="http://schemas.microsoft.com/sharepoint/v3" targetNamespace="http://schemas.microsoft.com/office/2006/metadata/properties" ma:root="true" ma:fieldsID="f91e7983093fe65855c9706521e95252"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internalName="PublishingStartDate">
      <xsd:simpleType>
        <xsd:restriction base="dms:Unknown"/>
      </xsd:simpleType>
    </xsd:element>
    <xsd:element name="PublishingExpirationDate" ma:index="9" nillable="true" ma:displayName="Scheduling End Dat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9A3BEAF-8641-4263-A5F4-0A22FE756B78}"/>
</file>

<file path=customXml/itemProps2.xml><?xml version="1.0" encoding="utf-8"?>
<ds:datastoreItem xmlns:ds="http://schemas.openxmlformats.org/officeDocument/2006/customXml" ds:itemID="{B690E13D-8714-44DF-A156-63BCD4B33CFA}"/>
</file>

<file path=customXml/itemProps3.xml><?xml version="1.0" encoding="utf-8"?>
<ds:datastoreItem xmlns:ds="http://schemas.openxmlformats.org/officeDocument/2006/customXml" ds:itemID="{E6691FEF-7A7B-4D8A-B8AF-20D5BB711015}"/>
</file>

<file path=docProps/app.xml><?xml version="1.0" encoding="utf-8"?>
<Properties xmlns="http://schemas.openxmlformats.org/officeDocument/2006/extended-properties" xmlns:vt="http://schemas.openxmlformats.org/officeDocument/2006/docPropsVTypes">
  <Template>Solstice</Template>
  <TotalTime>1484</TotalTime>
  <Words>1642</Words>
  <Application>Microsoft Office PowerPoint</Application>
  <PresentationFormat>On-screen Show (4:3)</PresentationFormat>
  <Paragraphs>164</Paragraphs>
  <Slides>11</Slides>
  <Notes>11</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Solstice</vt:lpstr>
      <vt:lpstr>HEALING PROGRAM</vt:lpstr>
      <vt:lpstr>Background of the program </vt:lpstr>
      <vt:lpstr>The Project Aims </vt:lpstr>
      <vt:lpstr>Program Outline</vt:lpstr>
      <vt:lpstr>PowerPoint Presentation</vt:lpstr>
      <vt:lpstr>PowerPoint Presentation</vt:lpstr>
      <vt:lpstr>PowerPoint Presentation</vt:lpstr>
      <vt:lpstr>PowerPoint Presentation</vt:lpstr>
      <vt:lpstr>PowerPoint Presentation</vt:lpstr>
      <vt:lpstr>Long Term Goals</vt:lpstr>
      <vt:lpstr>Future Considerations</vt:lpstr>
    </vt:vector>
  </TitlesOfParts>
  <Company>NSW Health</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Kempsey Healthy Eating Activities and Lifestyles for Indigenous Groups - Marilyn Dean and Jessica Morris</dc:title>
  <dc:creator>Morris, Jessica</dc:creator>
  <cp:lastModifiedBy>Morris, Jessica</cp:lastModifiedBy>
  <cp:revision>127</cp:revision>
  <dcterms:created xsi:type="dcterms:W3CDTF">2013-12-11T00:14:27Z</dcterms:created>
  <dcterms:modified xsi:type="dcterms:W3CDTF">2014-03-03T22:31:42Z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0x010100225AD910D5D3D14A8C82D06DC4ADDED7</vt:lpwstr>
  </property>
</Properties>
</file>