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78" r:id="rId6"/>
    <p:sldId id="259" r:id="rId7"/>
    <p:sldId id="260" r:id="rId8"/>
    <p:sldId id="273" r:id="rId9"/>
    <p:sldId id="262" r:id="rId10"/>
    <p:sldId id="274" r:id="rId11"/>
    <p:sldId id="272" r:id="rId12"/>
    <p:sldId id="271" r:id="rId13"/>
    <p:sldId id="267" r:id="rId14"/>
    <p:sldId id="268" r:id="rId15"/>
    <p:sldId id="280" r:id="rId16"/>
    <p:sldId id="266" r:id="rId17"/>
    <p:sldId id="279" r:id="rId18"/>
    <p:sldId id="269" r:id="rId19"/>
    <p:sldId id="270" r:id="rId20"/>
    <p:sldId id="263" r:id="rId21"/>
    <p:sldId id="264" r:id="rId22"/>
    <p:sldId id="265" r:id="rId23"/>
    <p:sldId id="276" r:id="rId24"/>
    <p:sldId id="277" r:id="rId25"/>
    <p:sldId id="27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05" autoAdjust="0"/>
  </p:normalViewPr>
  <p:slideViewPr>
    <p:cSldViewPr>
      <p:cViewPr varScale="1">
        <p:scale>
          <a:sx n="53" d="100"/>
          <a:sy n="53" d="100"/>
        </p:scale>
        <p:origin x="-9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26163E-452F-4F45-BF09-C6DBB48E42B1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714DC8-43F1-44C3-B2BA-F93D6020D93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123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5FC48-C588-457B-9209-DF4218082B7F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38C10-2284-4235-8FC5-C6108737FA9C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A9B3DB-99B5-403A-AF55-A83336A2FE60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7351B-8FBC-4FF0-B026-E1595DD76137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9B6D4-AC30-46C1-8E91-5CE54D54902E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E36F1-6B0B-4389-B689-AD36A5B11E47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14DC8-43F1-44C3-B2BA-F93D6020D939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BD97A-D550-4EFB-BB68-12AED29ED88C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14DC8-43F1-44C3-B2BA-F93D6020D939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06EF2-9B02-4CF5-B9B3-51161B50739E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80751D-5946-4FC5-A30A-714AA9CDCEFE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3F6B27-60C6-4E0A-A31B-908713C558D3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mtClean="0"/>
              <a:t>*Service and Team well prepared and welcoming – team meetings</a:t>
            </a:r>
          </a:p>
          <a:p>
            <a:pPr eaLnBrk="1" hangingPunct="1">
              <a:spcBef>
                <a:spcPct val="0"/>
              </a:spcBef>
            </a:pPr>
            <a:r>
              <a:rPr lang="en-AU" smtClean="0"/>
              <a:t>Well informed about how to support trainee – questions and discussion brainstorm ideas support</a:t>
            </a:r>
          </a:p>
          <a:p>
            <a:pPr eaLnBrk="1" hangingPunct="1">
              <a:spcBef>
                <a:spcPct val="0"/>
              </a:spcBef>
            </a:pPr>
            <a:r>
              <a:rPr lang="en-AU" smtClean="0"/>
              <a:t>Offered opportunity to be involved – EOI mentor/ supervisor</a:t>
            </a:r>
          </a:p>
          <a:p>
            <a:pPr eaLnBrk="1" hangingPunct="1">
              <a:spcBef>
                <a:spcPct val="0"/>
              </a:spcBef>
            </a:pPr>
            <a:r>
              <a:rPr lang="en-AU" smtClean="0"/>
              <a:t>Value the role of the trainee – positive feedback from team and previous experience</a:t>
            </a:r>
          </a:p>
          <a:p>
            <a:pPr eaLnBrk="1" hangingPunct="1">
              <a:spcBef>
                <a:spcPct val="0"/>
              </a:spcBef>
            </a:pPr>
            <a:r>
              <a:rPr lang="en-AU" smtClean="0"/>
              <a:t>Value and embrace trainee cultural expertise – Positive and keen to participate</a:t>
            </a:r>
          </a:p>
          <a:p>
            <a:pPr eaLnBrk="1" hangingPunct="1">
              <a:spcBef>
                <a:spcPct val="0"/>
              </a:spcBef>
            </a:pPr>
            <a:r>
              <a:rPr lang="en-AU" smtClean="0"/>
              <a:t>Seeds sown and family prepared – ready to go</a:t>
            </a:r>
          </a:p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FA506-5525-43F0-AE07-5BED16E00558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A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DAB9F-E986-43DC-81CD-EAAF0478F9E2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mtClean="0"/>
              <a:t>*Offer opportunities to teams -</a:t>
            </a:r>
          </a:p>
          <a:p>
            <a:pPr eaLnBrk="1" hangingPunct="1">
              <a:spcBef>
                <a:spcPct val="0"/>
              </a:spcBef>
            </a:pPr>
            <a:r>
              <a:rPr lang="en-AU" smtClean="0"/>
              <a:t>People WANT to be involved-</a:t>
            </a:r>
          </a:p>
          <a:p>
            <a:pPr eaLnBrk="1" hangingPunct="1">
              <a:spcBef>
                <a:spcPct val="0"/>
              </a:spcBef>
            </a:pPr>
            <a:r>
              <a:rPr lang="en-AU" smtClean="0"/>
              <a:t>Service ownership-</a:t>
            </a:r>
          </a:p>
          <a:p>
            <a:pPr eaLnBrk="1" hangingPunct="1">
              <a:spcBef>
                <a:spcPct val="0"/>
              </a:spcBef>
            </a:pPr>
            <a:r>
              <a:rPr lang="en-AU" smtClean="0"/>
              <a:t>Self sustainable-</a:t>
            </a:r>
          </a:p>
          <a:p>
            <a:pPr eaLnBrk="1" hangingPunct="1">
              <a:spcBef>
                <a:spcPct val="0"/>
              </a:spcBef>
            </a:pPr>
            <a:r>
              <a:rPr lang="en-AU" smtClean="0"/>
              <a:t>Cultural growth-</a:t>
            </a:r>
          </a:p>
          <a:p>
            <a:pPr eaLnBrk="1" hangingPunct="1">
              <a:spcBef>
                <a:spcPct val="0"/>
              </a:spcBef>
            </a:pPr>
            <a:r>
              <a:rPr lang="en-AU" smtClean="0"/>
              <a:t>Trainee well nurtured ready to flourish-</a:t>
            </a:r>
          </a:p>
          <a:p>
            <a:pPr eaLnBrk="1" hangingPunct="1">
              <a:spcBef>
                <a:spcPct val="0"/>
              </a:spcBef>
            </a:pPr>
            <a:r>
              <a:rPr lang="en-AU" smtClean="0"/>
              <a:t>Community development approach-</a:t>
            </a:r>
          </a:p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E50FDA-054A-4A21-B5BB-0BD1B59F2286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A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14DC8-43F1-44C3-B2BA-F93D6020D939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14DC8-43F1-44C3-B2BA-F93D6020D939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63BB9-B722-41DF-A48A-84D26CFC184F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92BB4-FA19-48FD-B0C1-8368FDD04DE2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A035D-76BB-448A-AE93-55F21129079C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9D14D0-2C59-40B8-BCDC-0AC310BFE1E5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C6948D-56E2-4B9E-85BD-3E5EFCFEE1EC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1C040-1752-43B5-A271-7CD5446FA3D6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mtClean="0"/>
              <a:t>* What do you reckon we could have done make this work better?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41B805-D1A5-47ED-8D68-9ED4BE23CD26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mtClean="0"/>
              <a:t>*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19512-38C8-4D65-B4C3-D87D22A6DB41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119C-6F10-466C-B462-C6983D12FB29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97C6-58C0-4DF5-A462-68CC33FC324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DDE5-DD53-457D-A65C-3C4426032DF5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4C54-E1F1-47A7-928F-EBEA36B9270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C81CF-A76D-4DDB-908F-F2411A306467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71993-020A-45B7-BAA4-E8995394ADE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594E-1B4F-4F2C-8CA5-9356CF8F6B65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39D0-F06E-4777-8F2F-8C39416C73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187E-1363-49A3-87CC-A21025E7D94C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6BC0-1A5E-47FB-9D03-B228213EE27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C6F6-E597-46FF-B5C2-29C0C0DC66C2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D111-4F21-487B-8F42-AE9045521C2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CC03-494E-4FE2-BA93-555118916F96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D321-A563-4324-893B-FBC181DD3C1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8198-FA84-49B2-8686-1D5C9269590B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67E5-54BF-49E4-B7A2-05C018B4FC8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B642-ABC9-4795-9ADE-DCF668B812E3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924E-616C-4985-A140-1C27D8245D5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7587-BA14-46EB-9108-D00355A430DD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9E91-BE79-44FA-8232-6B4C028381F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E2932-DC07-4CEE-99BA-D1AC69DE2426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DF06-A4C1-4152-AE8E-84F29BA180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99CC97-95CA-4F62-8DCF-6A0F96A37F7F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7D6CE6-3B1C-4ED3-9324-8252DCBD9C7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sz="4000" b="1" dirty="0" smtClean="0">
                <a:solidFill>
                  <a:srgbClr val="336600"/>
                </a:solidFill>
              </a:rPr>
              <a:t>Learning from each other and growing together </a:t>
            </a:r>
            <a:br>
              <a:rPr lang="en-AU" sz="4000" b="1" dirty="0" smtClean="0">
                <a:solidFill>
                  <a:srgbClr val="336600"/>
                </a:solidFill>
              </a:rPr>
            </a:br>
            <a:r>
              <a:rPr lang="en-AU" sz="4000" b="1" dirty="0" smtClean="0">
                <a:solidFill>
                  <a:srgbClr val="336600"/>
                </a:solidFill>
              </a:rPr>
              <a:t>Growing opportunities for  a sustainable Aboriginal Mental Health workforce</a:t>
            </a:r>
            <a:br>
              <a:rPr lang="en-AU" sz="4000" b="1" dirty="0" smtClean="0">
                <a:solidFill>
                  <a:srgbClr val="336600"/>
                </a:solidFill>
              </a:rPr>
            </a:br>
            <a:endParaRPr lang="en-AU" sz="4000" dirty="0" smtClean="0">
              <a:solidFill>
                <a:srgbClr val="33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4365625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Cindi McCormick – Clinical Supervisor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Allison White – Partnerships Coordinator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Northern Sydney Local Health District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Mental Health Drug and Alcohol Servic</a:t>
            </a:r>
            <a:r>
              <a:rPr lang="en-AU" dirty="0" smtClean="0">
                <a:solidFill>
                  <a:schemeClr val="tx1"/>
                </a:solidFill>
              </a:rPr>
              <a:t>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9750" y="2708275"/>
            <a:ext cx="8229600" cy="1014413"/>
          </a:xfrm>
        </p:spPr>
        <p:txBody>
          <a:bodyPr/>
          <a:lstStyle/>
          <a:p>
            <a:pPr eaLnBrk="1" hangingPunct="1"/>
            <a:r>
              <a:rPr lang="en-AU" smtClean="0">
                <a:solidFill>
                  <a:srgbClr val="336600"/>
                </a:solidFill>
              </a:rPr>
              <a:t>Our family grew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solidFill>
                  <a:srgbClr val="336600"/>
                </a:solidFill>
              </a:rPr>
              <a:t>NSLHD MHDA Executive Support</a:t>
            </a:r>
          </a:p>
        </p:txBody>
      </p:sp>
      <p:pic>
        <p:nvPicPr>
          <p:cNvPr id="12291" name="Picture 2" descr="C:\Documents and Settings\AAWhite\Desktop\mhda build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412875"/>
            <a:ext cx="6284913" cy="4713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solidFill>
                  <a:srgbClr val="336600"/>
                </a:solidFill>
              </a:rPr>
              <a:t>Nathan</a:t>
            </a:r>
          </a:p>
        </p:txBody>
      </p:sp>
      <p:pic>
        <p:nvPicPr>
          <p:cNvPr id="20483" name="Picture 2" descr="C:\Documents and Settings\AAWhite\Desktop\nathan with other traine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341438"/>
            <a:ext cx="6978650" cy="521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solidFill>
                  <a:srgbClr val="336600"/>
                </a:solidFill>
              </a:rPr>
              <a:t>Allison</a:t>
            </a:r>
          </a:p>
        </p:txBody>
      </p:sp>
      <p:pic>
        <p:nvPicPr>
          <p:cNvPr id="13315" name="Picture 4" descr="F:\pics for coffs\20140226_1137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" y="1600200"/>
            <a:ext cx="80454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solidFill>
                  <a:srgbClr val="336600"/>
                </a:solidFill>
              </a:rPr>
              <a:t>Cindi</a:t>
            </a:r>
          </a:p>
        </p:txBody>
      </p:sp>
      <p:pic>
        <p:nvPicPr>
          <p:cNvPr id="14339" name="Picture 4" descr="C:\Documents and Settings\nsahsuser\Desktop\IMG_20131125_1830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513" y="1443038"/>
            <a:ext cx="5040312" cy="5040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Cindi</a:t>
            </a:r>
          </a:p>
        </p:txBody>
      </p:sp>
      <p:pic>
        <p:nvPicPr>
          <p:cNvPr id="15363" name="Picture 3" descr="C:\Documents and Settings\nsahsuser\Desktop\IMG_20131026_1136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1557338"/>
            <a:ext cx="4926012" cy="4926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solidFill>
                  <a:srgbClr val="336600"/>
                </a:solidFill>
              </a:rPr>
              <a:t>Scott</a:t>
            </a:r>
          </a:p>
        </p:txBody>
      </p:sp>
      <p:pic>
        <p:nvPicPr>
          <p:cNvPr id="16387" name="Picture 4" descr="F:\pics for coffs\1012511_10153261476770497_94524387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Kas</a:t>
            </a:r>
          </a:p>
        </p:txBody>
      </p:sp>
      <p:pic>
        <p:nvPicPr>
          <p:cNvPr id="17411" name="Picture 2" descr="F:\pics for coffs\270546_4829580337339_1952300401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412875"/>
            <a:ext cx="6473825" cy="4854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>
                <a:solidFill>
                  <a:srgbClr val="336600"/>
                </a:solidFill>
              </a:rPr>
              <a:t>Nathan &amp; </a:t>
            </a:r>
            <a:r>
              <a:rPr lang="en-AU" dirty="0" err="1" smtClean="0">
                <a:solidFill>
                  <a:srgbClr val="336600"/>
                </a:solidFill>
              </a:rPr>
              <a:t>Kas</a:t>
            </a:r>
            <a:endParaRPr lang="en-AU" dirty="0" smtClean="0">
              <a:solidFill>
                <a:srgbClr val="336600"/>
              </a:solidFill>
            </a:endParaRPr>
          </a:p>
        </p:txBody>
      </p:sp>
      <p:pic>
        <p:nvPicPr>
          <p:cNvPr id="18435" name="Picture 2" descr="C:\Documents and Settings\AAWhite\Desktop\kas and Natha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557338"/>
            <a:ext cx="4927600" cy="4926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solidFill>
                  <a:srgbClr val="336600"/>
                </a:solidFill>
              </a:rPr>
              <a:t>Ryde Community Team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Admin team</a:t>
            </a:r>
          </a:p>
          <a:p>
            <a:pPr eaLnBrk="1" hangingPunct="1"/>
            <a:r>
              <a:rPr lang="en-AU" dirty="0" smtClean="0"/>
              <a:t>Acute Care Team</a:t>
            </a:r>
          </a:p>
          <a:p>
            <a:pPr eaLnBrk="1" hangingPunct="1"/>
            <a:r>
              <a:rPr lang="en-AU" dirty="0" smtClean="0"/>
              <a:t>Case Management team</a:t>
            </a:r>
          </a:p>
          <a:p>
            <a:pPr eaLnBrk="1" hangingPunct="1"/>
            <a:r>
              <a:rPr lang="en-AU" dirty="0" smtClean="0"/>
              <a:t>Early Interventions Service</a:t>
            </a:r>
          </a:p>
          <a:p>
            <a:pPr eaLnBrk="1" hangingPunct="1"/>
            <a:r>
              <a:rPr lang="en-AU" dirty="0" smtClean="0"/>
              <a:t>SMHSOP Team</a:t>
            </a:r>
          </a:p>
          <a:p>
            <a:pPr eaLnBrk="1" hangingPunct="1"/>
            <a:r>
              <a:rPr lang="en-AU" dirty="0" smtClean="0"/>
              <a:t>Medical Team</a:t>
            </a:r>
          </a:p>
          <a:p>
            <a:pPr eaLnBrk="1" hangingPunct="1"/>
            <a:r>
              <a:rPr lang="en-AU" dirty="0" smtClean="0"/>
              <a:t>Drug &amp; Alcohol Service</a:t>
            </a:r>
          </a:p>
          <a:p>
            <a:pPr eaLnBrk="1" hangingPunct="1"/>
            <a:r>
              <a:rPr lang="en-AU" dirty="0" smtClean="0"/>
              <a:t>Assertive Outreach Team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smtClean="0">
                <a:solidFill>
                  <a:srgbClr val="336600"/>
                </a:solidFill>
              </a:rPr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Where have been</a:t>
            </a:r>
          </a:p>
          <a:p>
            <a:pPr eaLnBrk="1" hangingPunct="1"/>
            <a:r>
              <a:rPr lang="en-AU" dirty="0" smtClean="0"/>
              <a:t>What we learnt</a:t>
            </a:r>
          </a:p>
          <a:p>
            <a:pPr eaLnBrk="1" hangingPunct="1"/>
            <a:r>
              <a:rPr lang="en-AU" dirty="0" smtClean="0"/>
              <a:t>How we have changed</a:t>
            </a:r>
          </a:p>
          <a:p>
            <a:pPr eaLnBrk="1" hangingPunct="1"/>
            <a:r>
              <a:rPr lang="en-AU" dirty="0" smtClean="0"/>
              <a:t>Moving forward</a:t>
            </a:r>
          </a:p>
          <a:p>
            <a:pPr eaLnBrk="1" hangingPunct="1"/>
            <a:r>
              <a:rPr lang="en-AU" dirty="0" smtClean="0"/>
              <a:t>Creating a sustainable model for your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rgbClr val="336600"/>
                </a:solidFill>
              </a:rPr>
              <a:t>How we have changed</a:t>
            </a:r>
            <a:br>
              <a:rPr lang="en-AU" dirty="0" smtClean="0">
                <a:solidFill>
                  <a:srgbClr val="336600"/>
                </a:solidFill>
              </a:rPr>
            </a:br>
            <a:endParaRPr lang="en-AU" dirty="0" smtClean="0">
              <a:solidFill>
                <a:srgbClr val="3366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Service and Team well prepared and welcoming</a:t>
            </a:r>
          </a:p>
          <a:p>
            <a:pPr eaLnBrk="1" hangingPunct="1"/>
            <a:r>
              <a:rPr lang="en-AU" smtClean="0"/>
              <a:t>Well informed about how to support trainee</a:t>
            </a:r>
          </a:p>
          <a:p>
            <a:pPr eaLnBrk="1" hangingPunct="1"/>
            <a:r>
              <a:rPr lang="en-AU" smtClean="0"/>
              <a:t>Offered opportunity to be involved</a:t>
            </a:r>
          </a:p>
          <a:p>
            <a:pPr eaLnBrk="1" hangingPunct="1"/>
            <a:r>
              <a:rPr lang="en-AU" smtClean="0"/>
              <a:t>Value the role of the trainee</a:t>
            </a:r>
          </a:p>
          <a:p>
            <a:pPr eaLnBrk="1" hangingPunct="1"/>
            <a:r>
              <a:rPr lang="en-AU" smtClean="0"/>
              <a:t>Value and embrace trainee cultural expertise</a:t>
            </a:r>
          </a:p>
          <a:p>
            <a:pPr eaLnBrk="1" hangingPunct="1"/>
            <a:r>
              <a:rPr lang="en-AU" smtClean="0"/>
              <a:t>Seeds sown and family prepared</a:t>
            </a:r>
          </a:p>
          <a:p>
            <a:pPr eaLnBrk="1" hangingPunct="1"/>
            <a:endParaRPr lang="en-AU" smtClean="0"/>
          </a:p>
          <a:p>
            <a:pPr eaLnBrk="1" hangingPunct="1"/>
            <a:endParaRPr lang="en-AU" smtClean="0"/>
          </a:p>
          <a:p>
            <a:pPr eaLnBrk="1" hangingPunct="1"/>
            <a:endParaRPr lang="en-AU" smtClean="0"/>
          </a:p>
          <a:p>
            <a:pPr eaLnBrk="1" hangingPunct="1"/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2997200"/>
            <a:ext cx="8229600" cy="1143000"/>
          </a:xfrm>
        </p:spPr>
        <p:txBody>
          <a:bodyPr/>
          <a:lstStyle/>
          <a:p>
            <a:pPr eaLnBrk="1" hangingPunct="1"/>
            <a:r>
              <a:rPr lang="en-AU" sz="6600" smtClean="0">
                <a:solidFill>
                  <a:srgbClr val="336600"/>
                </a:solidFill>
              </a:rPr>
              <a:t>Moving forward</a:t>
            </a:r>
            <a:r>
              <a:rPr lang="en-AU" sz="6600" smtClean="0"/>
              <a:t/>
            </a:r>
            <a:br>
              <a:rPr lang="en-AU" sz="6600" smtClean="0"/>
            </a:br>
            <a:endParaRPr lang="en-AU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935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rgbClr val="336600"/>
                </a:solidFill>
              </a:rPr>
              <a:t>Creating a sustainable model for your service</a:t>
            </a:r>
            <a:br>
              <a:rPr lang="en-AU" dirty="0" smtClean="0">
                <a:solidFill>
                  <a:srgbClr val="336600"/>
                </a:solidFill>
              </a:rPr>
            </a:br>
            <a:endParaRPr lang="en-AU" dirty="0" smtClean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 eaLnBrk="1" hangingPunct="1"/>
            <a:r>
              <a:rPr lang="en-AU" smtClean="0"/>
              <a:t>Offer opportunities to teams </a:t>
            </a:r>
          </a:p>
          <a:p>
            <a:pPr eaLnBrk="1" hangingPunct="1"/>
            <a:r>
              <a:rPr lang="en-AU" smtClean="0"/>
              <a:t>People WANT to be involved</a:t>
            </a:r>
          </a:p>
          <a:p>
            <a:pPr eaLnBrk="1" hangingPunct="1"/>
            <a:r>
              <a:rPr lang="en-AU" smtClean="0"/>
              <a:t>Service ownership</a:t>
            </a:r>
          </a:p>
          <a:p>
            <a:pPr eaLnBrk="1" hangingPunct="1"/>
            <a:r>
              <a:rPr lang="en-AU" smtClean="0"/>
              <a:t>Self sustainable</a:t>
            </a:r>
          </a:p>
          <a:p>
            <a:pPr eaLnBrk="1" hangingPunct="1"/>
            <a:r>
              <a:rPr lang="en-AU" smtClean="0"/>
              <a:t>Cultural growth</a:t>
            </a:r>
          </a:p>
          <a:p>
            <a:pPr eaLnBrk="1" hangingPunct="1"/>
            <a:r>
              <a:rPr lang="en-AU" smtClean="0"/>
              <a:t>Trainee well nurtured ready to flourish</a:t>
            </a:r>
          </a:p>
          <a:p>
            <a:pPr eaLnBrk="1" hangingPunct="1"/>
            <a:r>
              <a:rPr lang="en-AU" smtClean="0"/>
              <a:t>Community development approach</a:t>
            </a:r>
          </a:p>
          <a:p>
            <a:pPr eaLnBrk="1" hangingPunct="1"/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AU" sz="2800" dirty="0" smtClean="0"/>
              <a:t>No </a:t>
            </a:r>
            <a:r>
              <a:rPr lang="en-AU" sz="2800" dirty="0" err="1" smtClean="0"/>
              <a:t>wai</a:t>
            </a:r>
            <a:r>
              <a:rPr lang="en-AU" sz="2800" dirty="0" smtClean="0"/>
              <a:t> </a:t>
            </a:r>
            <a:r>
              <a:rPr lang="en-AU" sz="2800" dirty="0" err="1" smtClean="0"/>
              <a:t>te</a:t>
            </a:r>
            <a:r>
              <a:rPr lang="en-AU" sz="2800" dirty="0" smtClean="0"/>
              <a:t> reo </a:t>
            </a:r>
            <a:r>
              <a:rPr lang="en-AU" sz="2800" dirty="0" err="1" smtClean="0"/>
              <a:t>i</a:t>
            </a:r>
            <a:r>
              <a:rPr lang="en-AU" sz="2800" dirty="0" smtClean="0"/>
              <a:t> </a:t>
            </a:r>
            <a:r>
              <a:rPr lang="en-AU" sz="2800" dirty="0" err="1" smtClean="0"/>
              <a:t>powhiri</a:t>
            </a:r>
            <a:r>
              <a:rPr lang="en-AU" sz="2800" dirty="0" smtClean="0"/>
              <a:t> </a:t>
            </a:r>
            <a:r>
              <a:rPr lang="en-AU" sz="2800" dirty="0" err="1" smtClean="0"/>
              <a:t>nei</a:t>
            </a:r>
            <a:r>
              <a:rPr lang="en-AU" sz="2800" dirty="0" smtClean="0"/>
              <a:t> </a:t>
            </a:r>
            <a:r>
              <a:rPr lang="en-AU" sz="2800" dirty="0" err="1" smtClean="0"/>
              <a:t>i</a:t>
            </a:r>
            <a:r>
              <a:rPr lang="en-AU" sz="2800" dirty="0" smtClean="0"/>
              <a:t> </a:t>
            </a:r>
            <a:r>
              <a:rPr lang="en-AU" sz="2800" dirty="0" err="1" smtClean="0"/>
              <a:t>ahau</a:t>
            </a:r>
            <a:endParaRPr lang="en-AU" sz="2800" dirty="0" smtClean="0"/>
          </a:p>
          <a:p>
            <a:pPr eaLnBrk="1" hangingPunct="1">
              <a:buNone/>
            </a:pPr>
            <a:r>
              <a:rPr lang="en-AU" sz="2800" i="1" dirty="0" smtClean="0"/>
              <a:t>For whom is this knowledge that greets me</a:t>
            </a:r>
          </a:p>
          <a:p>
            <a:pPr eaLnBrk="1" hangingPunct="1">
              <a:buNone/>
            </a:pPr>
            <a:r>
              <a:rPr lang="en-AU" sz="2800" dirty="0" smtClean="0"/>
              <a:t>No </a:t>
            </a:r>
            <a:r>
              <a:rPr lang="en-AU" sz="2800" dirty="0" err="1" smtClean="0"/>
              <a:t>Nga</a:t>
            </a:r>
            <a:r>
              <a:rPr lang="en-AU" sz="2800" dirty="0" smtClean="0"/>
              <a:t> </a:t>
            </a:r>
            <a:r>
              <a:rPr lang="en-AU" sz="2800" dirty="0" err="1" smtClean="0"/>
              <a:t>Tipuna</a:t>
            </a:r>
            <a:r>
              <a:rPr lang="en-AU" sz="2800" dirty="0" smtClean="0"/>
              <a:t> e</a:t>
            </a:r>
          </a:p>
          <a:p>
            <a:pPr eaLnBrk="1" hangingPunct="1">
              <a:buNone/>
            </a:pPr>
            <a:r>
              <a:rPr lang="en-AU" sz="2800" i="1" dirty="0" smtClean="0"/>
              <a:t>From our ancestors</a:t>
            </a:r>
          </a:p>
          <a:p>
            <a:pPr eaLnBrk="1" hangingPunct="1">
              <a:buNone/>
            </a:pPr>
            <a:r>
              <a:rPr lang="en-AU" sz="2800" dirty="0" smtClean="0"/>
              <a:t>Na </a:t>
            </a:r>
            <a:r>
              <a:rPr lang="en-AU" sz="2800" dirty="0" err="1" smtClean="0"/>
              <a:t>wai</a:t>
            </a:r>
            <a:r>
              <a:rPr lang="en-AU" sz="2800" dirty="0" smtClean="0"/>
              <a:t> </a:t>
            </a:r>
            <a:r>
              <a:rPr lang="en-AU" sz="2800" dirty="0" err="1" smtClean="0"/>
              <a:t>te</a:t>
            </a:r>
            <a:r>
              <a:rPr lang="en-AU" sz="2800" dirty="0" smtClean="0"/>
              <a:t> reo </a:t>
            </a:r>
            <a:r>
              <a:rPr lang="en-AU" sz="2800" dirty="0" err="1" smtClean="0"/>
              <a:t>i</a:t>
            </a:r>
            <a:r>
              <a:rPr lang="en-AU" sz="2800" dirty="0" smtClean="0"/>
              <a:t> </a:t>
            </a:r>
            <a:r>
              <a:rPr lang="en-AU" sz="2800" dirty="0" err="1" smtClean="0"/>
              <a:t>tuku</a:t>
            </a:r>
            <a:r>
              <a:rPr lang="en-AU" sz="2800" dirty="0" smtClean="0"/>
              <a:t> </a:t>
            </a:r>
            <a:r>
              <a:rPr lang="en-AU" sz="2800" dirty="0" err="1" smtClean="0"/>
              <a:t>iho</a:t>
            </a:r>
            <a:r>
              <a:rPr lang="en-AU" sz="2800" dirty="0" smtClean="0"/>
              <a:t> e</a:t>
            </a:r>
          </a:p>
          <a:p>
            <a:pPr eaLnBrk="1" hangingPunct="1">
              <a:buNone/>
            </a:pPr>
            <a:r>
              <a:rPr lang="en-AU" sz="2800" i="1" dirty="0" smtClean="0"/>
              <a:t>Who can embrace this gift that’s past on</a:t>
            </a:r>
          </a:p>
          <a:p>
            <a:pPr eaLnBrk="1" hangingPunct="1">
              <a:buNone/>
            </a:pPr>
            <a:r>
              <a:rPr lang="en-AU" sz="2800" dirty="0" smtClean="0"/>
              <a:t>Na </a:t>
            </a:r>
            <a:r>
              <a:rPr lang="en-AU" sz="2800" dirty="0" err="1" smtClean="0"/>
              <a:t>nga</a:t>
            </a:r>
            <a:r>
              <a:rPr lang="en-AU" sz="2800" dirty="0" smtClean="0"/>
              <a:t> </a:t>
            </a:r>
            <a:r>
              <a:rPr lang="en-AU" sz="2800" dirty="0" err="1" smtClean="0"/>
              <a:t>tipuna</a:t>
            </a:r>
            <a:r>
              <a:rPr lang="en-AU" sz="2800" dirty="0" smtClean="0"/>
              <a:t> e</a:t>
            </a:r>
          </a:p>
          <a:p>
            <a:pPr eaLnBrk="1" hangingPunct="1">
              <a:buNone/>
            </a:pPr>
            <a:r>
              <a:rPr lang="en-AU" sz="2800" i="1" dirty="0" smtClean="0"/>
              <a:t>From our ancestors</a:t>
            </a:r>
          </a:p>
          <a:p>
            <a:pPr eaLnBrk="1" hangingPunct="1">
              <a:buNone/>
            </a:pPr>
            <a:r>
              <a:rPr lang="en-AU" sz="2800" dirty="0" smtClean="0"/>
              <a:t>Ma </a:t>
            </a:r>
            <a:r>
              <a:rPr lang="en-AU" sz="2800" dirty="0" err="1" smtClean="0"/>
              <a:t>wai</a:t>
            </a:r>
            <a:r>
              <a:rPr lang="en-AU" sz="2800" dirty="0" smtClean="0"/>
              <a:t> </a:t>
            </a:r>
            <a:r>
              <a:rPr lang="en-AU" sz="2800" dirty="0" err="1" smtClean="0"/>
              <a:t>te</a:t>
            </a:r>
            <a:r>
              <a:rPr lang="en-AU" sz="2800" dirty="0" smtClean="0"/>
              <a:t> reo e </a:t>
            </a:r>
            <a:r>
              <a:rPr lang="en-AU" sz="2800" dirty="0" err="1" smtClean="0"/>
              <a:t>ora</a:t>
            </a:r>
            <a:r>
              <a:rPr lang="en-AU" sz="2800" dirty="0" smtClean="0"/>
              <a:t> </a:t>
            </a:r>
            <a:r>
              <a:rPr lang="en-AU" sz="2800" dirty="0" err="1" smtClean="0"/>
              <a:t>ai</a:t>
            </a:r>
            <a:r>
              <a:rPr lang="en-AU" sz="2800" dirty="0" smtClean="0"/>
              <a:t> e</a:t>
            </a:r>
          </a:p>
          <a:p>
            <a:pPr eaLnBrk="1" hangingPunct="1">
              <a:buNone/>
            </a:pPr>
            <a:r>
              <a:rPr lang="en-AU" sz="2800" i="1" dirty="0" smtClean="0"/>
              <a:t>How do we keep this gift alive </a:t>
            </a:r>
          </a:p>
          <a:p>
            <a:pPr eaLnBrk="1" hangingPunct="1">
              <a:buNone/>
            </a:pPr>
            <a:r>
              <a:rPr lang="en-AU" sz="2800" dirty="0" err="1" smtClean="0"/>
              <a:t>Maku</a:t>
            </a:r>
            <a:r>
              <a:rPr lang="en-AU" sz="2800" dirty="0" smtClean="0"/>
              <a:t> ,ma </a:t>
            </a:r>
            <a:r>
              <a:rPr lang="en-AU" sz="2800" dirty="0" err="1" smtClean="0"/>
              <a:t>tatou</a:t>
            </a:r>
            <a:r>
              <a:rPr lang="en-AU" sz="2800" dirty="0" smtClean="0"/>
              <a:t>, mate </a:t>
            </a:r>
            <a:r>
              <a:rPr lang="en-AU" sz="2800" dirty="0" err="1" smtClean="0"/>
              <a:t>motu</a:t>
            </a:r>
            <a:r>
              <a:rPr lang="en-AU" sz="2800" dirty="0" smtClean="0"/>
              <a:t> e</a:t>
            </a:r>
          </a:p>
          <a:p>
            <a:pPr eaLnBrk="1" hangingPunct="1">
              <a:buNone/>
            </a:pPr>
            <a:r>
              <a:rPr lang="en-AU" sz="2800" i="1" dirty="0" smtClean="0"/>
              <a:t>For me, for you, for us living in this land</a:t>
            </a:r>
          </a:p>
          <a:p>
            <a:pPr eaLnBrk="1" hangingPunct="1"/>
            <a:endParaRPr lang="en-AU" dirty="0" smtClean="0"/>
          </a:p>
          <a:p>
            <a:pPr eaLnBrk="1" hangingPunct="1"/>
            <a:endParaRPr lang="en-A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 flipH="1">
            <a:off x="3923928" y="2906713"/>
            <a:ext cx="72007" cy="1170359"/>
          </a:xfrm>
        </p:spPr>
        <p:txBody>
          <a:bodyPr/>
          <a:lstStyle/>
          <a:p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683568" y="692696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5400" b="1" dirty="0" smtClean="0">
                <a:solidFill>
                  <a:srgbClr val="336600"/>
                </a:solidFill>
              </a:rPr>
              <a:t>Learning from each other,  growing together, </a:t>
            </a:r>
            <a:br>
              <a:rPr lang="en-AU" sz="5400" b="1" dirty="0" smtClean="0">
                <a:solidFill>
                  <a:srgbClr val="336600"/>
                </a:solidFill>
              </a:rPr>
            </a:br>
            <a:r>
              <a:rPr lang="en-AU" sz="5400" b="1" dirty="0" smtClean="0">
                <a:solidFill>
                  <a:srgbClr val="336600"/>
                </a:solidFill>
              </a:rPr>
              <a:t>for nurtured and treasured Aboriginal Mental Health workforce</a:t>
            </a:r>
            <a:endParaRPr lang="en-SG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rgbClr val="336600"/>
                </a:solidFill>
              </a:rPr>
              <a:t>THANK YOU - WE WELCOME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500" b="1" u="sng" dirty="0" smtClean="0"/>
              <a:t>CONTACT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100" b="1" dirty="0" smtClean="0"/>
              <a:t>Partnerships Coordinator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100" b="1" dirty="0" smtClean="0"/>
              <a:t>NSLHD MHDA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100" b="1" dirty="0" smtClean="0"/>
              <a:t>Cameron Building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100" b="1" dirty="0" smtClean="0"/>
              <a:t>Macquarie Hospital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100" b="1" dirty="0" smtClean="0"/>
              <a:t>Wicks Road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100" b="1" dirty="0" smtClean="0"/>
              <a:t>Ryde 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100" b="1" dirty="0" smtClean="0"/>
              <a:t>NSW 2112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400" b="1" u="sng" smtClean="0"/>
              <a:t>ALLISON </a:t>
            </a:r>
            <a:r>
              <a:rPr lang="en-AU" sz="3400" b="1" u="sng" dirty="0" smtClean="0"/>
              <a:t>WHITE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3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200" b="1" dirty="0" smtClean="0"/>
              <a:t>NSLHD MHDA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200" b="1" dirty="0" smtClean="0"/>
              <a:t>PARTNERSHIPS COORDINATOR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200" b="1" dirty="0" smtClean="0"/>
              <a:t>Alison.White@health.nsw.gov.au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200" b="1" dirty="0" smtClean="0"/>
              <a:t>Phone: 98587777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3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400" b="1" u="sng" dirty="0" smtClean="0"/>
              <a:t>CINDI MCCORMICK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3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200" b="1" dirty="0" smtClean="0"/>
              <a:t>NUM TARBAN HOUSE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200" b="1" dirty="0" smtClean="0"/>
              <a:t>MACQUARIE HOSPITAL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2900" b="1" dirty="0" smtClean="0"/>
              <a:t>Cindi.McCormick@health.nsw.gov.au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200" b="1" dirty="0" smtClean="0"/>
              <a:t>Phone: 98875990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Where we have been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AU" smtClean="0">
                <a:solidFill>
                  <a:srgbClr val="336600"/>
                </a:solidFill>
              </a:rPr>
              <a:t>Kristen Ella</a:t>
            </a:r>
          </a:p>
          <a:p>
            <a:pPr eaLnBrk="1" hangingPunct="1"/>
            <a:r>
              <a:rPr lang="en-AU" smtClean="0">
                <a:solidFill>
                  <a:srgbClr val="336600"/>
                </a:solidFill>
              </a:rPr>
              <a:t>First NSLHD MHDA Aboriginal Mental Health Trainee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88" y="476250"/>
            <a:ext cx="6783387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AWhite\Desktop\ke g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76250"/>
            <a:ext cx="3678238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solidFill>
                  <a:srgbClr val="336600"/>
                </a:solidFill>
              </a:rPr>
              <a:t>Initial Support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Executive Support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Partnerships Coordinator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Work place Supervisor/Mentor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Trainee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Ryde Community Mental Health Team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North shore Ryde Community Mental health Service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NSLHD MHDA Workforce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solidFill>
                  <a:srgbClr val="336600"/>
                </a:solidFill>
              </a:rPr>
              <a:t>What we learnt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Whole of service response is needed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Transition into the traineeship can be daunting– new role, new team, new profession - large organisation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Service welcome and team preparation vital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Value in team cultural development prior to commencement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Increased support to address University  / workplace interface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solidFill>
                  <a:srgbClr val="336600"/>
                </a:solidFill>
              </a:rPr>
              <a:t>Growing opportunities – ideas?</a:t>
            </a:r>
          </a:p>
        </p:txBody>
      </p:sp>
      <p:pic>
        <p:nvPicPr>
          <p:cNvPr id="9219" name="Picture 2" descr="Mother helping child in gard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484313"/>
            <a:ext cx="64801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27813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How we have changed</a:t>
            </a:r>
            <a:br>
              <a:rPr lang="en-AU" dirty="0" smtClean="0"/>
            </a:b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AD910D5D3D14A8C82D06DC4ADDED7" ma:contentTypeVersion="2" ma:contentTypeDescription="Create a new document." ma:contentTypeScope="" ma:versionID="8be12bc4952cf1a2a4b42894998d32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91e7983093fe65855c9706521e952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D099675-F58F-491D-9E89-78433BA621C4}"/>
</file>

<file path=customXml/itemProps2.xml><?xml version="1.0" encoding="utf-8"?>
<ds:datastoreItem xmlns:ds="http://schemas.openxmlformats.org/officeDocument/2006/customXml" ds:itemID="{AE3DE4D2-BE92-4AD0-83C8-1BBFC33F65AA}"/>
</file>

<file path=customXml/itemProps3.xml><?xml version="1.0" encoding="utf-8"?>
<ds:datastoreItem xmlns:ds="http://schemas.openxmlformats.org/officeDocument/2006/customXml" ds:itemID="{FBE8E116-EA95-4759-8129-3AD933B9B5B8}"/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544</Words>
  <Application>Microsoft Office PowerPoint</Application>
  <PresentationFormat>On-screen Show (4:3)</PresentationFormat>
  <Paragraphs>158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Learning from each other and growing together  Growing opportunities for  a sustainable Aboriginal Mental Health workforce </vt:lpstr>
      <vt:lpstr>Overview</vt:lpstr>
      <vt:lpstr>Where we have been</vt:lpstr>
      <vt:lpstr>PowerPoint Presentation</vt:lpstr>
      <vt:lpstr>PowerPoint Presentation</vt:lpstr>
      <vt:lpstr>Initial Support Model</vt:lpstr>
      <vt:lpstr>What we learnt </vt:lpstr>
      <vt:lpstr>Growing opportunities – ideas?</vt:lpstr>
      <vt:lpstr>How we have changed </vt:lpstr>
      <vt:lpstr>Our family grew</vt:lpstr>
      <vt:lpstr>NSLHD MHDA Executive Support</vt:lpstr>
      <vt:lpstr>Nathan</vt:lpstr>
      <vt:lpstr>Allison</vt:lpstr>
      <vt:lpstr>Cindi</vt:lpstr>
      <vt:lpstr>Cindi</vt:lpstr>
      <vt:lpstr>Scott</vt:lpstr>
      <vt:lpstr>Kas</vt:lpstr>
      <vt:lpstr>Nathan &amp; Kas</vt:lpstr>
      <vt:lpstr>Ryde Community Team</vt:lpstr>
      <vt:lpstr>How we have changed </vt:lpstr>
      <vt:lpstr>Moving forward </vt:lpstr>
      <vt:lpstr>Creating a sustainable model for your service </vt:lpstr>
      <vt:lpstr>PowerPoint Presentation</vt:lpstr>
      <vt:lpstr>PowerPoint Presentation</vt:lpstr>
      <vt:lpstr>THANK YOU - WE WELCOME QUESTIONS</vt:lpstr>
    </vt:vector>
  </TitlesOfParts>
  <Company>NSCC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each other and growing together  - Cindi McCormick</dc:title>
  <dc:creator>NSH6460SOE</dc:creator>
  <cp:lastModifiedBy>opalcove 1</cp:lastModifiedBy>
  <cp:revision>13</cp:revision>
  <dcterms:created xsi:type="dcterms:W3CDTF">2014-03-03T04:24:46Z</dcterms:created>
  <dcterms:modified xsi:type="dcterms:W3CDTF">2014-03-03T21:18:37Z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0x010100225AD910D5D3D14A8C82D06DC4ADDED7</vt:lpwstr>
  </property>
</Properties>
</file>