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56" r:id="rId3"/>
    <p:sldId id="257" r:id="rId4"/>
    <p:sldId id="268" r:id="rId5"/>
    <p:sldId id="258" r:id="rId6"/>
    <p:sldId id="259" r:id="rId7"/>
    <p:sldId id="260" r:id="rId8"/>
    <p:sldId id="261" r:id="rId9"/>
    <p:sldId id="262" r:id="rId10"/>
    <p:sldId id="263" r:id="rId11"/>
    <p:sldId id="264" r:id="rId12"/>
    <p:sldId id="265" r:id="rId13"/>
    <p:sldId id="266" r:id="rId14"/>
    <p:sldId id="269" r:id="rId15"/>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9" autoAdjust="0"/>
  </p:normalViewPr>
  <p:slideViewPr>
    <p:cSldViewPr>
      <p:cViewPr varScale="1">
        <p:scale>
          <a:sx n="84" d="100"/>
          <a:sy n="84" d="100"/>
        </p:scale>
        <p:origin x="-140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1692" y="-90"/>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4B0B5E6-3E4E-482C-B409-00B1B627BC94}" type="datetimeFigureOut">
              <a:rPr lang="en-AU" smtClean="0"/>
              <a:t>13/05/2014</a:t>
            </a:fld>
            <a:endParaRPr lang="en-AU"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AD55A1FD-92A0-460E-922C-6D28BF576CD6}" type="slidenum">
              <a:rPr lang="en-AU" smtClean="0"/>
              <a:t>‹#›</a:t>
            </a:fld>
            <a:endParaRPr lang="en-AU" dirty="0"/>
          </a:p>
        </p:txBody>
      </p:sp>
    </p:spTree>
    <p:extLst>
      <p:ext uri="{BB962C8B-B14F-4D97-AF65-F5344CB8AC3E}">
        <p14:creationId xmlns:p14="http://schemas.microsoft.com/office/powerpoint/2010/main" val="385046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1</a:t>
            </a:fld>
            <a:endParaRPr lang="en-AU" dirty="0"/>
          </a:p>
        </p:txBody>
      </p:sp>
    </p:spTree>
    <p:extLst>
      <p:ext uri="{BB962C8B-B14F-4D97-AF65-F5344CB8AC3E}">
        <p14:creationId xmlns:p14="http://schemas.microsoft.com/office/powerpoint/2010/main" val="3648910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Work in consultation with the MHDA Coordinator Workforce Development to create a record of all educational activities undertaken by Aboriginal Clinicians/Trainees to ensure equity and ongoing professional development.</a:t>
            </a:r>
          </a:p>
          <a:p>
            <a:endParaRPr lang="en-AU" dirty="0" smtClean="0"/>
          </a:p>
          <a:p>
            <a:endParaRPr lang="en-AU" dirty="0" smtClean="0"/>
          </a:p>
          <a:p>
            <a:endParaRPr lang="en-AU" dirty="0" smtClean="0"/>
          </a:p>
          <a:p>
            <a:endParaRPr lang="en-AU" dirty="0" smtClean="0"/>
          </a:p>
          <a:p>
            <a:endParaRPr lang="en-AU" dirty="0" smtClean="0"/>
          </a:p>
          <a:p>
            <a:endParaRPr lang="en-AU" dirty="0" smtClean="0"/>
          </a:p>
          <a:p>
            <a:r>
              <a:rPr lang="en-AU" dirty="0" smtClean="0"/>
              <a:t>Trainee/clinician educational needs are discussed during the PDP process annually.</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13</a:t>
            </a:fld>
            <a:endParaRPr lang="en-AU" dirty="0"/>
          </a:p>
        </p:txBody>
      </p:sp>
    </p:spTree>
    <p:extLst>
      <p:ext uri="{BB962C8B-B14F-4D97-AF65-F5344CB8AC3E}">
        <p14:creationId xmlns:p14="http://schemas.microsoft.com/office/powerpoint/2010/main" val="100158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Initiate/participate in:</a:t>
            </a:r>
          </a:p>
          <a:p>
            <a:r>
              <a:rPr lang="en-AU" dirty="0" smtClean="0"/>
              <a:t>1.	Community functions, e.g. BBQs – clinicians to engage with clients informally and guide them to MHDA services where appropriate. </a:t>
            </a:r>
          </a:p>
          <a:p>
            <a:r>
              <a:rPr lang="en-AU" dirty="0" smtClean="0"/>
              <a:t>2.	Site visits to Aboriginal communities/community centres, e.g. Social, Emotional &amp; Wellbeing healing places, community sausage sizzles; health BBQ’s – collective groups of Aboriginal health professionals working together; promote role models by kicking a football around with kids; father and son days, mother and daughter days. Attend Aboriginal network meetings; get a number of services involved to promote the initiative as a “health strategy”. Consider environmental factors when planning care – involve the Housing Department and other organisations where essential.</a:t>
            </a:r>
          </a:p>
          <a:p>
            <a:r>
              <a:rPr lang="en-AU" dirty="0" smtClean="0"/>
              <a:t>3.	Produce promotional t-shirts.</a:t>
            </a:r>
          </a:p>
          <a:p>
            <a:r>
              <a:rPr lang="en-AU" dirty="0" smtClean="0"/>
              <a:t>4.	Partner with Aboriginal Health and with Aboriginal Controlled Services where appropriate.</a:t>
            </a:r>
          </a:p>
          <a:p>
            <a:r>
              <a:rPr lang="en-AU" dirty="0" smtClean="0"/>
              <a:t>5.	Take non-Indigenous clinicians along to Indigenous specific</a:t>
            </a:r>
            <a:r>
              <a:rPr lang="en-AU" baseline="0" dirty="0" smtClean="0"/>
              <a:t> services and community organisations, to </a:t>
            </a:r>
            <a:r>
              <a:rPr lang="en-AU" dirty="0" smtClean="0"/>
              <a:t>help break down barriers.</a:t>
            </a:r>
          </a:p>
          <a:p>
            <a:r>
              <a:rPr lang="en-AU" dirty="0" smtClean="0"/>
              <a:t>6.	Produce printed materials to promote services.</a:t>
            </a:r>
          </a:p>
          <a:p>
            <a:r>
              <a:rPr lang="en-AU" dirty="0" smtClean="0"/>
              <a:t>7.	Establish an ongoing/recurrent budget (at Area level) to fund these strategies on a permanent basis if possible. </a:t>
            </a:r>
          </a:p>
          <a:p>
            <a:r>
              <a:rPr lang="en-AU" dirty="0" smtClean="0"/>
              <a:t>8.	Discuss service delivery with Aboriginal Controlled Services and define respective roles, partnerships.</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5</a:t>
            </a:fld>
            <a:endParaRPr lang="en-AU" dirty="0"/>
          </a:p>
        </p:txBody>
      </p:sp>
    </p:spTree>
    <p:extLst>
      <p:ext uri="{BB962C8B-B14F-4D97-AF65-F5344CB8AC3E}">
        <p14:creationId xmlns:p14="http://schemas.microsoft.com/office/powerpoint/2010/main" val="1366494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	Explore ‘No Wrong Door’ policy for Aboriginal clients accessing MHDA (if endorsed back-triaging will ensure AccessLine is notified);</a:t>
            </a:r>
          </a:p>
          <a:p>
            <a:r>
              <a:rPr lang="en-AU" dirty="0" smtClean="0"/>
              <a:t>2.	AccessLine data: </a:t>
            </a:r>
          </a:p>
          <a:p>
            <a:r>
              <a:rPr lang="en-AU" dirty="0" smtClean="0"/>
              <a:t>a.	Review AccessLine data in terms of referral source and location. If this is not currently available SDM to discuss with AccessLine with a view to incorporating this data into monthly and quarterly reports;</a:t>
            </a:r>
          </a:p>
          <a:p>
            <a:r>
              <a:rPr lang="en-AU" dirty="0" smtClean="0"/>
              <a:t>b.	Explore with AccessLine the introduction of culturally appropriate prompts to assist with the engagement process, e.g. emphasising the importance of identifying location and tribal boundaries, .e.g. Wiradjuri  Nation; </a:t>
            </a:r>
          </a:p>
          <a:p>
            <a:r>
              <a:rPr lang="en-AU" dirty="0" smtClean="0"/>
              <a:t>c.	Explore having Accessline improve their Aboriginal reporting capability, e.g. have data in relation to nation, age, gender, diagnosis and location; </a:t>
            </a:r>
          </a:p>
          <a:p>
            <a:r>
              <a:rPr lang="en-AU" dirty="0" smtClean="0"/>
              <a:t>3.	Establish a working party with AccessLine to develop protocols that allow for culturally respectful responses and information when responding to callers who identify as Aboriginal;</a:t>
            </a:r>
          </a:p>
          <a:p>
            <a:r>
              <a:rPr lang="en-AU" dirty="0" smtClean="0"/>
              <a:t>4.	Explore cultural awareness training options for AccessLine staff;</a:t>
            </a:r>
          </a:p>
          <a:p>
            <a:r>
              <a:rPr lang="en-AU" dirty="0" smtClean="0"/>
              <a:t>5.	Implement a strategy to ensure that the registration of Aboriginal consumers (if not identified on triage and initial registration) is entered in Sci-MHOAT;</a:t>
            </a:r>
          </a:p>
          <a:p>
            <a:r>
              <a:rPr lang="en-AU" dirty="0" smtClean="0"/>
              <a:t>6.	Develop baseline data  regarding Aboriginal usage of the service and monitor trends over time;</a:t>
            </a:r>
          </a:p>
          <a:p>
            <a:r>
              <a:rPr lang="en-AU" dirty="0" smtClean="0"/>
              <a:t>7.	Conduct Clinical Review processes where Aboriginal inpatient admissions are reported as higher than the norm. Include the following: pre-admission, inpatient and post discharge data; analyse high admission rates and develop strategies to address concerns where identified</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6</a:t>
            </a:fld>
            <a:endParaRPr lang="en-AU" dirty="0"/>
          </a:p>
        </p:txBody>
      </p:sp>
    </p:spTree>
    <p:extLst>
      <p:ext uri="{BB962C8B-B14F-4D97-AF65-F5344CB8AC3E}">
        <p14:creationId xmlns:p14="http://schemas.microsoft.com/office/powerpoint/2010/main" val="1913820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Ensure Aboriginal Clients/Carers/Families are engaged and treated in a culturally appropriate setting;</a:t>
            </a:r>
          </a:p>
          <a:p>
            <a:r>
              <a:rPr lang="en-AU" dirty="0" smtClean="0"/>
              <a:t>•	Strengthen links with Aboriginal services and utilise culturally appropriate facilities.</a:t>
            </a:r>
          </a:p>
          <a:p>
            <a:r>
              <a:rPr lang="en-AU" dirty="0" smtClean="0"/>
              <a:t>•	Incorporate  Aboriginal Clinicians in the therapeutic process;</a:t>
            </a:r>
          </a:p>
          <a:p>
            <a:r>
              <a:rPr lang="en-AU" dirty="0" smtClean="0"/>
              <a:t>•	Engage Aboriginal Clinicians at the first point of contact or as early as possible in the process;</a:t>
            </a:r>
          </a:p>
          <a:p>
            <a:r>
              <a:rPr lang="en-AU" dirty="0" smtClean="0"/>
              <a:t>•	Managers need to ensure that Aboriginal clinicians are encouraged and supported when treating clients in their communities;</a:t>
            </a:r>
          </a:p>
          <a:p>
            <a:r>
              <a:rPr lang="en-AU" dirty="0" smtClean="0"/>
              <a:t>•	Promote education within MHDA services in regard to the importance of “Traditional Custodians” and “In Country” customs;</a:t>
            </a:r>
          </a:p>
          <a:p>
            <a:r>
              <a:rPr lang="en-AU" dirty="0" smtClean="0"/>
              <a:t>•	When recruiting, managers should strive for a balance of skills catering for age and gender related cultural issues;</a:t>
            </a:r>
          </a:p>
          <a:p>
            <a:r>
              <a:rPr lang="en-AU" dirty="0" smtClean="0"/>
              <a:t>•	Ensure all MHDA clinicians undertake mandatory cultural awareness training;</a:t>
            </a:r>
          </a:p>
          <a:p>
            <a:r>
              <a:rPr lang="en-AU" dirty="0" smtClean="0"/>
              <a:t>•	Involve all Aboriginal clinicians in team building activities, e.g. formulate culturally appropriate home visiting protocols and undertake discussions around how best to educate communities in relation to legal issues, e.g. the Mental Health Act and what that involves.</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7</a:t>
            </a:fld>
            <a:endParaRPr lang="en-AU" dirty="0"/>
          </a:p>
        </p:txBody>
      </p:sp>
    </p:spTree>
    <p:extLst>
      <p:ext uri="{BB962C8B-B14F-4D97-AF65-F5344CB8AC3E}">
        <p14:creationId xmlns:p14="http://schemas.microsoft.com/office/powerpoint/2010/main" val="252376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Utilise care planning as the primary tool to help identify a solution focussed holistic model of care. This will  that ensure that the medical, psychological, psychosocial and cultural needs of the client/family/carer are addressed whist at the same time maintaining  their involvement  in the process from the outset;</a:t>
            </a:r>
          </a:p>
          <a:p>
            <a:r>
              <a:rPr lang="en-AU" dirty="0" smtClean="0"/>
              <a:t>•	Ensure all psychosocial needs are met within cultural norms/boundaries, e.g. housing, family supports, community supports, educational  and vocational needs</a:t>
            </a:r>
          </a:p>
          <a:p>
            <a:r>
              <a:rPr lang="en-AU" dirty="0" smtClean="0"/>
              <a:t>•	Provide MHDA clinicians are provided with the necessary tools/education/skills to allow them to apply  culturally appropriate treatment models, e.g. having a yarn; narrative therapy (get them to tell their story) – with this in place positive rapport is more likely;</a:t>
            </a:r>
          </a:p>
          <a:p>
            <a:r>
              <a:rPr lang="en-AU" dirty="0" smtClean="0"/>
              <a:t>•	Ensure appropriate referrals to specialist medical and allied health staff when appropriate;</a:t>
            </a:r>
          </a:p>
          <a:p>
            <a:r>
              <a:rPr lang="en-AU" dirty="0" smtClean="0"/>
              <a:t>•	Ensure Aboriginal specific resources are available in reception areas and accessible for clients/family/carers/community;</a:t>
            </a:r>
          </a:p>
          <a:p>
            <a:r>
              <a:rPr lang="en-AU" dirty="0" smtClean="0"/>
              <a:t>•	Introduce the IRIS (Indigenous Risk Impact Screen) Train the Trainer program;</a:t>
            </a:r>
          </a:p>
          <a:p>
            <a:r>
              <a:rPr lang="en-AU" dirty="0" smtClean="0"/>
              <a:t>•	Review Inpatient models of care and develop culturally appropriate practice in the MLHD commencing with sites where data analysis indicates high admission rates for Aboriginal people.</a:t>
            </a:r>
          </a:p>
          <a:p>
            <a:r>
              <a:rPr lang="en-AU" dirty="0" smtClean="0"/>
              <a:t>•	Maintain MHDA Service enhancements aimed at Aboriginal Maternal and Infant Health Services, utilise learning and successes from this program to inform clinical service delivery in other areas.</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8</a:t>
            </a:fld>
            <a:endParaRPr lang="en-AU" dirty="0"/>
          </a:p>
        </p:txBody>
      </p:sp>
    </p:spTree>
    <p:extLst>
      <p:ext uri="{BB962C8B-B14F-4D97-AF65-F5344CB8AC3E}">
        <p14:creationId xmlns:p14="http://schemas.microsoft.com/office/powerpoint/2010/main" val="3355481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	Mandatory training</a:t>
            </a:r>
          </a:p>
          <a:p>
            <a:r>
              <a:rPr lang="en-AU" dirty="0" smtClean="0"/>
              <a:t>a)	Online “Respecting the Difference Training” is now available on the eLearning Website and is Mandatory (Module One).</a:t>
            </a:r>
          </a:p>
          <a:p>
            <a:r>
              <a:rPr lang="en-AU" dirty="0" smtClean="0"/>
              <a:t>b)	Face to Face “Respecting the Difference Training” is now available and is mandatory (Module Two). Face to Face training must cover local issues;</a:t>
            </a:r>
          </a:p>
          <a:p>
            <a:r>
              <a:rPr lang="en-AU" dirty="0" smtClean="0"/>
              <a:t>c)	Explore having medical specialists trained in cultural awareness – make this part of their mandatory training.</a:t>
            </a:r>
          </a:p>
          <a:p>
            <a:endParaRPr lang="en-AU" dirty="0" smtClean="0"/>
          </a:p>
          <a:p>
            <a:r>
              <a:rPr lang="en-AU" dirty="0" smtClean="0"/>
              <a:t>2) Opportunistic education</a:t>
            </a:r>
          </a:p>
          <a:p>
            <a:r>
              <a:rPr lang="en-AU" dirty="0" smtClean="0"/>
              <a:t>	Use case reviews / care planning /  home visits / triages / writing of case notes  / MHOAT / CRASP  and  PDP’s  as an opportunity to further educate MHDA service clinicians;</a:t>
            </a:r>
          </a:p>
          <a:p>
            <a:r>
              <a:rPr lang="en-AU" dirty="0" smtClean="0"/>
              <a:t>	Encourage collaborative case presentations where Aboriginal and Non-Aboriginal cultural values are explored. Cultures will learn from each other. </a:t>
            </a:r>
          </a:p>
          <a:p>
            <a:endParaRPr lang="en-AU" dirty="0" smtClean="0"/>
          </a:p>
          <a:p>
            <a:r>
              <a:rPr lang="en-AU" dirty="0" smtClean="0"/>
              <a:t>This is an issue that goes to the core values of the organisation. Although some elements can be measured it is more about staff ensuring that tolerance, respect and flexibility are built in to the way they conduct themselves professionally. Staff should not tolerate behaviour that does not respect cultural diversity. </a:t>
            </a:r>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9</a:t>
            </a:fld>
            <a:endParaRPr lang="en-AU" dirty="0"/>
          </a:p>
        </p:txBody>
      </p:sp>
    </p:spTree>
    <p:extLst>
      <p:ext uri="{BB962C8B-B14F-4D97-AF65-F5344CB8AC3E}">
        <p14:creationId xmlns:p14="http://schemas.microsoft.com/office/powerpoint/2010/main" val="4020534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Arrange for further training for Aboriginal MH Clinicians. </a:t>
            </a:r>
          </a:p>
          <a:p>
            <a:r>
              <a:rPr lang="en-AU" dirty="0" smtClean="0"/>
              <a:t>•	Confirmation of available training to be accessed through the Prevention Promotion and Early Intervention (PPEI) Coordinator; </a:t>
            </a:r>
          </a:p>
          <a:p>
            <a:r>
              <a:rPr lang="en-AU" dirty="0" smtClean="0"/>
              <a:t>•	Investigate whether age appropriate MHFA courses need to apply, e.g. CAMHS and SMHSOP;</a:t>
            </a:r>
          </a:p>
          <a:p>
            <a:r>
              <a:rPr lang="en-AU" dirty="0" smtClean="0"/>
              <a:t>•	Investigate whether training MLHD Aboriginal MHDA Clinicians in a ‘Train the Trainer’ program will be more cost effective.</a:t>
            </a:r>
          </a:p>
          <a:p>
            <a:endParaRPr lang="en-AU" dirty="0" smtClean="0"/>
          </a:p>
          <a:p>
            <a:r>
              <a:rPr lang="en-AU" dirty="0" smtClean="0"/>
              <a:t>Deliver Aboriginal Mental Health First Aid in Aboriginal communities ( this would include Aboriginal organisations):</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10</a:t>
            </a:fld>
            <a:endParaRPr lang="en-AU" dirty="0"/>
          </a:p>
        </p:txBody>
      </p:sp>
    </p:spTree>
    <p:extLst>
      <p:ext uri="{BB962C8B-B14F-4D97-AF65-F5344CB8AC3E}">
        <p14:creationId xmlns:p14="http://schemas.microsoft.com/office/powerpoint/2010/main" val="271244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	If Aboriginal artwork is displayed in MHDA settings it  should be sourced locally and be respectful of cultural boundaries;</a:t>
            </a:r>
          </a:p>
          <a:p>
            <a:endParaRPr lang="en-AU" dirty="0" smtClean="0"/>
          </a:p>
          <a:p>
            <a:endParaRPr lang="en-AU" dirty="0" smtClean="0"/>
          </a:p>
          <a:p>
            <a:r>
              <a:rPr lang="en-AU" dirty="0" smtClean="0"/>
              <a:t>2.	Reception areas to display relevant Aboriginal materials, e.g. The ‘Koori Mail’, the ‘Indigenous Times’ and culturally appropriate pamphlets, posters and handouts.</a:t>
            </a:r>
          </a:p>
          <a:p>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11</a:t>
            </a:fld>
            <a:endParaRPr lang="en-AU" dirty="0"/>
          </a:p>
        </p:txBody>
      </p:sp>
    </p:spTree>
    <p:extLst>
      <p:ext uri="{BB962C8B-B14F-4D97-AF65-F5344CB8AC3E}">
        <p14:creationId xmlns:p14="http://schemas.microsoft.com/office/powerpoint/2010/main" val="1491040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	Discuss creating a separate MHDA Aboriginal cost centre for the specific purposes of acquiring Aboriginal resources and materials.</a:t>
            </a:r>
            <a:endParaRPr lang="en-AU" dirty="0"/>
          </a:p>
        </p:txBody>
      </p:sp>
      <p:sp>
        <p:nvSpPr>
          <p:cNvPr id="4" name="Slide Number Placeholder 3"/>
          <p:cNvSpPr>
            <a:spLocks noGrp="1"/>
          </p:cNvSpPr>
          <p:nvPr>
            <p:ph type="sldNum" sz="quarter" idx="10"/>
          </p:nvPr>
        </p:nvSpPr>
        <p:spPr/>
        <p:txBody>
          <a:bodyPr/>
          <a:lstStyle/>
          <a:p>
            <a:fld id="{AD55A1FD-92A0-460E-922C-6D28BF576CD6}" type="slidenum">
              <a:rPr lang="en-AU" smtClean="0"/>
              <a:t>12</a:t>
            </a:fld>
            <a:endParaRPr lang="en-AU" dirty="0"/>
          </a:p>
        </p:txBody>
      </p:sp>
    </p:spTree>
    <p:extLst>
      <p:ext uri="{BB962C8B-B14F-4D97-AF65-F5344CB8AC3E}">
        <p14:creationId xmlns:p14="http://schemas.microsoft.com/office/powerpoint/2010/main" val="269061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49451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99355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20576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417321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34068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3945278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400139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3896567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307919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198358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7260-7857-46DD-BFC0-592DB17F6134}" type="datetimeFigureOut">
              <a:rPr lang="en-AU" smtClean="0"/>
              <a:t>13/05/2014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E2D78FA-FE6D-439A-A61D-4E96B0B3044F}" type="slidenum">
              <a:rPr lang="en-AU" smtClean="0"/>
              <a:t>‹#›</a:t>
            </a:fld>
            <a:endParaRPr lang="en-AU" dirty="0"/>
          </a:p>
        </p:txBody>
      </p:sp>
    </p:spTree>
    <p:extLst>
      <p:ext uri="{BB962C8B-B14F-4D97-AF65-F5344CB8AC3E}">
        <p14:creationId xmlns:p14="http://schemas.microsoft.com/office/powerpoint/2010/main" val="281291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F7260-7857-46DD-BFC0-592DB17F6134}" type="datetimeFigureOut">
              <a:rPr lang="en-AU" smtClean="0"/>
              <a:t>13/05/2014</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D78FA-FE6D-439A-A61D-4E96B0B3044F}" type="slidenum">
              <a:rPr lang="en-AU" smtClean="0"/>
              <a:t>‹#›</a:t>
            </a:fld>
            <a:endParaRPr lang="en-AU" dirty="0"/>
          </a:p>
        </p:txBody>
      </p:sp>
    </p:spTree>
    <p:extLst>
      <p:ext uri="{BB962C8B-B14F-4D97-AF65-F5344CB8AC3E}">
        <p14:creationId xmlns:p14="http://schemas.microsoft.com/office/powerpoint/2010/main" val="3456948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556792"/>
            <a:ext cx="7571184" cy="3921299"/>
          </a:xfrm>
        </p:spPr>
        <p:txBody>
          <a:bodyPr/>
          <a:lstStyle/>
          <a:p>
            <a:pPr marL="0" indent="0" algn="ctr">
              <a:buNone/>
            </a:pPr>
            <a:r>
              <a:rPr lang="en-AU" dirty="0" smtClean="0"/>
              <a:t> I acknowledge that we are gathered on the Traditional Country of the </a:t>
            </a:r>
            <a:r>
              <a:rPr lang="en-AU" smtClean="0"/>
              <a:t>Gumbaynggirr </a:t>
            </a:r>
            <a:r>
              <a:rPr lang="en-AU" dirty="0" smtClean="0"/>
              <a:t>People and pay respects to their Elders past and present.</a:t>
            </a: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14705" y="6117432"/>
            <a:ext cx="6984776" cy="338554"/>
          </a:xfrm>
          <a:prstGeom prst="rect">
            <a:avLst/>
          </a:prstGeom>
          <a:noFill/>
        </p:spPr>
        <p:txBody>
          <a:bodyPr wrap="square" rtlCol="0">
            <a:spAutoFit/>
          </a:bodyPr>
          <a:lstStyle/>
          <a:p>
            <a:pPr algn="ctr"/>
            <a:r>
              <a:rPr lang="en-AU" sz="1600" dirty="0" smtClean="0"/>
              <a:t>Artwork: ‘Moonahcullah’ by Brett Ross</a:t>
            </a:r>
            <a:endParaRPr lang="en-AU" sz="1600" dirty="0"/>
          </a:p>
        </p:txBody>
      </p:sp>
    </p:spTree>
    <p:extLst>
      <p:ext uri="{BB962C8B-B14F-4D97-AF65-F5344CB8AC3E}">
        <p14:creationId xmlns:p14="http://schemas.microsoft.com/office/powerpoint/2010/main" val="238781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Aboriginal MH First Aid</a:t>
            </a:r>
            <a:endParaRPr lang="en-AU" dirty="0"/>
          </a:p>
        </p:txBody>
      </p:sp>
      <p:sp>
        <p:nvSpPr>
          <p:cNvPr id="3" name="Content Placeholder 2"/>
          <p:cNvSpPr>
            <a:spLocks noGrp="1"/>
          </p:cNvSpPr>
          <p:nvPr>
            <p:ph idx="1"/>
          </p:nvPr>
        </p:nvSpPr>
        <p:spPr>
          <a:xfrm>
            <a:off x="596739" y="1556792"/>
            <a:ext cx="8229600" cy="4525963"/>
          </a:xfrm>
        </p:spPr>
        <p:txBody>
          <a:bodyPr/>
          <a:lstStyle/>
          <a:p>
            <a:r>
              <a:rPr lang="en-AU" dirty="0" smtClean="0"/>
              <a:t>Ensure an adequate number Aboriginal </a:t>
            </a:r>
          </a:p>
          <a:p>
            <a:pPr marL="0" indent="0">
              <a:buNone/>
            </a:pPr>
            <a:r>
              <a:rPr lang="en-AU" dirty="0" smtClean="0"/>
              <a:t>    clinical staff become accredited Mental </a:t>
            </a:r>
          </a:p>
          <a:p>
            <a:pPr marL="0" indent="0">
              <a:buNone/>
            </a:pPr>
            <a:r>
              <a:rPr lang="en-AU" dirty="0" smtClean="0"/>
              <a:t>    Health First Aid (MHFA) trainers. </a:t>
            </a:r>
            <a:endParaRPr lang="en-AU" dirty="0"/>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6453336"/>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197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MHDA Service Environment</a:t>
            </a:r>
            <a:endParaRPr lang="en-AU" dirty="0"/>
          </a:p>
        </p:txBody>
      </p:sp>
      <p:sp>
        <p:nvSpPr>
          <p:cNvPr id="3" name="Content Placeholder 2"/>
          <p:cNvSpPr>
            <a:spLocks noGrp="1"/>
          </p:cNvSpPr>
          <p:nvPr>
            <p:ph idx="1"/>
          </p:nvPr>
        </p:nvSpPr>
        <p:spPr/>
        <p:txBody>
          <a:bodyPr/>
          <a:lstStyle/>
          <a:p>
            <a:r>
              <a:rPr lang="en-AU" dirty="0" smtClean="0"/>
              <a:t>Modify the MHDA service reception areas, counselling and group rooms to be more culturally welcoming.</a:t>
            </a:r>
          </a:p>
          <a:p>
            <a:r>
              <a:rPr lang="en-AU" dirty="0" smtClean="0"/>
              <a:t>Reception and clinical settings should contain culturally appropriate materials and resources.</a:t>
            </a:r>
            <a:endParaRPr lang="en-AU"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6381328"/>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06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Funding for appropriate initiatives</a:t>
            </a:r>
            <a:endParaRPr lang="en-AU" dirty="0"/>
          </a:p>
        </p:txBody>
      </p:sp>
      <p:sp>
        <p:nvSpPr>
          <p:cNvPr id="3" name="Content Placeholder 2"/>
          <p:cNvSpPr>
            <a:spLocks noGrp="1"/>
          </p:cNvSpPr>
          <p:nvPr>
            <p:ph idx="1"/>
          </p:nvPr>
        </p:nvSpPr>
        <p:spPr/>
        <p:txBody>
          <a:bodyPr/>
          <a:lstStyle/>
          <a:p>
            <a:r>
              <a:rPr lang="en-AU" dirty="0" smtClean="0"/>
              <a:t>Discuss having a separate budget for MHDA Aboriginal resource acquisition.</a:t>
            </a:r>
          </a:p>
          <a:p>
            <a:endParaRPr lang="en-AU" dirty="0" smtClean="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0847"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2320" y="6453336"/>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7085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Professional development and</a:t>
            </a:r>
            <a:br>
              <a:rPr lang="en-AU" dirty="0" smtClean="0"/>
            </a:br>
            <a:r>
              <a:rPr lang="en-AU" dirty="0" smtClean="0"/>
              <a:t>educational opportunities</a:t>
            </a:r>
            <a:endParaRPr lang="en-AU" dirty="0"/>
          </a:p>
        </p:txBody>
      </p:sp>
      <p:sp>
        <p:nvSpPr>
          <p:cNvPr id="3" name="Content Placeholder 2"/>
          <p:cNvSpPr>
            <a:spLocks noGrp="1"/>
          </p:cNvSpPr>
          <p:nvPr>
            <p:ph idx="1"/>
          </p:nvPr>
        </p:nvSpPr>
        <p:spPr/>
        <p:txBody>
          <a:bodyPr/>
          <a:lstStyle/>
          <a:p>
            <a:r>
              <a:rPr lang="en-AU" dirty="0" smtClean="0"/>
              <a:t>Ensure that all MHDA Aboriginal Clinicians/Trainees have access to an appropriate level of Professional Development.</a:t>
            </a:r>
          </a:p>
          <a:p>
            <a:r>
              <a:rPr lang="en-AU" dirty="0" smtClean="0"/>
              <a:t>Ensure that Managers cover the educational needs of trainees /clinicians during the PDP process.</a:t>
            </a:r>
            <a:endParaRPr lang="en-AU"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6439670"/>
            <a:ext cx="1053803" cy="303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1454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20" y="2289175"/>
            <a:ext cx="8229600" cy="1143000"/>
          </a:xfrm>
        </p:spPr>
        <p:txBody>
          <a:bodyPr/>
          <a:lstStyle/>
          <a:p>
            <a:r>
              <a:rPr lang="en-AU" dirty="0" smtClean="0"/>
              <a:t>Questions?</a:t>
            </a:r>
            <a:endParaRPr lang="en-AU"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95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MLHD Aboriginal Mental Health</a:t>
            </a:r>
            <a:br>
              <a:rPr lang="en-AU" dirty="0" smtClean="0"/>
            </a:br>
            <a:r>
              <a:rPr lang="en-AU" dirty="0" smtClean="0"/>
              <a:t>Business Plan </a:t>
            </a:r>
            <a:br>
              <a:rPr lang="en-AU" dirty="0" smtClean="0"/>
            </a:br>
            <a:endParaRPr lang="en-AU" dirty="0"/>
          </a:p>
        </p:txBody>
      </p:sp>
      <p:sp>
        <p:nvSpPr>
          <p:cNvPr id="3" name="Subtitle 2"/>
          <p:cNvSpPr>
            <a:spLocks noGrp="1"/>
          </p:cNvSpPr>
          <p:nvPr>
            <p:ph type="subTitle" idx="1"/>
          </p:nvPr>
        </p:nvSpPr>
        <p:spPr>
          <a:xfrm>
            <a:off x="1371600" y="5301208"/>
            <a:ext cx="6400800" cy="337592"/>
          </a:xfrm>
        </p:spPr>
        <p:txBody>
          <a:bodyPr>
            <a:normAutofit fontScale="62500" lnSpcReduction="20000"/>
          </a:bodyPr>
          <a:lstStyle/>
          <a:p>
            <a:r>
              <a:rPr lang="en-AU" dirty="0" smtClean="0"/>
              <a:t>Laura Ross - Version IV</a:t>
            </a:r>
            <a:endParaRPr lang="en-A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6453336"/>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673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25"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24328" y="6381328"/>
            <a:ext cx="1054699" cy="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27584" y="1844824"/>
            <a:ext cx="7272808" cy="4031873"/>
          </a:xfrm>
          <a:prstGeom prst="rect">
            <a:avLst/>
          </a:prstGeom>
          <a:noFill/>
        </p:spPr>
        <p:txBody>
          <a:bodyPr wrap="square" rtlCol="0">
            <a:spAutoFit/>
          </a:bodyPr>
          <a:lstStyle/>
          <a:p>
            <a:r>
              <a:rPr lang="en-AU" sz="3200" dirty="0"/>
              <a:t>2007:  First cohort of Aboriginal Mental Health Trainees commence. </a:t>
            </a:r>
          </a:p>
          <a:p>
            <a:endParaRPr lang="en-AU" sz="3200" dirty="0"/>
          </a:p>
          <a:p>
            <a:r>
              <a:rPr lang="en-AU" sz="3200" dirty="0"/>
              <a:t>2011: First Aboriginal Mental Health Business Plan developed by MLHD Aboriginal Mental Health staff and Service Development staff</a:t>
            </a:r>
          </a:p>
          <a:p>
            <a:endParaRPr lang="en-AU" sz="3200" dirty="0"/>
          </a:p>
        </p:txBody>
      </p:sp>
    </p:spTree>
    <p:extLst>
      <p:ext uri="{BB962C8B-B14F-4D97-AF65-F5344CB8AC3E}">
        <p14:creationId xmlns:p14="http://schemas.microsoft.com/office/powerpoint/2010/main" val="4018769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Background</a:t>
            </a:r>
            <a:endParaRPr lang="en-AU" dirty="0"/>
          </a:p>
        </p:txBody>
      </p:sp>
      <p:sp>
        <p:nvSpPr>
          <p:cNvPr id="3" name="Content Placeholder 2"/>
          <p:cNvSpPr>
            <a:spLocks noGrp="1"/>
          </p:cNvSpPr>
          <p:nvPr>
            <p:ph idx="1"/>
          </p:nvPr>
        </p:nvSpPr>
        <p:spPr>
          <a:xfrm>
            <a:off x="1259632" y="1772816"/>
            <a:ext cx="6923112" cy="4205064"/>
          </a:xfrm>
        </p:spPr>
        <p:txBody>
          <a:bodyPr/>
          <a:lstStyle/>
          <a:p>
            <a:r>
              <a:rPr lang="en-AU" dirty="0"/>
              <a:t>2012:  First Business plan reviewed by MLHD Aboriginal and Trainee’s Working group. </a:t>
            </a:r>
          </a:p>
          <a:p>
            <a:endParaRPr lang="en-AU" dirty="0"/>
          </a:p>
          <a:p>
            <a:r>
              <a:rPr lang="en-AU" dirty="0"/>
              <a:t>2013:  Second MLHD Aboriginal Business plan developed and endorsed for implementation by MLHD Mental Health Executive. </a:t>
            </a:r>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22"/>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125" y="-19721"/>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6309320"/>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578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PROMOTION</a:t>
            </a:r>
            <a:endParaRPr lang="en-AU" dirty="0"/>
          </a:p>
        </p:txBody>
      </p:sp>
      <p:sp>
        <p:nvSpPr>
          <p:cNvPr id="3" name="Content Placeholder 2"/>
          <p:cNvSpPr>
            <a:spLocks noGrp="1"/>
          </p:cNvSpPr>
          <p:nvPr>
            <p:ph idx="1"/>
          </p:nvPr>
        </p:nvSpPr>
        <p:spPr>
          <a:xfrm>
            <a:off x="632733" y="1556792"/>
            <a:ext cx="8229600" cy="4525963"/>
          </a:xfrm>
        </p:spPr>
        <p:txBody>
          <a:bodyPr>
            <a:normAutofit lnSpcReduction="10000"/>
          </a:bodyPr>
          <a:lstStyle/>
          <a:p>
            <a:r>
              <a:rPr lang="en-AU" dirty="0" smtClean="0"/>
              <a:t>Apply promotion, prevention and early intervention strategies / principles to service delivery, e.g.by engaging with Aboriginal people at community activities, places and events. </a:t>
            </a:r>
          </a:p>
          <a:p>
            <a:r>
              <a:rPr lang="en-AU" dirty="0"/>
              <a:t>Promote mental health and wellbeing within Aboriginal communities by improving access to mental health and drug and alcohol services.</a:t>
            </a:r>
          </a:p>
          <a:p>
            <a:endParaRPr lang="en-AU" dirty="0" smtClean="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91"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47"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6301156"/>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157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Service Access</a:t>
            </a:r>
            <a:endParaRPr lang="en-AU" dirty="0"/>
          </a:p>
        </p:txBody>
      </p:sp>
      <p:sp>
        <p:nvSpPr>
          <p:cNvPr id="3" name="Content Placeholder 2"/>
          <p:cNvSpPr>
            <a:spLocks noGrp="1"/>
          </p:cNvSpPr>
          <p:nvPr>
            <p:ph idx="1"/>
          </p:nvPr>
        </p:nvSpPr>
        <p:spPr>
          <a:xfrm>
            <a:off x="609600" y="1556792"/>
            <a:ext cx="8229600" cy="4525963"/>
          </a:xfrm>
        </p:spPr>
        <p:txBody>
          <a:bodyPr/>
          <a:lstStyle/>
          <a:p>
            <a:r>
              <a:rPr lang="en-AU" dirty="0" smtClean="0"/>
              <a:t>Reduce barriers to access for Aboriginal people.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8" y="-5038"/>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6235247"/>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2212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Service Flexibility</a:t>
            </a:r>
            <a:endParaRPr lang="en-AU" dirty="0"/>
          </a:p>
        </p:txBody>
      </p:sp>
      <p:sp>
        <p:nvSpPr>
          <p:cNvPr id="3" name="Content Placeholder 2"/>
          <p:cNvSpPr>
            <a:spLocks noGrp="1"/>
          </p:cNvSpPr>
          <p:nvPr>
            <p:ph idx="1"/>
          </p:nvPr>
        </p:nvSpPr>
        <p:spPr>
          <a:xfrm>
            <a:off x="609600" y="1556792"/>
            <a:ext cx="8229600" cy="4525963"/>
          </a:xfrm>
        </p:spPr>
        <p:txBody>
          <a:bodyPr/>
          <a:lstStyle/>
          <a:p>
            <a:r>
              <a:rPr lang="en-AU" dirty="0" smtClean="0"/>
              <a:t>Provide services in environments that are comfortable for Aboriginal people and safe for clinicians and others.</a:t>
            </a:r>
            <a:endParaRPr lang="en-AU" dirty="0"/>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6381328"/>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071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Clinical Models</a:t>
            </a:r>
            <a:endParaRPr lang="en-AU" dirty="0"/>
          </a:p>
        </p:txBody>
      </p:sp>
      <p:sp>
        <p:nvSpPr>
          <p:cNvPr id="3" name="Content Placeholder 2"/>
          <p:cNvSpPr>
            <a:spLocks noGrp="1"/>
          </p:cNvSpPr>
          <p:nvPr>
            <p:ph idx="1"/>
          </p:nvPr>
        </p:nvSpPr>
        <p:spPr>
          <a:xfrm>
            <a:off x="619747" y="1556792"/>
            <a:ext cx="8229600" cy="4525963"/>
          </a:xfrm>
        </p:spPr>
        <p:txBody>
          <a:bodyPr/>
          <a:lstStyle/>
          <a:p>
            <a:r>
              <a:rPr lang="en-AU" dirty="0" smtClean="0"/>
              <a:t>Utilise clinical interventions that are culturally appropriate, respectful, and evidence-based for Aboriginal people.</a:t>
            </a:r>
            <a:endParaRPr lang="en-AU" dirty="0"/>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1000"/>
                    </a14:imgEffect>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0" y="3175"/>
            <a:ext cx="39553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7125" y="0"/>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328" y="6381328"/>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24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Cultural Awareness</a:t>
            </a:r>
            <a:endParaRPr lang="en-AU" dirty="0"/>
          </a:p>
        </p:txBody>
      </p:sp>
      <p:sp>
        <p:nvSpPr>
          <p:cNvPr id="3" name="Content Placeholder 2"/>
          <p:cNvSpPr>
            <a:spLocks noGrp="1"/>
          </p:cNvSpPr>
          <p:nvPr>
            <p:ph idx="1"/>
          </p:nvPr>
        </p:nvSpPr>
        <p:spPr>
          <a:xfrm>
            <a:off x="625463" y="1556792"/>
            <a:ext cx="8229600" cy="4525963"/>
          </a:xfrm>
        </p:spPr>
        <p:txBody>
          <a:bodyPr/>
          <a:lstStyle/>
          <a:p>
            <a:r>
              <a:rPr lang="en-AU" dirty="0" smtClean="0"/>
              <a:t>All MHDA staff are educated / supported in providing culturally respectful services to Aboriginal people.</a:t>
            </a:r>
          </a:p>
          <a:p>
            <a:endParaRPr lang="en-AU" dirty="0"/>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822"/>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25" y="3175"/>
            <a:ext cx="396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6453336"/>
            <a:ext cx="1054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262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5AD910D5D3D14A8C82D06DC4ADDED7" ma:contentTypeVersion="2" ma:contentTypeDescription="Create a new document." ma:contentTypeScope="" ma:versionID="8be12bc4952cf1a2a4b42894998d32e1">
  <xsd:schema xmlns:xsd="http://www.w3.org/2001/XMLSchema" xmlns:xs="http://www.w3.org/2001/XMLSchema" xmlns:p="http://schemas.microsoft.com/office/2006/metadata/properties" xmlns:ns1="http://schemas.microsoft.com/sharepoint/v3" targetNamespace="http://schemas.microsoft.com/office/2006/metadata/properties" ma:root="true" ma:fieldsID="f91e7983093fe65855c9706521e95252"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9734FC-799D-4D8C-B434-213CE9BA63CA}"/>
</file>

<file path=customXml/itemProps2.xml><?xml version="1.0" encoding="utf-8"?>
<ds:datastoreItem xmlns:ds="http://schemas.openxmlformats.org/officeDocument/2006/customXml" ds:itemID="{87BA63B8-AFD7-4C01-BDFD-2A4DE4200B47}"/>
</file>

<file path=customXml/itemProps3.xml><?xml version="1.0" encoding="utf-8"?>
<ds:datastoreItem xmlns:ds="http://schemas.openxmlformats.org/officeDocument/2006/customXml" ds:itemID="{E3B03825-E21A-4E3B-9108-9D41CACE95BC}"/>
</file>

<file path=docProps/app.xml><?xml version="1.0" encoding="utf-8"?>
<Properties xmlns="http://schemas.openxmlformats.org/officeDocument/2006/extended-properties" xmlns:vt="http://schemas.openxmlformats.org/officeDocument/2006/docPropsVTypes">
  <TotalTime>522</TotalTime>
  <Words>401</Words>
  <Application>Microsoft Office PowerPoint</Application>
  <PresentationFormat>On-screen Show (4:3)</PresentationFormat>
  <Paragraphs>111</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MLHD Aboriginal Mental Health Business Plan  </vt:lpstr>
      <vt:lpstr>Background</vt:lpstr>
      <vt:lpstr>Background</vt:lpstr>
      <vt:lpstr>PROMOTION</vt:lpstr>
      <vt:lpstr>Service Access</vt:lpstr>
      <vt:lpstr>Service Flexibility</vt:lpstr>
      <vt:lpstr>Clinical Models</vt:lpstr>
      <vt:lpstr>Cultural Awareness</vt:lpstr>
      <vt:lpstr>Aboriginal MH First Aid</vt:lpstr>
      <vt:lpstr>MHDA Service Environment</vt:lpstr>
      <vt:lpstr>Funding for appropriate initiatives</vt:lpstr>
      <vt:lpstr>Professional development and educational opportunities</vt:lpstr>
      <vt:lpstr>Questions?</vt:lpstr>
    </vt:vector>
  </TitlesOfParts>
  <Company>NSW Government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MLHD MHDA Aboriginal Mental Health Business Plan - Laura Ross and Sean Owen</dc:title>
  <dc:creator>Laura Ross</dc:creator>
  <cp:lastModifiedBy>SHEARDEN, Amy</cp:lastModifiedBy>
  <cp:revision>17</cp:revision>
  <cp:lastPrinted>2013-07-17T04:24:52Z</cp:lastPrinted>
  <dcterms:created xsi:type="dcterms:W3CDTF">2013-07-14T23:42:27Z</dcterms:created>
  <dcterms:modified xsi:type="dcterms:W3CDTF">2014-05-13T03:35:34Z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0x010100225AD910D5D3D14A8C82D06DC4ADDED7</vt:lpwstr>
  </property>
</Properties>
</file>