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handoutMasterIdLst>
    <p:handoutMasterId r:id="rId18"/>
  </p:handoutMasterIdLst>
  <p:sldIdLst>
    <p:sldId id="256" r:id="rId4"/>
    <p:sldId id="298" r:id="rId5"/>
    <p:sldId id="286" r:id="rId6"/>
    <p:sldId id="281" r:id="rId7"/>
    <p:sldId id="300" r:id="rId8"/>
    <p:sldId id="302" r:id="rId9"/>
    <p:sldId id="305" r:id="rId10"/>
    <p:sldId id="303" r:id="rId11"/>
    <p:sldId id="306" r:id="rId12"/>
    <p:sldId id="304" r:id="rId13"/>
    <p:sldId id="287" r:id="rId14"/>
    <p:sldId id="307" r:id="rId15"/>
    <p:sldId id="308" r:id="rId16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26" Type="http://schemas.openxmlformats.org/officeDocument/2006/relationships/customXml" Target="../customXml/item3.xml"/><Relationship Id="rId2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5" Type="http://schemas.openxmlformats.org/officeDocument/2006/relationships/customXml" Target="../customXml/item2.xml"/><Relationship Id="rId20" Type="http://schemas.openxmlformats.org/officeDocument/2006/relationships/presProps" Target="presProps.xml"/><Relationship Id="rId16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4" Type="http://schemas.openxmlformats.org/officeDocument/2006/relationships/customXml" Target="../customXml/item1.xml"/><Relationship Id="rId23" Type="http://schemas.openxmlformats.org/officeDocument/2006/relationships/tableStyles" Target="tableStyles.xml"/><Relationship Id="rId15" Type="http://schemas.openxmlformats.org/officeDocument/2006/relationships/slide" Target="slides/slide12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22" Type="http://schemas.openxmlformats.org/officeDocument/2006/relationships/theme" Target="theme/theme1.xml"/><Relationship Id="rId14" Type="http://schemas.openxmlformats.org/officeDocument/2006/relationships/slide" Target="slides/slide11.xml"/><Relationship Id="rId4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8F24E-F7F5-49B7-BE82-75140D673A1B}" type="datetimeFigureOut">
              <a:rPr lang="en-US" smtClean="0"/>
              <a:pPr/>
              <a:t>5/03/2014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09974-CEC1-4B21-9CC4-4FD43F2FE9D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114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AC7BB-6798-42BF-8906-F73FA46256C7}" type="datetimeFigureOut">
              <a:rPr lang="en-US" smtClean="0"/>
              <a:pPr/>
              <a:t>5/03/2014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F4677-7A96-4DCA-9C05-2B032CDABC28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152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E70C-D78C-4B40-9981-2F9FC35471AB}" type="datetime1">
              <a:rPr lang="en-US" smtClean="0"/>
              <a:pPr/>
              <a:t>5/03/2014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24E5-0533-4505-B619-5C5590566270}" type="datetime1">
              <a:rPr lang="en-US" smtClean="0"/>
              <a:pPr/>
              <a:t>5/03/2014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F434-76F9-4AAC-B21B-8EEDBD8689B3}" type="datetime1">
              <a:rPr lang="en-US" smtClean="0"/>
              <a:pPr/>
              <a:t>5/03/2014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E70C-D78C-4B40-9981-2F9FC35471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60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C6F8-EA12-45BE-B5DA-6FF90A9C4C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15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AA0-61A4-491F-8B56-A4574AD271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21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114-EB3B-4E41-A5B8-E55E3D974D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6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A08A-C233-4BE5-81C1-41A5079AE9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21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6716-3DA1-409A-9A37-060AC14205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69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7E26-7765-4FF0-B865-5926B035E4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69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54A0-3EC0-4804-869C-185870378D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2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C6F8-EA12-45BE-B5DA-6FF90A9C4C29}" type="datetime1">
              <a:rPr lang="en-US" smtClean="0"/>
              <a:pPr/>
              <a:t>5/03/2014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CBA-BFEF-4AEA-9151-49E685114D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78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24E5-0533-4505-B619-5C55905662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77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F434-76F9-4AAC-B21B-8EEDBD8689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66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E70C-D78C-4B40-9981-2F9FC35471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56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C6F8-EA12-45BE-B5DA-6FF90A9C4C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38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AA0-61A4-491F-8B56-A4574AD271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01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114-EB3B-4E41-A5B8-E55E3D974D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57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A08A-C233-4BE5-81C1-41A5079AE9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28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6716-3DA1-409A-9A37-060AC14205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9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7E26-7765-4FF0-B865-5926B035E4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1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AA0-61A4-491F-8B56-A4574AD27128}" type="datetime1">
              <a:rPr lang="en-US" smtClean="0"/>
              <a:pPr/>
              <a:t>5/03/2014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54A0-3EC0-4804-869C-185870378D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73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CBA-BFEF-4AEA-9151-49E685114D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60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24E5-0533-4505-B619-5C55905662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31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F434-76F9-4AAC-B21B-8EEDBD8689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114-EB3B-4E41-A5B8-E55E3D974DDD}" type="datetime1">
              <a:rPr lang="en-US" smtClean="0"/>
              <a:pPr/>
              <a:t>5/03/2014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A08A-C233-4BE5-81C1-41A5079AE9D3}" type="datetime1">
              <a:rPr lang="en-US" smtClean="0"/>
              <a:pPr/>
              <a:t>5/03/2014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6716-3DA1-409A-9A37-060AC142053F}" type="datetime1">
              <a:rPr lang="en-US" smtClean="0"/>
              <a:pPr/>
              <a:t>5/03/2014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7E26-7765-4FF0-B865-5926B035E461}" type="datetime1">
              <a:rPr lang="en-US" smtClean="0"/>
              <a:pPr/>
              <a:t>5/03/2014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54A0-3EC0-4804-869C-185870378DE9}" type="datetime1">
              <a:rPr lang="en-US" smtClean="0"/>
              <a:pPr/>
              <a:t>5/03/2014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CBA-BFEF-4AEA-9151-49E685114D75}" type="datetime1">
              <a:rPr lang="en-US" smtClean="0"/>
              <a:pPr/>
              <a:t>5/03/2014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84330-B0B0-4957-B1C1-1D082958D8AC}" type="datetime1">
              <a:rPr lang="en-US" smtClean="0"/>
              <a:pPr/>
              <a:t>5/03/2014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99A4-5FCA-4399-B27D-592952F59FD0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84330-B0B0-4957-B1C1-1D082958D8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84330-B0B0-4957-B1C1-1D082958D8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5/03/2014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99A4-5FCA-4399-B27D-592952F59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6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davi@doh.health.nsw.gov.au" TargetMode="External"/><Relationship Id="rId4" Type="http://schemas.openxmlformats.org/officeDocument/2006/relationships/hyperlink" Target="mailto:justin@origincg.com.au" TargetMode="External"/><Relationship Id="rId5" Type="http://schemas.openxmlformats.org/officeDocument/2006/relationships/hyperlink" Target="mailto:wbrya@doh.health.nsw.gov.au" TargetMode="External"/><Relationship Id="rId6" Type="http://schemas.openxmlformats.org/officeDocument/2006/relationships/hyperlink" Target="mailto:KKASS@doh.health.nsw.gov.au" TargetMode="External"/><Relationship Id="rId7" Type="http://schemas.openxmlformats.org/officeDocument/2006/relationships/hyperlink" Target="http://www.health.nsw.gov.au/workforce/aboriginal/Pages/default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0.health.nsw.gov.au/policies/pd/2011/pdf/PD2011_048.pdf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501008"/>
            <a:ext cx="4572000" cy="3240360"/>
          </a:xfrm>
        </p:spPr>
        <p:txBody>
          <a:bodyPr>
            <a:normAutofit fontScale="77500" lnSpcReduction="20000"/>
          </a:bodyPr>
          <a:lstStyle/>
          <a:p>
            <a:r>
              <a:rPr lang="en-AU" sz="2900" b="1" dirty="0" smtClean="0">
                <a:solidFill>
                  <a:schemeClr val="bg1"/>
                </a:solidFill>
                <a:latin typeface="+mj-lt"/>
              </a:rPr>
              <a:t>NSW Aboriginal Mental Health &amp; Well Being Workforce Forum Presentation</a:t>
            </a:r>
          </a:p>
          <a:p>
            <a:endParaRPr lang="en-AU" sz="1900" dirty="0" smtClean="0">
              <a:solidFill>
                <a:schemeClr val="bg1"/>
              </a:solidFill>
              <a:latin typeface="+mj-lt"/>
            </a:endParaRPr>
          </a:p>
          <a:p>
            <a:r>
              <a:rPr lang="en-AU" sz="1900" dirty="0" smtClean="0">
                <a:solidFill>
                  <a:schemeClr val="bg1"/>
                </a:solidFill>
                <a:latin typeface="+mj-lt"/>
              </a:rPr>
              <a:t>Overview of </a:t>
            </a:r>
          </a:p>
          <a:p>
            <a:r>
              <a:rPr lang="en-AU" sz="1900" dirty="0" smtClean="0">
                <a:solidFill>
                  <a:schemeClr val="bg1"/>
                </a:solidFill>
                <a:latin typeface="+mj-lt"/>
              </a:rPr>
              <a:t>NSW Ministry of Health Aboriginal Recruitment &amp; Retention Resource (under development)</a:t>
            </a:r>
          </a:p>
          <a:p>
            <a:endParaRPr lang="en-AU" sz="1800" dirty="0" smtClean="0">
              <a:solidFill>
                <a:schemeClr val="bg1"/>
              </a:solidFill>
              <a:latin typeface="+mj-lt"/>
            </a:endParaRPr>
          </a:p>
          <a:p>
            <a:r>
              <a:rPr lang="en-AU" sz="1800" dirty="0" smtClean="0">
                <a:solidFill>
                  <a:schemeClr val="bg1"/>
                </a:solidFill>
                <a:latin typeface="+mj-lt"/>
              </a:rPr>
              <a:t>5 March 2014</a:t>
            </a:r>
          </a:p>
          <a:p>
            <a:endParaRPr lang="en-AU" sz="1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AU" sz="1800" dirty="0" smtClean="0">
                <a:solidFill>
                  <a:schemeClr val="bg1"/>
                </a:solidFill>
                <a:latin typeface="+mj-lt"/>
              </a:rPr>
              <a:t>Workforce Planning &amp; Development</a:t>
            </a:r>
          </a:p>
          <a:p>
            <a:r>
              <a:rPr lang="en-AU" sz="1800" dirty="0" smtClean="0">
                <a:solidFill>
                  <a:schemeClr val="bg1"/>
                </a:solidFill>
                <a:latin typeface="+mj-lt"/>
              </a:rPr>
              <a:t>Aboriginal Workforce Unit and Origin Communications  Australia</a:t>
            </a:r>
          </a:p>
          <a:p>
            <a:endParaRPr lang="en-AU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/>
              <a:pPr/>
              <a:t>1</a:t>
            </a:fld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373616" cy="1584176"/>
          </a:xfrm>
        </p:spPr>
        <p:txBody>
          <a:bodyPr>
            <a:noAutofit/>
          </a:bodyPr>
          <a:lstStyle/>
          <a:p>
            <a:r>
              <a:rPr lang="en-AU" sz="3600" b="1" i="1" dirty="0" smtClean="0">
                <a:solidFill>
                  <a:srgbClr val="FFC000"/>
                </a:solidFill>
              </a:rPr>
              <a:t>BINGO!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b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pPr/>
              <a:t>10</a:t>
            </a:fld>
            <a:endParaRPr lang="en-AU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63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3600400"/>
          </a:xfrm>
        </p:spPr>
        <p:txBody>
          <a:bodyPr numCol="2">
            <a:noAutofit/>
          </a:bodyPr>
          <a:lstStyle/>
          <a:p>
            <a:r>
              <a:rPr lang="en-AU" sz="1800" dirty="0" smtClean="0">
                <a:solidFill>
                  <a:schemeClr val="bg1"/>
                </a:solidFill>
                <a:latin typeface="+mj-lt"/>
              </a:rPr>
              <a:t>Charles Davison</a:t>
            </a:r>
          </a:p>
          <a:p>
            <a:pPr marL="514350" indent="-514350">
              <a:buNone/>
            </a:pPr>
            <a:r>
              <a:rPr lang="en-AU" sz="1800" dirty="0" smtClean="0">
                <a:solidFill>
                  <a:schemeClr val="bg1"/>
                </a:solidFill>
                <a:latin typeface="+mj-lt"/>
              </a:rPr>
              <a:t>       Manager, Aboriginal Workforce Unit</a:t>
            </a:r>
          </a:p>
          <a:p>
            <a:pPr marL="514350" indent="-514350">
              <a:buNone/>
            </a:pPr>
            <a:r>
              <a:rPr lang="en-AU" sz="1800" dirty="0" smtClean="0">
                <a:solidFill>
                  <a:schemeClr val="bg1"/>
                </a:solidFill>
                <a:latin typeface="+mj-lt"/>
              </a:rPr>
              <a:t>       T: (02) 9424 5745</a:t>
            </a:r>
          </a:p>
          <a:p>
            <a:pPr marL="514350" indent="-514350">
              <a:buNone/>
            </a:pPr>
            <a:r>
              <a:rPr lang="en-AU" sz="1800" dirty="0" smtClean="0">
                <a:solidFill>
                  <a:schemeClr val="bg1"/>
                </a:solidFill>
                <a:latin typeface="+mj-lt"/>
              </a:rPr>
              <a:t>       E: </a:t>
            </a:r>
            <a:r>
              <a:rPr lang="en-AU" sz="1600" dirty="0" smtClean="0">
                <a:solidFill>
                  <a:schemeClr val="bg1"/>
                </a:solidFill>
                <a:latin typeface="+mj-lt"/>
                <a:hlinkClick r:id="rId3"/>
              </a:rPr>
              <a:t>cdavi@doh.health.nsw.gov.au</a:t>
            </a:r>
            <a:r>
              <a:rPr lang="en-AU" sz="16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endParaRPr lang="en-AU" sz="18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800" dirty="0" smtClean="0">
              <a:solidFill>
                <a:schemeClr val="bg1"/>
              </a:solidFill>
            </a:endParaRPr>
          </a:p>
          <a:p>
            <a:pPr marL="285750">
              <a:spcBef>
                <a:spcPts val="0"/>
              </a:spcBef>
            </a:pPr>
            <a:r>
              <a:rPr lang="en-AU" sz="1800" dirty="0" smtClean="0">
                <a:solidFill>
                  <a:schemeClr val="bg1"/>
                </a:solidFill>
                <a:latin typeface="+mj-lt"/>
              </a:rPr>
              <a:t>Justin Noel</a:t>
            </a:r>
            <a:endParaRPr lang="en-AU" sz="1800" dirty="0">
              <a:solidFill>
                <a:schemeClr val="bg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 smtClean="0">
                <a:solidFill>
                  <a:schemeClr val="bg1"/>
                </a:solidFill>
                <a:latin typeface="+mj-lt"/>
              </a:rPr>
              <a:t>      Principal Consultant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AU" sz="1800" dirty="0" smtClean="0">
                <a:solidFill>
                  <a:schemeClr val="bg1"/>
                </a:solidFill>
                <a:latin typeface="+mj-lt"/>
              </a:rPr>
              <a:t>     Origin Communications Australia</a:t>
            </a:r>
            <a:br>
              <a:rPr lang="en-AU" sz="1800" dirty="0" smtClean="0">
                <a:solidFill>
                  <a:schemeClr val="bg1"/>
                </a:solidFill>
                <a:latin typeface="+mj-lt"/>
              </a:rPr>
            </a:br>
            <a:r>
              <a:rPr lang="en-AU" sz="1800" dirty="0" smtClean="0">
                <a:solidFill>
                  <a:schemeClr val="bg1"/>
                </a:solidFill>
                <a:latin typeface="+mj-lt"/>
              </a:rPr>
              <a:t>      T: (02) 9918 8629 	</a:t>
            </a:r>
            <a:br>
              <a:rPr lang="en-AU" sz="1800" dirty="0" smtClean="0">
                <a:solidFill>
                  <a:schemeClr val="bg1"/>
                </a:solidFill>
                <a:latin typeface="+mj-lt"/>
              </a:rPr>
            </a:br>
            <a:r>
              <a:rPr lang="en-AU" sz="1800" dirty="0" smtClean="0">
                <a:solidFill>
                  <a:schemeClr val="bg1"/>
                </a:solidFill>
                <a:latin typeface="+mj-lt"/>
              </a:rPr>
              <a:t>      E: </a:t>
            </a:r>
            <a:r>
              <a:rPr lang="en-AU" sz="1600" dirty="0" smtClean="0">
                <a:solidFill>
                  <a:schemeClr val="bg1"/>
                </a:solidFill>
                <a:latin typeface="+mj-lt"/>
                <a:hlinkClick r:id="rId4"/>
              </a:rPr>
              <a:t>justin@origincg.com.au</a:t>
            </a:r>
            <a:r>
              <a:rPr lang="en-AU" sz="18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AU" sz="1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AU" sz="18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800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AU" sz="1800" dirty="0" smtClean="0">
                <a:solidFill>
                  <a:schemeClr val="bg1"/>
                </a:solidFill>
                <a:latin typeface="+mj-lt"/>
              </a:rPr>
              <a:t>Wendy Bryan-Clothier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AU" sz="1800" dirty="0" smtClean="0">
                <a:solidFill>
                  <a:schemeClr val="bg1"/>
                </a:solidFill>
                <a:latin typeface="+mj-lt"/>
              </a:rPr>
              <a:t>      Senior Project Officer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AU" sz="1800" dirty="0" smtClean="0">
                <a:solidFill>
                  <a:schemeClr val="bg1"/>
                </a:solidFill>
                <a:latin typeface="+mj-lt"/>
              </a:rPr>
              <a:t>Aboriginal Workforce Unit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AU" sz="1800" dirty="0" smtClean="0">
                <a:solidFill>
                  <a:schemeClr val="bg1"/>
                </a:solidFill>
                <a:latin typeface="+mj-lt"/>
              </a:rPr>
              <a:t>T: (02) 9424 5741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AU" sz="1800" dirty="0" smtClean="0">
                <a:solidFill>
                  <a:schemeClr val="bg1"/>
                </a:solidFill>
                <a:latin typeface="+mj-lt"/>
              </a:rPr>
              <a:t>E: </a:t>
            </a:r>
            <a:r>
              <a:rPr lang="en-AU" sz="1600" dirty="0" smtClean="0">
                <a:solidFill>
                  <a:schemeClr val="bg1"/>
                </a:solidFill>
                <a:latin typeface="+mj-lt"/>
                <a:hlinkClick r:id="rId5"/>
              </a:rPr>
              <a:t>wbrya@doh.health.nsw.gov.au</a:t>
            </a:r>
            <a:r>
              <a:rPr lang="en-AU" sz="1800" dirty="0" smtClean="0">
                <a:solidFill>
                  <a:schemeClr val="bg1"/>
                </a:solidFill>
              </a:rPr>
              <a:t> </a:t>
            </a:r>
            <a:endParaRPr lang="en-AU" sz="1800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endParaRPr lang="en-AU" sz="1800" b="1" dirty="0">
              <a:solidFill>
                <a:schemeClr val="bg1"/>
              </a:solidFill>
            </a:endParaRPr>
          </a:p>
          <a:p>
            <a:pPr marL="285750"/>
            <a:r>
              <a:rPr lang="en-AU" sz="1800" dirty="0" smtClean="0">
                <a:solidFill>
                  <a:schemeClr val="bg1"/>
                </a:solidFill>
                <a:latin typeface="+mj-lt"/>
              </a:rPr>
              <a:t>Kelly Kassapakis</a:t>
            </a:r>
            <a:r>
              <a:rPr lang="en-AU" sz="18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AU" sz="1800" dirty="0" smtClean="0">
                <a:solidFill>
                  <a:schemeClr val="bg1"/>
                </a:solidFill>
                <a:latin typeface="+mj-lt"/>
              </a:rPr>
              <a:t>      ACHSM </a:t>
            </a:r>
            <a:r>
              <a:rPr lang="en-AU" sz="1800" dirty="0">
                <a:solidFill>
                  <a:schemeClr val="bg1"/>
                </a:solidFill>
                <a:latin typeface="+mj-lt"/>
              </a:rPr>
              <a:t>Graduate Management </a:t>
            </a:r>
            <a:r>
              <a:rPr lang="en-AU" sz="1800" dirty="0" smtClean="0">
                <a:solidFill>
                  <a:schemeClr val="bg1"/>
                </a:solidFill>
                <a:latin typeface="+mj-lt"/>
              </a:rPr>
              <a:t>    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AU" sz="1800" dirty="0" smtClean="0">
                <a:solidFill>
                  <a:schemeClr val="bg1"/>
                </a:solidFill>
                <a:latin typeface="+mj-lt"/>
              </a:rPr>
              <a:t>     Trainee,   Aboriginal Workforce Unit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AU" sz="1800" dirty="0" smtClean="0">
                <a:solidFill>
                  <a:schemeClr val="bg1"/>
                </a:solidFill>
                <a:latin typeface="+mj-lt"/>
              </a:rPr>
              <a:t>     T: (02) 9391 9708 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AU" sz="1800" dirty="0" smtClean="0">
                <a:solidFill>
                  <a:schemeClr val="bg1"/>
                </a:solidFill>
                <a:latin typeface="+mj-lt"/>
              </a:rPr>
              <a:t>     E:</a:t>
            </a:r>
            <a:r>
              <a:rPr lang="en-AU" sz="1800" dirty="0" smtClean="0">
                <a:latin typeface="+mj-lt"/>
              </a:rPr>
              <a:t> </a:t>
            </a:r>
            <a:r>
              <a:rPr lang="en-AU" sz="1600" u="sng" dirty="0" smtClean="0">
                <a:latin typeface="+mj-lt"/>
                <a:hlinkClick r:id="rId6"/>
              </a:rPr>
              <a:t>KKASS@doh.health.nsw.gov.au</a:t>
            </a:r>
            <a:r>
              <a:rPr lang="en-AU" sz="16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endParaRPr lang="en-AU" sz="1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b="1" dirty="0" smtClean="0">
                <a:solidFill>
                  <a:srgbClr val="FFC000"/>
                </a:solidFill>
              </a:rPr>
              <a:t>Aboriginal Recruitment and Retention Resource Contacts;</a:t>
            </a:r>
            <a:endParaRPr lang="en-AU" sz="3600" b="1" dirty="0">
              <a:solidFill>
                <a:srgbClr val="FFC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5693767"/>
            <a:ext cx="87849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indent="0">
              <a:spcBef>
                <a:spcPts val="0"/>
              </a:spcBef>
              <a:buNone/>
            </a:pPr>
            <a:r>
              <a:rPr lang="en-AU" dirty="0" smtClean="0">
                <a:solidFill>
                  <a:schemeClr val="bg1"/>
                </a:solidFill>
              </a:rPr>
              <a:t>Aboriginal </a:t>
            </a:r>
            <a:r>
              <a:rPr lang="en-AU" dirty="0">
                <a:solidFill>
                  <a:schemeClr val="bg1"/>
                </a:solidFill>
              </a:rPr>
              <a:t>Workforce </a:t>
            </a:r>
            <a:r>
              <a:rPr lang="en-AU" dirty="0" smtClean="0">
                <a:solidFill>
                  <a:schemeClr val="bg1"/>
                </a:solidFill>
              </a:rPr>
              <a:t>Website:</a:t>
            </a:r>
            <a:endParaRPr lang="en-AU" u="sng" dirty="0">
              <a:hlinkClick r:id="rId7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AU" sz="1600" u="sng" dirty="0">
                <a:hlinkClick r:id="rId7"/>
              </a:rPr>
              <a:t>ahttp://www.health.nsw.gov.au/workforce/aboriginal/Pages/default.aspx</a:t>
            </a:r>
            <a:endParaRPr lang="en-A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436360"/>
              </p:ext>
            </p:extLst>
          </p:nvPr>
        </p:nvGraphicFramePr>
        <p:xfrm>
          <a:off x="2079625" y="900113"/>
          <a:ext cx="4749800" cy="509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3" imgW="8547100" imgH="11442700" progId="Word.Document.12">
                  <p:embed/>
                </p:oleObj>
              </mc:Choice>
              <mc:Fallback>
                <p:oleObj name="Document" r:id="rId3" imgW="8547100" imgH="1144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9625" y="900113"/>
                        <a:ext cx="4749800" cy="509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32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61255"/>
            <a:ext cx="5486400" cy="1067464"/>
          </a:xfrm>
        </p:spPr>
        <p:txBody>
          <a:bodyPr>
            <a:noAutofit/>
          </a:bodyPr>
          <a:lstStyle/>
          <a:p>
            <a:r>
              <a:rPr lang="en-US" dirty="0" smtClean="0"/>
              <a:t>What thing / person / information / advice /  has kept you in your job, helped your career path or supported working with your community</a:t>
            </a:r>
            <a:endParaRPr lang="en-US" dirty="0"/>
          </a:p>
        </p:txBody>
      </p:sp>
      <p:pic>
        <p:nvPicPr>
          <p:cNvPr id="5" name="Picture Placeholder 4" descr="RedDog.gi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2471658" y="1202467"/>
            <a:ext cx="4112183" cy="3084138"/>
          </a:xfrm>
        </p:spPr>
      </p:pic>
    </p:spTree>
    <p:extLst>
      <p:ext uri="{BB962C8B-B14F-4D97-AF65-F5344CB8AC3E}">
        <p14:creationId xmlns:p14="http://schemas.microsoft.com/office/powerpoint/2010/main" val="342393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600" b="1" i="1" dirty="0" smtClean="0">
                <a:solidFill>
                  <a:srgbClr val="FFC000"/>
                </a:solidFill>
              </a:rPr>
              <a:t>Good Health – Great Jobs 2011-2015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pPr/>
              <a:t>2</a:t>
            </a:fld>
            <a:endParaRPr lang="en-A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412776"/>
            <a:ext cx="356126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en-AU" sz="3600" b="1" i="1" dirty="0" smtClean="0">
                <a:solidFill>
                  <a:srgbClr val="FFC000"/>
                </a:solidFill>
              </a:rPr>
              <a:t>Good Health – Great Jobs 2011-2015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A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Good Health - Great Jobs, the NSW Health Aboriginal Workforce Strategic Framework 2011 – 2015 was launched on the 2</a:t>
            </a:r>
            <a:r>
              <a:rPr lang="en-AU" sz="2400" baseline="30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A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September 2011</a:t>
            </a:r>
          </a:p>
          <a:p>
            <a:pPr lvl="0"/>
            <a:endParaRPr lang="en-AU" sz="24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A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NSW Health Aboriginal Workforce Strategic Steering Committee was established to oversee the implementation of the Framework with representation from the Ministry of Health, LHDs and other Public Health organisations. </a:t>
            </a:r>
          </a:p>
          <a:p>
            <a:pPr lvl="0"/>
            <a:endParaRPr lang="en-AU" sz="24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A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1</a:t>
            </a:r>
            <a:r>
              <a:rPr lang="en-AU" sz="2400" baseline="30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A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Good Health – Great Jobs Key Performance Indicator Report for July to December 2011was released and provided to the Director General, Chair of Boards and Chief Executives</a:t>
            </a:r>
          </a:p>
          <a:p>
            <a:pPr lvl="0"/>
            <a:endParaRPr lang="en-AU" sz="24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en-AU" sz="24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pPr/>
              <a:t>3</a:t>
            </a:fld>
            <a:endParaRPr lang="en-A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AU" sz="3600" b="1" i="1" dirty="0" smtClean="0">
                <a:solidFill>
                  <a:srgbClr val="FFC000"/>
                </a:solidFill>
              </a:rPr>
              <a:t>NSW Ministry of Health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809146"/>
          </a:xfrm>
        </p:spPr>
        <p:txBody>
          <a:bodyPr>
            <a:normAutofit fontScale="92500" lnSpcReduction="20000"/>
          </a:bodyPr>
          <a:lstStyle/>
          <a:p>
            <a:r>
              <a:rPr lang="en-A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Key Priorities of the </a:t>
            </a:r>
            <a:r>
              <a:rPr lang="en-AU" sz="2400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Good Health – Great Jobs NSW Health Aboriginal Workforce Strategic Framework 2011 – 2015</a:t>
            </a:r>
            <a:r>
              <a:rPr lang="en-AU" sz="1400" dirty="0" smtClean="0">
                <a:solidFill>
                  <a:schemeClr val="bg1">
                    <a:lumMod val="95000"/>
                  </a:schemeClr>
                </a:solidFill>
              </a:rPr>
              <a:t>(4)</a:t>
            </a:r>
            <a:r>
              <a:rPr lang="en-AU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AU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AU" sz="2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are to:</a:t>
            </a:r>
          </a:p>
          <a:p>
            <a:pPr lvl="1"/>
            <a:r>
              <a:rPr lang="en-AU" sz="2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Increase the representation of Aboriginal employees to 2.6% across the NSW public health sector by 2015</a:t>
            </a:r>
          </a:p>
          <a:p>
            <a:pPr lvl="1"/>
            <a:r>
              <a:rPr lang="en-AU" sz="2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Develop partnerships between the health and education sectors to deliver real change for Aboriginal people wanting to enter the health workforce and improve career pathways for existing Aboriginal staff</a:t>
            </a:r>
          </a:p>
          <a:p>
            <a:pPr lvl="1"/>
            <a:r>
              <a:rPr lang="en-AU" sz="2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Provide leadership and planning in Aboriginal workforce development</a:t>
            </a:r>
          </a:p>
          <a:p>
            <a:pPr lvl="1"/>
            <a:r>
              <a:rPr lang="en-AU" sz="2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Tap into the increasing pool of Aboriginal university graduates undertaking health courses</a:t>
            </a:r>
          </a:p>
          <a:p>
            <a:pPr lvl="1"/>
            <a:r>
              <a:rPr lang="en-AU" sz="2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Build a NSW health workforce which ‘Closes the Gap’ in health outcomes between Aboriginal and non-Aboriginal people by providing culturally safe and competent health services</a:t>
            </a:r>
          </a:p>
          <a:p>
            <a:pPr lvl="1"/>
            <a:endParaRPr lang="en-AU" sz="1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2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pPr/>
              <a:t>4</a:t>
            </a:fld>
            <a:endParaRPr lang="en-A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SW Health Aboriginal Workforce Strategy Logo_50k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31" y="5445224"/>
            <a:ext cx="1960033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2376264"/>
          </a:xfrm>
        </p:spPr>
        <p:txBody>
          <a:bodyPr>
            <a:noAutofit/>
          </a:bodyPr>
          <a:lstStyle/>
          <a:p>
            <a:r>
              <a:rPr lang="en-AU" b="1" i="1" dirty="0" smtClean="0">
                <a:solidFill>
                  <a:srgbClr val="FFC000"/>
                </a:solidFill>
              </a:rPr>
              <a:t>NSW Ministry of Health </a:t>
            </a:r>
            <a:br>
              <a:rPr lang="en-AU" b="1" i="1" dirty="0" smtClean="0">
                <a:solidFill>
                  <a:srgbClr val="FFC000"/>
                </a:solidFill>
              </a:rPr>
            </a:br>
            <a:r>
              <a:rPr lang="en-AU" b="1" i="1" dirty="0" smtClean="0">
                <a:solidFill>
                  <a:srgbClr val="FFC000"/>
                </a:solidFill>
              </a:rPr>
              <a:t>Aboriginal Recruitment and Retention (multimedia) Resource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b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pPr/>
              <a:t>5</a:t>
            </a:fld>
            <a:endParaRPr lang="en-AU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5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en-AU" sz="3600" b="1" i="1" dirty="0" smtClean="0">
                <a:solidFill>
                  <a:srgbClr val="FFC000"/>
                </a:solidFill>
              </a:rPr>
              <a:t>Aboriginal Recruitment and Retention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52736"/>
            <a:ext cx="8229600" cy="3528392"/>
          </a:xfrm>
        </p:spPr>
        <p:txBody>
          <a:bodyPr>
            <a:normAutofit/>
          </a:bodyPr>
          <a:lstStyle/>
          <a:p>
            <a:pPr lvl="1"/>
            <a:endParaRPr lang="en-AU" sz="1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Introduction of Resource </a:t>
            </a:r>
          </a:p>
          <a:p>
            <a:pPr marL="0" indent="0">
              <a:buNone/>
            </a:pPr>
            <a:endParaRPr lang="en-AU" sz="900" dirty="0" smtClean="0">
              <a:solidFill>
                <a:schemeClr val="bg1">
                  <a:lumMod val="95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en-AU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Meets KPI of the </a:t>
            </a:r>
            <a:r>
              <a:rPr lang="en-AU" sz="2800" b="1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Good Health  - Great Jobs NSW Health Aboriginal Workforce </a:t>
            </a:r>
            <a:r>
              <a:rPr lang="en-AU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Strategic Framework 2011 – 2015</a:t>
            </a:r>
          </a:p>
          <a:p>
            <a:endParaRPr lang="en-AU" sz="900" b="1" dirty="0" smtClean="0">
              <a:solidFill>
                <a:schemeClr val="bg1">
                  <a:lumMod val="95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en-AU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Engagement of two external consultants; </a:t>
            </a:r>
            <a:endParaRPr lang="en-AU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b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pPr/>
              <a:t>6</a:t>
            </a:fld>
            <a:endParaRPr lang="en-AU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29309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Noetic Solutions Pty Ltd  </a:t>
            </a:r>
            <a:r>
              <a:rPr lang="en-AU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in partnership with Digital Eskimo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Origin </a:t>
            </a:r>
            <a:r>
              <a:rPr lang="en-AU" sz="2000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Communications Australia Pty Ltd </a:t>
            </a:r>
          </a:p>
        </p:txBody>
      </p:sp>
    </p:spTree>
    <p:extLst>
      <p:ext uri="{BB962C8B-B14F-4D97-AF65-F5344CB8AC3E}">
        <p14:creationId xmlns:p14="http://schemas.microsoft.com/office/powerpoint/2010/main" val="118235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en-AU" sz="3600" b="1" i="1" dirty="0" smtClean="0">
                <a:solidFill>
                  <a:srgbClr val="FFC000"/>
                </a:solidFill>
              </a:rPr>
              <a:t>The Resource has 2 target groups;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809146"/>
          </a:xfrm>
        </p:spPr>
        <p:txBody>
          <a:bodyPr>
            <a:normAutofit lnSpcReduction="10000"/>
          </a:bodyPr>
          <a:lstStyle/>
          <a:p>
            <a:r>
              <a:rPr lang="en-AU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Managers:</a:t>
            </a:r>
          </a:p>
          <a:p>
            <a:pPr marL="0" indent="0">
              <a:buNone/>
            </a:pPr>
            <a:r>
              <a:rPr lang="en-AU" sz="28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A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 </a:t>
            </a:r>
            <a:r>
              <a:rPr lang="en-AU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resource will provide managers with </a:t>
            </a:r>
            <a:r>
              <a:rPr lang="en-A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information </a:t>
            </a:r>
            <a:r>
              <a:rPr lang="en-AU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to overcome the challenges </a:t>
            </a:r>
            <a:r>
              <a:rPr lang="en-A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associated </a:t>
            </a:r>
            <a:r>
              <a:rPr lang="en-AU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with the recruitment and </a:t>
            </a:r>
            <a:r>
              <a:rPr lang="en-A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retention 	of </a:t>
            </a:r>
            <a:r>
              <a:rPr lang="en-AU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Aboriginal </a:t>
            </a:r>
            <a:r>
              <a:rPr lang="en-A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staff and;</a:t>
            </a:r>
          </a:p>
          <a:p>
            <a:pPr marL="0" indent="0">
              <a:buNone/>
            </a:pPr>
            <a:endParaRPr lang="en-AU" sz="2800" b="1" i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AU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Aboriginal candidates:</a:t>
            </a:r>
          </a:p>
          <a:p>
            <a:pPr marL="0" indent="0">
              <a:buNone/>
            </a:pPr>
            <a:r>
              <a:rPr lang="en-AU" sz="28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A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 </a:t>
            </a:r>
            <a:r>
              <a:rPr lang="en-AU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tools to help Aboriginal candidates </a:t>
            </a:r>
            <a:r>
              <a:rPr lang="en-A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overcome </a:t>
            </a:r>
            <a:r>
              <a:rPr lang="en-AU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 number of identified issues </a:t>
            </a:r>
            <a:r>
              <a:rPr lang="en-A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and 	barriers </a:t>
            </a:r>
            <a:r>
              <a:rPr lang="en-AU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when applying for </a:t>
            </a:r>
            <a:r>
              <a:rPr lang="en-A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jobs </a:t>
            </a:r>
            <a:r>
              <a:rPr lang="en-AU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with </a:t>
            </a:r>
            <a:r>
              <a:rPr lang="en-AU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NSW 	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b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pPr/>
              <a:t>7</a:t>
            </a:fld>
            <a:endParaRPr lang="en-AU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98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4" y="285728"/>
            <a:ext cx="8820472" cy="1143000"/>
          </a:xfrm>
        </p:spPr>
        <p:txBody>
          <a:bodyPr>
            <a:noAutofit/>
          </a:bodyPr>
          <a:lstStyle/>
          <a:p>
            <a:pPr algn="l"/>
            <a:r>
              <a:rPr lang="en-AU" sz="3600" b="1" i="1" dirty="0" smtClean="0">
                <a:solidFill>
                  <a:srgbClr val="FFC000"/>
                </a:solidFill>
              </a:rPr>
              <a:t>Design approach for the content component;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809146"/>
          </a:xfrm>
        </p:spPr>
        <p:txBody>
          <a:bodyPr>
            <a:normAutofit/>
          </a:bodyPr>
          <a:lstStyle/>
          <a:p>
            <a:pPr lvl="1"/>
            <a:r>
              <a:rPr lang="en-AU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Specific to the intended audience(s)</a:t>
            </a:r>
          </a:p>
          <a:p>
            <a:pPr lvl="1"/>
            <a:r>
              <a:rPr lang="en-AU" sz="32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NOT</a:t>
            </a:r>
            <a:r>
              <a:rPr lang="en-AU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 generic in nature or tone</a:t>
            </a:r>
          </a:p>
          <a:p>
            <a:pPr lvl="1"/>
            <a:r>
              <a:rPr lang="en-AU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Clearly referenced to broader NSW Health Policies (both employment-related and health policy)</a:t>
            </a:r>
          </a:p>
          <a:p>
            <a:pPr lvl="1"/>
            <a:r>
              <a:rPr lang="en-AU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Tailored specifically to meet the needs of managers of Aboriginal staff, Aboriginal staff members and Aboriginal candidates</a:t>
            </a:r>
          </a:p>
          <a:p>
            <a:pPr lvl="1"/>
            <a:endParaRPr lang="en-AU" sz="1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b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pPr/>
              <a:t>8</a:t>
            </a:fld>
            <a:endParaRPr lang="en-AU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63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en-AU" sz="3600" b="1" i="1" dirty="0" smtClean="0">
                <a:solidFill>
                  <a:srgbClr val="FFC000"/>
                </a:solidFill>
              </a:rPr>
              <a:t>BRAIN STORM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809146"/>
          </a:xfrm>
        </p:spPr>
        <p:txBody>
          <a:bodyPr>
            <a:normAutofit/>
          </a:bodyPr>
          <a:lstStyle/>
          <a:p>
            <a:pPr lvl="1"/>
            <a:r>
              <a:rPr lang="en-AU" sz="24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Any Ideas that you believe could be beneficial towards the development of the resource?</a:t>
            </a:r>
          </a:p>
          <a:p>
            <a:pPr lvl="1"/>
            <a:r>
              <a:rPr lang="en-AU" sz="24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Important factors to consider in relation to content that you believe should be addressed?</a:t>
            </a:r>
          </a:p>
          <a:p>
            <a:pPr lvl="1"/>
            <a:r>
              <a:rPr lang="en-AU" sz="24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How do you think this resource will benefit Mental Health?</a:t>
            </a:r>
          </a:p>
          <a:p>
            <a:pPr lvl="1"/>
            <a:r>
              <a:rPr lang="en-AU" sz="24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What factors should be considered for Mental Health?</a:t>
            </a:r>
          </a:p>
          <a:p>
            <a:pPr lvl="1"/>
            <a:r>
              <a:rPr lang="en-AU" sz="24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What are the current difficulties you are experiencing (as managers or employees) in the recruitment and retention of Aboriginal Employees? </a:t>
            </a:r>
          </a:p>
          <a:p>
            <a:pPr lvl="1"/>
            <a:r>
              <a:rPr lang="en-AU" sz="2400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Do you have any other recommendations?</a:t>
            </a:r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99A4-5FCA-4399-B27D-592952F59FD0}" type="slidenum">
              <a:rPr lang="en-AU" b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pPr/>
              <a:t>9</a:t>
            </a:fld>
            <a:endParaRPr lang="en-AU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459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5AD910D5D3D14A8C82D06DC4ADDED7" ma:contentTypeVersion="2" ma:contentTypeDescription="Create a new document." ma:contentTypeScope="" ma:versionID="8be12bc4952cf1a2a4b42894998d32e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91e7983093fe65855c9706521e952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081821F-DFE6-4834-9AB8-17AD8CAFB7B4}"/>
</file>

<file path=customXml/itemProps2.xml><?xml version="1.0" encoding="utf-8"?>
<ds:datastoreItem xmlns:ds="http://schemas.openxmlformats.org/officeDocument/2006/customXml" ds:itemID="{0ED500A0-C5B7-4526-BE59-DC7C631AA47B}"/>
</file>

<file path=customXml/itemProps3.xml><?xml version="1.0" encoding="utf-8"?>
<ds:datastoreItem xmlns:ds="http://schemas.openxmlformats.org/officeDocument/2006/customXml" ds:itemID="{10EB3717-730F-4265-9165-1553110A4E89}"/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555</Words>
  <Application>Microsoft Macintosh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1_Office Theme</vt:lpstr>
      <vt:lpstr>2_Office Theme</vt:lpstr>
      <vt:lpstr>Microsoft Word Document</vt:lpstr>
      <vt:lpstr>PowerPoint Presentation</vt:lpstr>
      <vt:lpstr>Good Health – Great Jobs 2011-2015</vt:lpstr>
      <vt:lpstr>Good Health – Great Jobs 2011-2015</vt:lpstr>
      <vt:lpstr>NSW Ministry of Health policy</vt:lpstr>
      <vt:lpstr>NSW Ministry of Health  Aboriginal Recruitment and Retention (multimedia) Resource </vt:lpstr>
      <vt:lpstr>Aboriginal Recruitment and Retention Resource</vt:lpstr>
      <vt:lpstr>The Resource has 2 target groups;</vt:lpstr>
      <vt:lpstr>Design approach for the content component;</vt:lpstr>
      <vt:lpstr>BRAIN STORM </vt:lpstr>
      <vt:lpstr>BINGO!</vt:lpstr>
      <vt:lpstr>Aboriginal Recruitment and Retention Resource Contacts;</vt:lpstr>
      <vt:lpstr>PowerPoint Presentation</vt:lpstr>
      <vt:lpstr>What thing / person / information / advice /  has kept you in your job, helped your career path or supported working with your community</vt:lpstr>
    </vt:vector>
  </TitlesOfParts>
  <Company>NSW Department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NSW MoH Aboriginal Recruitment &amp; Retention Resource - Charles Davison, Wendy Bryan-Clothier, Justin Noel</dc:title>
  <dc:creator>jburi</dc:creator>
  <cp:lastModifiedBy>Justin Noel</cp:lastModifiedBy>
  <cp:revision>168</cp:revision>
  <dcterms:created xsi:type="dcterms:W3CDTF">2011-08-24T06:09:25Z</dcterms:created>
  <dcterms:modified xsi:type="dcterms:W3CDTF">2014-03-05T02:18:33Z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0x010100225AD910D5D3D14A8C82D06DC4ADDED7</vt:lpwstr>
  </property>
</Properties>
</file>