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5" r:id="rId2"/>
    <p:sldId id="257" r:id="rId3"/>
    <p:sldId id="280" r:id="rId4"/>
    <p:sldId id="261" r:id="rId5"/>
    <p:sldId id="259" r:id="rId6"/>
    <p:sldId id="260" r:id="rId7"/>
    <p:sldId id="262" r:id="rId8"/>
    <p:sldId id="268" r:id="rId9"/>
    <p:sldId id="263" r:id="rId10"/>
    <p:sldId id="266" r:id="rId11"/>
    <p:sldId id="265" r:id="rId12"/>
    <p:sldId id="279" r:id="rId13"/>
    <p:sldId id="258" r:id="rId14"/>
    <p:sldId id="264" r:id="rId15"/>
    <p:sldId id="282" r:id="rId16"/>
    <p:sldId id="267" r:id="rId17"/>
    <p:sldId id="278" r:id="rId18"/>
    <p:sldId id="272" r:id="rId19"/>
    <p:sldId id="271" r:id="rId20"/>
    <p:sldId id="273" r:id="rId21"/>
    <p:sldId id="269" r:id="rId22"/>
    <p:sldId id="270" r:id="rId23"/>
    <p:sldId id="274" r:id="rId24"/>
    <p:sldId id="275" r:id="rId25"/>
    <p:sldId id="284" r:id="rId26"/>
    <p:sldId id="276" r:id="rId27"/>
    <p:sldId id="277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EF47-A8C4-4C0A-B6CE-CE2A4A97662A}" type="datetimeFigureOut">
              <a:rPr lang="en-AU" smtClean="0"/>
              <a:t>13/05/2014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A674-35AE-45D5-956C-3FF757646EC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EF47-A8C4-4C0A-B6CE-CE2A4A97662A}" type="datetimeFigureOut">
              <a:rPr lang="en-AU" smtClean="0"/>
              <a:t>13/05/2014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A674-35AE-45D5-956C-3FF757646EC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EF47-A8C4-4C0A-B6CE-CE2A4A97662A}" type="datetimeFigureOut">
              <a:rPr lang="en-AU" smtClean="0"/>
              <a:t>13/05/2014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A674-35AE-45D5-956C-3FF757646EC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EF47-A8C4-4C0A-B6CE-CE2A4A97662A}" type="datetimeFigureOut">
              <a:rPr lang="en-AU" smtClean="0"/>
              <a:t>13/05/2014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A674-35AE-45D5-956C-3FF757646EC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EF47-A8C4-4C0A-B6CE-CE2A4A97662A}" type="datetimeFigureOut">
              <a:rPr lang="en-AU" smtClean="0"/>
              <a:t>13/05/2014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A674-35AE-45D5-956C-3FF757646EC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EF47-A8C4-4C0A-B6CE-CE2A4A97662A}" type="datetimeFigureOut">
              <a:rPr lang="en-AU" smtClean="0"/>
              <a:t>13/05/2014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A674-35AE-45D5-956C-3FF757646ECC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EF47-A8C4-4C0A-B6CE-CE2A4A97662A}" type="datetimeFigureOut">
              <a:rPr lang="en-AU" smtClean="0"/>
              <a:t>13/05/2014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A674-35AE-45D5-956C-3FF757646EC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EF47-A8C4-4C0A-B6CE-CE2A4A97662A}" type="datetimeFigureOut">
              <a:rPr lang="en-AU" smtClean="0"/>
              <a:t>13/05/2014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A674-35AE-45D5-956C-3FF757646EC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EF47-A8C4-4C0A-B6CE-CE2A4A97662A}" type="datetimeFigureOut">
              <a:rPr lang="en-AU" smtClean="0"/>
              <a:t>13/05/2014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A674-35AE-45D5-956C-3FF757646EC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EF47-A8C4-4C0A-B6CE-CE2A4A97662A}" type="datetimeFigureOut">
              <a:rPr lang="en-AU" smtClean="0"/>
              <a:t>13/05/2014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B7A674-35AE-45D5-956C-3FF757646EC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EF47-A8C4-4C0A-B6CE-CE2A4A97662A}" type="datetimeFigureOut">
              <a:rPr lang="en-AU" smtClean="0"/>
              <a:t>13/05/2014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A674-35AE-45D5-956C-3FF757646EC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33EF47-A8C4-4C0A-B6CE-CE2A4A97662A}" type="datetimeFigureOut">
              <a:rPr lang="en-AU" smtClean="0"/>
              <a:t>13/05/2014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1B7A674-35AE-45D5-956C-3FF757646ECC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Pathways to Psychiatry for aboriginal and </a:t>
            </a:r>
            <a:r>
              <a:rPr lang="en-AU" dirty="0" err="1" smtClean="0"/>
              <a:t>torres</a:t>
            </a:r>
            <a:r>
              <a:rPr lang="en-AU" dirty="0" smtClean="0"/>
              <a:t> strait islander people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pPr algn="r"/>
            <a:r>
              <a:rPr lang="en-AU" sz="2400" dirty="0" smtClean="0"/>
              <a:t>Nigel </a:t>
            </a:r>
            <a:r>
              <a:rPr lang="en-AU" sz="2400" dirty="0" err="1" smtClean="0"/>
              <a:t>Beetson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17262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030"/>
            <a:ext cx="8413643" cy="631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NSW Rural </a:t>
            </a:r>
            <a:r>
              <a:rPr lang="en-AU" dirty="0"/>
              <a:t>R</a:t>
            </a:r>
            <a:r>
              <a:rPr lang="en-AU" dirty="0" smtClean="0"/>
              <a:t>esidential </a:t>
            </a:r>
            <a:r>
              <a:rPr lang="en-AU" dirty="0"/>
              <a:t>M</a:t>
            </a:r>
            <a:r>
              <a:rPr lang="en-AU" dirty="0" smtClean="0"/>
              <a:t>edical Officer </a:t>
            </a:r>
            <a:r>
              <a:rPr lang="en-AU" dirty="0"/>
              <a:t>C</a:t>
            </a:r>
            <a:r>
              <a:rPr lang="en-AU" dirty="0" smtClean="0"/>
              <a:t>adet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90813"/>
            <a:ext cx="2286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1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AIDA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000" dirty="0"/>
              <a:t>Aboriginal and Torres Strait Islander people have equitable health and life outcomes.</a:t>
            </a:r>
          </a:p>
          <a:p>
            <a:endParaRPr lang="en-AU" sz="2000" dirty="0"/>
          </a:p>
          <a:p>
            <a:r>
              <a:rPr lang="en-AU" sz="2000" dirty="0"/>
              <a:t>We do this by:</a:t>
            </a:r>
          </a:p>
          <a:p>
            <a:endParaRPr lang="en-AU" sz="2000" dirty="0"/>
          </a:p>
          <a:p>
            <a:r>
              <a:rPr lang="en-AU" sz="2000" dirty="0"/>
              <a:t>Providing a unique medical and cultural perspective on </a:t>
            </a:r>
            <a:r>
              <a:rPr lang="en-AU" sz="2000" dirty="0" smtClean="0"/>
              <a:t>Aboriginal </a:t>
            </a:r>
            <a:r>
              <a:rPr lang="en-AU" sz="2000" dirty="0"/>
              <a:t>and T</a:t>
            </a:r>
            <a:r>
              <a:rPr lang="en-AU" sz="2000" dirty="0" smtClean="0"/>
              <a:t>orres </a:t>
            </a:r>
            <a:r>
              <a:rPr lang="en-AU" sz="2000" dirty="0"/>
              <a:t>S</a:t>
            </a:r>
            <a:r>
              <a:rPr lang="en-AU" sz="2000" dirty="0" smtClean="0"/>
              <a:t>trait </a:t>
            </a:r>
            <a:r>
              <a:rPr lang="en-AU" sz="2000" dirty="0"/>
              <a:t>I</a:t>
            </a:r>
            <a:r>
              <a:rPr lang="en-AU" sz="2000" dirty="0" smtClean="0"/>
              <a:t>slander </a:t>
            </a:r>
            <a:r>
              <a:rPr lang="en-AU" sz="2000" dirty="0"/>
              <a:t>health;</a:t>
            </a:r>
          </a:p>
          <a:p>
            <a:r>
              <a:rPr lang="en-AU" sz="2000" dirty="0"/>
              <a:t>Maintaining links between traditional and contemporary medicine;</a:t>
            </a:r>
          </a:p>
          <a:p>
            <a:r>
              <a:rPr lang="en-AU" sz="2000" dirty="0"/>
              <a:t>Growing and supporting current and future </a:t>
            </a:r>
            <a:r>
              <a:rPr lang="en-AU" sz="2000" dirty="0" smtClean="0"/>
              <a:t>Aboriginal </a:t>
            </a:r>
            <a:r>
              <a:rPr lang="en-AU" sz="2000" dirty="0"/>
              <a:t>and T</a:t>
            </a:r>
            <a:r>
              <a:rPr lang="en-AU" sz="2000" dirty="0" smtClean="0"/>
              <a:t>orres </a:t>
            </a:r>
            <a:r>
              <a:rPr lang="en-AU" sz="2000" dirty="0"/>
              <a:t>S</a:t>
            </a:r>
            <a:r>
              <a:rPr lang="en-AU" sz="2000" dirty="0" smtClean="0"/>
              <a:t>trait </a:t>
            </a:r>
            <a:r>
              <a:rPr lang="en-AU" sz="2000" dirty="0"/>
              <a:t>I</a:t>
            </a:r>
            <a:r>
              <a:rPr lang="en-AU" sz="2000" dirty="0" smtClean="0"/>
              <a:t>slander </a:t>
            </a:r>
            <a:r>
              <a:rPr lang="en-AU" sz="2000" dirty="0"/>
              <a:t>doctors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40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Aboriginal and Torres Strait Islander Doctors and Medical Students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r>
              <a:rPr lang="en-AU" sz="2400" dirty="0" smtClean="0"/>
              <a:t>There are approximately 180 Doctors</a:t>
            </a:r>
          </a:p>
          <a:p>
            <a:endParaRPr lang="en-AU" sz="2400" dirty="0" smtClean="0"/>
          </a:p>
          <a:p>
            <a:r>
              <a:rPr lang="en-AU" sz="2400" dirty="0" smtClean="0"/>
              <a:t>Approximately 260 Medical Students</a:t>
            </a:r>
          </a:p>
          <a:p>
            <a:endParaRPr lang="en-AU" sz="2400" dirty="0"/>
          </a:p>
          <a:p>
            <a:r>
              <a:rPr lang="en-AU" sz="2400" dirty="0" smtClean="0"/>
              <a:t>We require 1000 additional doctors to reach population parity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1086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Medicine?</a:t>
            </a:r>
            <a:endParaRPr lang="en-A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53" y="1100138"/>
            <a:ext cx="5369718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6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7150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23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3076575"/>
            <a:ext cx="451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9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Mental Health Worker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44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Secret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5563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6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dirty="0"/>
              <a:t>S</a:t>
            </a:r>
            <a:r>
              <a:rPr lang="en-AU" dirty="0" smtClean="0"/>
              <a:t>ecret to Medicine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66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sz="4800" dirty="0" smtClean="0"/>
              <a:t>"Every child in Australia should be born to be able to dream and be what they want to be." </a:t>
            </a:r>
          </a:p>
          <a:p>
            <a:pPr marL="0" indent="0" algn="ctr">
              <a:buNone/>
            </a:pPr>
            <a:r>
              <a:rPr lang="en-AU" sz="4800" dirty="0" smtClean="0"/>
              <a:t> </a:t>
            </a:r>
            <a:r>
              <a:rPr lang="en-AU" sz="4800" dirty="0" err="1" smtClean="0"/>
              <a:t>Assoc</a:t>
            </a:r>
            <a:r>
              <a:rPr lang="en-AU" sz="4800" dirty="0" smtClean="0"/>
              <a:t> Prof Kelvin Kong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24169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Secret to Medicine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It is harder to get into medicine than it is to </a:t>
            </a:r>
            <a:r>
              <a:rPr lang="en-AU" sz="4000" u="sng" dirty="0" smtClean="0"/>
              <a:t>do</a:t>
            </a:r>
            <a:r>
              <a:rPr lang="en-AU" sz="4000" dirty="0" smtClean="0"/>
              <a:t> medicine.</a:t>
            </a:r>
          </a:p>
          <a:p>
            <a:endParaRPr lang="en-AU" sz="4000" dirty="0"/>
          </a:p>
          <a:p>
            <a:endParaRPr lang="en-AU" sz="4000" dirty="0" smtClean="0"/>
          </a:p>
          <a:p>
            <a:r>
              <a:rPr lang="en-AU" sz="4000" dirty="0" smtClean="0"/>
              <a:t>Medicine is achievable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6565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Pathways into medicine</a:t>
            </a:r>
            <a:br>
              <a:rPr lang="en-AU" dirty="0" smtClean="0"/>
            </a:br>
            <a:r>
              <a:rPr lang="en-AU" sz="2700" dirty="0" smtClean="0"/>
              <a:t>Indigenous Entry </a:t>
            </a:r>
            <a:r>
              <a:rPr lang="en-AU" sz="2700" dirty="0" err="1" smtClean="0"/>
              <a:t>Scemes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UNSW Pre Medicine Program</a:t>
            </a:r>
          </a:p>
          <a:p>
            <a:r>
              <a:rPr lang="en-AU" sz="2400" dirty="0" smtClean="0"/>
              <a:t>UWS Indigenous Entry</a:t>
            </a:r>
          </a:p>
          <a:p>
            <a:r>
              <a:rPr lang="en-AU" sz="2400" dirty="0" smtClean="0"/>
              <a:t>Newcastle/New England University Indigenous Entry</a:t>
            </a:r>
          </a:p>
          <a:p>
            <a:r>
              <a:rPr lang="en-AU" sz="2400" dirty="0" smtClean="0"/>
              <a:t>Newcastle University </a:t>
            </a:r>
            <a:r>
              <a:rPr lang="en-AU" sz="2400" dirty="0" err="1" smtClean="0"/>
              <a:t>Yapug</a:t>
            </a:r>
            <a:endParaRPr lang="en-AU" sz="2400" dirty="0" smtClean="0"/>
          </a:p>
          <a:p>
            <a:r>
              <a:rPr lang="en-AU" sz="2400" dirty="0" smtClean="0"/>
              <a:t>Sydney </a:t>
            </a:r>
            <a:r>
              <a:rPr lang="en-AU" sz="2400" dirty="0" err="1" smtClean="0"/>
              <a:t>Uni</a:t>
            </a:r>
            <a:endParaRPr lang="en-AU" sz="2400" dirty="0" smtClean="0"/>
          </a:p>
          <a:p>
            <a:r>
              <a:rPr lang="en-AU" sz="2400" dirty="0" smtClean="0"/>
              <a:t>Wollongong</a:t>
            </a:r>
          </a:p>
          <a:p>
            <a:r>
              <a:rPr lang="en-AU" sz="2400" dirty="0" smtClean="0"/>
              <a:t>University of Notre Dame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6110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UNSW Pre Medicine Program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sz="4000" dirty="0" smtClean="0"/>
              <a:t>4 week residential course</a:t>
            </a:r>
          </a:p>
          <a:p>
            <a:r>
              <a:rPr lang="en-AU" sz="4000" dirty="0" smtClean="0"/>
              <a:t>Biology</a:t>
            </a:r>
          </a:p>
          <a:p>
            <a:r>
              <a:rPr lang="en-AU" sz="4000" dirty="0" smtClean="0"/>
              <a:t>Anatomy</a:t>
            </a:r>
          </a:p>
          <a:p>
            <a:r>
              <a:rPr lang="en-AU" sz="4000" dirty="0" smtClean="0"/>
              <a:t>Biochemistry</a:t>
            </a:r>
          </a:p>
          <a:p>
            <a:r>
              <a:rPr lang="en-AU" sz="4000" dirty="0" smtClean="0"/>
              <a:t>Physiology</a:t>
            </a:r>
          </a:p>
          <a:p>
            <a:r>
              <a:rPr lang="en-AU" sz="4000" dirty="0" smtClean="0"/>
              <a:t>Pharmacology</a:t>
            </a:r>
          </a:p>
          <a:p>
            <a:r>
              <a:rPr lang="en-AU" sz="4000" dirty="0" smtClean="0"/>
              <a:t>Histology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64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AU" dirty="0" err="1" smtClean="0"/>
              <a:t>Barawal</a:t>
            </a:r>
            <a:r>
              <a:rPr lang="en-AU" dirty="0" smtClean="0"/>
              <a:t> Yana</a:t>
            </a:r>
            <a:br>
              <a:rPr lang="en-AU" dirty="0" smtClean="0"/>
            </a:br>
            <a:r>
              <a:rPr lang="en-AU" dirty="0" err="1" smtClean="0"/>
              <a:t>Muru</a:t>
            </a:r>
            <a:r>
              <a:rPr lang="en-AU" dirty="0" smtClean="0"/>
              <a:t> Marri Indigenous Health Unit UNSW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Attitudes</a:t>
            </a:r>
          </a:p>
          <a:p>
            <a:pPr marL="0" indent="0">
              <a:buNone/>
            </a:pPr>
            <a:r>
              <a:rPr lang="en-AU" dirty="0" smtClean="0"/>
              <a:t>Lack of confidence and low community expectation is an issue for many Aboriginal and Torres Strait Islander students. Some of you don’t believe you can do it! And,</a:t>
            </a:r>
          </a:p>
          <a:p>
            <a:pPr marL="0" indent="0">
              <a:buNone/>
            </a:pPr>
            <a:r>
              <a:rPr lang="en-AU" dirty="0" smtClean="0"/>
              <a:t>some of your teachers don’t believe it either.</a:t>
            </a:r>
          </a:p>
          <a:p>
            <a:pPr marL="0" indent="0">
              <a:buNone/>
            </a:pPr>
            <a:r>
              <a:rPr lang="en-AU" dirty="0" smtClean="0"/>
              <a:t>But, studies have also shown that Aboriginal and Torres Strait Islander students feel better about their ability to achieve as they get older, compared to non-Indigenous</a:t>
            </a:r>
          </a:p>
          <a:p>
            <a:pPr marL="0" indent="0">
              <a:buNone/>
            </a:pPr>
            <a:r>
              <a:rPr lang="en-AU" dirty="0" smtClean="0"/>
              <a:t>students.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38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Challenges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dirty="0" smtClean="0"/>
              <a:t>Financial</a:t>
            </a:r>
          </a:p>
          <a:p>
            <a:r>
              <a:rPr lang="en-AU" sz="2400" dirty="0" smtClean="0"/>
              <a:t>Away from family</a:t>
            </a:r>
          </a:p>
          <a:p>
            <a:r>
              <a:rPr lang="en-AU" sz="2400" dirty="0" smtClean="0"/>
              <a:t>Lack of adequate education during school</a:t>
            </a:r>
          </a:p>
          <a:p>
            <a:r>
              <a:rPr lang="en-AU" sz="2400" dirty="0" smtClean="0"/>
              <a:t>Poor study skills</a:t>
            </a:r>
          </a:p>
          <a:p>
            <a:r>
              <a:rPr lang="en-AU" sz="2400" dirty="0" smtClean="0"/>
              <a:t>Family commitments</a:t>
            </a:r>
          </a:p>
          <a:p>
            <a:r>
              <a:rPr lang="en-AU" sz="2400" dirty="0" smtClean="0"/>
              <a:t>Confidence</a:t>
            </a:r>
          </a:p>
          <a:p>
            <a:r>
              <a:rPr lang="en-AU" sz="2400" dirty="0" smtClean="0"/>
              <a:t>Racism</a:t>
            </a:r>
          </a:p>
          <a:p>
            <a:r>
              <a:rPr lang="en-AU" sz="2400" dirty="0" smtClean="0"/>
              <a:t>Shame</a:t>
            </a:r>
          </a:p>
        </p:txBody>
      </p:sp>
    </p:spTree>
    <p:extLst>
      <p:ext uri="{BB962C8B-B14F-4D97-AF65-F5344CB8AC3E}">
        <p14:creationId xmlns:p14="http://schemas.microsoft.com/office/powerpoint/2010/main" val="35459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Solutions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ABSTUDY</a:t>
            </a:r>
          </a:p>
          <a:p>
            <a:r>
              <a:rPr lang="en-AU" dirty="0" smtClean="0"/>
              <a:t>Scholarships</a:t>
            </a:r>
          </a:p>
          <a:p>
            <a:r>
              <a:rPr lang="en-AU" dirty="0" smtClean="0"/>
              <a:t>Indigenous support units (</a:t>
            </a:r>
            <a:r>
              <a:rPr lang="en-AU" dirty="0" err="1" smtClean="0"/>
              <a:t>Nura</a:t>
            </a:r>
            <a:r>
              <a:rPr lang="en-AU" dirty="0" smtClean="0"/>
              <a:t> </a:t>
            </a:r>
            <a:r>
              <a:rPr lang="en-AU" dirty="0" err="1" smtClean="0"/>
              <a:t>Gili</a:t>
            </a:r>
            <a:r>
              <a:rPr lang="en-AU" dirty="0" smtClean="0"/>
              <a:t>)</a:t>
            </a:r>
          </a:p>
          <a:p>
            <a:r>
              <a:rPr lang="en-AU" dirty="0" smtClean="0"/>
              <a:t>Bridging programs</a:t>
            </a:r>
          </a:p>
          <a:p>
            <a:r>
              <a:rPr lang="en-AU" dirty="0" smtClean="0"/>
              <a:t>ITAS Tutoring</a:t>
            </a:r>
          </a:p>
          <a:p>
            <a:r>
              <a:rPr lang="en-AU" dirty="0" smtClean="0"/>
              <a:t>Study groups</a:t>
            </a:r>
          </a:p>
          <a:p>
            <a:r>
              <a:rPr lang="en-AU" dirty="0" smtClean="0"/>
              <a:t>AIDA</a:t>
            </a:r>
          </a:p>
          <a:p>
            <a:r>
              <a:rPr lang="en-AU" dirty="0" smtClean="0"/>
              <a:t>Academic support</a:t>
            </a:r>
          </a:p>
          <a:p>
            <a:r>
              <a:rPr lang="en-AU" dirty="0" smtClean="0"/>
              <a:t>Support from Medicine faculty</a:t>
            </a:r>
          </a:p>
          <a:p>
            <a:r>
              <a:rPr lang="en-AU" dirty="0" smtClean="0"/>
              <a:t>Mentoring</a:t>
            </a:r>
          </a:p>
        </p:txBody>
      </p:sp>
    </p:spTree>
    <p:extLst>
      <p:ext uri="{BB962C8B-B14F-4D97-AF65-F5344CB8AC3E}">
        <p14:creationId xmlns:p14="http://schemas.microsoft.com/office/powerpoint/2010/main" val="14264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Highlights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Role Models</a:t>
            </a:r>
          </a:p>
          <a:p>
            <a:r>
              <a:rPr lang="en-AU" sz="3200" dirty="0" smtClean="0"/>
              <a:t>Success breeds success</a:t>
            </a:r>
          </a:p>
          <a:p>
            <a:r>
              <a:rPr lang="en-AU" sz="3200" dirty="0" smtClean="0"/>
              <a:t>Study Groups</a:t>
            </a:r>
          </a:p>
          <a:p>
            <a:r>
              <a:rPr lang="en-AU" sz="3200" dirty="0" smtClean="0"/>
              <a:t>Largest Indigenous Cohort in Australia</a:t>
            </a:r>
          </a:p>
          <a:p>
            <a:r>
              <a:rPr lang="en-AU" sz="3200" dirty="0" smtClean="0"/>
              <a:t>Support</a:t>
            </a:r>
          </a:p>
          <a:p>
            <a:r>
              <a:rPr lang="en-AU" sz="3200" dirty="0" smtClean="0"/>
              <a:t>Self Esteem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5082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Psychiatry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Medical Degree 5-6 years undergraduate program</a:t>
            </a:r>
          </a:p>
          <a:p>
            <a:endParaRPr lang="en-AU" sz="3200" dirty="0" smtClean="0"/>
          </a:p>
          <a:p>
            <a:r>
              <a:rPr lang="en-AU" sz="3200" dirty="0" smtClean="0"/>
              <a:t>Intern and residency at hospital 2 years</a:t>
            </a:r>
          </a:p>
          <a:p>
            <a:endParaRPr lang="en-AU" sz="3200" dirty="0" smtClean="0"/>
          </a:p>
          <a:p>
            <a:r>
              <a:rPr lang="en-AU" sz="3200" dirty="0" smtClean="0"/>
              <a:t>5 years Psychiatry Training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9882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26" y="620688"/>
            <a:ext cx="5143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0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000" dirty="0" smtClean="0"/>
              <a:t>Aim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Background Information</a:t>
            </a:r>
          </a:p>
          <a:p>
            <a:r>
              <a:rPr lang="en-AU" sz="4000" dirty="0" smtClean="0"/>
              <a:t>Pathways into medicine</a:t>
            </a:r>
          </a:p>
          <a:p>
            <a:r>
              <a:rPr lang="en-AU" sz="4000" dirty="0" smtClean="0"/>
              <a:t>Challenges and solutions </a:t>
            </a:r>
          </a:p>
          <a:p>
            <a:r>
              <a:rPr lang="en-AU" sz="4000" dirty="0" smtClean="0"/>
              <a:t>Dispel Myths </a:t>
            </a:r>
          </a:p>
        </p:txBody>
      </p:sp>
    </p:spTree>
    <p:extLst>
      <p:ext uri="{BB962C8B-B14F-4D97-AF65-F5344CB8AC3E}">
        <p14:creationId xmlns:p14="http://schemas.microsoft.com/office/powerpoint/2010/main" val="38121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6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5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Brewarrina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dirty="0" smtClean="0"/>
              <a:t>Brewarrina Fish Traps Barwon River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825" y="1916832"/>
            <a:ext cx="3744416" cy="253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8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85925"/>
            <a:ext cx="61912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3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809750"/>
            <a:ext cx="57626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3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Murawarri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243138"/>
            <a:ext cx="43815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3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5</a:t>
            </a:r>
            <a:r>
              <a:rPr lang="en-AU" baseline="30000" dirty="0" smtClean="0"/>
              <a:t>th</a:t>
            </a:r>
            <a:r>
              <a:rPr lang="en-AU" dirty="0" smtClean="0"/>
              <a:t> Year Medical Student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2886075"/>
            <a:ext cx="418147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2886075"/>
            <a:ext cx="418147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3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5AD910D5D3D14A8C82D06DC4ADDED7" ma:contentTypeVersion="2" ma:contentTypeDescription="Create a new document." ma:contentTypeScope="" ma:versionID="8be12bc4952cf1a2a4b42894998d32e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91e7983093fe65855c9706521e952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A9607B-816D-49D2-BB75-94B73249CB82}"/>
</file>

<file path=customXml/itemProps2.xml><?xml version="1.0" encoding="utf-8"?>
<ds:datastoreItem xmlns:ds="http://schemas.openxmlformats.org/officeDocument/2006/customXml" ds:itemID="{7AA9C695-400E-41AD-AD9E-3CAE058C9874}"/>
</file>

<file path=customXml/itemProps3.xml><?xml version="1.0" encoding="utf-8"?>
<ds:datastoreItem xmlns:ds="http://schemas.openxmlformats.org/officeDocument/2006/customXml" ds:itemID="{1E4691C2-656C-4D7B-9530-640E3AECCA1C}"/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449</TotalTime>
  <Words>356</Words>
  <Application>Microsoft Office PowerPoint</Application>
  <PresentationFormat>On-screen Show (4:3)</PresentationFormat>
  <Paragraphs>100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Angles</vt:lpstr>
      <vt:lpstr>        Pathways to Psychiatry for aboriginal and torres strait islander people</vt:lpstr>
      <vt:lpstr>PowerPoint Presentation</vt:lpstr>
      <vt:lpstr>Aim</vt:lpstr>
      <vt:lpstr>PowerPoint Presentation</vt:lpstr>
      <vt:lpstr>Brewarrina</vt:lpstr>
      <vt:lpstr>PowerPoint Presentation</vt:lpstr>
      <vt:lpstr>PowerPoint Presentation</vt:lpstr>
      <vt:lpstr>Murawarri</vt:lpstr>
      <vt:lpstr>5th Year Medical Student</vt:lpstr>
      <vt:lpstr>PowerPoint Presentation</vt:lpstr>
      <vt:lpstr>NSW Rural Residential Medical Officer Cadet</vt:lpstr>
      <vt:lpstr>AIDA</vt:lpstr>
      <vt:lpstr>Aboriginal and Torres Strait Islander Doctors and Medical Students</vt:lpstr>
      <vt:lpstr>Why Medicine?</vt:lpstr>
      <vt:lpstr>PowerPoint Presentation</vt:lpstr>
      <vt:lpstr>PowerPoint Presentation</vt:lpstr>
      <vt:lpstr>Mental Health Worker</vt:lpstr>
      <vt:lpstr>The Secret</vt:lpstr>
      <vt:lpstr>The Secret to Medicine</vt:lpstr>
      <vt:lpstr>The Secret to Medicine</vt:lpstr>
      <vt:lpstr> Pathways into medicine Indigenous Entry Scemes </vt:lpstr>
      <vt:lpstr>UNSW Pre Medicine Program</vt:lpstr>
      <vt:lpstr>Barawal Yana Muru Marri Indigenous Health Unit UNSW</vt:lpstr>
      <vt:lpstr>Challenges</vt:lpstr>
      <vt:lpstr>Solutions</vt:lpstr>
      <vt:lpstr>Highlights</vt:lpstr>
      <vt:lpstr>Psychiatry </vt:lpstr>
      <vt:lpstr>PowerPoint Presentation</vt:lpstr>
    </vt:vector>
  </TitlesOfParts>
  <Company>University of New South Wales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to psychiatry for Aboriginal and Torres Strait Islander People -Nigel Beetson</dc:title>
  <dc:creator>Nigel Beetson</dc:creator>
  <cp:lastModifiedBy>SHEARDEN, Amy</cp:lastModifiedBy>
  <cp:revision>31</cp:revision>
  <dcterms:created xsi:type="dcterms:W3CDTF">2014-02-27T22:05:51Z</dcterms:created>
  <dcterms:modified xsi:type="dcterms:W3CDTF">2014-05-13T03:33:02Z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0x010100225AD910D5D3D14A8C82D06DC4ADDED7</vt:lpwstr>
  </property>
</Properties>
</file>