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7" r:id="rId3"/>
    <p:sldId id="267" r:id="rId4"/>
    <p:sldId id="257" r:id="rId5"/>
    <p:sldId id="268" r:id="rId6"/>
    <p:sldId id="269" r:id="rId7"/>
    <p:sldId id="270" r:id="rId8"/>
    <p:sldId id="258" r:id="rId9"/>
    <p:sldId id="263" r:id="rId10"/>
    <p:sldId id="259" r:id="rId11"/>
    <p:sldId id="264" r:id="rId12"/>
    <p:sldId id="260" r:id="rId13"/>
    <p:sldId id="265" r:id="rId14"/>
    <p:sldId id="266" r:id="rId15"/>
    <p:sldId id="273" r:id="rId16"/>
    <p:sldId id="274" r:id="rId17"/>
    <p:sldId id="275" r:id="rId18"/>
    <p:sldId id="271"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Dwyer" initials="ED" lastIdx="3" clrIdx="0"/>
  <p:cmAuthor id="1" name="Kerri Lucas" initials="K.L."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5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D9359-45B2-4F61-BBB8-B92C0DF8B895}" type="datetimeFigureOut">
              <a:rPr lang="en-AU" smtClean="0"/>
              <a:t>20/03/2014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4EAD4-D2F7-4003-8BDF-39E1BD39A49C}" type="slidenum">
              <a:rPr lang="en-AU" smtClean="0"/>
              <a:t>‹#›</a:t>
            </a:fld>
            <a:endParaRPr lang="en-AU"/>
          </a:p>
        </p:txBody>
      </p:sp>
    </p:spTree>
    <p:extLst>
      <p:ext uri="{BB962C8B-B14F-4D97-AF65-F5344CB8AC3E}">
        <p14:creationId xmlns:p14="http://schemas.microsoft.com/office/powerpoint/2010/main" val="3510708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284EAD4-D2F7-4003-8BDF-39E1BD39A49C}" type="slidenum">
              <a:rPr lang="en-AU" smtClean="0"/>
              <a:t>8</a:t>
            </a:fld>
            <a:endParaRPr lang="en-AU"/>
          </a:p>
        </p:txBody>
      </p:sp>
    </p:spTree>
    <p:extLst>
      <p:ext uri="{BB962C8B-B14F-4D97-AF65-F5344CB8AC3E}">
        <p14:creationId xmlns:p14="http://schemas.microsoft.com/office/powerpoint/2010/main" val="53352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About this module?</a:t>
            </a:r>
            <a:endParaRPr lang="en-AU"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to collect information about your community when considering or reviewing any program or initiative.  The information you collect will help you to better understand the attitudes and behaviors of the people you are trying to target.  This is true for any program not just a smoking cessation program.  The information can be used for reporting or reviewing your program.</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7284EAD4-D2F7-4003-8BDF-39E1BD39A49C}" type="slidenum">
              <a:rPr lang="en-AU" smtClean="0"/>
              <a:t>12</a:t>
            </a:fld>
            <a:endParaRPr lang="en-AU"/>
          </a:p>
        </p:txBody>
      </p:sp>
    </p:spTree>
    <p:extLst>
      <p:ext uri="{BB962C8B-B14F-4D97-AF65-F5344CB8AC3E}">
        <p14:creationId xmlns:p14="http://schemas.microsoft.com/office/powerpoint/2010/main" val="3667614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3E252AB-D8AC-4175-A150-FDCE6645B51F}" type="datetimeFigureOut">
              <a:rPr lang="en-AU" smtClean="0"/>
              <a:t>20/03/2014</a:t>
            </a:fld>
            <a:endParaRPr lang="en-A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A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1E81282-E119-4FBD-A07A-AF52787DCFD2}" type="slidenum">
              <a:rPr lang="en-AU" smtClean="0"/>
              <a:t>‹#›</a:t>
            </a:fld>
            <a:endParaRPr lang="en-A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252AB-D8AC-4175-A150-FDCE6645B51F}" type="datetimeFigureOut">
              <a:rPr lang="en-AU" smtClean="0"/>
              <a:t>20/03/2014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E81282-E119-4FBD-A07A-AF52787DCFD2}"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252AB-D8AC-4175-A150-FDCE6645B51F}" type="datetimeFigureOut">
              <a:rPr lang="en-AU" smtClean="0"/>
              <a:t>20/03/2014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E81282-E119-4FBD-A07A-AF52787DCFD2}"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252AB-D8AC-4175-A150-FDCE6645B51F}" type="datetimeFigureOut">
              <a:rPr lang="en-AU" smtClean="0"/>
              <a:t>20/03/2014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E81282-E119-4FBD-A07A-AF52787DCFD2}"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E252AB-D8AC-4175-A150-FDCE6645B51F}" type="datetimeFigureOut">
              <a:rPr lang="en-AU" smtClean="0"/>
              <a:t>20/03/2014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E81282-E119-4FBD-A07A-AF52787DCFD2}"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3E252AB-D8AC-4175-A150-FDCE6645B51F}" type="datetimeFigureOut">
              <a:rPr lang="en-AU" smtClean="0"/>
              <a:t>20/03/2014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1E81282-E119-4FBD-A07A-AF52787DCFD2}" type="slidenum">
              <a:rPr lang="en-AU" smtClean="0"/>
              <a:t>‹#›</a:t>
            </a:fld>
            <a:endParaRPr lang="en-AU"/>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E252AB-D8AC-4175-A150-FDCE6645B51F}" type="datetimeFigureOut">
              <a:rPr lang="en-AU" smtClean="0"/>
              <a:t>20/03/2014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1E81282-E119-4FBD-A07A-AF52787DCFD2}"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E252AB-D8AC-4175-A150-FDCE6645B51F}" type="datetimeFigureOut">
              <a:rPr lang="en-AU" smtClean="0"/>
              <a:t>20/03/2014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1E81282-E119-4FBD-A07A-AF52787DCFD2}"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252AB-D8AC-4175-A150-FDCE6645B51F}" type="datetimeFigureOut">
              <a:rPr lang="en-AU" smtClean="0"/>
              <a:t>20/03/2014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1E81282-E119-4FBD-A07A-AF52787DCFD2}"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3E252AB-D8AC-4175-A150-FDCE6645B51F}" type="datetimeFigureOut">
              <a:rPr lang="en-AU" smtClean="0"/>
              <a:t>20/03/2014</a:t>
            </a:fld>
            <a:endParaRPr lang="en-AU"/>
          </a:p>
        </p:txBody>
      </p:sp>
      <p:sp>
        <p:nvSpPr>
          <p:cNvPr id="7" name="Slide Number Placeholder 6"/>
          <p:cNvSpPr>
            <a:spLocks noGrp="1"/>
          </p:cNvSpPr>
          <p:nvPr>
            <p:ph type="sldNum" sz="quarter" idx="12"/>
          </p:nvPr>
        </p:nvSpPr>
        <p:spPr/>
        <p:txBody>
          <a:bodyPr/>
          <a:lstStyle/>
          <a:p>
            <a:fld id="{A1E81282-E119-4FBD-A07A-AF52787DCFD2}" type="slidenum">
              <a:rPr lang="en-AU" smtClean="0"/>
              <a:t>‹#›</a:t>
            </a:fld>
            <a:endParaRPr lang="en-A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A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252AB-D8AC-4175-A150-FDCE6645B51F}" type="datetimeFigureOut">
              <a:rPr lang="en-AU" smtClean="0"/>
              <a:t>20/03/2014</a:t>
            </a:fld>
            <a:endParaRPr lang="en-A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AU"/>
          </a:p>
        </p:txBody>
      </p:sp>
      <p:sp>
        <p:nvSpPr>
          <p:cNvPr id="7" name="Slide Number Placeholder 6"/>
          <p:cNvSpPr>
            <a:spLocks noGrp="1"/>
          </p:cNvSpPr>
          <p:nvPr>
            <p:ph type="sldNum" sz="quarter" idx="12"/>
          </p:nvPr>
        </p:nvSpPr>
        <p:spPr/>
        <p:txBody>
          <a:bodyPr/>
          <a:lstStyle/>
          <a:p>
            <a:fld id="{A1E81282-E119-4FBD-A07A-AF52787DCFD2}"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3E252AB-D8AC-4175-A150-FDCE6645B51F}" type="datetimeFigureOut">
              <a:rPr lang="en-AU" smtClean="0"/>
              <a:t>20/03/2014</a:t>
            </a:fld>
            <a:endParaRPr lang="en-A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A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1E81282-E119-4FBD-A07A-AF52787DCFD2}"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2.png"/><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emf"/><Relationship Id="rId11" Type="http://schemas.openxmlformats.org/officeDocument/2006/relationships/image" Target="../media/image13.png"/><Relationship Id="rId5" Type="http://schemas.openxmlformats.org/officeDocument/2006/relationships/package" Target="../embeddings/Microsoft_Word_Document3.docx"/><Relationship Id="rId10" Type="http://schemas.openxmlformats.org/officeDocument/2006/relationships/image" Target="../media/image15.emf"/><Relationship Id="rId4" Type="http://schemas.openxmlformats.org/officeDocument/2006/relationships/oleObject" Target="../embeddings/oleObject3.bin"/><Relationship Id="rId9" Type="http://schemas.openxmlformats.org/officeDocument/2006/relationships/package" Target="../embeddings/Microsoft_Word_Document4.docx"/></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Word_Document5.docx"/><Relationship Id="rId11" Type="http://schemas.openxmlformats.org/officeDocument/2006/relationships/image" Target="../media/image17.emf"/><Relationship Id="rId5" Type="http://schemas.openxmlformats.org/officeDocument/2006/relationships/oleObject" Target="../embeddings/oleObject5.bin"/><Relationship Id="rId10" Type="http://schemas.openxmlformats.org/officeDocument/2006/relationships/package" Target="../embeddings/Microsoft_Word_Document6.docx"/><Relationship Id="rId4" Type="http://schemas.openxmlformats.org/officeDocument/2006/relationships/image" Target="../media/image5.jpeg"/><Relationship Id="rId9"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2.png"/><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package" Target="../embeddings/Microsoft_Word_Document7.docx"/><Relationship Id="rId10" Type="http://schemas.openxmlformats.org/officeDocument/2006/relationships/image" Target="../media/image19.emf"/><Relationship Id="rId4" Type="http://schemas.openxmlformats.org/officeDocument/2006/relationships/oleObject" Target="../embeddings/oleObject7.bin"/><Relationship Id="rId9" Type="http://schemas.openxmlformats.org/officeDocument/2006/relationships/package" Target="../embeddings/Microsoft_Word_Document8.doc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hmrc.org.au/atrtkit.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jsarin@ahmrc.org.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image" Target="../media/image12.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11" Type="http://schemas.openxmlformats.org/officeDocument/2006/relationships/image" Target="../media/image13.png"/><Relationship Id="rId5" Type="http://schemas.openxmlformats.org/officeDocument/2006/relationships/package" Target="../embeddings/Microsoft_Word_Document1.docx"/><Relationship Id="rId10" Type="http://schemas.openxmlformats.org/officeDocument/2006/relationships/image" Target="../media/image5.jpeg"/><Relationship Id="rId4" Type="http://schemas.openxmlformats.org/officeDocument/2006/relationships/oleObject" Target="../embeddings/oleObject1.bin"/><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Aboriginal Tobacco Resistance </a:t>
            </a:r>
            <a:br>
              <a:rPr lang="en-US" dirty="0" smtClean="0"/>
            </a:br>
            <a:r>
              <a:rPr lang="en-US" dirty="0" smtClean="0"/>
              <a:t>Tool Kit</a:t>
            </a:r>
            <a:endParaRPr lang="en-AU" dirty="0"/>
          </a:p>
        </p:txBody>
      </p:sp>
      <p:sp>
        <p:nvSpPr>
          <p:cNvPr id="3" name="Subtitle 2"/>
          <p:cNvSpPr>
            <a:spLocks noGrp="1"/>
          </p:cNvSpPr>
          <p:nvPr>
            <p:ph type="subTitle" idx="1"/>
          </p:nvPr>
        </p:nvSpPr>
        <p:spPr/>
        <p:txBody>
          <a:bodyPr/>
          <a:lstStyle/>
          <a:p>
            <a:r>
              <a:rPr lang="en-US" dirty="0" smtClean="0"/>
              <a:t>Jasmine Sarin</a:t>
            </a:r>
          </a:p>
          <a:p>
            <a:r>
              <a:rPr lang="en-US" sz="1050" dirty="0" smtClean="0"/>
              <a:t>Senior Project Officer,</a:t>
            </a:r>
          </a:p>
          <a:p>
            <a:r>
              <a:rPr lang="en-US" sz="1000" dirty="0" smtClean="0"/>
              <a:t>Aboriginal Health and Medical Research Council</a:t>
            </a:r>
            <a:endParaRPr lang="en-AU" sz="1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074" y="2564904"/>
            <a:ext cx="2551348" cy="3607468"/>
          </a:xfrm>
          <a:prstGeom prst="rect">
            <a:avLst/>
          </a:prstGeom>
        </p:spPr>
      </p:pic>
      <p:sp>
        <p:nvSpPr>
          <p:cNvPr id="7" name="Oval 6"/>
          <p:cNvSpPr/>
          <p:nvPr/>
        </p:nvSpPr>
        <p:spPr>
          <a:xfrm>
            <a:off x="5292080" y="0"/>
            <a:ext cx="2343756" cy="22322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4340" y="58720"/>
            <a:ext cx="2139236" cy="2114808"/>
          </a:xfrm>
          <a:prstGeom prst="rect">
            <a:avLst/>
          </a:prstGeom>
        </p:spPr>
      </p:pic>
      <p:sp>
        <p:nvSpPr>
          <p:cNvPr id="5" name="TextBox 4"/>
          <p:cNvSpPr txBox="1"/>
          <p:nvPr/>
        </p:nvSpPr>
        <p:spPr>
          <a:xfrm>
            <a:off x="467544" y="332656"/>
            <a:ext cx="3672408" cy="2185214"/>
          </a:xfrm>
          <a:prstGeom prst="rect">
            <a:avLst/>
          </a:prstGeom>
          <a:noFill/>
        </p:spPr>
        <p:txBody>
          <a:bodyPr wrap="square" rtlCol="0">
            <a:spAutoFit/>
          </a:bodyPr>
          <a:lstStyle/>
          <a:p>
            <a:pPr algn="ctr"/>
            <a:r>
              <a:rPr lang="en-AU" sz="2000" b="1" dirty="0"/>
              <a:t>Supporting the Aboriginal workforce to address tobacco in their communities – </a:t>
            </a:r>
            <a:r>
              <a:rPr lang="en-AU" sz="2000" b="1" dirty="0">
                <a:solidFill>
                  <a:schemeClr val="accent5">
                    <a:lumMod val="75000"/>
                  </a:schemeClr>
                </a:solidFill>
              </a:rPr>
              <a:t>showcasing the Aboriginal Resistance Tool </a:t>
            </a:r>
            <a:r>
              <a:rPr lang="en-AU" sz="2000" b="1" dirty="0" smtClean="0">
                <a:solidFill>
                  <a:schemeClr val="accent5">
                    <a:lumMod val="75000"/>
                  </a:schemeClr>
                </a:solidFill>
              </a:rPr>
              <a:t>Kit</a:t>
            </a:r>
          </a:p>
          <a:p>
            <a:pPr algn="ctr"/>
            <a:r>
              <a:rPr lang="en-US" sz="1600" b="1" dirty="0" smtClean="0">
                <a:solidFill>
                  <a:schemeClr val="accent2"/>
                </a:solidFill>
              </a:rPr>
              <a:t>SEWB Forum 2014</a:t>
            </a:r>
            <a:endParaRPr lang="en-AU" sz="1400" b="1" dirty="0">
              <a:solidFill>
                <a:schemeClr val="accent2"/>
              </a:solidFill>
            </a:endParaRPr>
          </a:p>
        </p:txBody>
      </p:sp>
    </p:spTree>
    <p:extLst>
      <p:ext uri="{BB962C8B-B14F-4D97-AF65-F5344CB8AC3E}">
        <p14:creationId xmlns:p14="http://schemas.microsoft.com/office/powerpoint/2010/main" val="4089645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Module 2: Workplace smoking policy</a:t>
            </a:r>
            <a:endParaRPr lang="en-AU" dirty="0"/>
          </a:p>
        </p:txBody>
      </p:sp>
      <p:sp>
        <p:nvSpPr>
          <p:cNvPr id="3" name="Content Placeholder 2"/>
          <p:cNvSpPr>
            <a:spLocks noGrp="1"/>
          </p:cNvSpPr>
          <p:nvPr>
            <p:ph idx="1"/>
          </p:nvPr>
        </p:nvSpPr>
        <p:spPr/>
        <p:txBody>
          <a:bodyPr/>
          <a:lstStyle/>
          <a:p>
            <a:r>
              <a:rPr lang="en-US" dirty="0" smtClean="0"/>
              <a:t>Rationale behind a policy.</a:t>
            </a:r>
          </a:p>
          <a:p>
            <a:r>
              <a:rPr lang="en-US" dirty="0" smtClean="0"/>
              <a:t>Collecting information before developing a policy.</a:t>
            </a:r>
          </a:p>
          <a:p>
            <a:r>
              <a:rPr lang="en-US" dirty="0" smtClean="0"/>
              <a:t>Implementing your policy.</a:t>
            </a:r>
          </a:p>
          <a:p>
            <a:r>
              <a:rPr lang="en-US" dirty="0" smtClean="0"/>
              <a:t>Resource list.</a:t>
            </a:r>
          </a:p>
          <a:p>
            <a:r>
              <a:rPr lang="en-US" dirty="0" smtClean="0"/>
              <a:t>Templates.</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6524"/>
            <a:ext cx="1838784" cy="627713"/>
          </a:xfrm>
          <a:prstGeom prst="rect">
            <a:avLst/>
          </a:prstGeom>
        </p:spPr>
      </p:pic>
    </p:spTree>
    <p:extLst>
      <p:ext uri="{BB962C8B-B14F-4D97-AF65-F5344CB8AC3E}">
        <p14:creationId xmlns:p14="http://schemas.microsoft.com/office/powerpoint/2010/main" val="2872806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72000" y="596141"/>
            <a:ext cx="3672408" cy="5786231"/>
          </a:xfrm>
          <a:prstGeom prst="rect">
            <a:avLst/>
          </a:prstGeom>
          <a:effectLst>
            <a:outerShdw blurRad="50800" dist="38100" dir="5400000" algn="t" rotWithShape="0">
              <a:prstClr val="black">
                <a:alpha val="40000"/>
              </a:prstClr>
            </a:outerShdw>
          </a:effectLst>
        </p:spPr>
      </p:pic>
      <p:pic>
        <p:nvPicPr>
          <p:cNvPr id="7" name="Picture 6"/>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53517" y="591188"/>
            <a:ext cx="3671149" cy="5791183"/>
          </a:xfrm>
          <a:prstGeom prst="rect">
            <a:avLst/>
          </a:prstGeom>
          <a:effectLst>
            <a:outerShdw blurRad="50800" dist="38100" dir="8100000" algn="tr" rotWithShape="0">
              <a:prstClr val="black">
                <a:alpha val="40000"/>
              </a:prstClr>
            </a:outerShdw>
          </a:effectLst>
        </p:spPr>
      </p:pic>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935328171"/>
              </p:ext>
            </p:extLst>
          </p:nvPr>
        </p:nvGraphicFramePr>
        <p:xfrm>
          <a:off x="611560" y="953988"/>
          <a:ext cx="3549650" cy="5067300"/>
        </p:xfrm>
        <a:graphic>
          <a:graphicData uri="http://schemas.openxmlformats.org/presentationml/2006/ole">
            <mc:AlternateContent xmlns:mc="http://schemas.openxmlformats.org/markup-compatibility/2006">
              <mc:Choice xmlns:v="urn:schemas-microsoft-com:vml" Requires="v">
                <p:oleObj spid="_x0000_s4182" name="Document" r:id="rId5" imgW="5728906" imgH="8177587" progId="Word.Document.12">
                  <p:embed/>
                </p:oleObj>
              </mc:Choice>
              <mc:Fallback>
                <p:oleObj name="Document" r:id="rId5" imgW="5728906" imgH="8177587" progId="Word.Document.12">
                  <p:embed/>
                  <p:pic>
                    <p:nvPicPr>
                      <p:cNvPr id="0" name=""/>
                      <p:cNvPicPr/>
                      <p:nvPr/>
                    </p:nvPicPr>
                    <p:blipFill>
                      <a:blip r:embed="rId6"/>
                      <a:stretch>
                        <a:fillRect/>
                      </a:stretch>
                    </p:blipFill>
                    <p:spPr>
                      <a:xfrm>
                        <a:off x="611560" y="953988"/>
                        <a:ext cx="3549650" cy="5067300"/>
                      </a:xfrm>
                      <a:prstGeom prst="rect">
                        <a:avLst/>
                      </a:prstGeom>
                    </p:spPr>
                  </p:pic>
                </p:oleObj>
              </mc:Fallback>
            </mc:AlternateContent>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8104" y="-36524"/>
            <a:ext cx="1838784" cy="62771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3650588287"/>
              </p:ext>
            </p:extLst>
          </p:nvPr>
        </p:nvGraphicFramePr>
        <p:xfrm>
          <a:off x="4733174" y="941316"/>
          <a:ext cx="3438444" cy="5223987"/>
        </p:xfrm>
        <a:graphic>
          <a:graphicData uri="http://schemas.openxmlformats.org/presentationml/2006/ole">
            <mc:AlternateContent xmlns:mc="http://schemas.openxmlformats.org/markup-compatibility/2006">
              <mc:Choice xmlns:v="urn:schemas-microsoft-com:vml" Requires="v">
                <p:oleObj spid="_x0000_s4183" name="Document" r:id="rId9" imgW="5725970" imgH="8699435" progId="Word.Document.12">
                  <p:embed/>
                </p:oleObj>
              </mc:Choice>
              <mc:Fallback>
                <p:oleObj name="Document" r:id="rId9" imgW="5725970" imgH="8699435" progId="Word.Document.12">
                  <p:embed/>
                  <p:pic>
                    <p:nvPicPr>
                      <p:cNvPr id="0" name=""/>
                      <p:cNvPicPr/>
                      <p:nvPr/>
                    </p:nvPicPr>
                    <p:blipFill>
                      <a:blip r:embed="rId10"/>
                      <a:stretch>
                        <a:fillRect/>
                      </a:stretch>
                    </p:blipFill>
                    <p:spPr>
                      <a:xfrm>
                        <a:off x="4733174" y="941316"/>
                        <a:ext cx="3438444" cy="5223987"/>
                      </a:xfrm>
                      <a:prstGeom prst="rect">
                        <a:avLst/>
                      </a:prstGeom>
                    </p:spPr>
                  </p:pic>
                </p:oleObj>
              </mc:Fallback>
            </mc:AlternateContent>
          </a:graphicData>
        </a:graphic>
      </p:graphicFrame>
      <p:grpSp>
        <p:nvGrpSpPr>
          <p:cNvPr id="12" name="Group 11"/>
          <p:cNvGrpSpPr/>
          <p:nvPr/>
        </p:nvGrpSpPr>
        <p:grpSpPr>
          <a:xfrm rot="20738906">
            <a:off x="2633064" y="5428085"/>
            <a:ext cx="1664273" cy="472841"/>
            <a:chOff x="2987824" y="3829441"/>
            <a:chExt cx="1664273" cy="472841"/>
          </a:xfrm>
        </p:grpSpPr>
        <p:sp>
          <p:nvSpPr>
            <p:cNvPr id="13" name="Rounded Rectangle 12"/>
            <p:cNvSpPr/>
            <p:nvPr/>
          </p:nvSpPr>
          <p:spPr>
            <a:xfrm>
              <a:off x="2987824" y="3861048"/>
              <a:ext cx="1584176" cy="441234"/>
            </a:xfrm>
            <a:prstGeom prst="roundRect">
              <a:avLst/>
            </a:prstGeom>
            <a:no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2995913" y="3829441"/>
              <a:ext cx="1656184" cy="461665"/>
            </a:xfrm>
            <a:prstGeom prst="rect">
              <a:avLst/>
            </a:prstGeom>
            <a:noFill/>
          </p:spPr>
          <p:txBody>
            <a:bodyPr wrap="square" rtlCol="0">
              <a:spAutoFit/>
            </a:bodyPr>
            <a:lstStyle/>
            <a:p>
              <a:r>
                <a:rPr lang="en-US" sz="2400" spc="300" dirty="0" smtClean="0">
                  <a:solidFill>
                    <a:schemeClr val="accent1">
                      <a:lumMod val="75000"/>
                    </a:schemeClr>
                  </a:solidFill>
                  <a:latin typeface="Autumn" pitchFamily="2" charset="0"/>
                </a:rPr>
                <a:t>TEMPLATE</a:t>
              </a:r>
              <a:endParaRPr lang="en-AU" sz="2400" spc="300" dirty="0">
                <a:solidFill>
                  <a:schemeClr val="accent1">
                    <a:lumMod val="75000"/>
                  </a:schemeClr>
                </a:solidFill>
                <a:latin typeface="Autumn" pitchFamily="2" charset="0"/>
              </a:endParaRPr>
            </a:p>
          </p:txBody>
        </p:sp>
      </p:grpSp>
      <p:grpSp>
        <p:nvGrpSpPr>
          <p:cNvPr id="15" name="Group 14"/>
          <p:cNvGrpSpPr/>
          <p:nvPr/>
        </p:nvGrpSpPr>
        <p:grpSpPr>
          <a:xfrm rot="20738906">
            <a:off x="6556849" y="5643281"/>
            <a:ext cx="1656184" cy="461665"/>
            <a:chOff x="2987824" y="3861048"/>
            <a:chExt cx="1656184" cy="461665"/>
          </a:xfrm>
        </p:grpSpPr>
        <p:sp>
          <p:nvSpPr>
            <p:cNvPr id="16" name="Rounded Rectangle 15"/>
            <p:cNvSpPr/>
            <p:nvPr/>
          </p:nvSpPr>
          <p:spPr>
            <a:xfrm>
              <a:off x="2987824" y="3861048"/>
              <a:ext cx="1584176" cy="441234"/>
            </a:xfrm>
            <a:prstGeom prst="roundRect">
              <a:avLst/>
            </a:prstGeom>
            <a:no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2987824" y="3861048"/>
              <a:ext cx="1656184" cy="461665"/>
            </a:xfrm>
            <a:prstGeom prst="rect">
              <a:avLst/>
            </a:prstGeom>
            <a:noFill/>
          </p:spPr>
          <p:txBody>
            <a:bodyPr wrap="square" rtlCol="0">
              <a:spAutoFit/>
            </a:bodyPr>
            <a:lstStyle/>
            <a:p>
              <a:r>
                <a:rPr lang="en-US" sz="2400" spc="300" dirty="0" smtClean="0">
                  <a:solidFill>
                    <a:schemeClr val="accent1">
                      <a:lumMod val="75000"/>
                    </a:schemeClr>
                  </a:solidFill>
                  <a:latin typeface="Autumn" pitchFamily="2" charset="0"/>
                </a:rPr>
                <a:t>TEMPLATE</a:t>
              </a:r>
              <a:endParaRPr lang="en-AU" sz="2400" spc="300" dirty="0">
                <a:solidFill>
                  <a:schemeClr val="accent1">
                    <a:lumMod val="75000"/>
                  </a:schemeClr>
                </a:solidFill>
                <a:latin typeface="Autumn" pitchFamily="2" charset="0"/>
              </a:endParaRPr>
            </a:p>
          </p:txBody>
        </p:sp>
      </p:gr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1574" y="596141"/>
            <a:ext cx="286693" cy="286693"/>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19246">
            <a:off x="6012160" y="605194"/>
            <a:ext cx="286693" cy="286693"/>
          </a:xfrm>
          <a:prstGeom prst="rect">
            <a:avLst/>
          </a:prstGeom>
        </p:spPr>
      </p:pic>
    </p:spTree>
    <p:extLst>
      <p:ext uri="{BB962C8B-B14F-4D97-AF65-F5344CB8AC3E}">
        <p14:creationId xmlns:p14="http://schemas.microsoft.com/office/powerpoint/2010/main" val="1159412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Module 3: Getting to know your community</a:t>
            </a:r>
            <a:endParaRPr lang="en-AU" dirty="0"/>
          </a:p>
        </p:txBody>
      </p:sp>
      <p:sp>
        <p:nvSpPr>
          <p:cNvPr id="3" name="Content Placeholder 2"/>
          <p:cNvSpPr>
            <a:spLocks noGrp="1"/>
          </p:cNvSpPr>
          <p:nvPr>
            <p:ph idx="1"/>
          </p:nvPr>
        </p:nvSpPr>
        <p:spPr/>
        <p:txBody>
          <a:bodyPr/>
          <a:lstStyle/>
          <a:p>
            <a:r>
              <a:rPr lang="en-US" dirty="0" smtClean="0"/>
              <a:t>Planning to collect data.</a:t>
            </a:r>
          </a:p>
          <a:p>
            <a:r>
              <a:rPr lang="en-US" dirty="0" smtClean="0"/>
              <a:t>Collecting the data.</a:t>
            </a:r>
          </a:p>
          <a:p>
            <a:r>
              <a:rPr lang="en-US" dirty="0" smtClean="0"/>
              <a:t>Resource list.</a:t>
            </a:r>
          </a:p>
          <a:p>
            <a:r>
              <a:rPr lang="en-US" dirty="0" smtClean="0"/>
              <a:t>Templates.</a:t>
            </a:r>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36524"/>
            <a:ext cx="1838784" cy="627713"/>
          </a:xfrm>
          <a:prstGeom prst="rect">
            <a:avLst/>
          </a:prstGeom>
        </p:spPr>
      </p:pic>
    </p:spTree>
    <p:extLst>
      <p:ext uri="{BB962C8B-B14F-4D97-AF65-F5344CB8AC3E}">
        <p14:creationId xmlns:p14="http://schemas.microsoft.com/office/powerpoint/2010/main" val="1377544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39553" y="411410"/>
            <a:ext cx="3785114" cy="5970961"/>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36524"/>
            <a:ext cx="1838784" cy="627713"/>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3887014170"/>
              </p:ext>
            </p:extLst>
          </p:nvPr>
        </p:nvGraphicFramePr>
        <p:xfrm>
          <a:off x="685800" y="762000"/>
          <a:ext cx="3705225" cy="5267325"/>
        </p:xfrm>
        <a:graphic>
          <a:graphicData uri="http://schemas.openxmlformats.org/presentationml/2006/ole">
            <mc:AlternateContent xmlns:mc="http://schemas.openxmlformats.org/markup-compatibility/2006">
              <mc:Choice xmlns:v="urn:schemas-microsoft-com:vml" Requires="v">
                <p:oleObj spid="_x0000_s5204" name="Document" r:id="rId6" imgW="6182724" imgH="8857005" progId="Word.Document.12">
                  <p:embed/>
                </p:oleObj>
              </mc:Choice>
              <mc:Fallback>
                <p:oleObj name="Document" r:id="rId6" imgW="6182724" imgH="8857005" progId="Word.Document.12">
                  <p:embed/>
                  <p:pic>
                    <p:nvPicPr>
                      <p:cNvPr id="0" name=""/>
                      <p:cNvPicPr/>
                      <p:nvPr/>
                    </p:nvPicPr>
                    <p:blipFill>
                      <a:blip r:embed="rId7"/>
                      <a:stretch>
                        <a:fillRect/>
                      </a:stretch>
                    </p:blipFill>
                    <p:spPr>
                      <a:xfrm>
                        <a:off x="685800" y="762000"/>
                        <a:ext cx="3705225" cy="5267325"/>
                      </a:xfrm>
                      <a:prstGeom prst="rect">
                        <a:avLst/>
                      </a:prstGeom>
                    </p:spPr>
                  </p:pic>
                </p:oleObj>
              </mc:Fallback>
            </mc:AlternateContent>
          </a:graphicData>
        </a:graphic>
      </p:graphicFrame>
      <p:pic>
        <p:nvPicPr>
          <p:cNvPr id="8" name="Picture 7"/>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665369" y="654367"/>
            <a:ext cx="3795063" cy="5654954"/>
          </a:xfrm>
          <a:prstGeom prst="rect">
            <a:avLst/>
          </a:prstGeom>
          <a:effectLst>
            <a:outerShdw blurRad="50800" dist="38100" dir="8100000" algn="tr" rotWithShape="0">
              <a:prstClr val="black">
                <a:alpha val="40000"/>
              </a:prstClr>
            </a:outerShdw>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85697" y="411410"/>
            <a:ext cx="286693" cy="286693"/>
          </a:xfrm>
          <a:prstGeom prst="rect">
            <a:avLst/>
          </a:prstGeom>
        </p:spPr>
      </p:pic>
      <p:graphicFrame>
        <p:nvGraphicFramePr>
          <p:cNvPr id="17" name="Object 16"/>
          <p:cNvGraphicFramePr>
            <a:graphicFrameLocks noChangeAspect="1"/>
          </p:cNvGraphicFramePr>
          <p:nvPr>
            <p:extLst>
              <p:ext uri="{D42A27DB-BD31-4B8C-83A1-F6EECF244321}">
                <p14:modId xmlns:p14="http://schemas.microsoft.com/office/powerpoint/2010/main" val="1045924615"/>
              </p:ext>
            </p:extLst>
          </p:nvPr>
        </p:nvGraphicFramePr>
        <p:xfrm>
          <a:off x="4733925" y="1200150"/>
          <a:ext cx="3657600" cy="5257800"/>
        </p:xfrm>
        <a:graphic>
          <a:graphicData uri="http://schemas.openxmlformats.org/presentationml/2006/ole">
            <mc:AlternateContent xmlns:mc="http://schemas.openxmlformats.org/markup-compatibility/2006">
              <mc:Choice xmlns:v="urn:schemas-microsoft-com:vml" Requires="v">
                <p:oleObj spid="_x0000_s5205" name="Document" r:id="rId10" imgW="6103961" imgH="8772824" progId="Word.Document.12">
                  <p:embed/>
                </p:oleObj>
              </mc:Choice>
              <mc:Fallback>
                <p:oleObj name="Document" r:id="rId10" imgW="6103961" imgH="8772824" progId="Word.Document.12">
                  <p:embed/>
                  <p:pic>
                    <p:nvPicPr>
                      <p:cNvPr id="0" name="Object 2"/>
                      <p:cNvPicPr>
                        <a:picLocks noChangeAspect="1" noChangeArrowheads="1"/>
                      </p:cNvPicPr>
                      <p:nvPr/>
                    </p:nvPicPr>
                    <p:blipFill>
                      <a:blip r:embed="rId11"/>
                      <a:srcRect/>
                      <a:stretch>
                        <a:fillRect/>
                      </a:stretch>
                    </p:blipFill>
                    <p:spPr bwMode="auto">
                      <a:xfrm>
                        <a:off x="4733925" y="1200150"/>
                        <a:ext cx="3657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419553" y="764704"/>
            <a:ext cx="286693" cy="286693"/>
          </a:xfrm>
          <a:prstGeom prst="rect">
            <a:avLst/>
          </a:prstGeom>
        </p:spPr>
      </p:pic>
      <p:grpSp>
        <p:nvGrpSpPr>
          <p:cNvPr id="18" name="Group 17"/>
          <p:cNvGrpSpPr/>
          <p:nvPr/>
        </p:nvGrpSpPr>
        <p:grpSpPr>
          <a:xfrm rot="20738906">
            <a:off x="2505023" y="2979812"/>
            <a:ext cx="1664273" cy="472841"/>
            <a:chOff x="2987824" y="3829441"/>
            <a:chExt cx="1664273" cy="472841"/>
          </a:xfrm>
        </p:grpSpPr>
        <p:sp>
          <p:nvSpPr>
            <p:cNvPr id="19" name="Rounded Rectangle 18"/>
            <p:cNvSpPr/>
            <p:nvPr/>
          </p:nvSpPr>
          <p:spPr>
            <a:xfrm>
              <a:off x="2987824" y="3861048"/>
              <a:ext cx="1584176" cy="441234"/>
            </a:xfrm>
            <a:prstGeom prst="roundRect">
              <a:avLst/>
            </a:prstGeom>
            <a:no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p:cNvSpPr txBox="1"/>
            <p:nvPr/>
          </p:nvSpPr>
          <p:spPr>
            <a:xfrm>
              <a:off x="2995913" y="3829441"/>
              <a:ext cx="1656184" cy="461665"/>
            </a:xfrm>
            <a:prstGeom prst="rect">
              <a:avLst/>
            </a:prstGeom>
            <a:noFill/>
          </p:spPr>
          <p:txBody>
            <a:bodyPr wrap="square" rtlCol="0">
              <a:spAutoFit/>
            </a:bodyPr>
            <a:lstStyle/>
            <a:p>
              <a:r>
                <a:rPr lang="en-US" sz="2400" spc="300" dirty="0" smtClean="0">
                  <a:solidFill>
                    <a:schemeClr val="accent1">
                      <a:lumMod val="75000"/>
                    </a:schemeClr>
                  </a:solidFill>
                  <a:latin typeface="Autumn" pitchFamily="2" charset="0"/>
                </a:rPr>
                <a:t>TEMPLATE</a:t>
              </a:r>
              <a:endParaRPr lang="en-AU" sz="2400" spc="300" dirty="0">
                <a:solidFill>
                  <a:schemeClr val="accent1">
                    <a:lumMod val="75000"/>
                  </a:schemeClr>
                </a:solidFill>
                <a:latin typeface="Autumn" pitchFamily="2" charset="0"/>
              </a:endParaRPr>
            </a:p>
          </p:txBody>
        </p:sp>
      </p:grpSp>
      <p:grpSp>
        <p:nvGrpSpPr>
          <p:cNvPr id="21" name="Group 20"/>
          <p:cNvGrpSpPr/>
          <p:nvPr/>
        </p:nvGrpSpPr>
        <p:grpSpPr>
          <a:xfrm rot="21444802">
            <a:off x="5681670" y="5788125"/>
            <a:ext cx="1664273" cy="472841"/>
            <a:chOff x="2987824" y="3829441"/>
            <a:chExt cx="1664273" cy="472841"/>
          </a:xfrm>
        </p:grpSpPr>
        <p:sp>
          <p:nvSpPr>
            <p:cNvPr id="22" name="Rounded Rectangle 21"/>
            <p:cNvSpPr/>
            <p:nvPr/>
          </p:nvSpPr>
          <p:spPr>
            <a:xfrm>
              <a:off x="2987824" y="3861048"/>
              <a:ext cx="1584176" cy="441234"/>
            </a:xfrm>
            <a:prstGeom prst="roundRect">
              <a:avLst/>
            </a:prstGeom>
            <a:no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p:cNvSpPr txBox="1"/>
            <p:nvPr/>
          </p:nvSpPr>
          <p:spPr>
            <a:xfrm>
              <a:off x="2995913" y="3829441"/>
              <a:ext cx="1656184" cy="461665"/>
            </a:xfrm>
            <a:prstGeom prst="rect">
              <a:avLst/>
            </a:prstGeom>
            <a:noFill/>
          </p:spPr>
          <p:txBody>
            <a:bodyPr wrap="square" rtlCol="0">
              <a:spAutoFit/>
            </a:bodyPr>
            <a:lstStyle/>
            <a:p>
              <a:r>
                <a:rPr lang="en-US" sz="2400" spc="300" dirty="0" smtClean="0">
                  <a:solidFill>
                    <a:schemeClr val="accent1">
                      <a:lumMod val="75000"/>
                    </a:schemeClr>
                  </a:solidFill>
                  <a:latin typeface="Autumn" pitchFamily="2" charset="0"/>
                </a:rPr>
                <a:t>TEMPLATE</a:t>
              </a:r>
              <a:endParaRPr lang="en-AU" sz="2400" spc="300" dirty="0">
                <a:solidFill>
                  <a:schemeClr val="accent1">
                    <a:lumMod val="75000"/>
                  </a:schemeClr>
                </a:solidFill>
                <a:latin typeface="Autumn" pitchFamily="2" charset="0"/>
              </a:endParaRPr>
            </a:p>
          </p:txBody>
        </p:sp>
      </p:grpSp>
    </p:spTree>
    <p:extLst>
      <p:ext uri="{BB962C8B-B14F-4D97-AF65-F5344CB8AC3E}">
        <p14:creationId xmlns:p14="http://schemas.microsoft.com/office/powerpoint/2010/main" val="12397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65369" y="654367"/>
            <a:ext cx="3795063" cy="5654954"/>
          </a:xfrm>
          <a:prstGeom prst="rect">
            <a:avLst/>
          </a:prstGeom>
          <a:effectLst>
            <a:outerShdw blurRad="50800" dist="38100" dir="8100000" algn="tr" rotWithShape="0">
              <a:prstClr val="black">
                <a:alpha val="40000"/>
              </a:prstClr>
            </a:outerShdw>
          </a:effectLst>
        </p:spPr>
      </p:pic>
      <p:pic>
        <p:nvPicPr>
          <p:cNvPr id="7" name="Picture 6"/>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39552" y="411410"/>
            <a:ext cx="3785114" cy="5970961"/>
          </a:xfrm>
          <a:prstGeom prst="rect">
            <a:avLst/>
          </a:prstGeom>
          <a:effectLst>
            <a:outerShdw blurRad="50800" dist="38100" dir="5400000" algn="t" rotWithShape="0">
              <a:prstClr val="black">
                <a:alpha val="40000"/>
              </a:prstClr>
            </a:outerShdw>
          </a:effectLst>
        </p:spPr>
      </p:pic>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064725015"/>
              </p:ext>
            </p:extLst>
          </p:nvPr>
        </p:nvGraphicFramePr>
        <p:xfrm>
          <a:off x="904875" y="985838"/>
          <a:ext cx="3086100" cy="4772025"/>
        </p:xfrm>
        <a:graphic>
          <a:graphicData uri="http://schemas.openxmlformats.org/presentationml/2006/ole">
            <mc:AlternateContent xmlns:mc="http://schemas.openxmlformats.org/markup-compatibility/2006">
              <mc:Choice xmlns:v="urn:schemas-microsoft-com:vml" Requires="v">
                <p:oleObj spid="_x0000_s6226" name="Document" r:id="rId5" imgW="5725970" imgH="8853767" progId="Word.Document.12">
                  <p:embed/>
                </p:oleObj>
              </mc:Choice>
              <mc:Fallback>
                <p:oleObj name="Document" r:id="rId5" imgW="5725970" imgH="8853767" progId="Word.Document.12">
                  <p:embed/>
                  <p:pic>
                    <p:nvPicPr>
                      <p:cNvPr id="0" name=""/>
                      <p:cNvPicPr/>
                      <p:nvPr/>
                    </p:nvPicPr>
                    <p:blipFill>
                      <a:blip r:embed="rId6"/>
                      <a:stretch>
                        <a:fillRect/>
                      </a:stretch>
                    </p:blipFill>
                    <p:spPr>
                      <a:xfrm>
                        <a:off x="904875" y="985838"/>
                        <a:ext cx="3086100" cy="4772025"/>
                      </a:xfrm>
                      <a:prstGeom prst="rect">
                        <a:avLst/>
                      </a:prstGeom>
                    </p:spPr>
                  </p:pic>
                </p:oleObj>
              </mc:Fallback>
            </mc:AlternateContent>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8104" y="-36524"/>
            <a:ext cx="1838784" cy="627713"/>
          </a:xfrm>
          <a:prstGeom prst="rect">
            <a:avLst/>
          </a:prstGeom>
        </p:spPr>
      </p:pic>
      <p:grpSp>
        <p:nvGrpSpPr>
          <p:cNvPr id="10" name="Group 9"/>
          <p:cNvGrpSpPr/>
          <p:nvPr/>
        </p:nvGrpSpPr>
        <p:grpSpPr>
          <a:xfrm rot="20738906">
            <a:off x="2300377" y="5500092"/>
            <a:ext cx="1664273" cy="472841"/>
            <a:chOff x="2987824" y="3829441"/>
            <a:chExt cx="1664273" cy="472841"/>
          </a:xfrm>
        </p:grpSpPr>
        <p:sp>
          <p:nvSpPr>
            <p:cNvPr id="11" name="Rounded Rectangle 10"/>
            <p:cNvSpPr/>
            <p:nvPr/>
          </p:nvSpPr>
          <p:spPr>
            <a:xfrm>
              <a:off x="2987824" y="3861048"/>
              <a:ext cx="1584176" cy="441234"/>
            </a:xfrm>
            <a:prstGeom prst="roundRect">
              <a:avLst/>
            </a:prstGeom>
            <a:no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2995913" y="3829441"/>
              <a:ext cx="1656184" cy="461665"/>
            </a:xfrm>
            <a:prstGeom prst="rect">
              <a:avLst/>
            </a:prstGeom>
            <a:noFill/>
          </p:spPr>
          <p:txBody>
            <a:bodyPr wrap="square" rtlCol="0">
              <a:spAutoFit/>
            </a:bodyPr>
            <a:lstStyle/>
            <a:p>
              <a:r>
                <a:rPr lang="en-US" sz="2400" spc="300" dirty="0" smtClean="0">
                  <a:solidFill>
                    <a:schemeClr val="accent1">
                      <a:lumMod val="75000"/>
                    </a:schemeClr>
                  </a:solidFill>
                  <a:latin typeface="Autumn" pitchFamily="2" charset="0"/>
                </a:rPr>
                <a:t>TEMPLATE</a:t>
              </a:r>
              <a:endParaRPr lang="en-AU" sz="2400" spc="300" dirty="0">
                <a:solidFill>
                  <a:schemeClr val="accent1">
                    <a:lumMod val="75000"/>
                  </a:schemeClr>
                </a:solidFill>
                <a:latin typeface="Autumn" pitchFamily="2" charset="0"/>
              </a:endParaRPr>
            </a:p>
          </p:txBody>
        </p:sp>
      </p:grpSp>
      <p:graphicFrame>
        <p:nvGraphicFramePr>
          <p:cNvPr id="2" name="Object 1"/>
          <p:cNvGraphicFramePr>
            <a:graphicFrameLocks noChangeAspect="1"/>
          </p:cNvGraphicFramePr>
          <p:nvPr>
            <p:extLst>
              <p:ext uri="{D42A27DB-BD31-4B8C-83A1-F6EECF244321}">
                <p14:modId xmlns:p14="http://schemas.microsoft.com/office/powerpoint/2010/main" val="684727572"/>
              </p:ext>
            </p:extLst>
          </p:nvPr>
        </p:nvGraphicFramePr>
        <p:xfrm>
          <a:off x="4829175" y="1095375"/>
          <a:ext cx="3438525" cy="5238750"/>
        </p:xfrm>
        <a:graphic>
          <a:graphicData uri="http://schemas.openxmlformats.org/presentationml/2006/ole">
            <mc:AlternateContent xmlns:mc="http://schemas.openxmlformats.org/markup-compatibility/2006">
              <mc:Choice xmlns:v="urn:schemas-microsoft-com:vml" Requires="v">
                <p:oleObj spid="_x0000_s6227" name="Document" r:id="rId9" imgW="5725970" imgH="8736130" progId="Word.Document.12">
                  <p:embed/>
                </p:oleObj>
              </mc:Choice>
              <mc:Fallback>
                <p:oleObj name="Document" r:id="rId9" imgW="5725970" imgH="8736130" progId="Word.Document.12">
                  <p:embed/>
                  <p:pic>
                    <p:nvPicPr>
                      <p:cNvPr id="0" name=""/>
                      <p:cNvPicPr/>
                      <p:nvPr/>
                    </p:nvPicPr>
                    <p:blipFill>
                      <a:blip r:embed="rId10"/>
                      <a:stretch>
                        <a:fillRect/>
                      </a:stretch>
                    </p:blipFill>
                    <p:spPr>
                      <a:xfrm>
                        <a:off x="4829175" y="1095375"/>
                        <a:ext cx="3438525" cy="5238750"/>
                      </a:xfrm>
                      <a:prstGeom prst="rect">
                        <a:avLst/>
                      </a:prstGeom>
                    </p:spPr>
                  </p:pic>
                </p:oleObj>
              </mc:Fallback>
            </mc:AlternateContent>
          </a:graphicData>
        </a:graphic>
      </p:graphicFrame>
      <p:grpSp>
        <p:nvGrpSpPr>
          <p:cNvPr id="13" name="Group 12"/>
          <p:cNvGrpSpPr/>
          <p:nvPr/>
        </p:nvGrpSpPr>
        <p:grpSpPr>
          <a:xfrm rot="20738906">
            <a:off x="4963415" y="5355247"/>
            <a:ext cx="1656184" cy="461665"/>
            <a:chOff x="2987824" y="3861048"/>
            <a:chExt cx="1656184" cy="461665"/>
          </a:xfrm>
        </p:grpSpPr>
        <p:sp>
          <p:nvSpPr>
            <p:cNvPr id="14" name="Rounded Rectangle 13"/>
            <p:cNvSpPr/>
            <p:nvPr/>
          </p:nvSpPr>
          <p:spPr>
            <a:xfrm>
              <a:off x="2987824" y="3861048"/>
              <a:ext cx="1584176" cy="441234"/>
            </a:xfrm>
            <a:prstGeom prst="roundRect">
              <a:avLst/>
            </a:prstGeom>
            <a:no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2987824" y="3861048"/>
              <a:ext cx="1656184" cy="461665"/>
            </a:xfrm>
            <a:prstGeom prst="rect">
              <a:avLst/>
            </a:prstGeom>
            <a:noFill/>
          </p:spPr>
          <p:txBody>
            <a:bodyPr wrap="square" rtlCol="0">
              <a:spAutoFit/>
            </a:bodyPr>
            <a:lstStyle/>
            <a:p>
              <a:r>
                <a:rPr lang="en-US" sz="2400" spc="300" dirty="0" smtClean="0">
                  <a:solidFill>
                    <a:schemeClr val="accent1">
                      <a:lumMod val="75000"/>
                    </a:schemeClr>
                  </a:solidFill>
                  <a:latin typeface="Autumn" pitchFamily="2" charset="0"/>
                </a:rPr>
                <a:t>EXAMPLE</a:t>
              </a:r>
              <a:endParaRPr lang="en-AU" sz="2400" spc="300" dirty="0">
                <a:solidFill>
                  <a:schemeClr val="accent1">
                    <a:lumMod val="75000"/>
                  </a:schemeClr>
                </a:solidFill>
                <a:latin typeface="Autumn" pitchFamily="2" charset="0"/>
              </a:endParaRPr>
            </a:p>
          </p:txBody>
        </p:sp>
      </p:grpSp>
    </p:spTree>
    <p:extLst>
      <p:ext uri="{BB962C8B-B14F-4D97-AF65-F5344CB8AC3E}">
        <p14:creationId xmlns:p14="http://schemas.microsoft.com/office/powerpoint/2010/main" val="3585680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4: Social Marketing</a:t>
            </a:r>
            <a:endParaRPr lang="en-AU" dirty="0"/>
          </a:p>
        </p:txBody>
      </p:sp>
      <p:sp>
        <p:nvSpPr>
          <p:cNvPr id="3" name="Content Placeholder 2"/>
          <p:cNvSpPr>
            <a:spLocks noGrp="1"/>
          </p:cNvSpPr>
          <p:nvPr>
            <p:ph idx="1"/>
          </p:nvPr>
        </p:nvSpPr>
        <p:spPr>
          <a:xfrm>
            <a:off x="611560" y="2348880"/>
            <a:ext cx="8064896" cy="3508977"/>
          </a:xfrm>
        </p:spPr>
        <p:txBody>
          <a:bodyPr numCol="2">
            <a:normAutofit/>
          </a:bodyPr>
          <a:lstStyle/>
          <a:p>
            <a:r>
              <a:rPr lang="en-AU" sz="1800" dirty="0"/>
              <a:t>What is social marketing</a:t>
            </a:r>
            <a:r>
              <a:rPr lang="en-AU" sz="1800" dirty="0" smtClean="0"/>
              <a:t>?</a:t>
            </a:r>
          </a:p>
          <a:p>
            <a:r>
              <a:rPr lang="en-AU" sz="1800" dirty="0"/>
              <a:t>Examples of social marketing </a:t>
            </a:r>
            <a:r>
              <a:rPr lang="en-AU" sz="1800" dirty="0" smtClean="0"/>
              <a:t>campaigns.</a:t>
            </a:r>
          </a:p>
          <a:p>
            <a:r>
              <a:rPr lang="en-AU" sz="1800" dirty="0"/>
              <a:t>Features of a good </a:t>
            </a:r>
            <a:r>
              <a:rPr lang="en-AU" sz="1800" dirty="0" smtClean="0"/>
              <a:t>campaign.</a:t>
            </a:r>
          </a:p>
          <a:p>
            <a:r>
              <a:rPr lang="en-AU" sz="1800" dirty="0"/>
              <a:t>Steps to developing a </a:t>
            </a:r>
            <a:r>
              <a:rPr lang="en-AU" sz="1800" dirty="0" smtClean="0"/>
              <a:t>campaign.</a:t>
            </a:r>
          </a:p>
          <a:p>
            <a:r>
              <a:rPr lang="en-AU" sz="1800" dirty="0"/>
              <a:t>Forming a working </a:t>
            </a:r>
            <a:r>
              <a:rPr lang="en-AU" sz="1800" dirty="0" smtClean="0"/>
              <a:t>group.</a:t>
            </a:r>
          </a:p>
          <a:p>
            <a:r>
              <a:rPr lang="en-AU" sz="1800" dirty="0"/>
              <a:t>SWOT </a:t>
            </a:r>
            <a:r>
              <a:rPr lang="en-AU" sz="1800" dirty="0" smtClean="0"/>
              <a:t>Analysis.</a:t>
            </a:r>
          </a:p>
          <a:p>
            <a:r>
              <a:rPr lang="en-AU" sz="1800" dirty="0"/>
              <a:t>Identifying the required </a:t>
            </a:r>
            <a:r>
              <a:rPr lang="en-AU" sz="1800" dirty="0" smtClean="0"/>
              <a:t>skills.</a:t>
            </a:r>
          </a:p>
          <a:p>
            <a:r>
              <a:rPr lang="en-AU" sz="1800" dirty="0"/>
              <a:t>Undertaking formative </a:t>
            </a:r>
            <a:r>
              <a:rPr lang="en-AU" sz="1800" dirty="0" smtClean="0"/>
              <a:t>research.</a:t>
            </a:r>
          </a:p>
          <a:p>
            <a:r>
              <a:rPr lang="en-AU" sz="1800" dirty="0"/>
              <a:t>Undertaking formative </a:t>
            </a:r>
            <a:r>
              <a:rPr lang="en-AU" sz="1800" dirty="0" smtClean="0"/>
              <a:t>research.</a:t>
            </a:r>
          </a:p>
          <a:p>
            <a:r>
              <a:rPr lang="en-AU" sz="1800" dirty="0"/>
              <a:t>Planning the campaign </a:t>
            </a:r>
            <a:r>
              <a:rPr lang="en-AU" sz="1800" dirty="0" smtClean="0"/>
              <a:t>concept.</a:t>
            </a:r>
          </a:p>
          <a:p>
            <a:r>
              <a:rPr lang="en-AU" sz="1800" dirty="0"/>
              <a:t>Testing the </a:t>
            </a:r>
            <a:r>
              <a:rPr lang="en-AU" sz="1800" dirty="0" smtClean="0"/>
              <a:t>campaign.</a:t>
            </a:r>
          </a:p>
          <a:p>
            <a:r>
              <a:rPr lang="en-AU" sz="1800" dirty="0"/>
              <a:t>Planning to implement the </a:t>
            </a:r>
            <a:r>
              <a:rPr lang="en-AU" sz="1800" dirty="0" smtClean="0"/>
              <a:t>campaign.</a:t>
            </a:r>
          </a:p>
          <a:p>
            <a:r>
              <a:rPr lang="en-AU" sz="1800" dirty="0"/>
              <a:t>Evaluating the </a:t>
            </a:r>
            <a:r>
              <a:rPr lang="en-AU" sz="1800" dirty="0" smtClean="0"/>
              <a:t>campaign.</a:t>
            </a:r>
          </a:p>
          <a:p>
            <a:r>
              <a:rPr lang="en-US" sz="1800" dirty="0" smtClean="0"/>
              <a:t>Additional resources.</a:t>
            </a:r>
          </a:p>
          <a:p>
            <a:r>
              <a:rPr lang="en-US" sz="1800" dirty="0" smtClean="0"/>
              <a:t>Templates.</a:t>
            </a:r>
            <a:endParaRPr lang="en-AU" sz="1800" dirty="0"/>
          </a:p>
        </p:txBody>
      </p:sp>
    </p:spTree>
    <p:extLst>
      <p:ext uri="{BB962C8B-B14F-4D97-AF65-F5344CB8AC3E}">
        <p14:creationId xmlns:p14="http://schemas.microsoft.com/office/powerpoint/2010/main" val="6544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1782"/>
          <a:stretch/>
        </p:blipFill>
        <p:spPr bwMode="auto">
          <a:xfrm>
            <a:off x="731648" y="836713"/>
            <a:ext cx="3445754" cy="549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rot="20738906">
            <a:off x="2451766" y="1091166"/>
            <a:ext cx="1588247" cy="425322"/>
            <a:chOff x="2987824" y="3861048"/>
            <a:chExt cx="1656184" cy="461665"/>
          </a:xfrm>
        </p:grpSpPr>
        <p:sp>
          <p:nvSpPr>
            <p:cNvPr id="8" name="Rounded Rectangle 7"/>
            <p:cNvSpPr/>
            <p:nvPr/>
          </p:nvSpPr>
          <p:spPr>
            <a:xfrm>
              <a:off x="2987824" y="3861048"/>
              <a:ext cx="1584176" cy="441234"/>
            </a:xfrm>
            <a:prstGeom prst="roundRect">
              <a:avLst/>
            </a:prstGeom>
            <a:no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2987824" y="3861048"/>
              <a:ext cx="1656184" cy="461665"/>
            </a:xfrm>
            <a:prstGeom prst="rect">
              <a:avLst/>
            </a:prstGeom>
            <a:noFill/>
          </p:spPr>
          <p:txBody>
            <a:bodyPr wrap="square" rtlCol="0">
              <a:spAutoFit/>
            </a:bodyPr>
            <a:lstStyle/>
            <a:p>
              <a:r>
                <a:rPr lang="en-US" sz="2400" spc="300" dirty="0" smtClean="0">
                  <a:solidFill>
                    <a:schemeClr val="accent1">
                      <a:lumMod val="75000"/>
                    </a:schemeClr>
                  </a:solidFill>
                  <a:latin typeface="Autumn" pitchFamily="2" charset="0"/>
                </a:rPr>
                <a:t>EXAMPLE</a:t>
              </a:r>
              <a:endParaRPr lang="en-AU" sz="2400" spc="300" dirty="0">
                <a:solidFill>
                  <a:schemeClr val="accent1">
                    <a:lumMod val="75000"/>
                  </a:schemeClr>
                </a:solidFill>
                <a:latin typeface="Autumn" pitchFamily="2" charset="0"/>
              </a:endParaRPr>
            </a:p>
          </p:txBody>
        </p:sp>
      </p:gr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871925"/>
            <a:ext cx="3372206" cy="546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5157192"/>
            <a:ext cx="193833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669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has the Kit been used? </a:t>
            </a:r>
            <a:endParaRPr lang="en-AU" dirty="0"/>
          </a:p>
        </p:txBody>
      </p:sp>
    </p:spTree>
    <p:extLst>
      <p:ext uri="{BB962C8B-B14F-4D97-AF65-F5344CB8AC3E}">
        <p14:creationId xmlns:p14="http://schemas.microsoft.com/office/powerpoint/2010/main" val="264836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to get a copy of the Kit</a:t>
            </a:r>
            <a:endParaRPr lang="en-AU" dirty="0"/>
          </a:p>
        </p:txBody>
      </p:sp>
      <p:sp>
        <p:nvSpPr>
          <p:cNvPr id="3" name="Content Placeholder 2"/>
          <p:cNvSpPr>
            <a:spLocks noGrp="1"/>
          </p:cNvSpPr>
          <p:nvPr>
            <p:ph idx="1"/>
          </p:nvPr>
        </p:nvSpPr>
        <p:spPr>
          <a:xfrm>
            <a:off x="1043608" y="2348880"/>
            <a:ext cx="6777317" cy="3508977"/>
          </a:xfrm>
        </p:spPr>
        <p:txBody>
          <a:bodyPr/>
          <a:lstStyle/>
          <a:p>
            <a:r>
              <a:rPr lang="en-US" dirty="0" smtClean="0"/>
              <a:t>Each module can be downloaded separately from: </a:t>
            </a:r>
          </a:p>
          <a:p>
            <a:pPr marL="68580" indent="0" algn="ctr">
              <a:buNone/>
            </a:pPr>
            <a:r>
              <a:rPr lang="en-US" sz="3200" dirty="0" smtClean="0">
                <a:hlinkClick r:id="rId2"/>
              </a:rPr>
              <a:t>www.ahmrc.org.au/atrtkit.php</a:t>
            </a:r>
            <a:endParaRPr lang="en-US" sz="3200" dirty="0" smtClean="0"/>
          </a:p>
          <a:p>
            <a:endParaRPr lang="en-US" dirty="0" smtClean="0"/>
          </a:p>
          <a:p>
            <a:r>
              <a:rPr lang="en-US" dirty="0" smtClean="0"/>
              <a:t>Hard copies are limited: </a:t>
            </a:r>
            <a:endParaRPr lang="en-AU" dirty="0" smtClean="0"/>
          </a:p>
          <a:p>
            <a:pPr marL="68580" indent="0" algn="ctr">
              <a:buNone/>
            </a:pPr>
            <a:r>
              <a:rPr lang="en-US" sz="3200" b="1" dirty="0" smtClean="0">
                <a:solidFill>
                  <a:schemeClr val="accent1"/>
                </a:solidFill>
              </a:rPr>
              <a:t>tobaccoteam@ahmrc.org.au</a:t>
            </a:r>
          </a:p>
        </p:txBody>
      </p:sp>
    </p:spTree>
    <p:extLst>
      <p:ext uri="{BB962C8B-B14F-4D97-AF65-F5344CB8AC3E}">
        <p14:creationId xmlns:p14="http://schemas.microsoft.com/office/powerpoint/2010/main" val="3260570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AU" dirty="0"/>
          </a:p>
        </p:txBody>
      </p:sp>
      <p:sp>
        <p:nvSpPr>
          <p:cNvPr id="3" name="Content Placeholder 2"/>
          <p:cNvSpPr>
            <a:spLocks noGrp="1"/>
          </p:cNvSpPr>
          <p:nvPr>
            <p:ph idx="1"/>
          </p:nvPr>
        </p:nvSpPr>
        <p:spPr/>
        <p:txBody>
          <a:bodyPr/>
          <a:lstStyle/>
          <a:p>
            <a:pPr marL="68580" indent="0">
              <a:buNone/>
            </a:pPr>
            <a:r>
              <a:rPr lang="en-US" dirty="0" smtClean="0"/>
              <a:t>Jasmine Sarin</a:t>
            </a:r>
          </a:p>
          <a:p>
            <a:pPr marL="68580" indent="0">
              <a:buNone/>
            </a:pPr>
            <a:r>
              <a:rPr lang="en-US" dirty="0" smtClean="0"/>
              <a:t>Snr Project Officer, A-TRAC program</a:t>
            </a:r>
          </a:p>
          <a:p>
            <a:pPr marL="68580" indent="0">
              <a:buNone/>
            </a:pPr>
            <a:endParaRPr lang="en-US" dirty="0"/>
          </a:p>
          <a:p>
            <a:pPr marL="68580" indent="0">
              <a:buNone/>
            </a:pPr>
            <a:r>
              <a:rPr lang="en-US" dirty="0" smtClean="0"/>
              <a:t>E: </a:t>
            </a:r>
            <a:r>
              <a:rPr lang="en-US" dirty="0" smtClean="0">
                <a:hlinkClick r:id="rId2"/>
              </a:rPr>
              <a:t>jsarin@ahmrc.org.au</a:t>
            </a:r>
            <a:endParaRPr lang="en-US" dirty="0" smtClean="0"/>
          </a:p>
          <a:p>
            <a:pPr marL="68580" indent="0">
              <a:buNone/>
            </a:pPr>
            <a:endParaRPr lang="en-US" dirty="0"/>
          </a:p>
          <a:p>
            <a:pPr marL="68580" indent="0">
              <a:buNone/>
            </a:pPr>
            <a:r>
              <a:rPr lang="en-US" dirty="0" smtClean="0"/>
              <a:t>P: (02) 9212 4777</a:t>
            </a:r>
            <a:endParaRPr lang="en-AU" dirty="0"/>
          </a:p>
        </p:txBody>
      </p:sp>
    </p:spTree>
    <p:extLst>
      <p:ext uri="{BB962C8B-B14F-4D97-AF65-F5344CB8AC3E}">
        <p14:creationId xmlns:p14="http://schemas.microsoft.com/office/powerpoint/2010/main" val="269222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libri" panose="020F0502020204030204" pitchFamily="34" charset="0"/>
              </a:rPr>
              <a:t>What’s the A-TRAC Program?</a:t>
            </a:r>
            <a:r>
              <a:rPr lang="en-AU" b="1" dirty="0">
                <a:latin typeface="Calibri" panose="020F0502020204030204" pitchFamily="34" charset="0"/>
              </a:rPr>
              <a:t/>
            </a:r>
            <a:br>
              <a:rPr lang="en-AU" b="1" dirty="0">
                <a:latin typeface="Calibri" panose="020F0502020204030204" pitchFamily="34" charset="0"/>
              </a:rPr>
            </a:br>
            <a:endParaRPr lang="en-AU" dirty="0"/>
          </a:p>
        </p:txBody>
      </p:sp>
      <p:sp>
        <p:nvSpPr>
          <p:cNvPr id="3" name="Content Placeholder 2"/>
          <p:cNvSpPr>
            <a:spLocks noGrp="1"/>
          </p:cNvSpPr>
          <p:nvPr>
            <p:ph idx="1"/>
          </p:nvPr>
        </p:nvSpPr>
        <p:spPr>
          <a:xfrm>
            <a:off x="2771800" y="1844824"/>
            <a:ext cx="5049125" cy="4176464"/>
          </a:xfrm>
        </p:spPr>
        <p:txBody>
          <a:bodyPr>
            <a:normAutofit fontScale="85000" lnSpcReduction="20000"/>
          </a:bodyPr>
          <a:lstStyle/>
          <a:p>
            <a:pPr marL="0" indent="0">
              <a:buNone/>
            </a:pPr>
            <a:r>
              <a:rPr lang="en-US" b="1" dirty="0">
                <a:latin typeface="Calibri" panose="020F0502020204030204" pitchFamily="34" charset="0"/>
                <a:ea typeface="Calibri"/>
                <a:cs typeface="Times New Roman"/>
              </a:rPr>
              <a:t>Goal:</a:t>
            </a:r>
            <a:endParaRPr lang="en-AU" b="1" dirty="0">
              <a:latin typeface="Calibri" panose="020F0502020204030204" pitchFamily="34" charset="0"/>
              <a:ea typeface="Calibri"/>
              <a:cs typeface="Times New Roman"/>
            </a:endParaRPr>
          </a:p>
          <a:p>
            <a:r>
              <a:rPr lang="en-AU" dirty="0">
                <a:latin typeface="Calibri" panose="020F0502020204030204" pitchFamily="34" charset="0"/>
                <a:ea typeface="Calibri"/>
                <a:cs typeface="Times New Roman"/>
              </a:rPr>
              <a:t>to contribute to reduced smoking rates for Aboriginal people in NSW</a:t>
            </a:r>
          </a:p>
          <a:p>
            <a:pPr marL="0" indent="0">
              <a:buNone/>
            </a:pPr>
            <a:endParaRPr lang="en-AU" sz="900" dirty="0">
              <a:latin typeface="Calibri" panose="020F0502020204030204" pitchFamily="34" charset="0"/>
              <a:ea typeface="Calibri"/>
              <a:cs typeface="Times New Roman"/>
            </a:endParaRPr>
          </a:p>
          <a:p>
            <a:pPr marL="0" indent="0">
              <a:buNone/>
            </a:pPr>
            <a:r>
              <a:rPr lang="en-US" b="1" dirty="0">
                <a:latin typeface="Calibri" panose="020F0502020204030204" pitchFamily="34" charset="0"/>
                <a:cs typeface="Times New Roman"/>
              </a:rPr>
              <a:t>Objectives:</a:t>
            </a:r>
          </a:p>
          <a:p>
            <a:r>
              <a:rPr lang="en-AU" dirty="0">
                <a:latin typeface="Calibri" panose="020F0502020204030204" pitchFamily="34" charset="0"/>
              </a:rPr>
              <a:t>To shift community attitudes away from the belief that smoking is normal.</a:t>
            </a:r>
          </a:p>
          <a:p>
            <a:r>
              <a:rPr lang="en-AU" dirty="0">
                <a:latin typeface="Calibri" panose="020F0502020204030204" pitchFamily="34" charset="0"/>
              </a:rPr>
              <a:t>To increase the capacity of NSW Aboriginal Community Controlled Health Services to undertake tobacco resistance and control activities.</a:t>
            </a:r>
          </a:p>
          <a:p>
            <a:r>
              <a:rPr lang="en-AU" dirty="0">
                <a:latin typeface="Calibri" panose="020F0502020204030204" pitchFamily="34" charset="0"/>
              </a:rPr>
              <a:t>To increase people’s self-efficacy in their ability to quit smoking.</a:t>
            </a:r>
            <a:endParaRPr lang="en-AU" sz="900" dirty="0">
              <a:latin typeface="Calibri" panose="020F0502020204030204" pitchFamily="34" charset="0"/>
            </a:endParaRPr>
          </a:p>
          <a:p>
            <a:r>
              <a:rPr lang="en-AU" dirty="0">
                <a:latin typeface="Calibri" panose="020F0502020204030204" pitchFamily="34" charset="0"/>
              </a:rPr>
              <a:t>To develop new and strengthen existing partnerships with key stakeholders.</a:t>
            </a:r>
            <a:endParaRPr lang="en-AU" spc="300" dirty="0">
              <a:latin typeface="Calibri" panose="020F0502020204030204" pitchFamily="34" charset="0"/>
            </a:endParaRPr>
          </a:p>
          <a:p>
            <a:endParaRPr lang="en-AU" dirty="0"/>
          </a:p>
        </p:txBody>
      </p:sp>
      <p:sp>
        <p:nvSpPr>
          <p:cNvPr id="4" name="Title 2"/>
          <p:cNvSpPr txBox="1">
            <a:spLocks/>
          </p:cNvSpPr>
          <p:nvPr/>
        </p:nvSpPr>
        <p:spPr>
          <a:xfrm>
            <a:off x="574675" y="304800"/>
            <a:ext cx="8001000" cy="1035968"/>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AU" sz="3000" b="1" dirty="0">
              <a:latin typeface="Calibri" panose="020F0502020204030204" pitchFamily="34" charset="0"/>
            </a:endParaRPr>
          </a:p>
        </p:txBody>
      </p:sp>
      <p:sp>
        <p:nvSpPr>
          <p:cNvPr id="5" name="Content Placeholder 5"/>
          <p:cNvSpPr txBox="1">
            <a:spLocks/>
          </p:cNvSpPr>
          <p:nvPr/>
        </p:nvSpPr>
        <p:spPr>
          <a:xfrm>
            <a:off x="2771800" y="1484784"/>
            <a:ext cx="6048672" cy="475198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Font typeface="Wingdings 2" pitchFamily="18" charset="2"/>
              <a:buNone/>
            </a:pPr>
            <a:endParaRPr lang="en-AU" dirty="0" smtClean="0">
              <a:latin typeface="Calibri" panose="020F0502020204030204" pitchFamily="34" charset="0"/>
            </a:endParaRPr>
          </a:p>
          <a:p>
            <a:pPr marL="0" indent="0">
              <a:buFont typeface="Wingdings 2" pitchFamily="18" charset="2"/>
              <a:buNone/>
            </a:pPr>
            <a:endParaRPr lang="en-AU" dirty="0">
              <a:latin typeface="Calibri" panose="020F0502020204030204" pitchFamily="34"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89844" l="9766" r="100000"/>
                    </a14:imgEffect>
                  </a14:imgLayer>
                </a14:imgProps>
              </a:ext>
              <a:ext uri="{28A0092B-C50C-407E-A947-70E740481C1C}">
                <a14:useLocalDpi xmlns:a14="http://schemas.microsoft.com/office/drawing/2010/main" val="0"/>
              </a:ext>
            </a:extLst>
          </a:blip>
          <a:stretch>
            <a:fillRect/>
          </a:stretch>
        </p:blipFill>
        <p:spPr>
          <a:xfrm flipH="1">
            <a:off x="574675" y="1988840"/>
            <a:ext cx="2438400" cy="2438400"/>
          </a:xfrm>
          <a:prstGeom prst="rect">
            <a:avLst/>
          </a:prstGeom>
        </p:spPr>
      </p:pic>
    </p:spTree>
    <p:extLst>
      <p:ext uri="{BB962C8B-B14F-4D97-AF65-F5344CB8AC3E}">
        <p14:creationId xmlns:p14="http://schemas.microsoft.com/office/powerpoint/2010/main" val="77159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the tool kit?</a:t>
            </a:r>
            <a:endParaRPr lang="en-AU" dirty="0"/>
          </a:p>
        </p:txBody>
      </p:sp>
      <p:sp>
        <p:nvSpPr>
          <p:cNvPr id="3" name="Content Placeholder 2"/>
          <p:cNvSpPr>
            <a:spLocks noGrp="1"/>
          </p:cNvSpPr>
          <p:nvPr>
            <p:ph idx="1"/>
          </p:nvPr>
        </p:nvSpPr>
        <p:spPr/>
        <p:txBody>
          <a:bodyPr>
            <a:normAutofit/>
          </a:bodyPr>
          <a:lstStyle/>
          <a:p>
            <a:r>
              <a:rPr lang="en-US" dirty="0" smtClean="0"/>
              <a:t>A crash course in Aboriginal tobacco control.</a:t>
            </a:r>
          </a:p>
          <a:p>
            <a:r>
              <a:rPr lang="en-US" dirty="0" smtClean="0"/>
              <a:t>Easy </a:t>
            </a:r>
            <a:r>
              <a:rPr lang="en-US" dirty="0"/>
              <a:t>to use and practical, irrespective of how much or little experience someone has in tobacco control</a:t>
            </a:r>
            <a:r>
              <a:rPr lang="en-US" dirty="0" smtClean="0"/>
              <a:t>.</a:t>
            </a:r>
          </a:p>
          <a:p>
            <a:r>
              <a:rPr lang="en-US" dirty="0" smtClean="0"/>
              <a:t>Consists of Modules and templates.</a:t>
            </a:r>
          </a:p>
          <a:p>
            <a:pPr marL="68580" indent="0">
              <a:buNone/>
            </a:pPr>
            <a:endParaRPr lang="en-US" dirty="0"/>
          </a:p>
          <a:p>
            <a:pPr marL="68580" indent="0">
              <a:buNone/>
            </a:pPr>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6524"/>
            <a:ext cx="1838784" cy="627713"/>
          </a:xfrm>
          <a:prstGeom prst="rect">
            <a:avLst/>
          </a:prstGeom>
        </p:spPr>
      </p:pic>
    </p:spTree>
    <p:extLst>
      <p:ext uri="{BB962C8B-B14F-4D97-AF65-F5344CB8AC3E}">
        <p14:creationId xmlns:p14="http://schemas.microsoft.com/office/powerpoint/2010/main" val="278910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Why was the tool kit developed?</a:t>
            </a:r>
            <a:endParaRPr lang="en-AU" dirty="0"/>
          </a:p>
        </p:txBody>
      </p:sp>
      <p:sp>
        <p:nvSpPr>
          <p:cNvPr id="3" name="Content Placeholder 2"/>
          <p:cNvSpPr>
            <a:spLocks noGrp="1"/>
          </p:cNvSpPr>
          <p:nvPr>
            <p:ph idx="1"/>
          </p:nvPr>
        </p:nvSpPr>
        <p:spPr/>
        <p:txBody>
          <a:bodyPr>
            <a:normAutofit/>
          </a:bodyPr>
          <a:lstStyle/>
          <a:p>
            <a:r>
              <a:rPr lang="en-US" dirty="0"/>
              <a:t>T</a:t>
            </a:r>
            <a:r>
              <a:rPr lang="en-US" dirty="0" smtClean="0"/>
              <a:t>o </a:t>
            </a:r>
            <a:r>
              <a:rPr lang="en-US" dirty="0"/>
              <a:t>meet the growing need for practical support around tobacco resistance and control by Aboriginal Community Controlled Health Services (ACCHSs) in NSW. </a:t>
            </a:r>
            <a:endParaRPr lang="en-US" dirty="0" smtClean="0"/>
          </a:p>
          <a:p>
            <a:r>
              <a:rPr lang="en-US" dirty="0" smtClean="0"/>
              <a:t>The Kit was developed in consultation </a:t>
            </a:r>
            <a:r>
              <a:rPr lang="en-US" dirty="0"/>
              <a:t>with ACCHSs </a:t>
            </a:r>
            <a:r>
              <a:rPr lang="en-US" dirty="0" smtClean="0"/>
              <a:t>in NSW.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6524"/>
            <a:ext cx="1838784" cy="627713"/>
          </a:xfrm>
          <a:prstGeom prst="rect">
            <a:avLst/>
          </a:prstGeom>
        </p:spPr>
      </p:pic>
    </p:spTree>
    <p:extLst>
      <p:ext uri="{BB962C8B-B14F-4D97-AF65-F5344CB8AC3E}">
        <p14:creationId xmlns:p14="http://schemas.microsoft.com/office/powerpoint/2010/main" val="1212400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use the kit</a:t>
            </a:r>
            <a:endParaRPr lang="en-AU" dirty="0"/>
          </a:p>
        </p:txBody>
      </p:sp>
      <p:sp>
        <p:nvSpPr>
          <p:cNvPr id="3" name="Content Placeholder 2"/>
          <p:cNvSpPr>
            <a:spLocks noGrp="1"/>
          </p:cNvSpPr>
          <p:nvPr>
            <p:ph idx="1"/>
          </p:nvPr>
        </p:nvSpPr>
        <p:spPr/>
        <p:txBody>
          <a:bodyPr>
            <a:normAutofit fontScale="92500"/>
          </a:bodyPr>
          <a:lstStyle/>
          <a:p>
            <a:r>
              <a:rPr lang="en-US" dirty="0" smtClean="0"/>
              <a:t>Establish a tobacco network at your ACCHS.</a:t>
            </a:r>
          </a:p>
          <a:p>
            <a:r>
              <a:rPr lang="en-US" dirty="0" smtClean="0"/>
              <a:t>Identify the tobacco control areas you would like to work on or continue to develop.</a:t>
            </a:r>
          </a:p>
          <a:p>
            <a:r>
              <a:rPr lang="en-US" dirty="0" smtClean="0"/>
              <a:t>Identify which module(s) are relevant to your service.</a:t>
            </a:r>
          </a:p>
          <a:p>
            <a:r>
              <a:rPr lang="en-US" dirty="0" smtClean="0"/>
              <a:t>Adapt the templates to suit your needs or use them as is.</a:t>
            </a:r>
          </a:p>
          <a:p>
            <a:r>
              <a:rPr lang="en-US" dirty="0"/>
              <a:t>Create a plan for your service.</a:t>
            </a:r>
          </a:p>
          <a:p>
            <a:r>
              <a:rPr lang="en-US" dirty="0" smtClean="0"/>
              <a:t>Meet regularly to monitor your progress.</a:t>
            </a:r>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6524"/>
            <a:ext cx="1838784" cy="627713"/>
          </a:xfrm>
          <a:prstGeom prst="rect">
            <a:avLst/>
          </a:prstGeom>
        </p:spPr>
      </p:pic>
    </p:spTree>
    <p:extLst>
      <p:ext uri="{BB962C8B-B14F-4D97-AF65-F5344CB8AC3E}">
        <p14:creationId xmlns:p14="http://schemas.microsoft.com/office/powerpoint/2010/main" val="24598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6524"/>
            <a:ext cx="1838784" cy="62771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166" y="980728"/>
            <a:ext cx="7234715" cy="5040560"/>
          </a:xfrm>
          <a:prstGeom prst="rect">
            <a:avLst/>
          </a:prstGeom>
        </p:spPr>
      </p:pic>
      <p:grpSp>
        <p:nvGrpSpPr>
          <p:cNvPr id="8" name="Group 7"/>
          <p:cNvGrpSpPr/>
          <p:nvPr/>
        </p:nvGrpSpPr>
        <p:grpSpPr>
          <a:xfrm>
            <a:off x="1267867" y="1277199"/>
            <a:ext cx="4109555" cy="5589097"/>
            <a:chOff x="1267868" y="1241648"/>
            <a:chExt cx="4109555" cy="5589097"/>
          </a:xfrm>
          <a:effectLst>
            <a:outerShdw blurRad="50800" dist="38100" dir="8100000" algn="tr" rotWithShape="0">
              <a:prstClr val="black">
                <a:alpha val="40000"/>
              </a:prstClr>
            </a:outerShdw>
          </a:effectLst>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48612">
              <a:off x="1267868" y="1241648"/>
              <a:ext cx="4109555" cy="4995569"/>
            </a:xfrm>
            <a:prstGeom prst="rect">
              <a:avLst/>
            </a:prstGeom>
          </p:spPr>
        </p:pic>
        <p:sp>
          <p:nvSpPr>
            <p:cNvPr id="7" name="TextBox 6"/>
            <p:cNvSpPr txBox="1"/>
            <p:nvPr/>
          </p:nvSpPr>
          <p:spPr>
            <a:xfrm rot="21340694">
              <a:off x="1784194" y="1352322"/>
              <a:ext cx="3584005" cy="5478423"/>
            </a:xfrm>
            <a:prstGeom prst="rect">
              <a:avLst/>
            </a:prstGeom>
            <a:noFill/>
          </p:spPr>
          <p:txBody>
            <a:bodyPr wrap="square" rtlCol="0">
              <a:spAutoFit/>
            </a:bodyPr>
            <a:lstStyle/>
            <a:p>
              <a:pPr lvl="0"/>
              <a:r>
                <a:rPr lang="en-US" sz="2400" b="1" dirty="0">
                  <a:latin typeface="Bradley Hand ITC" pitchFamily="66" charset="0"/>
                </a:rPr>
                <a:t>Introduction to the kit</a:t>
              </a:r>
              <a:endParaRPr lang="en-AU" sz="2400" b="1" dirty="0">
                <a:latin typeface="Bradley Hand ITC" pitchFamily="66" charset="0"/>
              </a:endParaRPr>
            </a:p>
            <a:p>
              <a:pPr lvl="0"/>
              <a:endParaRPr lang="en-US" sz="2400" b="1" dirty="0" smtClean="0">
                <a:latin typeface="Bradley Hand ITC" pitchFamily="66" charset="0"/>
              </a:endParaRPr>
            </a:p>
            <a:p>
              <a:pPr lvl="0"/>
              <a:r>
                <a:rPr lang="en-US" sz="2400" b="1" u="sng" dirty="0" smtClean="0">
                  <a:latin typeface="Bradley Hand ITC" pitchFamily="66" charset="0"/>
                </a:rPr>
                <a:t>Module </a:t>
              </a:r>
              <a:r>
                <a:rPr lang="en-US" sz="2400" b="1" u="sng" dirty="0">
                  <a:latin typeface="Bradley Hand ITC" pitchFamily="66" charset="0"/>
                </a:rPr>
                <a:t>1: </a:t>
              </a:r>
              <a:r>
                <a:rPr lang="en-US" sz="2400" b="1" dirty="0">
                  <a:latin typeface="Bradley Hand ITC" pitchFamily="66" charset="0"/>
                </a:rPr>
                <a:t>Let’s get started</a:t>
              </a:r>
            </a:p>
            <a:p>
              <a:pPr lvl="0"/>
              <a:endParaRPr lang="en-US" sz="2400" b="1" dirty="0" smtClean="0">
                <a:latin typeface="Bradley Hand ITC" pitchFamily="66" charset="0"/>
              </a:endParaRPr>
            </a:p>
            <a:p>
              <a:pPr lvl="0"/>
              <a:r>
                <a:rPr lang="en-US" sz="2400" b="1" u="sng" dirty="0" smtClean="0">
                  <a:latin typeface="Bradley Hand ITC" pitchFamily="66" charset="0"/>
                </a:rPr>
                <a:t>Module </a:t>
              </a:r>
              <a:r>
                <a:rPr lang="en-US" sz="2400" b="1" u="sng" dirty="0">
                  <a:latin typeface="Bradley Hand ITC" pitchFamily="66" charset="0"/>
                </a:rPr>
                <a:t>2: </a:t>
              </a:r>
              <a:r>
                <a:rPr lang="en-US" sz="2400" b="1" dirty="0">
                  <a:latin typeface="Bradley Hand ITC" pitchFamily="66" charset="0"/>
                </a:rPr>
                <a:t>Workplace smoking </a:t>
              </a:r>
              <a:r>
                <a:rPr lang="en-US" sz="2400" b="1" dirty="0" smtClean="0">
                  <a:latin typeface="Bradley Hand ITC" pitchFamily="66" charset="0"/>
                </a:rPr>
                <a:t>policy</a:t>
              </a:r>
            </a:p>
            <a:p>
              <a:pPr lvl="0"/>
              <a:endParaRPr lang="en-US" sz="2400" b="1" dirty="0">
                <a:latin typeface="Bradley Hand ITC" pitchFamily="66" charset="0"/>
              </a:endParaRPr>
            </a:p>
            <a:p>
              <a:pPr lvl="0"/>
              <a:r>
                <a:rPr lang="en-AU" sz="2400" b="1" u="sng" dirty="0">
                  <a:latin typeface="Bradley Hand ITC" pitchFamily="66" charset="0"/>
                </a:rPr>
                <a:t>Module 3: </a:t>
              </a:r>
              <a:r>
                <a:rPr lang="en-AU" sz="2400" b="1" dirty="0">
                  <a:latin typeface="Bradley Hand ITC" pitchFamily="66" charset="0"/>
                </a:rPr>
                <a:t>Getting to know your community: data collection</a:t>
              </a:r>
            </a:p>
            <a:p>
              <a:pPr lvl="0"/>
              <a:endParaRPr lang="en-AU" sz="2400" b="1" dirty="0" smtClean="0">
                <a:latin typeface="Bradley Hand ITC" pitchFamily="66" charset="0"/>
              </a:endParaRPr>
            </a:p>
            <a:p>
              <a:pPr lvl="0"/>
              <a:r>
                <a:rPr lang="en-AU" sz="2400" b="1" u="sng" dirty="0" smtClean="0">
                  <a:latin typeface="Bradley Hand ITC" pitchFamily="66" charset="0"/>
                </a:rPr>
                <a:t>Module </a:t>
              </a:r>
              <a:r>
                <a:rPr lang="en-AU" sz="2400" b="1" u="sng" dirty="0">
                  <a:latin typeface="Bradley Hand ITC" pitchFamily="66" charset="0"/>
                </a:rPr>
                <a:t>4: </a:t>
              </a:r>
              <a:r>
                <a:rPr lang="en-AU" sz="2400" b="1" dirty="0">
                  <a:latin typeface="Bradley Hand ITC" pitchFamily="66" charset="0"/>
                </a:rPr>
                <a:t>Social Marketing</a:t>
              </a:r>
            </a:p>
            <a:p>
              <a:pPr lvl="0"/>
              <a:endParaRPr lang="en-US" sz="2000" dirty="0" smtClean="0">
                <a:latin typeface="Forte" pitchFamily="66" charset="0"/>
              </a:endParaRPr>
            </a:p>
            <a:p>
              <a:endParaRPr lang="en-AU" dirty="0"/>
            </a:p>
          </p:txBody>
        </p:sp>
      </p:gr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5254" y="1249264"/>
            <a:ext cx="2553056" cy="283884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5381622" y="1844824"/>
            <a:ext cx="2880320" cy="2113304"/>
          </a:xfrm>
        </p:spPr>
        <p:txBody>
          <a:bodyPr anchor="t">
            <a:normAutofit/>
          </a:bodyPr>
          <a:lstStyle/>
          <a:p>
            <a:pPr algn="ctr"/>
            <a:r>
              <a:rPr lang="en-US" dirty="0" smtClean="0">
                <a:latin typeface="Commons" pitchFamily="2" charset="0"/>
              </a:rPr>
              <a:t>The modules</a:t>
            </a:r>
            <a:endParaRPr lang="en-AU" dirty="0">
              <a:latin typeface="Commons" pitchFamily="2" charset="0"/>
            </a:endParaRPr>
          </a:p>
        </p:txBody>
      </p:sp>
      <p:pic>
        <p:nvPicPr>
          <p:cNvPr id="13" name="Picture 12"/>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2594660" y="847058"/>
            <a:ext cx="573386" cy="57338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768693" y="1037552"/>
            <a:ext cx="573386" cy="573386"/>
          </a:xfrm>
          <a:prstGeom prst="rect">
            <a:avLst/>
          </a:prstGeom>
        </p:spPr>
      </p:pic>
    </p:spTree>
    <p:extLst>
      <p:ext uri="{BB962C8B-B14F-4D97-AF65-F5344CB8AC3E}">
        <p14:creationId xmlns:p14="http://schemas.microsoft.com/office/powerpoint/2010/main" val="18675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in each module</a:t>
            </a:r>
            <a:endParaRPr lang="en-AU" dirty="0"/>
          </a:p>
        </p:txBody>
      </p:sp>
      <p:sp>
        <p:nvSpPr>
          <p:cNvPr id="3" name="Content Placeholder 2"/>
          <p:cNvSpPr>
            <a:spLocks noGrp="1"/>
          </p:cNvSpPr>
          <p:nvPr>
            <p:ph idx="1"/>
          </p:nvPr>
        </p:nvSpPr>
        <p:spPr/>
        <p:txBody>
          <a:bodyPr/>
          <a:lstStyle/>
          <a:p>
            <a:pPr marL="68580" indent="0">
              <a:buNone/>
            </a:pPr>
            <a:r>
              <a:rPr lang="en-US" dirty="0"/>
              <a:t>Each module contains</a:t>
            </a:r>
            <a:r>
              <a:rPr lang="en-US" dirty="0" smtClean="0"/>
              <a:t>:</a:t>
            </a:r>
          </a:p>
          <a:p>
            <a:r>
              <a:rPr lang="en-US" dirty="0" smtClean="0"/>
              <a:t>An introduction to each topic.</a:t>
            </a:r>
          </a:p>
          <a:p>
            <a:r>
              <a:rPr lang="en-US" dirty="0" smtClean="0"/>
              <a:t>Templates.</a:t>
            </a:r>
          </a:p>
          <a:p>
            <a:r>
              <a:rPr lang="en-US" dirty="0" smtClean="0"/>
              <a:t>Explanation and examples on how to use. the templates.</a:t>
            </a:r>
          </a:p>
          <a:p>
            <a:r>
              <a:rPr lang="en-US" dirty="0" smtClean="0"/>
              <a:t>Where to get other resources from.</a:t>
            </a:r>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6524"/>
            <a:ext cx="1838784" cy="627713"/>
          </a:xfrm>
          <a:prstGeom prst="rect">
            <a:avLst/>
          </a:prstGeom>
        </p:spPr>
      </p:pic>
    </p:spTree>
    <p:extLst>
      <p:ext uri="{BB962C8B-B14F-4D97-AF65-F5344CB8AC3E}">
        <p14:creationId xmlns:p14="http://schemas.microsoft.com/office/powerpoint/2010/main" val="923212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Module 1: Let’s get started!</a:t>
            </a:r>
            <a:endParaRPr lang="en-AU" dirty="0"/>
          </a:p>
        </p:txBody>
      </p:sp>
      <p:sp>
        <p:nvSpPr>
          <p:cNvPr id="3" name="Content Placeholder 2"/>
          <p:cNvSpPr>
            <a:spLocks noGrp="1"/>
          </p:cNvSpPr>
          <p:nvPr>
            <p:ph idx="1"/>
          </p:nvPr>
        </p:nvSpPr>
        <p:spPr/>
        <p:txBody>
          <a:bodyPr/>
          <a:lstStyle/>
          <a:p>
            <a:r>
              <a:rPr lang="en-US" dirty="0" smtClean="0"/>
              <a:t>Smoking in the Aboriginal community</a:t>
            </a:r>
          </a:p>
          <a:p>
            <a:r>
              <a:rPr lang="en-US" dirty="0" smtClean="0"/>
              <a:t>Planning your project</a:t>
            </a:r>
          </a:p>
          <a:p>
            <a:r>
              <a:rPr lang="en-US" dirty="0" smtClean="0"/>
              <a:t>Client information sheets</a:t>
            </a:r>
          </a:p>
          <a:p>
            <a:r>
              <a:rPr lang="en-US" dirty="0" smtClean="0"/>
              <a:t>Fact sheets</a:t>
            </a:r>
          </a:p>
          <a:p>
            <a:r>
              <a:rPr lang="en-US" dirty="0" smtClean="0"/>
              <a:t>Resource list</a:t>
            </a:r>
          </a:p>
          <a:p>
            <a:r>
              <a:rPr lang="en-US" dirty="0" smtClean="0"/>
              <a:t>Templates</a:t>
            </a:r>
          </a:p>
          <a:p>
            <a:pPr marL="6858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36524"/>
            <a:ext cx="1838784" cy="627713"/>
          </a:xfrm>
          <a:prstGeom prst="rect">
            <a:avLst/>
          </a:prstGeom>
        </p:spPr>
      </p:pic>
    </p:spTree>
    <p:extLst>
      <p:ext uri="{BB962C8B-B14F-4D97-AF65-F5344CB8AC3E}">
        <p14:creationId xmlns:p14="http://schemas.microsoft.com/office/powerpoint/2010/main" val="951712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60032" y="613119"/>
            <a:ext cx="3414426" cy="5613390"/>
          </a:xfrm>
          <a:prstGeom prst="rect">
            <a:avLst/>
          </a:prstGeom>
          <a:ln>
            <a:noFill/>
          </a:ln>
          <a:effectLst>
            <a:outerShdw blurRad="50800" dist="38100" dir="8100000" algn="tr" rotWithShape="0">
              <a:prstClr val="black">
                <a:alpha val="40000"/>
              </a:prstClr>
            </a:outerShdw>
          </a:effectLst>
        </p:spPr>
      </p:pic>
      <p:graphicFrame>
        <p:nvGraphicFramePr>
          <p:cNvPr id="10" name="Object 9"/>
          <p:cNvGraphicFramePr>
            <a:graphicFrameLocks noChangeAspect="1"/>
          </p:cNvGraphicFramePr>
          <p:nvPr>
            <p:extLst>
              <p:ext uri="{D42A27DB-BD31-4B8C-83A1-F6EECF244321}">
                <p14:modId xmlns:p14="http://schemas.microsoft.com/office/powerpoint/2010/main" val="2577759484"/>
              </p:ext>
            </p:extLst>
          </p:nvPr>
        </p:nvGraphicFramePr>
        <p:xfrm>
          <a:off x="4743450" y="1000125"/>
          <a:ext cx="3648075" cy="4638675"/>
        </p:xfrm>
        <a:graphic>
          <a:graphicData uri="http://schemas.openxmlformats.org/presentationml/2006/ole">
            <mc:AlternateContent xmlns:mc="http://schemas.openxmlformats.org/markup-compatibility/2006">
              <mc:Choice xmlns:v="urn:schemas-microsoft-com:vml" Requires="v">
                <p:oleObj spid="_x0000_s2146" name="Document" r:id="rId5" imgW="6756005" imgH="8539707" progId="Word.Document.12">
                  <p:embed/>
                </p:oleObj>
              </mc:Choice>
              <mc:Fallback>
                <p:oleObj name="Document" r:id="rId5" imgW="6756005" imgH="8539707" progId="Word.Document.12">
                  <p:embed/>
                  <p:pic>
                    <p:nvPicPr>
                      <p:cNvPr id="0" name=""/>
                      <p:cNvPicPr/>
                      <p:nvPr/>
                    </p:nvPicPr>
                    <p:blipFill>
                      <a:blip r:embed="rId6"/>
                      <a:stretch>
                        <a:fillRect/>
                      </a:stretch>
                    </p:blipFill>
                    <p:spPr>
                      <a:xfrm>
                        <a:off x="4743450" y="1000125"/>
                        <a:ext cx="3648075" cy="4638675"/>
                      </a:xfrm>
                      <a:prstGeom prst="rect">
                        <a:avLst/>
                      </a:prstGeom>
                    </p:spPr>
                  </p:pic>
                </p:oleObj>
              </mc:Fallback>
            </mc:AlternateContent>
          </a:graphicData>
        </a:graphic>
      </p:graphicFrame>
      <p:pic>
        <p:nvPicPr>
          <p:cNvPr id="2" name="Picture 1"/>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013558" y="613119"/>
            <a:ext cx="3414426" cy="5613390"/>
          </a:xfrm>
          <a:prstGeom prst="rect">
            <a:avLst/>
          </a:prstGeom>
          <a:effectLst>
            <a:outerShdw blurRad="50800" dist="38100" dir="8100000" algn="tr" rotWithShape="0">
              <a:prstClr val="black">
                <a:alpha val="40000"/>
              </a:prstClr>
            </a:outerShdw>
          </a:effectLst>
        </p:spPr>
      </p:pic>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05514952"/>
              </p:ext>
            </p:extLst>
          </p:nvPr>
        </p:nvGraphicFramePr>
        <p:xfrm>
          <a:off x="1116013" y="838200"/>
          <a:ext cx="3376612" cy="5229225"/>
        </p:xfrm>
        <a:graphic>
          <a:graphicData uri="http://schemas.openxmlformats.org/presentationml/2006/ole">
            <mc:AlternateContent xmlns:mc="http://schemas.openxmlformats.org/markup-compatibility/2006">
              <mc:Choice xmlns:v="urn:schemas-microsoft-com:vml" Requires="v">
                <p:oleObj spid="_x0000_s2147" name="Document" r:id="rId8" imgW="5725970" imgH="8869596" progId="Word.Document.12">
                  <p:embed/>
                </p:oleObj>
              </mc:Choice>
              <mc:Fallback>
                <p:oleObj name="Document" r:id="rId8" imgW="5725970" imgH="8869596" progId="Word.Document.12">
                  <p:embed/>
                  <p:pic>
                    <p:nvPicPr>
                      <p:cNvPr id="0" name=""/>
                      <p:cNvPicPr/>
                      <p:nvPr/>
                    </p:nvPicPr>
                    <p:blipFill>
                      <a:blip r:embed="rId9"/>
                      <a:stretch>
                        <a:fillRect/>
                      </a:stretch>
                    </p:blipFill>
                    <p:spPr>
                      <a:xfrm>
                        <a:off x="1116013" y="838200"/>
                        <a:ext cx="3376612" cy="5229225"/>
                      </a:xfrm>
                      <a:prstGeom prst="rect">
                        <a:avLst/>
                      </a:prstGeom>
                      <a:noFill/>
                      <a:ln w="57150">
                        <a:noFill/>
                      </a:ln>
                    </p:spPr>
                  </p:pic>
                </p:oleObj>
              </mc:Fallback>
            </mc:AlternateContent>
          </a:graphicData>
        </a:graphic>
      </p:graphicFrame>
      <p:cxnSp>
        <p:nvCxnSpPr>
          <p:cNvPr id="11" name="Straight Connector 10"/>
          <p:cNvCxnSpPr>
            <a:cxnSpLocks/>
          </p:cNvCxnSpPr>
          <p:nvPr/>
        </p:nvCxnSpPr>
        <p:spPr>
          <a:xfrm>
            <a:off x="400050" y="6681470"/>
            <a:ext cx="6743700"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8104" y="-36524"/>
            <a:ext cx="1838784" cy="627713"/>
          </a:xfrm>
          <a:prstGeom prst="rect">
            <a:avLst/>
          </a:prstGeom>
        </p:spPr>
      </p:pic>
      <p:grpSp>
        <p:nvGrpSpPr>
          <p:cNvPr id="9" name="Group 8"/>
          <p:cNvGrpSpPr/>
          <p:nvPr/>
        </p:nvGrpSpPr>
        <p:grpSpPr>
          <a:xfrm rot="20738906">
            <a:off x="2659159" y="3617871"/>
            <a:ext cx="1656184" cy="461665"/>
            <a:chOff x="2987824" y="3861048"/>
            <a:chExt cx="1656184" cy="461665"/>
          </a:xfrm>
        </p:grpSpPr>
        <p:sp>
          <p:nvSpPr>
            <p:cNvPr id="3" name="Rounded Rectangle 2"/>
            <p:cNvSpPr/>
            <p:nvPr/>
          </p:nvSpPr>
          <p:spPr>
            <a:xfrm>
              <a:off x="2987824" y="3861048"/>
              <a:ext cx="1584176" cy="441234"/>
            </a:xfrm>
            <a:prstGeom prst="roundRect">
              <a:avLst/>
            </a:prstGeom>
            <a:no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2987824" y="3861048"/>
              <a:ext cx="1656184" cy="461665"/>
            </a:xfrm>
            <a:prstGeom prst="rect">
              <a:avLst/>
            </a:prstGeom>
            <a:noFill/>
          </p:spPr>
          <p:txBody>
            <a:bodyPr wrap="square" rtlCol="0">
              <a:spAutoFit/>
            </a:bodyPr>
            <a:lstStyle/>
            <a:p>
              <a:r>
                <a:rPr lang="en-US" sz="2400" spc="300" dirty="0" smtClean="0">
                  <a:solidFill>
                    <a:schemeClr val="accent1">
                      <a:lumMod val="75000"/>
                    </a:schemeClr>
                  </a:solidFill>
                  <a:latin typeface="Autumn" pitchFamily="2" charset="0"/>
                </a:rPr>
                <a:t>TEMPLATE</a:t>
              </a:r>
              <a:endParaRPr lang="en-AU" sz="2400" spc="300" dirty="0">
                <a:solidFill>
                  <a:schemeClr val="accent1">
                    <a:lumMod val="75000"/>
                  </a:schemeClr>
                </a:solidFill>
                <a:latin typeface="Autumn" pitchFamily="2" charset="0"/>
              </a:endParaRPr>
            </a:p>
          </p:txBody>
        </p:sp>
      </p:grpSp>
      <p:grpSp>
        <p:nvGrpSpPr>
          <p:cNvPr id="12" name="Group 11"/>
          <p:cNvGrpSpPr/>
          <p:nvPr/>
        </p:nvGrpSpPr>
        <p:grpSpPr>
          <a:xfrm rot="20738906">
            <a:off x="6383767" y="3771072"/>
            <a:ext cx="1656184" cy="461665"/>
            <a:chOff x="2987824" y="3861048"/>
            <a:chExt cx="1656184" cy="461665"/>
          </a:xfrm>
        </p:grpSpPr>
        <p:sp>
          <p:nvSpPr>
            <p:cNvPr id="14" name="Rounded Rectangle 13"/>
            <p:cNvSpPr/>
            <p:nvPr/>
          </p:nvSpPr>
          <p:spPr>
            <a:xfrm>
              <a:off x="2987824" y="3861048"/>
              <a:ext cx="1584176" cy="441234"/>
            </a:xfrm>
            <a:prstGeom prst="roundRect">
              <a:avLst/>
            </a:prstGeom>
            <a:no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2987824" y="3861048"/>
              <a:ext cx="1656184" cy="461665"/>
            </a:xfrm>
            <a:prstGeom prst="rect">
              <a:avLst/>
            </a:prstGeom>
            <a:noFill/>
          </p:spPr>
          <p:txBody>
            <a:bodyPr wrap="square" rtlCol="0">
              <a:spAutoFit/>
            </a:bodyPr>
            <a:lstStyle/>
            <a:p>
              <a:r>
                <a:rPr lang="en-US" sz="2400" spc="300" dirty="0" smtClean="0">
                  <a:solidFill>
                    <a:schemeClr val="accent1">
                      <a:lumMod val="75000"/>
                    </a:schemeClr>
                  </a:solidFill>
                  <a:latin typeface="Autumn" pitchFamily="2" charset="0"/>
                </a:rPr>
                <a:t>EXAMPLE</a:t>
              </a:r>
              <a:endParaRPr lang="en-AU" sz="2400" spc="300" dirty="0">
                <a:solidFill>
                  <a:schemeClr val="accent1">
                    <a:lumMod val="75000"/>
                  </a:schemeClr>
                </a:solidFill>
                <a:latin typeface="Autumn" pitchFamily="2" charset="0"/>
              </a:endParaRPr>
            </a:p>
          </p:txBody>
        </p:sp>
      </p:gr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429353" y="692696"/>
            <a:ext cx="286693" cy="286693"/>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61558" y="701749"/>
            <a:ext cx="286693" cy="286693"/>
          </a:xfrm>
          <a:prstGeom prst="rect">
            <a:avLst/>
          </a:prstGeom>
        </p:spPr>
      </p:pic>
    </p:spTree>
    <p:extLst>
      <p:ext uri="{BB962C8B-B14F-4D97-AF65-F5344CB8AC3E}">
        <p14:creationId xmlns:p14="http://schemas.microsoft.com/office/powerpoint/2010/main" val="189056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5">
      <a:dk1>
        <a:srgbClr val="C00000"/>
      </a:dk1>
      <a:lt1>
        <a:srgbClr val="FFEDDA"/>
      </a:lt1>
      <a:dk2>
        <a:srgbClr val="2F1800"/>
      </a:dk2>
      <a:lt2>
        <a:srgbClr val="FFEDDA"/>
      </a:lt2>
      <a:accent1>
        <a:srgbClr val="C00000"/>
      </a:accent1>
      <a:accent2>
        <a:srgbClr val="FF6700"/>
      </a:accent2>
      <a:accent3>
        <a:srgbClr val="FEA022"/>
      </a:accent3>
      <a:accent4>
        <a:srgbClr val="909465"/>
      </a:accent4>
      <a:accent5>
        <a:srgbClr val="956B43"/>
      </a:accent5>
      <a:accent6>
        <a:srgbClr val="FEA022"/>
      </a:accent6>
      <a:hlink>
        <a:srgbClr val="00B0F0"/>
      </a:hlink>
      <a:folHlink>
        <a:srgbClr val="FFFFF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5AD910D5D3D14A8C82D06DC4ADDED7" ma:contentTypeVersion="2" ma:contentTypeDescription="Create a new document." ma:contentTypeScope="" ma:versionID="8be12bc4952cf1a2a4b42894998d32e1">
  <xsd:schema xmlns:xsd="http://www.w3.org/2001/XMLSchema" xmlns:xs="http://www.w3.org/2001/XMLSchema" xmlns:p="http://schemas.microsoft.com/office/2006/metadata/properties" xmlns:ns1="http://schemas.microsoft.com/sharepoint/v3" targetNamespace="http://schemas.microsoft.com/office/2006/metadata/properties" ma:root="true" ma:fieldsID="f91e7983093fe65855c9706521e9525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E431DB5-E903-4CEA-81B6-F17BF53218A1}"/>
</file>

<file path=customXml/itemProps2.xml><?xml version="1.0" encoding="utf-8"?>
<ds:datastoreItem xmlns:ds="http://schemas.openxmlformats.org/officeDocument/2006/customXml" ds:itemID="{DC5DF49D-7CBD-46B3-94F5-6FBF34AF3EBF}"/>
</file>

<file path=customXml/itemProps3.xml><?xml version="1.0" encoding="utf-8"?>
<ds:datastoreItem xmlns:ds="http://schemas.openxmlformats.org/officeDocument/2006/customXml" ds:itemID="{BD3CB283-5D56-4708-8919-20A738D3B09E}"/>
</file>

<file path=docProps/app.xml><?xml version="1.0" encoding="utf-8"?>
<Properties xmlns="http://schemas.openxmlformats.org/officeDocument/2006/extended-properties" xmlns:vt="http://schemas.openxmlformats.org/officeDocument/2006/docPropsVTypes">
  <Template>Austin</Template>
  <TotalTime>639</TotalTime>
  <Words>601</Words>
  <Application>Microsoft Office PowerPoint</Application>
  <PresentationFormat>On-screen Show (4:3)</PresentationFormat>
  <Paragraphs>107</Paragraphs>
  <Slides>19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Austin</vt:lpstr>
      <vt:lpstr>Document</vt:lpstr>
      <vt:lpstr>Aboriginal Tobacco Resistance  Tool Kit</vt:lpstr>
      <vt:lpstr>What’s the A-TRAC Program? </vt:lpstr>
      <vt:lpstr>What is the tool kit?</vt:lpstr>
      <vt:lpstr>Why was the tool kit developed?</vt:lpstr>
      <vt:lpstr>How to use the kit</vt:lpstr>
      <vt:lpstr>The modules</vt:lpstr>
      <vt:lpstr>What is in each module</vt:lpstr>
      <vt:lpstr>Module 1: Let’s get started!</vt:lpstr>
      <vt:lpstr>PowerPoint Presentation</vt:lpstr>
      <vt:lpstr>Module 2: Workplace smoking policy</vt:lpstr>
      <vt:lpstr>PowerPoint Presentation</vt:lpstr>
      <vt:lpstr>Module 3: Getting to know your community</vt:lpstr>
      <vt:lpstr>PowerPoint Presentation</vt:lpstr>
      <vt:lpstr>PowerPoint Presentation</vt:lpstr>
      <vt:lpstr>Module 4: Social Marketing</vt:lpstr>
      <vt:lpstr>PowerPoint Presentation</vt:lpstr>
      <vt:lpstr>How has the Kit been used? </vt:lpstr>
      <vt:lpstr>Where to get a copy of the Kit</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Aboriginal workforce to address tobacco in their communities - Jasmine Sarin</dc:title>
  <dc:creator>Summer Finlay</dc:creator>
  <cp:lastModifiedBy>Lucy Abbott</cp:lastModifiedBy>
  <cp:revision>38</cp:revision>
  <dcterms:created xsi:type="dcterms:W3CDTF">2012-06-25T02:07:13Z</dcterms:created>
  <dcterms:modified xsi:type="dcterms:W3CDTF">2014-03-20T03:56:09Z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0x010100225AD910D5D3D14A8C82D06DC4ADDED7</vt:lpwstr>
  </property>
</Properties>
</file>