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5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64.xml" ContentType="application/vnd.openxmlformats-officedocument.presentationml.slide+xml"/>
  <Override PartName="/ppt/slides/slide72.xml" ContentType="application/vnd.openxmlformats-officedocument.presentationml.slide+xml"/>
  <Override PartName="/ppt/slides/slide83.xml" ContentType="application/vnd.openxmlformats-officedocument.presentationml.slide+xml"/>
  <Override PartName="/ppt/slides/slide70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1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63.xml" ContentType="application/vnd.openxmlformats-officedocument.presentationml.tags+xml"/>
  <Override PartName="/ppt/tags/tag13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2.xml" ContentType="application/vnd.openxmlformats-officedocument.presentationml.tags+xml"/>
  <Override PartName="/ppt/tags/tag55.xml" ContentType="application/vnd.openxmlformats-officedocument.presentationml.tags+xml"/>
  <Override PartName="/ppt/tags/tag76.xml" ContentType="application/vnd.openxmlformats-officedocument.presentationml.tags+xml"/>
  <Override PartName="/ppt/tags/tag65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81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2.xml" ContentType="application/vnd.openxmlformats-officedocument.presentationml.tags+xml"/>
  <Override PartName="/ppt/tags/tag91.xml" ContentType="application/vnd.openxmlformats-officedocument.presentationml.tags+xml"/>
  <Override PartName="/ppt/tags/tag90.xml" ContentType="application/vnd.openxmlformats-officedocument.presentationml.tags+xml"/>
  <Override PartName="/ppt/tags/tag89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7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64.xml" ContentType="application/vnd.openxmlformats-officedocument.presentationml.tags+xml"/>
  <Override PartName="/ppt/tags/tag41.xml" ContentType="application/vnd.openxmlformats-officedocument.presentationml.tags+xml"/>
  <Override PartName="/ppt/tags/tag53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54.xml" ContentType="application/vnd.openxmlformats-officedocument.presentationml.tags+xml"/>
  <Override PartName="/ppt/tags/tag229.xml" ContentType="application/vnd.openxmlformats-officedocument.presentationml.tags+xml"/>
  <Override PartName="/ppt/tags/tag1.xml" ContentType="application/vnd.openxmlformats-officedocument.presentationml.tags+xml"/>
  <Override PartName="/ppt/tags/tag118.xml" ContentType="application/vnd.openxmlformats-officedocument.presentationml.tags+xml"/>
  <Override PartName="/ppt/tags/tag117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16.xml" ContentType="application/vnd.openxmlformats-officedocument.presentationml.tags+xml"/>
  <Override PartName="/ppt/tags/tag164.xml" ContentType="application/vnd.openxmlformats-officedocument.presentationml.tags+xml"/>
  <Override PartName="/ppt/tags/tag163.xml" ContentType="application/vnd.openxmlformats-officedocument.presentationml.tags+xml"/>
  <Override PartName="/ppt/tags/tag16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19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10.xml" ContentType="application/vnd.openxmlformats-officedocument.presentationml.tags+xml"/>
  <Override PartName="/ppt/tags/tag109.xml" ContentType="application/vnd.openxmlformats-officedocument.presentationml.tags+xml"/>
  <Override PartName="/ppt/tags/tag108.xml" ContentType="application/vnd.openxmlformats-officedocument.presentationml.tags+xml"/>
  <Override PartName="/ppt/tags/tag177.xml" ContentType="application/vnd.openxmlformats-officedocument.presentationml.tags+xml"/>
  <Override PartName="/ppt/tags/tag174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13.xml" ContentType="application/vnd.openxmlformats-officedocument.presentationml.tags+xml"/>
  <Override PartName="/ppt/tags/tag122.xml" ContentType="application/vnd.openxmlformats-officedocument.presentationml.tags+xml"/>
  <Override PartName="/ppt/tags/tag158.xml" ContentType="application/vnd.openxmlformats-officedocument.presentationml.tags+xml"/>
  <Override PartName="/ppt/tags/tag157.xml" ContentType="application/vnd.openxmlformats-officedocument.presentationml.tags+xml"/>
  <Override PartName="/ppt/tags/tag132.xml" ContentType="application/vnd.openxmlformats-officedocument.presentationml.tags+xml"/>
  <Override PartName="/ppt/tags/tag131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30.xml" ContentType="application/vnd.openxmlformats-officedocument.presentationml.tags+xml"/>
  <Override PartName="/ppt/tags/tag133.xml" ContentType="application/vnd.openxmlformats-officedocument.presentationml.tags+xml"/>
  <Override PartName="/ppt/tags/tag143.xml" ContentType="application/vnd.openxmlformats-officedocument.presentationml.tags+xml"/>
  <Override PartName="/ppt/tags/tag142.xml" ContentType="application/vnd.openxmlformats-officedocument.presentationml.tags+xml"/>
  <Override PartName="/ppt/tags/tag135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34.xml" ContentType="application/vnd.openxmlformats-officedocument.presentationml.tags+xml"/>
  <Override PartName="/ppt/tags/tag141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24.xml" ContentType="application/vnd.openxmlformats-officedocument.presentationml.tags+xml"/>
  <Override PartName="/ppt/tags/tag123.xml" ContentType="application/vnd.openxmlformats-officedocument.presentationml.tags+xml"/>
  <Override PartName="/ppt/tags/tag156.xml" ContentType="application/vnd.openxmlformats-officedocument.presentationml.tags+xml"/>
  <Override PartName="/ppt/tags/tag125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49.xml" ContentType="application/vnd.openxmlformats-officedocument.presentationml.tags+xml"/>
  <Override PartName="/ppt/tags/tag128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50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214.xml" ContentType="application/vnd.openxmlformats-officedocument.presentationml.tags+xml"/>
  <Override PartName="/ppt/tags/tag98.xml" ContentType="application/vnd.openxmlformats-officedocument.presentationml.tags+xml"/>
  <Override PartName="/ppt/tags/tag213.xml" ContentType="application/vnd.openxmlformats-officedocument.presentationml.tags+xml"/>
  <Override PartName="/ppt/tags/tag99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137.xml" ContentType="application/vnd.openxmlformats-officedocument.presentationml.tags+xml"/>
  <Override PartName="/ppt/tags/tag230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28.xml" ContentType="application/vnd.openxmlformats-officedocument.presentationml.tags+xml"/>
  <Override PartName="/ppt/tags/tag227.xml" ContentType="application/vnd.openxmlformats-officedocument.presentationml.tags+xml"/>
  <Override PartName="/ppt/tags/tag226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95.xml" ContentType="application/vnd.openxmlformats-officedocument.presentationml.tags+xml"/>
  <Override PartName="/ppt/tags/tag225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207.xml" ContentType="application/vnd.openxmlformats-officedocument.presentationml.tags+xml"/>
  <Override PartName="/ppt/tags/tag107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89.xml" ContentType="application/vnd.openxmlformats-officedocument.presentationml.tags+xml"/>
  <Override PartName="/ppt/tags/tag188.xml" ContentType="application/vnd.openxmlformats-officedocument.presentationml.tags+xml"/>
  <Override PartName="/ppt/tags/tag187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198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102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9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7" r:id="rId2"/>
    <p:sldId id="258" r:id="rId3"/>
    <p:sldId id="259" r:id="rId4"/>
    <p:sldId id="260" r:id="rId5"/>
    <p:sldId id="261" r:id="rId6"/>
    <p:sldId id="3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74" r:id="rId16"/>
    <p:sldId id="338" r:id="rId17"/>
    <p:sldId id="339" r:id="rId18"/>
    <p:sldId id="340" r:id="rId19"/>
    <p:sldId id="341" r:id="rId20"/>
    <p:sldId id="270" r:id="rId21"/>
    <p:sldId id="271" r:id="rId22"/>
    <p:sldId id="272" r:id="rId23"/>
    <p:sldId id="273" r:id="rId24"/>
    <p:sldId id="274" r:id="rId25"/>
    <p:sldId id="275" r:id="rId26"/>
    <p:sldId id="373" r:id="rId27"/>
    <p:sldId id="277" r:id="rId28"/>
    <p:sldId id="276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67" r:id="rId41"/>
    <p:sldId id="363" r:id="rId42"/>
    <p:sldId id="364" r:id="rId43"/>
    <p:sldId id="365" r:id="rId44"/>
    <p:sldId id="366" r:id="rId45"/>
    <p:sldId id="306" r:id="rId46"/>
    <p:sldId id="307" r:id="rId47"/>
    <p:sldId id="343" r:id="rId48"/>
    <p:sldId id="344" r:id="rId49"/>
    <p:sldId id="309" r:id="rId50"/>
    <p:sldId id="347" r:id="rId51"/>
    <p:sldId id="345" r:id="rId52"/>
    <p:sldId id="311" r:id="rId53"/>
    <p:sldId id="348" r:id="rId54"/>
    <p:sldId id="349" r:id="rId55"/>
    <p:sldId id="358" r:id="rId56"/>
    <p:sldId id="357" r:id="rId57"/>
    <p:sldId id="359" r:id="rId58"/>
    <p:sldId id="350" r:id="rId59"/>
    <p:sldId id="351" r:id="rId60"/>
    <p:sldId id="352" r:id="rId61"/>
    <p:sldId id="314" r:id="rId62"/>
    <p:sldId id="315" r:id="rId63"/>
    <p:sldId id="360" r:id="rId64"/>
    <p:sldId id="361" r:id="rId65"/>
    <p:sldId id="368" r:id="rId66"/>
    <p:sldId id="319" r:id="rId67"/>
    <p:sldId id="318" r:id="rId68"/>
    <p:sldId id="320" r:id="rId69"/>
    <p:sldId id="321" r:id="rId70"/>
    <p:sldId id="369" r:id="rId71"/>
    <p:sldId id="325" r:id="rId72"/>
    <p:sldId id="330" r:id="rId73"/>
    <p:sldId id="327" r:id="rId74"/>
    <p:sldId id="328" r:id="rId75"/>
    <p:sldId id="329" r:id="rId76"/>
    <p:sldId id="371" r:id="rId77"/>
    <p:sldId id="353" r:id="rId78"/>
    <p:sldId id="354" r:id="rId79"/>
    <p:sldId id="355" r:id="rId80"/>
    <p:sldId id="333" r:id="rId81"/>
    <p:sldId id="370" r:id="rId82"/>
    <p:sldId id="331" r:id="rId83"/>
    <p:sldId id="334" r:id="rId84"/>
    <p:sldId id="335" r:id="rId85"/>
    <p:sldId id="336" r:id="rId86"/>
    <p:sldId id="337" r:id="rId87"/>
    <p:sldId id="376" r:id="rId88"/>
    <p:sldId id="375" r:id="rId89"/>
    <p:sldId id="372" r:id="rId90"/>
  </p:sldIdLst>
  <p:sldSz cx="9144000" cy="6858000" type="screen4x3"/>
  <p:notesSz cx="6858000" cy="9144000"/>
  <p:custDataLst>
    <p:tags r:id="rId9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9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Relationship Id="rId98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9076-3866-4DDF-A2C6-FAE40AA50C7D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D00F8-A1FC-4750-B82F-1BC35A7176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3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01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97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00E1-3A14-4A6A-9082-F26851ABDABC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7BC-B97B-4A02-BE18-FF5AAD5C32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35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6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6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42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01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60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62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3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4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4C2A-4450-4D11-8E6F-80E798DB5AB3}" type="datetimeFigureOut">
              <a:rPr lang="en-AU" smtClean="0"/>
              <a:t>16/04/2014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7B13-A2B3-45F1-95AD-822731A7E1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984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6.emf"/><Relationship Id="rId4" Type="http://schemas.openxmlformats.org/officeDocument/2006/relationships/tags" Target="../tags/tag8.xml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7.emf"/><Relationship Id="rId4" Type="http://schemas.openxmlformats.org/officeDocument/2006/relationships/tags" Target="../tags/tag14.xml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8.emf"/><Relationship Id="rId4" Type="http://schemas.openxmlformats.org/officeDocument/2006/relationships/tags" Target="../tags/tag22.xml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10.emf"/><Relationship Id="rId4" Type="http://schemas.openxmlformats.org/officeDocument/2006/relationships/tags" Target="../tags/tag32.xml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11.emf"/><Relationship Id="rId4" Type="http://schemas.openxmlformats.org/officeDocument/2006/relationships/tags" Target="../tags/tag38.xml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2.emf"/><Relationship Id="rId4" Type="http://schemas.openxmlformats.org/officeDocument/2006/relationships/tags" Target="../tags/tag44.xml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8.v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13.emf"/><Relationship Id="rId4" Type="http://schemas.openxmlformats.org/officeDocument/2006/relationships/tags" Target="../tags/tag50.xml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9.v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14.emf"/><Relationship Id="rId4" Type="http://schemas.openxmlformats.org/officeDocument/2006/relationships/tags" Target="../tags/tag56.xml"/><Relationship Id="rId9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15.emf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16.emf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oleObject" Target="../embeddings/oleObject11.bin"/><Relationship Id="rId2" Type="http://schemas.openxmlformats.org/officeDocument/2006/relationships/tags" Target="../tags/tag7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17.emf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8.e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19.emf"/><Relationship Id="rId4" Type="http://schemas.openxmlformats.org/officeDocument/2006/relationships/tags" Target="../tags/tag104.xml"/><Relationship Id="rId9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image" Target="../media/image20.emf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21.emf"/><Relationship Id="rId4" Type="http://schemas.openxmlformats.org/officeDocument/2006/relationships/tags" Target="../tags/tag121.xml"/><Relationship Id="rId9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22.emf"/><Relationship Id="rId4" Type="http://schemas.openxmlformats.org/officeDocument/2006/relationships/tags" Target="../tags/tag127.xml"/><Relationship Id="rId9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1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23.emf"/><Relationship Id="rId2" Type="http://schemas.openxmlformats.org/officeDocument/2006/relationships/tags" Target="../tags/tag13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24.emf"/><Relationship Id="rId2" Type="http://schemas.openxmlformats.org/officeDocument/2006/relationships/tags" Target="../tags/tag1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5.emf"/><Relationship Id="rId2" Type="http://schemas.openxmlformats.org/officeDocument/2006/relationships/tags" Target="../tags/tag14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26.emf"/><Relationship Id="rId2" Type="http://schemas.openxmlformats.org/officeDocument/2006/relationships/tags" Target="../tags/tag14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27.emf"/><Relationship Id="rId2" Type="http://schemas.openxmlformats.org/officeDocument/2006/relationships/tags" Target="../tags/tag14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28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29.emf"/><Relationship Id="rId2" Type="http://schemas.openxmlformats.org/officeDocument/2006/relationships/tags" Target="../tags/tag15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30.emf"/><Relationship Id="rId2" Type="http://schemas.openxmlformats.org/officeDocument/2006/relationships/tags" Target="../tags/tag15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31.emf"/><Relationship Id="rId2" Type="http://schemas.openxmlformats.org/officeDocument/2006/relationships/tags" Target="../tags/tag159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32.emf"/><Relationship Id="rId2" Type="http://schemas.openxmlformats.org/officeDocument/2006/relationships/tags" Target="../tags/tag16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image" Target="../media/image33.emf"/><Relationship Id="rId2" Type="http://schemas.openxmlformats.org/officeDocument/2006/relationships/tags" Target="../tags/tag16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8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34.emf"/><Relationship Id="rId2" Type="http://schemas.openxmlformats.org/officeDocument/2006/relationships/tags" Target="../tags/tag17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35.emf"/><Relationship Id="rId2" Type="http://schemas.openxmlformats.org/officeDocument/2006/relationships/tags" Target="../tags/tag17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36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0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32.v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10" Type="http://schemas.openxmlformats.org/officeDocument/2006/relationships/image" Target="../media/image37.emf"/><Relationship Id="rId4" Type="http://schemas.openxmlformats.org/officeDocument/2006/relationships/tags" Target="../tags/tag186.xml"/><Relationship Id="rId9" Type="http://schemas.openxmlformats.org/officeDocument/2006/relationships/oleObject" Target="../embeddings/oleObject32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33.v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10" Type="http://schemas.openxmlformats.org/officeDocument/2006/relationships/image" Target="../media/image38.emf"/><Relationship Id="rId4" Type="http://schemas.openxmlformats.org/officeDocument/2006/relationships/tags" Target="../tags/tag192.xml"/><Relationship Id="rId9" Type="http://schemas.openxmlformats.org/officeDocument/2006/relationships/oleObject" Target="../embeddings/oleObject33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39.emf"/><Relationship Id="rId4" Type="http://schemas.openxmlformats.org/officeDocument/2006/relationships/tags" Target="../tags/tag198.xml"/><Relationship Id="rId9" Type="http://schemas.openxmlformats.org/officeDocument/2006/relationships/oleObject" Target="../embeddings/oleObject34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10" Type="http://schemas.openxmlformats.org/officeDocument/2006/relationships/image" Target="../media/image40.emf"/><Relationship Id="rId4" Type="http://schemas.openxmlformats.org/officeDocument/2006/relationships/tags" Target="../tags/tag204.xml"/><Relationship Id="rId9" Type="http://schemas.openxmlformats.org/officeDocument/2006/relationships/oleObject" Target="../embeddings/oleObject35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10" Type="http://schemas.openxmlformats.org/officeDocument/2006/relationships/image" Target="../media/image41.emf"/><Relationship Id="rId4" Type="http://schemas.openxmlformats.org/officeDocument/2006/relationships/tags" Target="../tags/tag210.xml"/><Relationship Id="rId9" Type="http://schemas.openxmlformats.org/officeDocument/2006/relationships/oleObject" Target="../embeddings/oleObject36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4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37.v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42.emf"/><Relationship Id="rId4" Type="http://schemas.openxmlformats.org/officeDocument/2006/relationships/tags" Target="../tags/tag221.xml"/><Relationship Id="rId9" Type="http://schemas.openxmlformats.org/officeDocument/2006/relationships/oleObject" Target="../embeddings/oleObject37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5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0.xml"/><Relationship Id="rId4" Type="http://schemas.openxmlformats.org/officeDocument/2006/relationships/image" Target="file:///C:\Program%20Files%20(x86)\Turning%20Technologies\TurningPoint%205\Application\Resources\HotAirBalloon.png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mily_feu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858.7592"/>
                  <p14:bmkLst>
                    <p14:bmk name="Bookmark 1" time="34210.8376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5976" y="2780928"/>
            <a:ext cx="609600" cy="60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67744" y="2132856"/>
            <a:ext cx="4464496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47024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6600"/>
                </a:solidFill>
                <a:latin typeface="Gill Sans Ultra Bold" panose="020B0A02020104020203" pitchFamily="34" charset="0"/>
              </a:rPr>
              <a:t>It’s time</a:t>
            </a:r>
          </a:p>
          <a:p>
            <a:r>
              <a:rPr lang="en-US" sz="9600" dirty="0" smtClean="0">
                <a:solidFill>
                  <a:srgbClr val="FF6600"/>
                </a:solidFill>
                <a:latin typeface="Gill Sans Ultra Bold" panose="020B0A02020104020203" pitchFamily="34" charset="0"/>
              </a:rPr>
              <a:t>       </a:t>
            </a:r>
            <a:endParaRPr lang="en-AU" sz="9600" dirty="0">
              <a:solidFill>
                <a:srgbClr val="FF66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5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Aunty </a:t>
            </a:r>
            <a:r>
              <a:rPr lang="en-AU" dirty="0"/>
              <a:t>Lorraine’s healing </a:t>
            </a:r>
            <a:r>
              <a:rPr lang="en-AU" dirty="0" smtClean="0"/>
              <a:t>program is called </a:t>
            </a:r>
            <a:r>
              <a:rPr lang="en-AU" dirty="0" err="1" smtClean="0"/>
              <a:t>Marumali</a:t>
            </a:r>
            <a:r>
              <a:rPr lang="en-AU" dirty="0" smtClean="0"/>
              <a:t>?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False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8721282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8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5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7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1"/>
          <p:cNvSpPr/>
          <p:nvPr>
            <p:custDataLst>
              <p:tags r:id="rId6"/>
            </p:custDataLst>
          </p:nvPr>
        </p:nvSpPr>
        <p:spPr>
          <a:xfrm>
            <a:off x="1037590" y="1645920"/>
            <a:ext cx="847916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PPrompt" hidden="1"/>
          <p:cNvSpPr/>
          <p:nvPr>
            <p:custDataLst>
              <p:tags r:id="rId7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 dirty="0">
              <a:solidFill>
                <a:schemeClr val="tx1"/>
              </a:solidFill>
              <a:latin typeface="Comic Sans M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029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>
                <a:latin typeface="Arial"/>
                <a:ea typeface="Calibri"/>
              </a:rPr>
              <a:t>SEWB &amp; BTH workers provide family tracing </a:t>
            </a:r>
            <a:r>
              <a:rPr lang="en-AU" dirty="0" smtClean="0">
                <a:latin typeface="Arial"/>
                <a:ea typeface="Calibri"/>
              </a:rPr>
              <a:t>services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False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93025116"/>
              </p:ext>
            </p:extLst>
          </p:nvPr>
        </p:nvGraphicFramePr>
        <p:xfrm>
          <a:off x="4572000" y="1569993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1569993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3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5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1" name="CAI1"/>
          <p:cNvSpPr/>
          <p:nvPr>
            <p:custDataLst>
              <p:tags r:id="rId7"/>
            </p:custDataLst>
          </p:nvPr>
        </p:nvSpPr>
        <p:spPr>
          <a:xfrm>
            <a:off x="1037590" y="1645920"/>
            <a:ext cx="847916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59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Bonus question – Round 1 Multiple </a:t>
            </a:r>
            <a:r>
              <a:rPr lang="en-AU" dirty="0" err="1" smtClean="0"/>
              <a:t>multiple</a:t>
            </a:r>
            <a:r>
              <a:rPr lang="en-AU" dirty="0" smtClean="0"/>
              <a:t> </a:t>
            </a:r>
            <a:r>
              <a:rPr lang="en-AU" dirty="0" err="1" smtClean="0"/>
              <a:t>multiple</a:t>
            </a:r>
            <a:r>
              <a:rPr lang="en-AU" dirty="0" smtClean="0"/>
              <a:t> </a:t>
            </a:r>
            <a:r>
              <a:rPr lang="en-AU" dirty="0" err="1" smtClean="0"/>
              <a:t>multiple</a:t>
            </a:r>
            <a:r>
              <a:rPr lang="en-AU" dirty="0" smtClean="0"/>
              <a:t> choice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All play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0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percentage of your current points would you like to wager on the next bonus question?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AU" dirty="0" smtClean="0"/>
              <a:t>0%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AU" dirty="0" smtClean="0"/>
              <a:t>25%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AU" dirty="0" smtClean="0"/>
              <a:t>50%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AU" dirty="0" smtClean="0"/>
              <a:t>75%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AU" dirty="0" smtClean="0"/>
              <a:t>100%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7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Marumali</a:t>
            </a:r>
            <a:r>
              <a:rPr lang="en-AU" dirty="0" smtClean="0"/>
              <a:t> is a </a:t>
            </a:r>
            <a:r>
              <a:rPr lang="en-AU" dirty="0" err="1" smtClean="0"/>
              <a:t>Gamillaroi</a:t>
            </a:r>
            <a:r>
              <a:rPr lang="en-AU" dirty="0" smtClean="0"/>
              <a:t> word that translates as: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Put back together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Heal all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Get well soon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Restore wellbeing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93510562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8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5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:13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7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1"/>
          <p:cNvSpPr/>
          <p:nvPr>
            <p:custDataLst>
              <p:tags r:id="rId6"/>
            </p:custDataLst>
          </p:nvPr>
        </p:nvSpPr>
        <p:spPr>
          <a:xfrm>
            <a:off x="1037590" y="1645920"/>
            <a:ext cx="3055938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PPrompt" hidden="1"/>
          <p:cNvSpPr/>
          <p:nvPr>
            <p:custDataLst>
              <p:tags r:id="rId7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19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 Round 1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Team Leader Board End of Round 1</a:t>
            </a:r>
            <a:endParaRPr lang="en-AU" dirty="0"/>
          </a:p>
        </p:txBody>
      </p:sp>
      <p:sp>
        <p:nvSpPr>
          <p:cNvPr id="3" name="TPScore1"/>
          <p:cNvSpPr txBox="1"/>
          <p:nvPr/>
        </p:nvSpPr>
        <p:spPr>
          <a:xfrm>
            <a:off x="1270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250.44</a:t>
            </a:r>
            <a:endParaRPr lang="en-AU" b="1"/>
          </a:p>
        </p:txBody>
      </p:sp>
      <p:sp>
        <p:nvSpPr>
          <p:cNvPr id="4" name="TPTeam1"/>
          <p:cNvSpPr txBox="1"/>
          <p:nvPr/>
        </p:nvSpPr>
        <p:spPr>
          <a:xfrm>
            <a:off x="1270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Right</a:t>
            </a:r>
            <a:endParaRPr lang="en-AU" b="1"/>
          </a:p>
        </p:txBody>
      </p:sp>
      <p:pic>
        <p:nvPicPr>
          <p:cNvPr id="5" name="TPImage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92600"/>
            <a:ext cx="1676400" cy="1676400"/>
          </a:xfrm>
          <a:prstGeom prst="rect">
            <a:avLst/>
          </a:prstGeom>
        </p:spPr>
      </p:pic>
      <p:sp>
        <p:nvSpPr>
          <p:cNvPr id="6" name="TPScore2"/>
          <p:cNvSpPr txBox="1"/>
          <p:nvPr/>
        </p:nvSpPr>
        <p:spPr>
          <a:xfrm>
            <a:off x="19304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251.51</a:t>
            </a:r>
            <a:endParaRPr lang="en-AU" b="1"/>
          </a:p>
        </p:txBody>
      </p:sp>
      <p:sp>
        <p:nvSpPr>
          <p:cNvPr id="7" name="TPTeam2"/>
          <p:cNvSpPr txBox="1"/>
          <p:nvPr/>
        </p:nvSpPr>
        <p:spPr>
          <a:xfrm>
            <a:off x="19304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Right(1)</a:t>
            </a:r>
            <a:endParaRPr lang="en-AU" b="1"/>
          </a:p>
        </p:txBody>
      </p:sp>
      <p:pic>
        <p:nvPicPr>
          <p:cNvPr id="8" name="TPImage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92600"/>
            <a:ext cx="1676400" cy="1676400"/>
          </a:xfrm>
          <a:prstGeom prst="rect">
            <a:avLst/>
          </a:prstGeom>
        </p:spPr>
      </p:pic>
      <p:sp>
        <p:nvSpPr>
          <p:cNvPr id="9" name="TPScore3"/>
          <p:cNvSpPr txBox="1"/>
          <p:nvPr/>
        </p:nvSpPr>
        <p:spPr>
          <a:xfrm>
            <a:off x="37338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248.72</a:t>
            </a:r>
            <a:endParaRPr lang="en-AU" b="1"/>
          </a:p>
        </p:txBody>
      </p:sp>
      <p:sp>
        <p:nvSpPr>
          <p:cNvPr id="10" name="TPTeam3"/>
          <p:cNvSpPr txBox="1"/>
          <p:nvPr/>
        </p:nvSpPr>
        <p:spPr>
          <a:xfrm>
            <a:off x="37338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Right</a:t>
            </a:r>
            <a:endParaRPr lang="en-AU" b="1"/>
          </a:p>
        </p:txBody>
      </p:sp>
      <p:pic>
        <p:nvPicPr>
          <p:cNvPr id="11" name="TPImage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92600"/>
            <a:ext cx="1676400" cy="1676400"/>
          </a:xfrm>
          <a:prstGeom prst="rect">
            <a:avLst/>
          </a:prstGeom>
        </p:spPr>
      </p:pic>
      <p:sp>
        <p:nvSpPr>
          <p:cNvPr id="12" name="TPScore4"/>
          <p:cNvSpPr txBox="1"/>
          <p:nvPr/>
        </p:nvSpPr>
        <p:spPr>
          <a:xfrm>
            <a:off x="55372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250.64</a:t>
            </a:r>
            <a:endParaRPr lang="en-AU" b="1"/>
          </a:p>
        </p:txBody>
      </p:sp>
      <p:sp>
        <p:nvSpPr>
          <p:cNvPr id="13" name="TPTeam4"/>
          <p:cNvSpPr txBox="1"/>
          <p:nvPr/>
        </p:nvSpPr>
        <p:spPr>
          <a:xfrm>
            <a:off x="55372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Right(1)</a:t>
            </a:r>
            <a:endParaRPr lang="en-AU" b="1"/>
          </a:p>
        </p:txBody>
      </p:sp>
      <p:pic>
        <p:nvPicPr>
          <p:cNvPr id="14" name="TPImage4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292600"/>
            <a:ext cx="1676400" cy="1676400"/>
          </a:xfrm>
          <a:prstGeom prst="rect">
            <a:avLst/>
          </a:prstGeom>
        </p:spPr>
      </p:pic>
      <p:sp>
        <p:nvSpPr>
          <p:cNvPr id="15" name="TPScore5"/>
          <p:cNvSpPr txBox="1"/>
          <p:nvPr/>
        </p:nvSpPr>
        <p:spPr>
          <a:xfrm>
            <a:off x="73406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262.03</a:t>
            </a:r>
            <a:endParaRPr lang="en-AU" b="1"/>
          </a:p>
        </p:txBody>
      </p:sp>
      <p:sp>
        <p:nvSpPr>
          <p:cNvPr id="16" name="TPTeam5"/>
          <p:cNvSpPr txBox="1"/>
          <p:nvPr/>
        </p:nvSpPr>
        <p:spPr>
          <a:xfrm>
            <a:off x="73406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WSU(1)</a:t>
            </a:r>
            <a:endParaRPr lang="en-AU" b="1"/>
          </a:p>
        </p:txBody>
      </p:sp>
      <p:pic>
        <p:nvPicPr>
          <p:cNvPr id="17" name="TPImage5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4292600"/>
            <a:ext cx="16764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6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00677435277795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02384260156481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97924637692331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00995514044998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19212888788294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Scores Round 1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22511"/>
              </p:ext>
            </p:extLst>
          </p:nvPr>
        </p:nvGraphicFramePr>
        <p:xfrm>
          <a:off x="127000" y="1333500"/>
          <a:ext cx="88900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262.03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251.51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250.64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250.44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248.72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242.68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240.95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236.24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226.95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179.37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45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Individual participant Leaders Round 1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80547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363.38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90302F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354.46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902F0C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353.31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902A6F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352.06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90337C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348.2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902FD4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344.56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902AD4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342.36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330.1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90303B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324.55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90303E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324.33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902AA3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51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Fastest Responders Round 1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2654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27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3688" y="1988840"/>
            <a:ext cx="540060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229138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6600"/>
                </a:solidFill>
                <a:latin typeface="Gill Sans Ultra Bold" panose="020B0A02020104020203" pitchFamily="34" charset="0"/>
              </a:rPr>
              <a:t>For…</a:t>
            </a:r>
            <a:endParaRPr lang="en-AU" sz="9600" dirty="0">
              <a:solidFill>
                <a:srgbClr val="FF66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Round 2</a:t>
            </a:r>
            <a:br>
              <a:rPr lang="en-AU" dirty="0" smtClean="0"/>
            </a:br>
            <a:r>
              <a:rPr lang="en-AU" dirty="0" smtClean="0"/>
              <a:t>All Play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Multiple </a:t>
            </a:r>
            <a:r>
              <a:rPr lang="en-AU" dirty="0" err="1" smtClean="0"/>
              <a:t>multiple</a:t>
            </a:r>
            <a:r>
              <a:rPr lang="en-AU" dirty="0" smtClean="0"/>
              <a:t> </a:t>
            </a:r>
            <a:r>
              <a:rPr lang="en-AU" dirty="0" err="1" smtClean="0"/>
              <a:t>multiple</a:t>
            </a:r>
            <a:r>
              <a:rPr lang="en-AU" dirty="0" smtClean="0"/>
              <a:t> choice</a:t>
            </a:r>
          </a:p>
          <a:p>
            <a:r>
              <a:rPr lang="en-AU" dirty="0" smtClean="0"/>
              <a:t>Beat the Buzzer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88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AU" dirty="0" smtClean="0"/>
              <a:t>Who </a:t>
            </a:r>
            <a:r>
              <a:rPr lang="en-AU" dirty="0"/>
              <a:t>are the priority target clients for SEWB workers? </a:t>
            </a:r>
            <a:br>
              <a:rPr lang="en-AU" dirty="0"/>
            </a:b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First generation </a:t>
            </a:r>
            <a:r>
              <a:rPr lang="en-AU" dirty="0" smtClean="0"/>
              <a:t>Stolen Generation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Future generations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Second and third generation descendants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All those affected by  removal policies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4481240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3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5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9" name="CAI1"/>
          <p:cNvSpPr/>
          <p:nvPr>
            <p:custDataLst>
              <p:tags r:id="rId7"/>
            </p:custDataLst>
          </p:nvPr>
        </p:nvSpPr>
        <p:spPr>
          <a:xfrm>
            <a:off x="1037590" y="1645920"/>
            <a:ext cx="3111310" cy="97536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025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AU" b="1" dirty="0"/>
              <a:t>Who funds the SEWB Workforce Program? 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Regional Services Grant, Grant Services Division, Department of </a:t>
            </a:r>
            <a:r>
              <a:rPr lang="en-AU" dirty="0" smtClean="0"/>
              <a:t>Health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Prime Minister and Cabinet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Grant from Regional Services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Rupert Murdoch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Tony Abbott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7008066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7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9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5" name="CAI1"/>
          <p:cNvSpPr/>
          <p:nvPr>
            <p:custDataLst>
              <p:tags r:id="rId7"/>
            </p:custDataLst>
          </p:nvPr>
        </p:nvSpPr>
        <p:spPr>
          <a:xfrm>
            <a:off x="1037590" y="3108960"/>
            <a:ext cx="4638675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97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AU" b="1" dirty="0" smtClean="0"/>
              <a:t>ADAN stands for: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Aboriginal diligent alcohol network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Association of drug and alcohol networks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Aboriginal drug and alcohol network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Another day another network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 four letter acronym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06970350"/>
              </p:ext>
            </p:extLst>
          </p:nvPr>
        </p:nvGraphicFramePr>
        <p:xfrm>
          <a:off x="4427984" y="16288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Chart" r:id="rId9" imgW="4571989" imgH="5143584" progId="MSGraph.Chart.8">
                  <p:embed followColorScheme="full"/>
                </p:oleObj>
              </mc:Choice>
              <mc:Fallback>
                <p:oleObj name="Chart" r:id="rId9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7984" y="16288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PPrompt" hidden="1"/>
          <p:cNvSpPr/>
          <p:nvPr>
            <p:custDataLst>
              <p:tags r:id="rId5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4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8" name="TPCountdown" hidden="1"/>
          <p:cNvGrpSpPr/>
          <p:nvPr>
            <p:custDataLst>
              <p:tags r:id="rId6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5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7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1"/>
          <p:cNvSpPr/>
          <p:nvPr>
            <p:custDataLst>
              <p:tags r:id="rId7"/>
            </p:custDataLst>
          </p:nvPr>
        </p:nvSpPr>
        <p:spPr>
          <a:xfrm>
            <a:off x="1037590" y="2621280"/>
            <a:ext cx="5285613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445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AU" sz="2800" dirty="0" smtClean="0"/>
              <a:t>What </a:t>
            </a:r>
            <a:r>
              <a:rPr lang="en-AU" sz="2800" dirty="0"/>
              <a:t>is the Aboriginal specific Social Emotional Well Being (SEWB) handbook that is particularly useful for workers in BTH </a:t>
            </a:r>
            <a:r>
              <a:rPr lang="en-AU" sz="2800" dirty="0" smtClean="0"/>
              <a:t>roles?</a:t>
            </a:r>
            <a:endParaRPr lang="en-AU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BTH Counsellors handbook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SEWB </a:t>
            </a:r>
            <a:r>
              <a:rPr lang="en-AU" dirty="0"/>
              <a:t>Program Handbook for Counsellors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The big red book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A handbook for SEWB </a:t>
            </a:r>
            <a:r>
              <a:rPr lang="en-AU" dirty="0" smtClean="0"/>
              <a:t>counsellors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37431860"/>
              </p:ext>
            </p:extLst>
          </p:nvPr>
        </p:nvGraphicFramePr>
        <p:xfrm>
          <a:off x="4565096" y="16288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65096" y="16288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PPrompt" hidden="1"/>
          <p:cNvSpPr/>
          <p:nvPr>
            <p:custDataLst>
              <p:tags r:id="rId5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4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8" name="TPCountdown" hidden="1"/>
          <p:cNvGrpSpPr/>
          <p:nvPr>
            <p:custDataLst>
              <p:tags r:id="rId6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5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7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1"/>
          <p:cNvSpPr/>
          <p:nvPr>
            <p:custDataLst>
              <p:tags r:id="rId7"/>
            </p:custDataLst>
          </p:nvPr>
        </p:nvSpPr>
        <p:spPr>
          <a:xfrm>
            <a:off x="1037590" y="2621280"/>
            <a:ext cx="2582291" cy="156057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860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AU" sz="2800" dirty="0"/>
              <a:t>What is the Aboriginal specific Alcohol &amp; Other Drug (AOD) handbook that is particularly useful for workers in AOD roles?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Handbook </a:t>
            </a:r>
            <a:r>
              <a:rPr lang="en-AU" dirty="0"/>
              <a:t>for Aboriginal Alcohol and Drug </a:t>
            </a:r>
            <a:r>
              <a:rPr lang="en-AU" dirty="0" smtClean="0"/>
              <a:t>Work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The big red book for workers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AOD in a nutshell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How to work effectively in the AOD sector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2110929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7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4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6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9" name="CAI1"/>
          <p:cNvSpPr/>
          <p:nvPr>
            <p:custDataLst>
              <p:tags r:id="rId7"/>
            </p:custDataLst>
          </p:nvPr>
        </p:nvSpPr>
        <p:spPr>
          <a:xfrm>
            <a:off x="1037590" y="1645920"/>
            <a:ext cx="3130360" cy="131673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407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 Round 2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7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Team Leader Board End of Round 2</a:t>
            </a:r>
            <a:endParaRPr lang="en-AU" dirty="0"/>
          </a:p>
        </p:txBody>
      </p:sp>
      <p:sp>
        <p:nvSpPr>
          <p:cNvPr id="3" name="TPScore1"/>
          <p:cNvSpPr txBox="1"/>
          <p:nvPr/>
        </p:nvSpPr>
        <p:spPr>
          <a:xfrm>
            <a:off x="1270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432.85</a:t>
            </a:r>
            <a:endParaRPr lang="en-AU" b="1"/>
          </a:p>
        </p:txBody>
      </p:sp>
      <p:sp>
        <p:nvSpPr>
          <p:cNvPr id="4" name="TPTeam1"/>
          <p:cNvSpPr txBox="1"/>
          <p:nvPr/>
        </p:nvSpPr>
        <p:spPr>
          <a:xfrm>
            <a:off x="127000" y="6223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</a:t>
            </a:r>
            <a:endParaRPr lang="en-AU" b="1"/>
          </a:p>
        </p:txBody>
      </p:sp>
      <p:pic>
        <p:nvPicPr>
          <p:cNvPr id="5" name="TPImage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92600"/>
            <a:ext cx="1676400" cy="1676400"/>
          </a:xfrm>
          <a:prstGeom prst="rect">
            <a:avLst/>
          </a:prstGeom>
        </p:spPr>
      </p:pic>
      <p:sp>
        <p:nvSpPr>
          <p:cNvPr id="6" name="TPScore2"/>
          <p:cNvSpPr txBox="1"/>
          <p:nvPr/>
        </p:nvSpPr>
        <p:spPr>
          <a:xfrm>
            <a:off x="19304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427.66</a:t>
            </a:r>
            <a:endParaRPr lang="en-AU" b="1"/>
          </a:p>
        </p:txBody>
      </p:sp>
      <p:sp>
        <p:nvSpPr>
          <p:cNvPr id="7" name="TPTeam2"/>
          <p:cNvSpPr txBox="1"/>
          <p:nvPr/>
        </p:nvSpPr>
        <p:spPr>
          <a:xfrm>
            <a:off x="19304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WSU(1)</a:t>
            </a:r>
            <a:endParaRPr lang="en-AU" b="1"/>
          </a:p>
        </p:txBody>
      </p:sp>
      <p:pic>
        <p:nvPicPr>
          <p:cNvPr id="8" name="TPImage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92600"/>
            <a:ext cx="1676400" cy="1676400"/>
          </a:xfrm>
          <a:prstGeom prst="rect">
            <a:avLst/>
          </a:prstGeom>
        </p:spPr>
      </p:pic>
      <p:sp>
        <p:nvSpPr>
          <p:cNvPr id="9" name="TPScore3"/>
          <p:cNvSpPr txBox="1"/>
          <p:nvPr/>
        </p:nvSpPr>
        <p:spPr>
          <a:xfrm>
            <a:off x="37338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349.72</a:t>
            </a:r>
            <a:endParaRPr lang="en-AU" b="1"/>
          </a:p>
        </p:txBody>
      </p:sp>
      <p:sp>
        <p:nvSpPr>
          <p:cNvPr id="10" name="TPTeam3"/>
          <p:cNvSpPr txBox="1"/>
          <p:nvPr/>
        </p:nvSpPr>
        <p:spPr>
          <a:xfrm>
            <a:off x="37338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Right</a:t>
            </a:r>
            <a:endParaRPr lang="en-AU" b="1"/>
          </a:p>
        </p:txBody>
      </p:sp>
      <p:pic>
        <p:nvPicPr>
          <p:cNvPr id="11" name="TPImage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92600"/>
            <a:ext cx="1676400" cy="1676400"/>
          </a:xfrm>
          <a:prstGeom prst="rect">
            <a:avLst/>
          </a:prstGeom>
        </p:spPr>
      </p:pic>
      <p:sp>
        <p:nvSpPr>
          <p:cNvPr id="12" name="TPScore4"/>
          <p:cNvSpPr txBox="1"/>
          <p:nvPr/>
        </p:nvSpPr>
        <p:spPr>
          <a:xfrm>
            <a:off x="55372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350.29</a:t>
            </a:r>
            <a:endParaRPr lang="en-AU" b="1"/>
          </a:p>
        </p:txBody>
      </p:sp>
      <p:sp>
        <p:nvSpPr>
          <p:cNvPr id="13" name="TPTeam4"/>
          <p:cNvSpPr txBox="1"/>
          <p:nvPr/>
        </p:nvSpPr>
        <p:spPr>
          <a:xfrm>
            <a:off x="55372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Right(1)</a:t>
            </a:r>
            <a:endParaRPr lang="en-AU" b="1"/>
          </a:p>
        </p:txBody>
      </p:sp>
      <p:pic>
        <p:nvPicPr>
          <p:cNvPr id="14" name="TPImage4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292600"/>
            <a:ext cx="1676400" cy="1676400"/>
          </a:xfrm>
          <a:prstGeom prst="rect">
            <a:avLst/>
          </a:prstGeom>
        </p:spPr>
      </p:pic>
      <p:sp>
        <p:nvSpPr>
          <p:cNvPr id="15" name="TPScore5"/>
          <p:cNvSpPr txBox="1"/>
          <p:nvPr/>
        </p:nvSpPr>
        <p:spPr>
          <a:xfrm>
            <a:off x="73406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456.94</a:t>
            </a:r>
            <a:endParaRPr lang="en-AU" b="1"/>
          </a:p>
        </p:txBody>
      </p:sp>
      <p:sp>
        <p:nvSpPr>
          <p:cNvPr id="16" name="TPTeam5"/>
          <p:cNvSpPr txBox="1"/>
          <p:nvPr/>
        </p:nvSpPr>
        <p:spPr>
          <a:xfrm>
            <a:off x="73406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WSU(1)</a:t>
            </a:r>
            <a:endParaRPr lang="en-AU" b="1"/>
          </a:p>
        </p:txBody>
      </p:sp>
      <p:pic>
        <p:nvPicPr>
          <p:cNvPr id="17" name="TPImage5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4292600"/>
            <a:ext cx="16764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1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97114358152126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92356621216338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20847815009844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21365921486521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19212888788294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Scores Round 2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27668"/>
              </p:ext>
            </p:extLst>
          </p:nvPr>
        </p:nvGraphicFramePr>
        <p:xfrm>
          <a:off x="127000" y="1333500"/>
          <a:ext cx="8890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456.94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432.85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427.66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350.29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349.72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346.56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337.29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328.58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325.56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294.9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44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 Leaders Round 2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27185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661.47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90302F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567.78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90303E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559.77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556.08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902FF0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539.79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499.68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5904B6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492.52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90333A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490.56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902A6F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482.06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90337C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481.85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90303B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921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McGarry\AppData\Local\Microsoft\Windows\Temporary Internet Files\Content.Outlook\RDEZWSJ7\Family SEW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09" y="1484784"/>
            <a:ext cx="6297181" cy="35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Fastest Responders Round 2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38674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6.058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902AAD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7.225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902A3C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7.231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90301A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8.165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8.624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902AAE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8.995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9.091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5904AD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9.119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903043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9.467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902FF0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9.553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90303E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1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Round 3</a:t>
            </a:r>
            <a:endParaRPr lang="en-AU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Pick the odd one out</a:t>
            </a:r>
          </a:p>
        </p:txBody>
      </p:sp>
    </p:spTree>
    <p:extLst>
      <p:ext uri="{BB962C8B-B14F-4D97-AF65-F5344CB8AC3E}">
        <p14:creationId xmlns:p14="http://schemas.microsoft.com/office/powerpoint/2010/main" val="24272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kern="1200" dirty="0" smtClean="0">
                <a:solidFill>
                  <a:schemeClr val="tx1"/>
                </a:solidFill>
                <a:effectLst/>
              </a:rPr>
              <a:t>Who were the 6 contributing authors for the “Handbook for Aboriginal Alcohol and Drug Work” by Sydney University?</a:t>
            </a:r>
            <a:endParaRPr lang="en-AU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Kylie </a:t>
            </a:r>
            <a:r>
              <a:rPr lang="en-AU" dirty="0" smtClean="0"/>
              <a:t>Lee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Lisa Brown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Bradley </a:t>
            </a:r>
            <a:r>
              <a:rPr lang="en-AU" dirty="0" err="1" smtClean="0"/>
              <a:t>Freeburn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Steve Ella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Warren Miller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Katy Perry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Jimmy Perry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Kate </a:t>
            </a:r>
            <a:r>
              <a:rPr lang="en-AU" dirty="0" err="1" smtClean="0"/>
              <a:t>Conigrave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Emma Reid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31421794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Chart" r:id="rId14" imgW="4572034" imgH="5143584" progId="MSGraph.Chart.8">
                  <p:embed followColorScheme="full"/>
                </p:oleObj>
              </mc:Choice>
              <mc:Fallback>
                <p:oleObj name="Chart" r:id="rId14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2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3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5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9" name="CAI1"/>
          <p:cNvSpPr/>
          <p:nvPr>
            <p:custDataLst>
              <p:tags r:id="rId7"/>
            </p:custDataLst>
          </p:nvPr>
        </p:nvSpPr>
        <p:spPr>
          <a:xfrm>
            <a:off x="1037590" y="1645920"/>
            <a:ext cx="1454214" cy="36576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CAI2"/>
          <p:cNvSpPr/>
          <p:nvPr>
            <p:custDataLst>
              <p:tags r:id="rId8"/>
            </p:custDataLst>
          </p:nvPr>
        </p:nvSpPr>
        <p:spPr>
          <a:xfrm>
            <a:off x="1037590" y="2468880"/>
            <a:ext cx="2773998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CAI3"/>
          <p:cNvSpPr/>
          <p:nvPr>
            <p:custDataLst>
              <p:tags r:id="rId9"/>
            </p:custDataLst>
          </p:nvPr>
        </p:nvSpPr>
        <p:spPr>
          <a:xfrm>
            <a:off x="1037590" y="2926080"/>
            <a:ext cx="1581023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CAI4"/>
          <p:cNvSpPr/>
          <p:nvPr>
            <p:custDataLst>
              <p:tags r:id="rId10"/>
            </p:custDataLst>
          </p:nvPr>
        </p:nvSpPr>
        <p:spPr>
          <a:xfrm>
            <a:off x="1037590" y="3383280"/>
            <a:ext cx="2266188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CAI5"/>
          <p:cNvSpPr/>
          <p:nvPr>
            <p:custDataLst>
              <p:tags r:id="rId11"/>
            </p:custDataLst>
          </p:nvPr>
        </p:nvSpPr>
        <p:spPr>
          <a:xfrm>
            <a:off x="1037590" y="4297680"/>
            <a:ext cx="2001711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CAI6"/>
          <p:cNvSpPr/>
          <p:nvPr>
            <p:custDataLst>
              <p:tags r:id="rId12"/>
            </p:custDataLst>
          </p:nvPr>
        </p:nvSpPr>
        <p:spPr>
          <a:xfrm>
            <a:off x="1037590" y="4754880"/>
            <a:ext cx="2409698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34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Which 4 of the following are not types of SEWB/BTH supervision 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AU" dirty="0"/>
              <a:t>Clinical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Cultural </a:t>
            </a:r>
            <a:endParaRPr lang="en-A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Self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Peer 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Group 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Smart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Client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Medical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Line Supervision (Manager Supervisor</a:t>
            </a:r>
            <a:r>
              <a:rPr lang="en-AU" dirty="0" smtClean="0"/>
              <a:t>)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74495994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hart" r:id="rId12" imgW="4572034" imgH="5143584" progId="MSGraph.Chart.8">
                  <p:embed followColorScheme="full"/>
                </p:oleObj>
              </mc:Choice>
              <mc:Fallback>
                <p:oleObj name="Chart" r:id="rId12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7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9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2" name="CAI1"/>
          <p:cNvSpPr/>
          <p:nvPr>
            <p:custDataLst>
              <p:tags r:id="rId7"/>
            </p:custDataLst>
          </p:nvPr>
        </p:nvSpPr>
        <p:spPr>
          <a:xfrm>
            <a:off x="1037590" y="2468880"/>
            <a:ext cx="677863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AI2"/>
          <p:cNvSpPr/>
          <p:nvPr>
            <p:custDataLst>
              <p:tags r:id="rId8"/>
            </p:custDataLst>
          </p:nvPr>
        </p:nvSpPr>
        <p:spPr>
          <a:xfrm>
            <a:off x="1037590" y="3840480"/>
            <a:ext cx="1033463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AI3"/>
          <p:cNvSpPr/>
          <p:nvPr>
            <p:custDataLst>
              <p:tags r:id="rId9"/>
            </p:custDataLst>
          </p:nvPr>
        </p:nvSpPr>
        <p:spPr>
          <a:xfrm>
            <a:off x="1037590" y="4297680"/>
            <a:ext cx="1001332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AI4"/>
          <p:cNvSpPr/>
          <p:nvPr>
            <p:custDataLst>
              <p:tags r:id="rId10"/>
            </p:custDataLst>
          </p:nvPr>
        </p:nvSpPr>
        <p:spPr>
          <a:xfrm>
            <a:off x="1037590" y="4754880"/>
            <a:ext cx="1339850" cy="4572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31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four services that the WSU can provide?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Professional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supervision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with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Qualifications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Organising</a:t>
            </a:r>
            <a:r>
              <a:rPr lang="en-US" dirty="0"/>
              <a:t> state and local forums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sharing / </a:t>
            </a:r>
            <a:r>
              <a:rPr lang="en-US" dirty="0" smtClean="0"/>
              <a:t>communication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4905215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hart" r:id="rId12" imgW="4572034" imgH="5143584" progId="MSGraph.Chart.8">
                  <p:embed followColorScheme="full"/>
                </p:oleObj>
              </mc:Choice>
              <mc:Fallback>
                <p:oleObj name="Chart" r:id="rId12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7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9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2" name="CAI1"/>
          <p:cNvSpPr/>
          <p:nvPr>
            <p:custDataLst>
              <p:tags r:id="rId7"/>
            </p:custDataLst>
          </p:nvPr>
        </p:nvSpPr>
        <p:spPr>
          <a:xfrm>
            <a:off x="1037590" y="1645920"/>
            <a:ext cx="2160969" cy="82296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AI2"/>
          <p:cNvSpPr/>
          <p:nvPr>
            <p:custDataLst>
              <p:tags r:id="rId8"/>
            </p:custDataLst>
          </p:nvPr>
        </p:nvSpPr>
        <p:spPr>
          <a:xfrm>
            <a:off x="1037590" y="2971800"/>
            <a:ext cx="3395790" cy="50292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AI3"/>
          <p:cNvSpPr/>
          <p:nvPr>
            <p:custDataLst>
              <p:tags r:id="rId9"/>
            </p:custDataLst>
          </p:nvPr>
        </p:nvSpPr>
        <p:spPr>
          <a:xfrm>
            <a:off x="1037590" y="3977640"/>
            <a:ext cx="3262122" cy="9144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AI4"/>
          <p:cNvSpPr/>
          <p:nvPr>
            <p:custDataLst>
              <p:tags r:id="rId10"/>
            </p:custDataLst>
          </p:nvPr>
        </p:nvSpPr>
        <p:spPr>
          <a:xfrm>
            <a:off x="1037590" y="4892040"/>
            <a:ext cx="3397758" cy="9144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69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four services that the WSU can provide?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Professional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Clinical supervision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with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Qualifications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Organising</a:t>
            </a:r>
            <a:r>
              <a:rPr lang="en-US" dirty="0"/>
              <a:t> state and local forums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sharing / </a:t>
            </a:r>
            <a:r>
              <a:rPr lang="en-US" dirty="0" smtClean="0"/>
              <a:t>communication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97456772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Chart" r:id="rId12" imgW="4572034" imgH="5143584" progId="MSGraph.Chart.8">
                  <p:embed followColorScheme="full"/>
                </p:oleObj>
              </mc:Choice>
              <mc:Fallback>
                <p:oleObj name="Chart" r:id="rId12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7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:26</a:t>
              </a:r>
              <a:endParaRPr lang="en-AU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9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2" name="CAI1"/>
          <p:cNvSpPr/>
          <p:nvPr>
            <p:custDataLst>
              <p:tags r:id="rId7"/>
            </p:custDataLst>
          </p:nvPr>
        </p:nvSpPr>
        <p:spPr>
          <a:xfrm>
            <a:off x="1037590" y="1645920"/>
            <a:ext cx="2160969" cy="82296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AI2"/>
          <p:cNvSpPr/>
          <p:nvPr>
            <p:custDataLst>
              <p:tags r:id="rId8"/>
            </p:custDataLst>
          </p:nvPr>
        </p:nvSpPr>
        <p:spPr>
          <a:xfrm>
            <a:off x="1037590" y="2971800"/>
            <a:ext cx="3395790" cy="50292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AI3"/>
          <p:cNvSpPr/>
          <p:nvPr>
            <p:custDataLst>
              <p:tags r:id="rId9"/>
            </p:custDataLst>
          </p:nvPr>
        </p:nvSpPr>
        <p:spPr>
          <a:xfrm>
            <a:off x="1037590" y="3977640"/>
            <a:ext cx="3262122" cy="9144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AI4"/>
          <p:cNvSpPr/>
          <p:nvPr>
            <p:custDataLst>
              <p:tags r:id="rId10"/>
            </p:custDataLst>
          </p:nvPr>
        </p:nvSpPr>
        <p:spPr>
          <a:xfrm>
            <a:off x="1037590" y="4892040"/>
            <a:ext cx="3397758" cy="91440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25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77259" y="3326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AU" sz="2800" dirty="0" smtClean="0"/>
              <a:t>Approximately how </a:t>
            </a:r>
            <a:r>
              <a:rPr lang="en-AU" sz="2800" dirty="0"/>
              <a:t>many SEWB Workforce positions are there in total in NSW (Including AOD, MH, BTH/SEWB, and LU)?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185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190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200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50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70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112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4837767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7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9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CAI1"/>
          <p:cNvSpPr/>
          <p:nvPr>
            <p:custDataLst>
              <p:tags r:id="rId7"/>
            </p:custDataLst>
          </p:nvPr>
        </p:nvSpPr>
        <p:spPr>
          <a:xfrm>
            <a:off x="1037590" y="2133600"/>
            <a:ext cx="736600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13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77259" y="332656"/>
            <a:ext cx="8229600" cy="1143000"/>
          </a:xfrm>
        </p:spPr>
        <p:txBody>
          <a:bodyPr>
            <a:noAutofit/>
          </a:bodyPr>
          <a:lstStyle/>
          <a:p>
            <a:r>
              <a:rPr lang="en-AU" sz="2800" dirty="0" smtClean="0"/>
              <a:t>Which 6 of the following are </a:t>
            </a:r>
            <a:r>
              <a:rPr lang="en-AU" sz="2800" dirty="0"/>
              <a:t>the WSU’s core responsibilities? </a:t>
            </a:r>
            <a:br>
              <a:rPr lang="en-AU" sz="2800" dirty="0"/>
            </a:br>
            <a:endParaRPr lang="en-AU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53264" y="1561106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Advocate for positions and salaries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Support </a:t>
            </a:r>
            <a:r>
              <a:rPr lang="en-AU" dirty="0"/>
              <a:t>Workforce to access professional development training towards mandatory qualifications.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Take up workplace issues with managers as an employee representative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Identify </a:t>
            </a:r>
            <a:r>
              <a:rPr lang="en-AU" dirty="0"/>
              <a:t>Workforce training needs and skills </a:t>
            </a:r>
            <a:r>
              <a:rPr lang="en-AU" dirty="0" smtClean="0"/>
              <a:t>gaps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Run errands as required</a:t>
            </a:r>
            <a:endParaRPr lang="en-AU" dirty="0"/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/>
              <a:t>Run forums and conferences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/>
              <a:t>Develop best practice resources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/>
              <a:t>Encourage access to professional supervision and cultural mentoring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AU" dirty="0"/>
              <a:t>Deliver all services in a culturally appropriate </a:t>
            </a:r>
            <a:r>
              <a:rPr lang="en-AU" dirty="0" smtClean="0"/>
              <a:t>manner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7733847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Chart" r:id="rId14" imgW="4572034" imgH="5143584" progId="MSGraph.Chart.8">
                  <p:embed followColorScheme="full"/>
                </p:oleObj>
              </mc:Choice>
              <mc:Fallback>
                <p:oleObj name="Chart" r:id="rId14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PPrompt" hidden="1"/>
          <p:cNvSpPr/>
          <p:nvPr>
            <p:custDataLst>
              <p:tags r:id="rId5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5" name="TPCountdown" hidden="1"/>
          <p:cNvGrpSpPr/>
          <p:nvPr>
            <p:custDataLst>
              <p:tags r:id="rId6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22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24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1"/>
          <p:cNvSpPr/>
          <p:nvPr>
            <p:custDataLst>
              <p:tags r:id="rId7"/>
            </p:custDataLst>
          </p:nvPr>
        </p:nvSpPr>
        <p:spPr>
          <a:xfrm>
            <a:off x="1133654" y="1826282"/>
            <a:ext cx="3300349" cy="713232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AI2"/>
          <p:cNvSpPr/>
          <p:nvPr>
            <p:custDataLst>
              <p:tags r:id="rId8"/>
            </p:custDataLst>
          </p:nvPr>
        </p:nvSpPr>
        <p:spPr>
          <a:xfrm>
            <a:off x="1133654" y="3252746"/>
            <a:ext cx="3191256" cy="49377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CAI3"/>
          <p:cNvSpPr/>
          <p:nvPr>
            <p:custDataLst>
              <p:tags r:id="rId9"/>
            </p:custDataLst>
          </p:nvPr>
        </p:nvSpPr>
        <p:spPr>
          <a:xfrm>
            <a:off x="1133654" y="4020842"/>
            <a:ext cx="2732786" cy="27432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CAI4"/>
          <p:cNvSpPr/>
          <p:nvPr>
            <p:custDataLst>
              <p:tags r:id="rId10"/>
            </p:custDataLst>
          </p:nvPr>
        </p:nvSpPr>
        <p:spPr>
          <a:xfrm>
            <a:off x="1133654" y="4295162"/>
            <a:ext cx="3034221" cy="27432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CAI5"/>
          <p:cNvSpPr/>
          <p:nvPr>
            <p:custDataLst>
              <p:tags r:id="rId11"/>
            </p:custDataLst>
          </p:nvPr>
        </p:nvSpPr>
        <p:spPr>
          <a:xfrm>
            <a:off x="1133654" y="4569482"/>
            <a:ext cx="3323654" cy="49377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CAI6"/>
          <p:cNvSpPr/>
          <p:nvPr>
            <p:custDataLst>
              <p:tags r:id="rId12"/>
            </p:custDataLst>
          </p:nvPr>
        </p:nvSpPr>
        <p:spPr>
          <a:xfrm>
            <a:off x="1133654" y="5063258"/>
            <a:ext cx="3090799" cy="49377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884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77259" y="3326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AU" sz="2800" dirty="0"/>
              <a:t>What does “SEWB WSU” stand for? 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Social and emotional workforce building workforce support unit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Social and emotional wellbeing workforce supply unit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Social and emotional wellbeing workforce support unit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Social and emotional wellbeing workforce suppository unit </a:t>
            </a:r>
            <a:endParaRPr lang="en-AU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91827411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7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9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CAI1"/>
          <p:cNvSpPr/>
          <p:nvPr>
            <p:custDataLst>
              <p:tags r:id="rId7"/>
            </p:custDataLst>
          </p:nvPr>
        </p:nvSpPr>
        <p:spPr>
          <a:xfrm>
            <a:off x="1037590" y="3182112"/>
            <a:ext cx="3935921" cy="804672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443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77259" y="3326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AU" sz="2800" dirty="0"/>
              <a:t>What does </a:t>
            </a:r>
            <a:r>
              <a:rPr lang="en-AU" sz="2800" dirty="0" smtClean="0"/>
              <a:t>“RTO” </a:t>
            </a:r>
            <a:r>
              <a:rPr lang="en-AU" sz="2800" dirty="0"/>
              <a:t>stand for? 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Rag Tag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Recognised Training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Registered Training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Regional Training Organisation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Really Technical Operations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 smtClean="0"/>
              <a:t>Right Training Options </a:t>
            </a:r>
            <a:endParaRPr lang="en-AU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28970714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7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9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CAI1"/>
          <p:cNvSpPr/>
          <p:nvPr>
            <p:custDataLst>
              <p:tags r:id="rId7"/>
            </p:custDataLst>
          </p:nvPr>
        </p:nvSpPr>
        <p:spPr>
          <a:xfrm>
            <a:off x="1037590" y="2450592"/>
            <a:ext cx="4087876" cy="438912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13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55135"/>
            <a:ext cx="59766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6600"/>
                </a:solidFill>
                <a:latin typeface="Gill Sans Ultra Bold" panose="020B0A02020104020203" pitchFamily="34" charset="0"/>
              </a:rPr>
              <a:t>With  your host…</a:t>
            </a:r>
          </a:p>
          <a:p>
            <a:endParaRPr lang="en-US" sz="9600" dirty="0">
              <a:solidFill>
                <a:srgbClr val="FF66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 Round 3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1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Team Leader Board End of Round 3</a:t>
            </a:r>
            <a:endParaRPr lang="en-AU" dirty="0"/>
          </a:p>
        </p:txBody>
      </p:sp>
      <p:sp>
        <p:nvSpPr>
          <p:cNvPr id="3" name="TPScore1"/>
          <p:cNvSpPr txBox="1"/>
          <p:nvPr/>
        </p:nvSpPr>
        <p:spPr>
          <a:xfrm>
            <a:off x="1270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714.01</a:t>
            </a:r>
            <a:endParaRPr lang="en-AU" b="1"/>
          </a:p>
        </p:txBody>
      </p:sp>
      <p:sp>
        <p:nvSpPr>
          <p:cNvPr id="4" name="TPTeam1"/>
          <p:cNvSpPr txBox="1"/>
          <p:nvPr/>
        </p:nvSpPr>
        <p:spPr>
          <a:xfrm>
            <a:off x="127000" y="6223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</a:t>
            </a:r>
            <a:endParaRPr lang="en-AU" b="1"/>
          </a:p>
        </p:txBody>
      </p:sp>
      <p:pic>
        <p:nvPicPr>
          <p:cNvPr id="5" name="TPImage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92600"/>
            <a:ext cx="1676400" cy="1676400"/>
          </a:xfrm>
          <a:prstGeom prst="rect">
            <a:avLst/>
          </a:prstGeom>
        </p:spPr>
      </p:pic>
      <p:sp>
        <p:nvSpPr>
          <p:cNvPr id="6" name="TPScore2"/>
          <p:cNvSpPr txBox="1"/>
          <p:nvPr/>
        </p:nvSpPr>
        <p:spPr>
          <a:xfrm>
            <a:off x="19304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739.85</a:t>
            </a:r>
            <a:endParaRPr lang="en-AU" b="1"/>
          </a:p>
        </p:txBody>
      </p:sp>
      <p:sp>
        <p:nvSpPr>
          <p:cNvPr id="7" name="TPTeam2"/>
          <p:cNvSpPr txBox="1"/>
          <p:nvPr/>
        </p:nvSpPr>
        <p:spPr>
          <a:xfrm>
            <a:off x="19304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WSU(1)</a:t>
            </a:r>
            <a:endParaRPr lang="en-AU" b="1"/>
          </a:p>
        </p:txBody>
      </p:sp>
      <p:pic>
        <p:nvPicPr>
          <p:cNvPr id="8" name="TPImage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92600"/>
            <a:ext cx="1676400" cy="1676400"/>
          </a:xfrm>
          <a:prstGeom prst="rect">
            <a:avLst/>
          </a:prstGeom>
        </p:spPr>
      </p:pic>
      <p:sp>
        <p:nvSpPr>
          <p:cNvPr id="9" name="TPScore3"/>
          <p:cNvSpPr txBox="1"/>
          <p:nvPr/>
        </p:nvSpPr>
        <p:spPr>
          <a:xfrm>
            <a:off x="37338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535.49</a:t>
            </a:r>
            <a:endParaRPr lang="en-AU" b="1"/>
          </a:p>
        </p:txBody>
      </p:sp>
      <p:sp>
        <p:nvSpPr>
          <p:cNvPr id="10" name="TPTeam3"/>
          <p:cNvSpPr txBox="1"/>
          <p:nvPr/>
        </p:nvSpPr>
        <p:spPr>
          <a:xfrm>
            <a:off x="37338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Right(1)</a:t>
            </a:r>
            <a:endParaRPr lang="en-AU" b="1"/>
          </a:p>
        </p:txBody>
      </p:sp>
      <p:pic>
        <p:nvPicPr>
          <p:cNvPr id="11" name="TPImage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92600"/>
            <a:ext cx="1676400" cy="1676400"/>
          </a:xfrm>
          <a:prstGeom prst="rect">
            <a:avLst/>
          </a:prstGeom>
        </p:spPr>
      </p:pic>
      <p:sp>
        <p:nvSpPr>
          <p:cNvPr id="12" name="TPScore4"/>
          <p:cNvSpPr txBox="1"/>
          <p:nvPr/>
        </p:nvSpPr>
        <p:spPr>
          <a:xfrm>
            <a:off x="55372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531.4</a:t>
            </a:r>
            <a:endParaRPr lang="en-AU" b="1"/>
          </a:p>
        </p:txBody>
      </p:sp>
      <p:sp>
        <p:nvSpPr>
          <p:cNvPr id="13" name="TPTeam4"/>
          <p:cNvSpPr txBox="1"/>
          <p:nvPr/>
        </p:nvSpPr>
        <p:spPr>
          <a:xfrm>
            <a:off x="55372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</a:t>
            </a:r>
            <a:endParaRPr lang="en-AU" b="1"/>
          </a:p>
        </p:txBody>
      </p:sp>
      <p:pic>
        <p:nvPicPr>
          <p:cNvPr id="14" name="TPImage4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292600"/>
            <a:ext cx="1676400" cy="1676400"/>
          </a:xfrm>
          <a:prstGeom prst="rect">
            <a:avLst/>
          </a:prstGeom>
        </p:spPr>
      </p:pic>
      <p:sp>
        <p:nvSpPr>
          <p:cNvPr id="15" name="TPScore5"/>
          <p:cNvSpPr txBox="1"/>
          <p:nvPr/>
        </p:nvSpPr>
        <p:spPr>
          <a:xfrm>
            <a:off x="73406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766.83</a:t>
            </a:r>
            <a:endParaRPr lang="en-AU" b="1"/>
          </a:p>
        </p:txBody>
      </p:sp>
      <p:sp>
        <p:nvSpPr>
          <p:cNvPr id="16" name="TPTeam5"/>
          <p:cNvSpPr txBox="1"/>
          <p:nvPr/>
        </p:nvSpPr>
        <p:spPr>
          <a:xfrm>
            <a:off x="73406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WSU(1)</a:t>
            </a:r>
            <a:endParaRPr lang="en-AU" b="1"/>
          </a:p>
        </p:txBody>
      </p:sp>
      <p:pic>
        <p:nvPicPr>
          <p:cNvPr id="17" name="TPImage5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4292600"/>
            <a:ext cx="16764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0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90337625192427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04464930167112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292746239045904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290509697680105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19212888788294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Scores Round 3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5241"/>
              </p:ext>
            </p:extLst>
          </p:nvPr>
        </p:nvGraphicFramePr>
        <p:xfrm>
          <a:off x="127000" y="1333500"/>
          <a:ext cx="8890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766.83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739.85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714.01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535.49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531.4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513.68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509.02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506.52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491.96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481.24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474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 Leaders Round 3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05587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949.63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90302F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864.41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903043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864.15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799.33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799.26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902A3C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781.69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90337C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770.29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903052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762.72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756.38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745.24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636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Fastest Responders Round 3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84655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0.39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902A78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4.197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90306C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4.232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902A6F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4.262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4.326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902FF0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4.8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902AAE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4.926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4.993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5.078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902A3C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5.519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903054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00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Round 4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Pass or play</a:t>
            </a:r>
          </a:p>
        </p:txBody>
      </p:sp>
    </p:spTree>
    <p:extLst>
      <p:ext uri="{BB962C8B-B14F-4D97-AF65-F5344CB8AC3E}">
        <p14:creationId xmlns:p14="http://schemas.microsoft.com/office/powerpoint/2010/main" val="31576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Audience only:</a:t>
            </a:r>
            <a:br>
              <a:rPr lang="en-US" dirty="0" smtClean="0"/>
            </a:br>
            <a:r>
              <a:rPr lang="en-US" dirty="0" smtClean="0"/>
              <a:t>Name </a:t>
            </a:r>
            <a:r>
              <a:rPr lang="en-US" dirty="0"/>
              <a:t>four services that the WSU can provide?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i="0" dirty="0" smtClean="0"/>
              <a:t>Pass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Play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68395364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251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WSU- Name four services that the WSU can provide?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Professional development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Support with training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 smtClean="0"/>
              <a:t>Organising</a:t>
            </a:r>
            <a:r>
              <a:rPr lang="en-US" dirty="0" smtClean="0"/>
              <a:t> state and local forums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Information sharing / communication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3042172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322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Audience - Name four services that the WSU can provide?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Professional development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Support with training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 smtClean="0"/>
              <a:t>Organising</a:t>
            </a:r>
            <a:r>
              <a:rPr lang="en-US" dirty="0" smtClean="0"/>
              <a:t> state and local forums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Information sharing / communication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8087765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671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Audience only:</a:t>
            </a:r>
            <a:br>
              <a:rPr lang="en-US" dirty="0" smtClean="0"/>
            </a:br>
            <a:r>
              <a:rPr lang="en-US" dirty="0"/>
              <a:t>Who should get supervision?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i="0" dirty="0" smtClean="0"/>
              <a:t>Pass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Play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7912698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429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942" y="1412776"/>
            <a:ext cx="6400117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  <a:latin typeface="Gill Sans Ultra Bold" panose="020B0A02020104020203" pitchFamily="34" charset="0"/>
              </a:rPr>
              <a:t>Terry </a:t>
            </a:r>
            <a:r>
              <a:rPr lang="en-US" sz="4800" dirty="0" smtClean="0">
                <a:solidFill>
                  <a:srgbClr val="FF6600"/>
                </a:solidFill>
                <a:latin typeface="Gill Sans Ultra Bold" panose="020B0A02020104020203" pitchFamily="34" charset="0"/>
              </a:rPr>
              <a:t>Smith!!!</a:t>
            </a:r>
            <a:endParaRPr lang="en-AU" sz="4800" dirty="0">
              <a:solidFill>
                <a:srgbClr val="FF6600"/>
              </a:solidFill>
              <a:latin typeface="Gill Sans Ultra Bold" panose="020B0A02020104020203" pitchFamily="34" charset="0"/>
            </a:endParaRPr>
          </a:p>
          <a:p>
            <a:r>
              <a:rPr lang="en-US" sz="3200" dirty="0" smtClean="0"/>
              <a:t>  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506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0">
        <p14:ferris dir="l"/>
      </p:transition>
    </mc:Choice>
    <mc:Fallback xmlns="">
      <p:transition xmlns:p14="http://schemas.microsoft.com/office/powerpoint/2010/main" spd="slow" advClick="0" advTm="1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WSU-Who should get supervision?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Everyone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8457649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259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Audience -Who should get supervision?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Everyone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79788830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395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Audience only:</a:t>
            </a:r>
            <a:br>
              <a:rPr lang="en-US" dirty="0" smtClean="0"/>
            </a:br>
            <a:r>
              <a:rPr lang="en-US" dirty="0"/>
              <a:t>Name </a:t>
            </a:r>
            <a:r>
              <a:rPr lang="en-US" dirty="0" smtClean="0"/>
              <a:t>3 </a:t>
            </a:r>
            <a:r>
              <a:rPr lang="en-US" dirty="0"/>
              <a:t>courses that the AHC offers </a:t>
            </a:r>
            <a:r>
              <a:rPr lang="en-US" dirty="0" smtClean="0"/>
              <a:t>specifically to </a:t>
            </a:r>
            <a:r>
              <a:rPr lang="en-US" dirty="0"/>
              <a:t>SEWB / </a:t>
            </a:r>
            <a:r>
              <a:rPr lang="en-US" dirty="0" smtClean="0"/>
              <a:t>AOD </a:t>
            </a:r>
            <a:r>
              <a:rPr lang="en-US" dirty="0"/>
              <a:t>workforce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332037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i="0" dirty="0" smtClean="0"/>
              <a:t>Pass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Play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7893406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209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WSU - Name 3 courses that the AHC offers specifically to SEWB / AOD workforce</a:t>
            </a:r>
            <a:endParaRPr lang="en-AU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1700808"/>
            <a:ext cx="41148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Certificate IV in Alcohol and other Drug – jointly badged </a:t>
            </a:r>
            <a:r>
              <a:rPr lang="en-US" dirty="0"/>
              <a:t>with Certificate IV in </a:t>
            </a:r>
            <a:r>
              <a:rPr lang="en-US" dirty="0" smtClean="0"/>
              <a:t>in Mental (SEWB /AOD)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 smtClean="0"/>
              <a:t>Marumali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Diploma of Counselling 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12992871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782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Audience - Name 3 courses that the AHC offers specifically to SEWB / AOD workforce</a:t>
            </a:r>
            <a:endParaRPr lang="en-AU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1988840"/>
            <a:ext cx="41148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Certificate IV in Alcohol and other Drug – jointly badged with Certificate IV in in Mental (SEWB /AOD)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 smtClean="0"/>
              <a:t>Marumali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Diploma of Counselling 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5776795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782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Audience - </a:t>
            </a:r>
            <a:r>
              <a:rPr lang="en-US" dirty="0" smtClean="0"/>
              <a:t>What do you want from supervision?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Audience answer here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16921200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087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Audience only:</a:t>
            </a:r>
            <a:br>
              <a:rPr lang="en-US" dirty="0" smtClean="0"/>
            </a:br>
            <a:r>
              <a:rPr lang="en-AU" dirty="0"/>
              <a:t>What are the barriers to supervision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Audience answer here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0052633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3728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 Round 4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68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Team Leader Board End of Round 4</a:t>
            </a:r>
            <a:endParaRPr lang="en-AU" dirty="0"/>
          </a:p>
        </p:txBody>
      </p:sp>
      <p:sp>
        <p:nvSpPr>
          <p:cNvPr id="3" name="TPScore1"/>
          <p:cNvSpPr txBox="1"/>
          <p:nvPr/>
        </p:nvSpPr>
        <p:spPr>
          <a:xfrm>
            <a:off x="1270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788.66</a:t>
            </a:r>
            <a:endParaRPr lang="en-AU" b="1"/>
          </a:p>
        </p:txBody>
      </p:sp>
      <p:sp>
        <p:nvSpPr>
          <p:cNvPr id="4" name="TPTeam1"/>
          <p:cNvSpPr txBox="1"/>
          <p:nvPr/>
        </p:nvSpPr>
        <p:spPr>
          <a:xfrm>
            <a:off x="127000" y="6223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</a:t>
            </a:r>
            <a:endParaRPr lang="en-AU" b="1"/>
          </a:p>
        </p:txBody>
      </p:sp>
      <p:pic>
        <p:nvPicPr>
          <p:cNvPr id="5" name="TPImage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92600"/>
            <a:ext cx="1676400" cy="1676400"/>
          </a:xfrm>
          <a:prstGeom prst="rect">
            <a:avLst/>
          </a:prstGeom>
        </p:spPr>
      </p:pic>
      <p:sp>
        <p:nvSpPr>
          <p:cNvPr id="6" name="TPScore2"/>
          <p:cNvSpPr txBox="1"/>
          <p:nvPr/>
        </p:nvSpPr>
        <p:spPr>
          <a:xfrm>
            <a:off x="19304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771.04</a:t>
            </a:r>
            <a:endParaRPr lang="en-AU" b="1"/>
          </a:p>
        </p:txBody>
      </p:sp>
      <p:sp>
        <p:nvSpPr>
          <p:cNvPr id="7" name="TPTeam2"/>
          <p:cNvSpPr txBox="1"/>
          <p:nvPr/>
        </p:nvSpPr>
        <p:spPr>
          <a:xfrm>
            <a:off x="19304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WSU(1)</a:t>
            </a:r>
            <a:endParaRPr lang="en-AU" b="1"/>
          </a:p>
        </p:txBody>
      </p:sp>
      <p:pic>
        <p:nvPicPr>
          <p:cNvPr id="8" name="TPImage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92600"/>
            <a:ext cx="1676400" cy="1676400"/>
          </a:xfrm>
          <a:prstGeom prst="rect">
            <a:avLst/>
          </a:prstGeom>
        </p:spPr>
      </p:pic>
      <p:sp>
        <p:nvSpPr>
          <p:cNvPr id="9" name="TPScore3"/>
          <p:cNvSpPr txBox="1"/>
          <p:nvPr/>
        </p:nvSpPr>
        <p:spPr>
          <a:xfrm>
            <a:off x="37338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633.3</a:t>
            </a:r>
            <a:endParaRPr lang="en-AU" b="1"/>
          </a:p>
        </p:txBody>
      </p:sp>
      <p:sp>
        <p:nvSpPr>
          <p:cNvPr id="10" name="TPTeam3"/>
          <p:cNvSpPr txBox="1"/>
          <p:nvPr/>
        </p:nvSpPr>
        <p:spPr>
          <a:xfrm>
            <a:off x="37338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Right(1)</a:t>
            </a:r>
            <a:endParaRPr lang="en-AU" b="1"/>
          </a:p>
        </p:txBody>
      </p:sp>
      <p:pic>
        <p:nvPicPr>
          <p:cNvPr id="11" name="TPImage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92600"/>
            <a:ext cx="1676400" cy="1676400"/>
          </a:xfrm>
          <a:prstGeom prst="rect">
            <a:avLst/>
          </a:prstGeom>
        </p:spPr>
      </p:pic>
      <p:sp>
        <p:nvSpPr>
          <p:cNvPr id="12" name="TPScore4"/>
          <p:cNvSpPr txBox="1"/>
          <p:nvPr/>
        </p:nvSpPr>
        <p:spPr>
          <a:xfrm>
            <a:off x="55372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617.11</a:t>
            </a:r>
            <a:endParaRPr lang="en-AU" b="1"/>
          </a:p>
        </p:txBody>
      </p:sp>
      <p:sp>
        <p:nvSpPr>
          <p:cNvPr id="13" name="TPTeam4"/>
          <p:cNvSpPr txBox="1"/>
          <p:nvPr/>
        </p:nvSpPr>
        <p:spPr>
          <a:xfrm>
            <a:off x="55372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</a:t>
            </a:r>
            <a:endParaRPr lang="en-AU" b="1"/>
          </a:p>
        </p:txBody>
      </p:sp>
      <p:pic>
        <p:nvPicPr>
          <p:cNvPr id="14" name="TPImage4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292600"/>
            <a:ext cx="1676400" cy="1676400"/>
          </a:xfrm>
          <a:prstGeom prst="rect">
            <a:avLst/>
          </a:prstGeom>
        </p:spPr>
      </p:pic>
      <p:sp>
        <p:nvSpPr>
          <p:cNvPr id="15" name="TPScore5"/>
          <p:cNvSpPr txBox="1"/>
          <p:nvPr/>
        </p:nvSpPr>
        <p:spPr>
          <a:xfrm>
            <a:off x="73406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828.83</a:t>
            </a:r>
            <a:endParaRPr lang="en-AU" b="1"/>
          </a:p>
        </p:txBody>
      </p:sp>
      <p:sp>
        <p:nvSpPr>
          <p:cNvPr id="16" name="TPTeam5"/>
          <p:cNvSpPr txBox="1"/>
          <p:nvPr/>
        </p:nvSpPr>
        <p:spPr>
          <a:xfrm>
            <a:off x="73406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WSU(1)</a:t>
            </a:r>
            <a:endParaRPr lang="en-AU" b="1"/>
          </a:p>
        </p:txBody>
      </p:sp>
      <p:pic>
        <p:nvPicPr>
          <p:cNvPr id="17" name="TPImage5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4292600"/>
            <a:ext cx="16764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5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98895512508308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89983040251571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20313650876739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12129155229711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19212888788294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Scores Round 4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00676"/>
              </p:ext>
            </p:extLst>
          </p:nvPr>
        </p:nvGraphicFramePr>
        <p:xfrm>
          <a:off x="127000" y="1333500"/>
          <a:ext cx="8890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828.83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788.66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771.04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633.3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617.11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609.97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Right(1)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588.12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583.61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571.38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527.18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36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subTitle" idx="1"/>
          </p:nvPr>
        </p:nvSpPr>
        <p:spPr>
          <a:xfrm>
            <a:off x="179388" y="3141663"/>
            <a:ext cx="8785225" cy="3671887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AU" sz="2000" dirty="0" smtClean="0">
                <a:solidFill>
                  <a:srgbClr val="000000"/>
                </a:solidFill>
              </a:rPr>
              <a:t>Simply choose your response from the keypad buttons. </a:t>
            </a:r>
          </a:p>
          <a:p>
            <a:pPr marL="609600" indent="-609600" algn="l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AU" sz="2000" dirty="0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AU" sz="2000" dirty="0" smtClean="0">
                <a:solidFill>
                  <a:srgbClr val="000000"/>
                </a:solidFill>
              </a:rPr>
              <a:t>Your selection will display on the LCD screen and </a:t>
            </a:r>
            <a:br>
              <a:rPr lang="en-AU" sz="2000" dirty="0" smtClean="0">
                <a:solidFill>
                  <a:srgbClr val="000000"/>
                </a:solidFill>
              </a:rPr>
            </a:br>
            <a:r>
              <a:rPr lang="en-AU" sz="2000" dirty="0" smtClean="0">
                <a:solidFill>
                  <a:srgbClr val="000000"/>
                </a:solidFill>
              </a:rPr>
              <a:t>the light will turn </a:t>
            </a:r>
            <a:r>
              <a:rPr lang="en-AU" sz="2000" b="1" dirty="0" smtClean="0">
                <a:solidFill>
                  <a:srgbClr val="05A23D"/>
                </a:solidFill>
              </a:rPr>
              <a:t>GREEN</a:t>
            </a:r>
            <a:r>
              <a:rPr lang="en-AU" sz="2000" dirty="0" smtClean="0">
                <a:solidFill>
                  <a:srgbClr val="72B034"/>
                </a:solidFill>
              </a:rPr>
              <a:t> </a:t>
            </a:r>
            <a:r>
              <a:rPr lang="en-AU" sz="2000" dirty="0" smtClean="0"/>
              <a:t>to confirm your response has</a:t>
            </a:r>
            <a:br>
              <a:rPr lang="en-AU" sz="2000" dirty="0" smtClean="0"/>
            </a:br>
            <a:r>
              <a:rPr lang="en-AU" sz="2000" dirty="0" smtClean="0"/>
              <a:t>been received.</a:t>
            </a:r>
            <a:endParaRPr lang="en-AU" sz="2000" dirty="0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AU" sz="2000" dirty="0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AU" sz="2000" dirty="0" smtClean="0">
                <a:solidFill>
                  <a:srgbClr val="000000"/>
                </a:solidFill>
              </a:rPr>
              <a:t>While polling is open, you can </a:t>
            </a:r>
            <a:r>
              <a:rPr lang="en-AU" sz="2000" b="1" dirty="0" smtClean="0">
                <a:solidFill>
                  <a:srgbClr val="0000FF"/>
                </a:solidFill>
              </a:rPr>
              <a:t>change </a:t>
            </a:r>
            <a:br>
              <a:rPr lang="en-AU" sz="2000" b="1" dirty="0" smtClean="0">
                <a:solidFill>
                  <a:srgbClr val="0000FF"/>
                </a:solidFill>
              </a:rPr>
            </a:br>
            <a:r>
              <a:rPr lang="en-AU" sz="2000" b="1" dirty="0" smtClean="0">
                <a:solidFill>
                  <a:srgbClr val="0000FF"/>
                </a:solidFill>
              </a:rPr>
              <a:t>your answer</a:t>
            </a:r>
            <a:r>
              <a:rPr lang="en-AU" sz="2000" dirty="0" smtClean="0">
                <a:solidFill>
                  <a:srgbClr val="000000"/>
                </a:solidFill>
              </a:rPr>
              <a:t> by simply keying in your new choice</a:t>
            </a:r>
          </a:p>
          <a:p>
            <a:pPr marL="609600" indent="-609600" algn="l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AU" sz="1800" b="1" dirty="0" smtClean="0">
                <a:solidFill>
                  <a:srgbClr val="FF0000"/>
                </a:solidFill>
              </a:rPr>
              <a:t/>
            </a:r>
            <a:br>
              <a:rPr lang="en-AU" sz="1800" b="1" dirty="0" smtClean="0">
                <a:solidFill>
                  <a:srgbClr val="FF0000"/>
                </a:solidFill>
              </a:rPr>
            </a:br>
            <a:r>
              <a:rPr lang="en-AU" sz="1800" b="1" dirty="0" smtClean="0">
                <a:solidFill>
                  <a:srgbClr val="FF0000"/>
                </a:solidFill>
              </a:rPr>
              <a:t>NOTE:</a:t>
            </a:r>
            <a:r>
              <a:rPr lang="en-AU" sz="1800" dirty="0" smtClean="0">
                <a:solidFill>
                  <a:srgbClr val="000000"/>
                </a:solidFill>
              </a:rPr>
              <a:t>  Please DO NOT press the </a:t>
            </a:r>
            <a:r>
              <a:rPr lang="en-AU" sz="1800" b="1" dirty="0" err="1" smtClean="0">
                <a:solidFill>
                  <a:srgbClr val="FF0000"/>
                </a:solidFill>
              </a:rPr>
              <a:t>Ch</a:t>
            </a:r>
            <a:r>
              <a:rPr lang="en-AU" sz="1800" dirty="0" smtClean="0">
                <a:solidFill>
                  <a:srgbClr val="000000"/>
                </a:solidFill>
              </a:rPr>
              <a:t> button, </a:t>
            </a:r>
            <a:br>
              <a:rPr lang="en-AU" sz="1800" dirty="0" smtClean="0">
                <a:solidFill>
                  <a:srgbClr val="000000"/>
                </a:solidFill>
              </a:rPr>
            </a:br>
            <a:r>
              <a:rPr lang="en-AU" sz="1800" dirty="0" smtClean="0">
                <a:solidFill>
                  <a:srgbClr val="000000"/>
                </a:solidFill>
              </a:rPr>
              <a:t>this function is reserved for break-out sessions only.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0" y="1898650"/>
            <a:ext cx="91440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6600" b="1" dirty="0">
                <a:solidFill>
                  <a:srgbClr val="7D1F81"/>
                </a:solidFill>
                <a:latin typeface="Calibri" pitchFamily="34" charset="0"/>
              </a:rPr>
              <a:t>How to use the Keypads</a:t>
            </a:r>
            <a:endParaRPr lang="en-US" sz="6600" b="1" dirty="0">
              <a:solidFill>
                <a:srgbClr val="7D1F81"/>
              </a:solidFill>
              <a:latin typeface="Calibri" pitchFamily="34" charset="0"/>
            </a:endParaRPr>
          </a:p>
        </p:txBody>
      </p:sp>
      <p:pic>
        <p:nvPicPr>
          <p:cNvPr id="3076" name="Picture 14" descr="rcrf_03_lc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924175"/>
            <a:ext cx="23241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7"/>
          <p:cNvGrpSpPr>
            <a:grpSpLocks noChangeAspect="1"/>
          </p:cNvGrpSpPr>
          <p:nvPr/>
        </p:nvGrpSpPr>
        <p:grpSpPr bwMode="auto">
          <a:xfrm>
            <a:off x="7135813" y="5470525"/>
            <a:ext cx="388937" cy="479425"/>
            <a:chOff x="2265" y="2693"/>
            <a:chExt cx="272" cy="327"/>
          </a:xfrm>
        </p:grpSpPr>
        <p:sp>
          <p:nvSpPr>
            <p:cNvPr id="3078" name="Rectangle 8"/>
            <p:cNvSpPr>
              <a:spLocks noChangeAspect="1" noChangeArrowheads="1"/>
            </p:cNvSpPr>
            <p:nvPr/>
          </p:nvSpPr>
          <p:spPr bwMode="auto">
            <a:xfrm>
              <a:off x="2265" y="2703"/>
              <a:ext cx="272" cy="317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9" name="Line 9"/>
            <p:cNvSpPr>
              <a:spLocks noChangeAspect="1" noChangeShapeType="1"/>
            </p:cNvSpPr>
            <p:nvPr/>
          </p:nvSpPr>
          <p:spPr bwMode="auto">
            <a:xfrm>
              <a:off x="2265" y="2693"/>
              <a:ext cx="27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80" name="Line 10"/>
            <p:cNvSpPr>
              <a:spLocks noChangeAspect="1" noChangeShapeType="1"/>
            </p:cNvSpPr>
            <p:nvPr/>
          </p:nvSpPr>
          <p:spPr bwMode="auto">
            <a:xfrm flipH="1">
              <a:off x="2265" y="2693"/>
              <a:ext cx="27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94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 Leaders Round 4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48129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978.08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90302F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939.15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888.39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903043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846.79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902A3C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838.39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90337C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804.47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801.68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789.37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903052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781.67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781.11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113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Round 5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Spot the difference</a:t>
            </a:r>
          </a:p>
          <a:p>
            <a:r>
              <a:rPr lang="en-AU" dirty="0" smtClean="0"/>
              <a:t>Pass or Play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4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>
                <a:solidFill>
                  <a:prstClr val="white"/>
                </a:solidFill>
              </a:rPr>
              <a:t>Audience only: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>
                <a:solidFill>
                  <a:prstClr val="white"/>
                </a:solidFill>
              </a:rPr>
              <a:t>There are two WSUs in NSW – what are the differences between them 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i="0" dirty="0" smtClean="0"/>
              <a:t>Pass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Play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56650201"/>
              </p:ext>
            </p:extLst>
          </p:nvPr>
        </p:nvGraphicFramePr>
        <p:xfrm>
          <a:off x="4427984" y="1484784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984" y="1484784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005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WSU - </a:t>
            </a:r>
            <a:r>
              <a:rPr lang="en-US" sz="3600" dirty="0">
                <a:solidFill>
                  <a:prstClr val="white"/>
                </a:solidFill>
              </a:rPr>
              <a:t>There are two WSUs in NSW – what are the differences between them </a:t>
            </a:r>
            <a:endParaRPr lang="en-AU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1988840"/>
            <a:ext cx="4114800" cy="4525963"/>
          </a:xfrm>
        </p:spPr>
        <p:txBody>
          <a:bodyPr/>
          <a:lstStyle/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One is based in Sydney the other in the South Coast</a:t>
            </a:r>
            <a:endParaRPr lang="en-AU" dirty="0" smtClean="0"/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S Coast works with ACT workforce</a:t>
            </a:r>
            <a:endParaRPr lang="en-AU" dirty="0" smtClean="0"/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S Coast is regional, AHMRC is statewide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2202321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236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Audience - </a:t>
            </a:r>
            <a:r>
              <a:rPr lang="en-US" sz="3600" dirty="0">
                <a:solidFill>
                  <a:prstClr val="white"/>
                </a:solidFill>
              </a:rPr>
              <a:t>There are two WSUs in NSW – what are the differences between them </a:t>
            </a:r>
            <a:endParaRPr lang="en-AU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1988840"/>
            <a:ext cx="4114800" cy="4525963"/>
          </a:xfrm>
        </p:spPr>
        <p:txBody>
          <a:bodyPr/>
          <a:lstStyle/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One is based in Sydney the other in the South Coast</a:t>
            </a:r>
            <a:endParaRPr lang="en-AU" dirty="0" smtClean="0"/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S Coast works with ACT workforce</a:t>
            </a:r>
            <a:endParaRPr lang="en-AU" dirty="0" smtClean="0"/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S Coast is regional, AHMRC is statewide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55337134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236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 Round 5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0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Team Leader Board End of  Round 5</a:t>
            </a:r>
            <a:endParaRPr lang="en-AU" dirty="0"/>
          </a:p>
        </p:txBody>
      </p:sp>
      <p:sp>
        <p:nvSpPr>
          <p:cNvPr id="3" name="TPScore1"/>
          <p:cNvSpPr txBox="1"/>
          <p:nvPr/>
        </p:nvSpPr>
        <p:spPr>
          <a:xfrm>
            <a:off x="1270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788.66</a:t>
            </a:r>
            <a:endParaRPr lang="en-AU" b="1"/>
          </a:p>
        </p:txBody>
      </p:sp>
      <p:sp>
        <p:nvSpPr>
          <p:cNvPr id="4" name="TPTeam1"/>
          <p:cNvSpPr txBox="1"/>
          <p:nvPr/>
        </p:nvSpPr>
        <p:spPr>
          <a:xfrm>
            <a:off x="127000" y="6223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</a:t>
            </a:r>
            <a:endParaRPr lang="en-AU" b="1"/>
          </a:p>
        </p:txBody>
      </p:sp>
      <p:pic>
        <p:nvPicPr>
          <p:cNvPr id="5" name="TPImage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92600"/>
            <a:ext cx="1676400" cy="1676400"/>
          </a:xfrm>
          <a:prstGeom prst="rect">
            <a:avLst/>
          </a:prstGeom>
        </p:spPr>
      </p:pic>
      <p:sp>
        <p:nvSpPr>
          <p:cNvPr id="6" name="TPScore2"/>
          <p:cNvSpPr txBox="1"/>
          <p:nvPr/>
        </p:nvSpPr>
        <p:spPr>
          <a:xfrm>
            <a:off x="19304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771.04</a:t>
            </a:r>
            <a:endParaRPr lang="en-AU" b="1"/>
          </a:p>
        </p:txBody>
      </p:sp>
      <p:sp>
        <p:nvSpPr>
          <p:cNvPr id="7" name="TPTeam2"/>
          <p:cNvSpPr txBox="1"/>
          <p:nvPr/>
        </p:nvSpPr>
        <p:spPr>
          <a:xfrm>
            <a:off x="19304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WSU(1)</a:t>
            </a:r>
            <a:endParaRPr lang="en-AU" b="1"/>
          </a:p>
        </p:txBody>
      </p:sp>
      <p:pic>
        <p:nvPicPr>
          <p:cNvPr id="8" name="TPImage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92600"/>
            <a:ext cx="1676400" cy="1676400"/>
          </a:xfrm>
          <a:prstGeom prst="rect">
            <a:avLst/>
          </a:prstGeom>
        </p:spPr>
      </p:pic>
      <p:sp>
        <p:nvSpPr>
          <p:cNvPr id="9" name="TPScore3"/>
          <p:cNvSpPr txBox="1"/>
          <p:nvPr/>
        </p:nvSpPr>
        <p:spPr>
          <a:xfrm>
            <a:off x="37338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633.3</a:t>
            </a:r>
            <a:endParaRPr lang="en-AU" b="1"/>
          </a:p>
        </p:txBody>
      </p:sp>
      <p:sp>
        <p:nvSpPr>
          <p:cNvPr id="10" name="TPTeam3"/>
          <p:cNvSpPr txBox="1"/>
          <p:nvPr/>
        </p:nvSpPr>
        <p:spPr>
          <a:xfrm>
            <a:off x="37338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Right(1)</a:t>
            </a:r>
            <a:endParaRPr lang="en-AU" b="1"/>
          </a:p>
        </p:txBody>
      </p:sp>
      <p:pic>
        <p:nvPicPr>
          <p:cNvPr id="11" name="TPImage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92600"/>
            <a:ext cx="1676400" cy="1676400"/>
          </a:xfrm>
          <a:prstGeom prst="rect">
            <a:avLst/>
          </a:prstGeom>
        </p:spPr>
      </p:pic>
      <p:sp>
        <p:nvSpPr>
          <p:cNvPr id="12" name="TPScore4"/>
          <p:cNvSpPr txBox="1"/>
          <p:nvPr/>
        </p:nvSpPr>
        <p:spPr>
          <a:xfrm>
            <a:off x="55372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617.11</a:t>
            </a:r>
            <a:endParaRPr lang="en-AU" b="1"/>
          </a:p>
        </p:txBody>
      </p:sp>
      <p:sp>
        <p:nvSpPr>
          <p:cNvPr id="13" name="TPTeam4"/>
          <p:cNvSpPr txBox="1"/>
          <p:nvPr/>
        </p:nvSpPr>
        <p:spPr>
          <a:xfrm>
            <a:off x="55372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</a:t>
            </a:r>
            <a:endParaRPr lang="en-AU" b="1"/>
          </a:p>
        </p:txBody>
      </p:sp>
      <p:pic>
        <p:nvPicPr>
          <p:cNvPr id="14" name="TPImage4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292600"/>
            <a:ext cx="1676400" cy="1676400"/>
          </a:xfrm>
          <a:prstGeom prst="rect">
            <a:avLst/>
          </a:prstGeom>
        </p:spPr>
      </p:pic>
      <p:sp>
        <p:nvSpPr>
          <p:cNvPr id="15" name="TPScore5"/>
          <p:cNvSpPr txBox="1"/>
          <p:nvPr/>
        </p:nvSpPr>
        <p:spPr>
          <a:xfrm>
            <a:off x="73406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828.83</a:t>
            </a:r>
            <a:endParaRPr lang="en-AU" b="1"/>
          </a:p>
        </p:txBody>
      </p:sp>
      <p:sp>
        <p:nvSpPr>
          <p:cNvPr id="16" name="TPTeam5"/>
          <p:cNvSpPr txBox="1"/>
          <p:nvPr/>
        </p:nvSpPr>
        <p:spPr>
          <a:xfrm>
            <a:off x="73406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WSU(1)</a:t>
            </a:r>
            <a:endParaRPr lang="en-AU" b="1"/>
          </a:p>
        </p:txBody>
      </p:sp>
      <p:pic>
        <p:nvPicPr>
          <p:cNvPr id="17" name="TPImage5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4292600"/>
            <a:ext cx="16764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98895512508308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89983040251571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20313650876739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12129155229711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19212888788294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Scores Round 5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18781"/>
              </p:ext>
            </p:extLst>
          </p:nvPr>
        </p:nvGraphicFramePr>
        <p:xfrm>
          <a:off x="127000" y="1333500"/>
          <a:ext cx="8890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828.83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788.66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771.04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633.3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617.11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609.97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588.12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583.61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571.38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527.18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57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 Leaders Round 5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7289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978.08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90302F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939.15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888.39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903043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846.79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902A3C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838.39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90337C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804.47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801.68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789.37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903052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781.67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781.11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08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Fastest Responders Round 5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3309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3.444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8.084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902AB9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12.257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12.461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90325E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13.189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90335B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95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 smtClean="0"/>
              <a:t>Choose your team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South Coast WSU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AH&amp;MRC WSU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Audience Team Left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Audience Team Centre Left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Audience Team Centre Right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Audience Team Right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2127761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574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Round 6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General local knowledge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41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Autofit/>
          </a:bodyPr>
          <a:lstStyle/>
          <a:p>
            <a:r>
              <a:rPr lang="en-AU" sz="2800" dirty="0"/>
              <a:t>What country covers a large area of the mid North Coast of NSW, from the Nambucca River northward to the Clarence River and inland to the Northern Tablelands?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err="1" smtClean="0"/>
              <a:t>Gumabalaya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err="1" smtClean="0"/>
              <a:t>Gumbaynggirr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Gumballs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err="1" smtClean="0"/>
              <a:t>Wiradjuri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err="1" smtClean="0"/>
              <a:t>Kamillaroi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04364151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3" name="TP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20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22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7" name="CAI1"/>
          <p:cNvSpPr/>
          <p:nvPr>
            <p:custDataLst>
              <p:tags r:id="rId7"/>
            </p:custDataLst>
          </p:nvPr>
        </p:nvSpPr>
        <p:spPr>
          <a:xfrm>
            <a:off x="1037590" y="2133600"/>
            <a:ext cx="2479040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1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7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When did European farmers and timber getters first get busy in this area?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1898 in </a:t>
            </a:r>
            <a:r>
              <a:rPr lang="en-AU" dirty="0" err="1" smtClean="0"/>
              <a:t>Corindi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1920 in </a:t>
            </a:r>
            <a:r>
              <a:rPr lang="en-AU" dirty="0" err="1" smtClean="0"/>
              <a:t>Corindi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1848 in </a:t>
            </a:r>
            <a:r>
              <a:rPr lang="en-AU" dirty="0" err="1" smtClean="0"/>
              <a:t>Corindi</a:t>
            </a:r>
            <a:endParaRPr lang="en-AU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1984 in Coffs Harbour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97232600"/>
              </p:ext>
            </p:extLst>
          </p:nvPr>
        </p:nvGraphicFramePr>
        <p:xfrm>
          <a:off x="4508500" y="1597868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597868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TPCountdown" hidden="1"/>
          <p:cNvGrpSpPr/>
          <p:nvPr>
            <p:custDataLst>
              <p:tags r:id="rId5"/>
            </p:custDataLst>
          </p:nvPr>
        </p:nvGrpSpPr>
        <p:grpSpPr>
          <a:xfrm>
            <a:off x="8178800" y="6096000"/>
            <a:ext cx="838200" cy="635000"/>
            <a:chOff x="8318500" y="6032500"/>
            <a:chExt cx="838200" cy="635000"/>
          </a:xfrm>
        </p:grpSpPr>
        <p:sp>
          <p:nvSpPr>
            <p:cNvPr id="7" name="CountdownShape" hidden="1"/>
            <p:cNvSpPr/>
            <p:nvPr/>
          </p:nvSpPr>
          <p:spPr>
            <a:xfrm>
              <a:off x="8318500" y="6032500"/>
              <a:ext cx="838200" cy="60960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CountdownText" hidden="1"/>
            <p:cNvSpPr txBox="1"/>
            <p:nvPr/>
          </p:nvSpPr>
          <p:spPr>
            <a:xfrm>
              <a:off x="83185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latin typeface="Tahoma"/>
                </a:rPr>
                <a:t>1</a:t>
              </a:r>
              <a:endParaRPr lang="en-AU" sz="2400" b="1">
                <a:latin typeface="Tahoma"/>
              </a:endParaRPr>
            </a:p>
          </p:txBody>
        </p:sp>
      </p:grpSp>
      <p:sp>
        <p:nvSpPr>
          <p:cNvPr id="10" name="TPPrompt" hidden="1"/>
          <p:cNvSpPr/>
          <p:nvPr>
            <p:custDataLst>
              <p:tags r:id="rId6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3" name="CAI1"/>
          <p:cNvSpPr/>
          <p:nvPr>
            <p:custDataLst>
              <p:tags r:id="rId7"/>
            </p:custDataLst>
          </p:nvPr>
        </p:nvSpPr>
        <p:spPr>
          <a:xfrm>
            <a:off x="1037590" y="2718816"/>
            <a:ext cx="2624138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54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 institution for removed children was located in this region?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Kinchela </a:t>
            </a:r>
            <a:r>
              <a:rPr lang="en-AU" dirty="0"/>
              <a:t>Boys </a:t>
            </a:r>
            <a:r>
              <a:rPr lang="en-AU" dirty="0" smtClean="0"/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Mt Penang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Tamworth Boys Home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Berry Farm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3160337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PPrompt" hidden="1"/>
          <p:cNvSpPr/>
          <p:nvPr>
            <p:custDataLst>
              <p:tags r:id="rId5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8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2" name="TPCountdown" hidden="1"/>
          <p:cNvGrpSpPr/>
          <p:nvPr>
            <p:custDataLst>
              <p:tags r:id="rId6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9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21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1"/>
          <p:cNvSpPr/>
          <p:nvPr>
            <p:custDataLst>
              <p:tags r:id="rId7"/>
            </p:custDataLst>
          </p:nvPr>
        </p:nvSpPr>
        <p:spPr>
          <a:xfrm>
            <a:off x="1037590" y="1645920"/>
            <a:ext cx="3464370" cy="487680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832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7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What is the site used for now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AU" dirty="0" err="1" smtClean="0"/>
              <a:t>Namatjira</a:t>
            </a:r>
            <a:r>
              <a:rPr lang="en-AU" dirty="0" smtClean="0"/>
              <a:t> haven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Benelongs</a:t>
            </a:r>
            <a:r>
              <a:rPr lang="en-AU" dirty="0" smtClean="0"/>
              <a:t> Haven </a:t>
            </a:r>
            <a:r>
              <a:rPr lang="en-AU" dirty="0" err="1" smtClean="0"/>
              <a:t>Resi</a:t>
            </a:r>
            <a:r>
              <a:rPr lang="en-AU" dirty="0" smtClean="0"/>
              <a:t> Rehab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Orana Haven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Buttery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5105240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PPrompt" hidden="1"/>
          <p:cNvSpPr/>
          <p:nvPr>
            <p:custDataLst>
              <p:tags r:id="rId5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8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2" name="TPCountdown" hidden="1"/>
          <p:cNvGrpSpPr/>
          <p:nvPr>
            <p:custDataLst>
              <p:tags r:id="rId6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9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21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1"/>
          <p:cNvSpPr/>
          <p:nvPr>
            <p:custDataLst>
              <p:tags r:id="rId7"/>
            </p:custDataLst>
          </p:nvPr>
        </p:nvSpPr>
        <p:spPr>
          <a:xfrm>
            <a:off x="1037590" y="2133600"/>
            <a:ext cx="2959481" cy="107289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416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7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What is the name of the local Cultural Centre?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 Illawarra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Arrawarra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Coolangatta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Coonawarra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7465665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PPrompt" hidden="1"/>
          <p:cNvSpPr/>
          <p:nvPr>
            <p:custDataLst>
              <p:tags r:id="rId5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2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6" name="TPCountdown" hidden="1"/>
          <p:cNvGrpSpPr/>
          <p:nvPr>
            <p:custDataLst>
              <p:tags r:id="rId6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23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:01</a:t>
              </a:r>
              <a:endParaRPr lang="en-AU" sz="2400" b="1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25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1"/>
          <p:cNvSpPr/>
          <p:nvPr>
            <p:custDataLst>
              <p:tags r:id="rId7"/>
            </p:custDataLst>
          </p:nvPr>
        </p:nvSpPr>
        <p:spPr>
          <a:xfrm>
            <a:off x="1037590" y="2133600"/>
            <a:ext cx="1769872" cy="585216"/>
          </a:xfrm>
          <a:prstGeom prst="roundRect">
            <a:avLst/>
          </a:prstGeom>
          <a:noFill/>
          <a:ln w="25400" cap="flat" cmpd="sng" algn="ctr">
            <a:solidFill>
              <a:srgbClr val="00C8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909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7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 Round 6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Team Leader Board</a:t>
            </a:r>
            <a:br>
              <a:rPr lang="en-AU" dirty="0" smtClean="0"/>
            </a:br>
            <a:r>
              <a:rPr lang="en-AU" dirty="0" smtClean="0"/>
              <a:t>End of Round 6</a:t>
            </a:r>
            <a:endParaRPr lang="en-AU" dirty="0"/>
          </a:p>
        </p:txBody>
      </p:sp>
      <p:sp>
        <p:nvSpPr>
          <p:cNvPr id="3" name="TPScore1"/>
          <p:cNvSpPr txBox="1"/>
          <p:nvPr/>
        </p:nvSpPr>
        <p:spPr>
          <a:xfrm>
            <a:off x="1270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1066.45</a:t>
            </a:r>
            <a:endParaRPr lang="en-AU" b="1"/>
          </a:p>
        </p:txBody>
      </p:sp>
      <p:sp>
        <p:nvSpPr>
          <p:cNvPr id="4" name="TPTeam1"/>
          <p:cNvSpPr txBox="1"/>
          <p:nvPr/>
        </p:nvSpPr>
        <p:spPr>
          <a:xfrm>
            <a:off x="127000" y="6223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</a:t>
            </a:r>
            <a:endParaRPr lang="en-AU" b="1"/>
          </a:p>
        </p:txBody>
      </p:sp>
      <p:pic>
        <p:nvPicPr>
          <p:cNvPr id="5" name="TPImage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292600"/>
            <a:ext cx="1676400" cy="1676400"/>
          </a:xfrm>
          <a:prstGeom prst="rect">
            <a:avLst/>
          </a:prstGeom>
        </p:spPr>
      </p:pic>
      <p:sp>
        <p:nvSpPr>
          <p:cNvPr id="6" name="TPScore2"/>
          <p:cNvSpPr txBox="1"/>
          <p:nvPr/>
        </p:nvSpPr>
        <p:spPr>
          <a:xfrm>
            <a:off x="19304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1092.48</a:t>
            </a:r>
            <a:endParaRPr lang="en-AU" b="1"/>
          </a:p>
        </p:txBody>
      </p:sp>
      <p:sp>
        <p:nvSpPr>
          <p:cNvPr id="7" name="TPTeam2"/>
          <p:cNvSpPr txBox="1"/>
          <p:nvPr/>
        </p:nvSpPr>
        <p:spPr>
          <a:xfrm>
            <a:off x="19304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AH&amp;MRC WSU(1)</a:t>
            </a:r>
            <a:endParaRPr lang="en-AU" b="1"/>
          </a:p>
        </p:txBody>
      </p:sp>
      <p:pic>
        <p:nvPicPr>
          <p:cNvPr id="8" name="TPImage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92600"/>
            <a:ext cx="1676400" cy="1676400"/>
          </a:xfrm>
          <a:prstGeom prst="rect">
            <a:avLst/>
          </a:prstGeom>
        </p:spPr>
      </p:pic>
      <p:sp>
        <p:nvSpPr>
          <p:cNvPr id="9" name="TPScore3"/>
          <p:cNvSpPr txBox="1"/>
          <p:nvPr/>
        </p:nvSpPr>
        <p:spPr>
          <a:xfrm>
            <a:off x="37338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902.38</a:t>
            </a:r>
            <a:endParaRPr lang="en-AU" b="1"/>
          </a:p>
        </p:txBody>
      </p:sp>
      <p:sp>
        <p:nvSpPr>
          <p:cNvPr id="10" name="TPTeam3"/>
          <p:cNvSpPr txBox="1"/>
          <p:nvPr/>
        </p:nvSpPr>
        <p:spPr>
          <a:xfrm>
            <a:off x="37338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Right(1)</a:t>
            </a:r>
            <a:endParaRPr lang="en-AU" b="1"/>
          </a:p>
        </p:txBody>
      </p:sp>
      <p:pic>
        <p:nvPicPr>
          <p:cNvPr id="11" name="TPImage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92600"/>
            <a:ext cx="1676400" cy="1676400"/>
          </a:xfrm>
          <a:prstGeom prst="rect">
            <a:avLst/>
          </a:prstGeom>
        </p:spPr>
      </p:pic>
      <p:sp>
        <p:nvSpPr>
          <p:cNvPr id="12" name="TPScore4"/>
          <p:cNvSpPr txBox="1"/>
          <p:nvPr/>
        </p:nvSpPr>
        <p:spPr>
          <a:xfrm>
            <a:off x="55372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980.75</a:t>
            </a:r>
            <a:endParaRPr lang="en-AU" b="1"/>
          </a:p>
        </p:txBody>
      </p:sp>
      <p:sp>
        <p:nvSpPr>
          <p:cNvPr id="13" name="TPTeam4"/>
          <p:cNvSpPr txBox="1"/>
          <p:nvPr/>
        </p:nvSpPr>
        <p:spPr>
          <a:xfrm>
            <a:off x="55372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</a:t>
            </a:r>
            <a:endParaRPr lang="en-AU" b="1"/>
          </a:p>
        </p:txBody>
      </p:sp>
      <p:pic>
        <p:nvPicPr>
          <p:cNvPr id="14" name="TPImage4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292600"/>
            <a:ext cx="1676400" cy="1676400"/>
          </a:xfrm>
          <a:prstGeom prst="rect">
            <a:avLst/>
          </a:prstGeom>
        </p:spPr>
      </p:pic>
      <p:sp>
        <p:nvSpPr>
          <p:cNvPr id="15" name="TPScore5"/>
          <p:cNvSpPr txBox="1"/>
          <p:nvPr/>
        </p:nvSpPr>
        <p:spPr>
          <a:xfrm>
            <a:off x="7340600" y="6477000"/>
            <a:ext cx="16764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1188.19</a:t>
            </a:r>
            <a:endParaRPr lang="en-AU" b="1"/>
          </a:p>
        </p:txBody>
      </p:sp>
      <p:sp>
        <p:nvSpPr>
          <p:cNvPr id="16" name="TPTeam5"/>
          <p:cNvSpPr txBox="1"/>
          <p:nvPr/>
        </p:nvSpPr>
        <p:spPr>
          <a:xfrm>
            <a:off x="7340600" y="6223000"/>
            <a:ext cx="1676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WSU(1)</a:t>
            </a:r>
            <a:endParaRPr lang="en-AU" b="1"/>
          </a:p>
        </p:txBody>
      </p:sp>
      <p:pic>
        <p:nvPicPr>
          <p:cNvPr id="17" name="TPImage5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4292600"/>
            <a:ext cx="1676400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5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76260430980585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85443886137536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18374574016756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346023085445335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419212888788294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Scores Round 6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32627"/>
              </p:ext>
            </p:extLst>
          </p:nvPr>
        </p:nvGraphicFramePr>
        <p:xfrm>
          <a:off x="127000" y="1333500"/>
          <a:ext cx="8890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1188.19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1092.48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1066.45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AH&amp;MRC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980.75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902.38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879.13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Right(1)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870.27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866.19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849.18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Right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832.82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36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 Leaders Round 6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8386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1401.62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1235.12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90302F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1195.14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903052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1159.67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90337C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1143.42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903218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1125.47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902FE0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1122.42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903043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1117.09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1111.25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902FF0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1092.78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90302E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113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Round 1</a:t>
            </a:r>
            <a:br>
              <a:rPr lang="en-AU" dirty="0" smtClean="0"/>
            </a:br>
            <a:r>
              <a:rPr lang="en-AU" dirty="0" smtClean="0"/>
              <a:t>All play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True or false – myth or reality</a:t>
            </a:r>
          </a:p>
          <a:p>
            <a:r>
              <a:rPr lang="en-AU" dirty="0" smtClean="0"/>
              <a:t>Quick as you can </a:t>
            </a:r>
          </a:p>
          <a:p>
            <a:r>
              <a:rPr lang="en-AU" dirty="0" smtClean="0"/>
              <a:t>Or Beat the Buzzer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90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Bonus question – Final Round </a:t>
            </a:r>
            <a:br>
              <a:rPr lang="en-AU" dirty="0" smtClean="0"/>
            </a:br>
            <a:r>
              <a:rPr lang="en-AU" dirty="0" err="1" smtClean="0"/>
              <a:t>Round</a:t>
            </a:r>
            <a:r>
              <a:rPr lang="en-AU" dirty="0" smtClean="0"/>
              <a:t> 7 Word scramble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All or nothing wager</a:t>
            </a:r>
          </a:p>
          <a:p>
            <a:r>
              <a:rPr lang="en-AU" dirty="0" smtClean="0"/>
              <a:t>Last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74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percentage of your current points would you like to wager on the next bonus question?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0%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25%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50%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75%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100%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4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This 10 letter word that starts with N and is really important for our workforce? </a:t>
            </a:r>
            <a:br>
              <a:rPr lang="en-AU" sz="2700" dirty="0" smtClean="0"/>
            </a:br>
            <a:r>
              <a:rPr lang="en-AU" dirty="0" smtClean="0"/>
              <a:t>N_T_O_K_N_</a:t>
            </a:r>
            <a:endParaRPr lang="en-AU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U J K U C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H I Y E 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P A M D 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 smtClean="0"/>
              <a:t>G R I W E</a:t>
            </a:r>
            <a:endParaRPr lang="en-AU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1470082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Chart" r:id="rId9" imgW="4572034" imgH="5143584" progId="MSGraph.Chart.8">
                  <p:embed followColorScheme="full"/>
                </p:oleObj>
              </mc:Choice>
              <mc:Fallback>
                <p:oleObj name="Chart" r:id="rId9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PPrompt" hidden="1"/>
          <p:cNvSpPr/>
          <p:nvPr>
            <p:custDataLst>
              <p:tags r:id="rId5"/>
            </p:custDataLst>
          </p:nvPr>
        </p:nvSpPr>
        <p:spPr>
          <a:xfrm rot="180000">
            <a:off x="2508250" y="5803900"/>
            <a:ext cx="4127500" cy="952500"/>
          </a:xfrm>
          <a:prstGeom prst="irregularSeal1">
            <a:avLst/>
          </a:prstGeom>
          <a:solidFill>
            <a:schemeClr val="accent1">
              <a:alpha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AU" sz="2400" b="1" smtClean="0">
                <a:solidFill>
                  <a:schemeClr val="tx1"/>
                </a:solidFill>
                <a:latin typeface="Comic Sans MS"/>
              </a:rPr>
              <a:t>Answer Now</a:t>
            </a:r>
            <a:endParaRPr lang="en-AU" sz="2400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4" name="CAI1"/>
          <p:cNvSpPr/>
          <p:nvPr>
            <p:custDataLst>
              <p:tags r:id="rId6"/>
            </p:custDataLst>
          </p:nvPr>
        </p:nvSpPr>
        <p:spPr>
          <a:xfrm rot="10800000">
            <a:off x="172720" y="3422566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TPCountdown" hidden="1"/>
          <p:cNvGrpSpPr/>
          <p:nvPr>
            <p:custDataLst>
              <p:tags r:id="rId7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16" name="CountdownShap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Countdown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AU" sz="2400" b="1" smtClean="0">
                  <a:solidFill>
                    <a:srgbClr val="FF0000"/>
                  </a:solidFill>
                  <a:latin typeface="Tahoma"/>
                </a:rPr>
                <a:t>10</a:t>
              </a:r>
              <a:endParaRPr lang="en-AU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18" name="Countdown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6467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Final Team Leader Board – Overall Winner</a:t>
            </a:r>
            <a:endParaRPr lang="en-AU" dirty="0"/>
          </a:p>
        </p:txBody>
      </p:sp>
      <p:sp>
        <p:nvSpPr>
          <p:cNvPr id="3" name="TPScore1"/>
          <p:cNvSpPr txBox="1"/>
          <p:nvPr/>
        </p:nvSpPr>
        <p:spPr>
          <a:xfrm>
            <a:off x="381000" y="6477000"/>
            <a:ext cx="25400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964.51</a:t>
            </a:r>
            <a:endParaRPr lang="en-AU" b="1"/>
          </a:p>
        </p:txBody>
      </p:sp>
      <p:sp>
        <p:nvSpPr>
          <p:cNvPr id="4" name="TPTeam1"/>
          <p:cNvSpPr txBox="1"/>
          <p:nvPr/>
        </p:nvSpPr>
        <p:spPr>
          <a:xfrm>
            <a:off x="381000" y="6223000"/>
            <a:ext cx="254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Centre Left(1)</a:t>
            </a:r>
            <a:endParaRPr lang="en-AU" b="1"/>
          </a:p>
        </p:txBody>
      </p:sp>
      <p:pic>
        <p:nvPicPr>
          <p:cNvPr id="5" name="TPImage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540000" cy="2540000"/>
          </a:xfrm>
          <a:prstGeom prst="rect">
            <a:avLst/>
          </a:prstGeom>
        </p:spPr>
      </p:pic>
      <p:sp>
        <p:nvSpPr>
          <p:cNvPr id="6" name="TPScore2"/>
          <p:cNvSpPr txBox="1"/>
          <p:nvPr/>
        </p:nvSpPr>
        <p:spPr>
          <a:xfrm>
            <a:off x="3302000" y="6477000"/>
            <a:ext cx="25400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1037.59</a:t>
            </a:r>
            <a:endParaRPr lang="en-AU" b="1"/>
          </a:p>
        </p:txBody>
      </p:sp>
      <p:sp>
        <p:nvSpPr>
          <p:cNvPr id="7" name="TPTeam2"/>
          <p:cNvSpPr txBox="1"/>
          <p:nvPr/>
        </p:nvSpPr>
        <p:spPr>
          <a:xfrm>
            <a:off x="3302000" y="6223000"/>
            <a:ext cx="25400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Audience Team Left</a:t>
            </a:r>
            <a:endParaRPr lang="en-AU" b="1"/>
          </a:p>
        </p:txBody>
      </p:sp>
      <p:pic>
        <p:nvPicPr>
          <p:cNvPr id="8" name="TPImage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429000"/>
            <a:ext cx="2540000" cy="2540000"/>
          </a:xfrm>
          <a:prstGeom prst="rect">
            <a:avLst/>
          </a:prstGeom>
        </p:spPr>
      </p:pic>
      <p:sp>
        <p:nvSpPr>
          <p:cNvPr id="9" name="TPScore3"/>
          <p:cNvSpPr txBox="1"/>
          <p:nvPr/>
        </p:nvSpPr>
        <p:spPr>
          <a:xfrm>
            <a:off x="6223000" y="6477000"/>
            <a:ext cx="25400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1139.55</a:t>
            </a:r>
            <a:endParaRPr lang="en-AU" b="1"/>
          </a:p>
        </p:txBody>
      </p:sp>
      <p:sp>
        <p:nvSpPr>
          <p:cNvPr id="10" name="TPTeam3"/>
          <p:cNvSpPr txBox="1"/>
          <p:nvPr/>
        </p:nvSpPr>
        <p:spPr>
          <a:xfrm>
            <a:off x="6223000" y="6223000"/>
            <a:ext cx="2540000" cy="381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b="1" smtClean="0"/>
              <a:t>South Coast WSU</a:t>
            </a:r>
            <a:endParaRPr lang="en-AU" b="1"/>
          </a:p>
        </p:txBody>
      </p:sp>
      <p:pic>
        <p:nvPicPr>
          <p:cNvPr id="11" name="TPImage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3429000"/>
            <a:ext cx="2540000" cy="2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8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248237259693318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267044800626755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-0.293286962862368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Team Scores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55969"/>
              </p:ext>
            </p:extLst>
          </p:nvPr>
        </p:nvGraphicFramePr>
        <p:xfrm>
          <a:off x="127000" y="1333500"/>
          <a:ext cx="8890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1139.55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1037.59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964.51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861.36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789.25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68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Individual Participant Leaders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11132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2336.46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1730.53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90325E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1623.71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1610.17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902A5F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1537.46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902FD5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945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Fastest Responders</a:t>
            </a:r>
            <a:endParaRPr lang="en-AU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4255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Seconds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0.083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902AB9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0.13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903014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0.183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0.197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902AA3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0.236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903031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81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Team MVP</a:t>
            </a:r>
            <a:endParaRPr lang="en-AU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81090"/>
              </p:ext>
            </p:extLst>
          </p:nvPr>
        </p:nvGraphicFramePr>
        <p:xfrm>
          <a:off x="127000" y="1333500"/>
          <a:ext cx="8890000" cy="86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3810000"/>
                <a:gridCol w="3810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 smtClean="0">
                          <a:solidFill>
                            <a:srgbClr val="000000"/>
                          </a:solidFill>
                        </a:rPr>
                        <a:t>Points</a:t>
                      </a:r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Team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Participant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2336.45749550696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2336.45749550696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Left(1)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903037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1623.70767977762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1623.70767977762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South Coast WSU(1)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90301D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1610.1681550955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Audience Team Centre Lef...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smtClean="0">
                          <a:solidFill>
                            <a:srgbClr val="000000"/>
                          </a:solidFill>
                        </a:rPr>
                        <a:t>902A5F</a:t>
                      </a:r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928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/>
              <a:t>Winner!</a:t>
            </a:r>
            <a:endParaRPr lang="en-AU" b="1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671638"/>
            <a:ext cx="2794000" cy="2794000"/>
          </a:xfrm>
          <a:prstGeom prst="rect">
            <a:avLst/>
          </a:prstGeom>
        </p:spPr>
      </p:pic>
      <p:sp>
        <p:nvSpPr>
          <p:cNvPr id="5" name="Team1"/>
          <p:cNvSpPr txBox="1"/>
          <p:nvPr/>
        </p:nvSpPr>
        <p:spPr>
          <a:xfrm>
            <a:off x="0" y="4719638"/>
            <a:ext cx="91440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4400" b="1" smtClean="0">
                <a:latin typeface="Calibri"/>
              </a:rPr>
              <a:t>Audience Team Right: 113.99</a:t>
            </a:r>
            <a:endParaRPr lang="en-AU" sz="4400" b="1"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6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Thankyou for playing 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Congratulations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0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Round 1 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All play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13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F48A2262A9244B39520E5C8BE0F3F12"/>
  <p:tag name="TPVERSION" val="5"/>
  <p:tag name="TPFULLVERSION" val="5.1.0.2296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ABDCA9E3B8D416CB62636CE05090543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Professional development&lt;/answertext&gt;&#10;                    &lt;valuetype&gt;-1&lt;/valuetype&gt;&#10;                &lt;/answer&gt;&#10;                &lt;answer&gt;&#10;                    &lt;guid&gt;4750DCB71EAC449FA7A5AA375F178F93&lt;/guid&gt;&#10;                    &lt;answertext&gt;Clinical supervision&lt;/answertext&gt;&#10;                    &lt;valuetype&gt;1&lt;/valuetype&gt;&#10;                &lt;/answer&gt;&#10;                &lt;answer&gt;&#10;                    &lt;guid&gt;451531CF233F4E24AD32D19E957904C1&lt;/guid&gt;&#10;                    &lt;answertext&gt;Support with training&lt;/answertext&gt;&#10;                    &lt;valuetype&gt;-1&lt;/valuetype&gt;&#10;                &lt;/answer&gt;&#10;                &lt;answer&gt;&#10;                    &lt;guid&gt;AD1C20C9511D4AE982C83957968ED7A2&lt;/guid&gt;&#10;                    &lt;answertext&gt;Qualifications&lt;/answertext&gt;&#10;                    &lt;valuetype&gt;-1&lt;/valuetype&gt;&#10;                &lt;/answer&gt;&#10;                &lt;answer&gt;&#10;                    &lt;guid&gt;735F488B0E7E4436994A187810BDBF74&lt;/guid&gt;&#10;                    &lt;answertext&gt;Organising state and local forums&lt;/answertext&gt;&#10;                    &lt;valuetype&gt;-1&lt;/valuetype&gt;&#10;                &lt;/answer&gt;&#10;                &lt;answer&gt;&#10;                    &lt;guid&gt;5E24E8A3E1ED40A4AF8112F2E1A279C2&lt;/guid&gt;&#10;                    &lt;answertext&gt;Information sharing / communication&lt;/answertext&gt;&#10;                    &lt;valuetype&gt;-1&lt;/valuetype&gt;&#10;                &lt;/answer&gt;&#10;            &lt;/answers&gt;&#10;        &lt;/multichoice&gt;&#10;    &lt;/questions&gt;&#10;&lt;/questionlist&gt;"/>
  <p:tag name="RESULTS" val="What are the four services that the WSU can provide?&#10;71[;]116[;]74[;]False[;]19[;]&#10;2.56756756756757[;]2[;]1.75592495900333[;]3.08327246165084&#10;26[;]-1[;]Professional development1[;]Professional development[;]&#10;21[;]1[;]Clinical supervision2[;]Clinical supervision[;]&#10;12[;]-1[;]Support with training3[;]Support with training[;]&#10;1[;]-1[;]Qualifications4[;]Qualifications[;]&#10;2[;]-1[;]Organising state and local forums5[;]Organising state and local forums[;]&#10;12[;]-1[;]Information sharing / communication6[;]Information sharing / communication[;]&#10;"/>
  <p:tag name="HASRESULTS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2F690566E6479988E743EEAF77ADA2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Advocate for positions and salaries&lt;/answertext&gt;&#10;                    &lt;valuetype&gt;-1&lt;/valuetype&gt;&#10;                &lt;/answer&gt;&#10;                &lt;answer&gt;&#10;                    &lt;guid&gt;4750DCB71EAC449FA7A5AA375F178F93&lt;/guid&gt;&#10;                    &lt;answertext&gt;Support Workforce to access professional development training towards mandatory qualifications. &lt;/answertext&gt;&#10;                    &lt;valuetype&gt;1&lt;/valuetype&gt;&#10;                &lt;/answer&gt;&#10;                &lt;answer&gt;&#10;                    &lt;guid&gt;451531CF233F4E24AD32D19E957904C1&lt;/guid&gt;&#10;                    &lt;answertext&gt;Take up workplace issues with managers as an employee representative&lt;/answertext&gt;&#10;                    &lt;valuetype&gt;-1&lt;/valuetype&gt;&#10;                &lt;/answer&gt;&#10;                &lt;answer&gt;&#10;                    &lt;guid&gt;AD1C20C9511D4AE982C83957968ED7A2&lt;/guid&gt;&#10;                    &lt;answertext&gt;Identify Workforce training needs and skills gaps&lt;/answertext&gt;&#10;                    &lt;valuetype&gt;1&lt;/valuetype&gt;&#10;                &lt;/answer&gt;&#10;                &lt;answer&gt;&#10;                    &lt;guid&gt;735F488B0E7E4436994A187810BDBF74&lt;/guid&gt;&#10;                    &lt;answertext&gt;Run errands as required&lt;/answertext&gt;&#10;                    &lt;valuetype&gt;-1&lt;/valuetype&gt;&#10;                &lt;/answer&gt;&#10;                &lt;answer&gt;&#10;                    &lt;guid&gt;5E24E8A3E1ED40A4AF8112F2E1A279C2&lt;/guid&gt;&#10;                    &lt;answertext&gt;Run forums and conferences&lt;/answertext&gt;&#10;                    &lt;valuetype&gt;1&lt;/valuetype&gt;&#10;                &lt;/answer&gt;&#10;                &lt;answer&gt;&#10;                    &lt;guid&gt;41CD25A44FF64FDA828996F95778E4A1&lt;/guid&gt;&#10;                    &lt;answertext&gt;Develop best practice resources&lt;/answertext&gt;&#10;                    &lt;valuetype&gt;1&lt;/valuetype&gt;&#10;                &lt;/answer&gt;&#10;                &lt;answer&gt;&#10;                    &lt;guid&gt;2F45862F3D7946FDA5D81F4A40CDBF05&lt;/guid&gt;&#10;                    &lt;answertext&gt;Encourage access to professional supervision and cultural mentoring&lt;/answertext&gt;&#10;                    &lt;valuetype&gt;1&lt;/valuetype&gt;&#10;                &lt;/answer&gt;&#10;                &lt;answer&gt;&#10;                    &lt;guid&gt;208C8A4A4FF141BF845B872B3A240DB7&lt;/guid&gt;&#10;                    &lt;answertext&gt;Deliver all services in a culturally appropriate manner&lt;/answertext&gt;&#10;                    &lt;valuetype&gt;1&lt;/valuetype&gt;&#10;                &lt;/answer&gt;&#10;            &lt;/answers&gt;&#10;        &lt;/multichoice&gt;&#10;    &lt;/questions&gt;&#10;&lt;/questionlist&gt;"/>
  <p:tag name="RESULTS" val="What are the four services that the WSU can provide?&#10;104[;]116[;]363[;]False[;]54[;]&#10;5.95316804407713[;]6[;]2.28915508656113[;]5.24023101032868&#10;10[;]-1[;]Advocate for positions and salaries1[;]Advocate for positions and salaries[;]&#10;29[;]1[;]Support Workforce to access professional development training towards mandatory qualifications. 2[;]Support Workforce to access professional development training towards mandatory qualifications. [;]&#10;20[;]-1[;]Take up workplace issues with managers as an employee representative3[;]Take up workplace issues with managers as an employee representative[;]&#10;57[;]1[;]Identify Workforce training needs and skills gaps4[;]Identify Workforce training needs and skills gaps[;]&#10;13[;]-1[;]Run errands as required5[;]Run errands as required[;]&#10;63[;]1[;]Run forums and conferences6[;]Run forums and conferences[;]&#10;57[;]1[;]Develop best practice resources7[;]Develop best practice resources[;]&#10;63[;]1[;]Encourage access to professional supervision and cultural mentoring8[;]Encourage access to professional supervision and cultural mentoring[;]&#10;51[;]1[;]Deliver all services in a culturally appropriate manner9[;]Deliver all services in a culturally appropriate manner[;]&#10;"/>
  <p:tag name="HASRESULTS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30"/>
  <p:tag name="TPCOUNTDOWNSOUND" val="C:\Users\tsmith\Music\countdown theme.mp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0274B41471544469C9E3764F93E74A0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Professional development&lt;/answertext&gt;&#10;                    &lt;valuetype&gt;-1&lt;/valuetype&gt;&#10;                &lt;/answer&gt;&#10;                &lt;answer&gt;&#10;                    &lt;guid&gt;4750DCB71EAC449FA7A5AA375F178F93&lt;/guid&gt;&#10;                    &lt;answertext&gt;Clinical supervision&lt;/answertext&gt;&#10;                    &lt;valuetype&gt;-1&lt;/valuetype&gt;&#10;                &lt;/answer&gt;&#10;                &lt;answer&gt;&#10;                    &lt;guid&gt;451531CF233F4E24AD32D19E957904C1&lt;/guid&gt;&#10;                    &lt;answertext&gt;Support with training&lt;/answertext&gt;&#10;                    &lt;valuetype&gt;1&lt;/valuetype&gt;&#10;                &lt;/answer&gt;&#10;                &lt;answer&gt;&#10;                    &lt;guid&gt;AD1C20C9511D4AE982C83957968ED7A2&lt;/guid&gt;&#10;                    &lt;answertext&gt;Qualifications&lt;/answertext&gt;&#10;                    &lt;valuetype&gt;-1&lt;/valuetype&gt;&#10;                &lt;/answer&gt;&#10;                &lt;answer&gt;&#10;                    &lt;guid&gt;735F488B0E7E4436994A187810BDBF74&lt;/guid&gt;&#10;                    &lt;answertext&gt;Organising state and local forums&lt;/answertext&gt;&#10;                    &lt;valuetype&gt;-1&lt;/valuetype&gt;&#10;                &lt;/answer&gt;&#10;                &lt;answer&gt;&#10;                    &lt;guid&gt;5E24E8A3E1ED40A4AF8112F2E1A279C2&lt;/guid&gt;&#10;                    &lt;answertext&gt;Information sharing / communication&lt;/answertext&gt;&#10;                    &lt;valuetype&gt;-1&lt;/valuetype&gt;&#10;                &lt;/answer&gt;&#10;            &lt;/answers&gt;&#10;        &lt;/multichoice&gt;&#10;    &lt;/questions&gt;&#10;&lt;/questionlist&gt;"/>
  <p:tag name="RESULTS" val="What are the four services that the WSU can provide?&#10;70[;]116[;]76[;]False[;]43[;]&#10;2.46052631578947[;]3[;]0.909609364879177[;]0.8273891966759&#10;18[;]-1[;]Professional development1[;]Professional development[;]&#10;8[;]-1[;]Clinical supervision2[;]Clinical supervision[;]&#10;48[;]1[;]Support with training3[;]Support with training[;]&#10;1[;]-1[;]Qualifications4[;]Qualifications[;]&#10;1[;]-1[;]Organising state and local forums5[;]Organising state and local forums[;]&#10;0[;]-1[;]Information sharing / communication6[;]Information sharing / communication[;]&#10;"/>
  <p:tag name="HASRESULTS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Aunty Lorraine’s healing program is called Marumali? &#10;110[;]116[;]110[;]False[;]80[;]&#10;1.27272727272727[;]1[;]0.445361771415123[;]0.198347107438017&#10;80[;]1[;]True1[;]True[;]&#10;30[;]-1[;]False2[;]False[;]&#10;"/>
  <p:tag name="HASRESULTS" val="Tru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C63AC91B99A242DBA358CE80973F4277&lt;/guid&gt;&#10;        &lt;description /&gt;&#10;        &lt;date&gt;1/03/2014 12:21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BDE26FBE3F44225931D5D163FC5B570&lt;/guid&gt;&#10;            &lt;repollguid&gt;BE59465421104CE3AFC8ED5848EA482C&lt;/repollguid&gt;&#10;            &lt;sourceid&gt;1FA690831C1D4B7D820B6DC3CF008A6F&lt;/sourceid&gt;&#10;            &lt;questiontext&gt;Aunty Lorraine’s healing program is called Marumali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2498DC61EF694D54A66FCCD29DBB225D&lt;/guid&gt;&#10;                    &lt;answertext&gt;True&lt;/answertext&gt;&#10;                    &lt;valuetype&gt;-1&lt;/valuetype&gt;&#10;                &lt;/answer&gt;&#10;                &lt;answer&gt;&#10;                    &lt;guid&gt;E10BE623700D49ECA3A735575975896B&lt;/guid&gt;&#10;                    &lt;answertext&gt;False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3048BD425548A1B7448DA64B783D0B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Professional development&lt;/answertext&gt;&#10;                    &lt;valuetype&gt;-1&lt;/valuetype&gt;&#10;                &lt;/answer&gt;&#10;                &lt;answer&gt;&#10;                    &lt;guid&gt;4750DCB71EAC449FA7A5AA375F178F93&lt;/guid&gt;&#10;                    &lt;answertext&gt;Clinical supervision&lt;/answertext&gt;&#10;                    &lt;valuetype&gt;-1&lt;/valuetype&gt;&#10;                &lt;/answer&gt;&#10;                &lt;answer&gt;&#10;                    &lt;guid&gt;451531CF233F4E24AD32D19E957904C1&lt;/guid&gt;&#10;                    &lt;answertext&gt;Support with training&lt;/answertext&gt;&#10;                    &lt;valuetype&gt;1&lt;/valuetype&gt;&#10;                &lt;/answer&gt;&#10;                &lt;answer&gt;&#10;                    &lt;guid&gt;AD1C20C9511D4AE982C83957968ED7A2&lt;/guid&gt;&#10;                    &lt;answertext&gt;Qualifications&lt;/answertext&gt;&#10;                    &lt;valuetype&gt;-1&lt;/valuetype&gt;&#10;                &lt;/answer&gt;&#10;                &lt;answer&gt;&#10;                    &lt;guid&gt;735F488B0E7E4436994A187810BDBF74&lt;/guid&gt;&#10;                    &lt;answertext&gt;Organising state and local forums&lt;/answertext&gt;&#10;                    &lt;valuetype&gt;-1&lt;/valuetype&gt;&#10;                &lt;/answer&gt;&#10;                &lt;answer&gt;&#10;                    &lt;guid&gt;5E24E8A3E1ED40A4AF8112F2E1A279C2&lt;/guid&gt;&#10;                    &lt;answertext&gt;Information sharing / communication&lt;/answertext&gt;&#10;                    &lt;valuetype&gt;-1&lt;/valuetype&gt;&#10;                &lt;/answer&gt;&#10;            &lt;/answers&gt;&#10;        &lt;/multichoice&gt;&#10;    &lt;/questions&gt;&#10;&lt;/questionlist&gt;"/>
  <p:tag name="RESULTS" val="What are the four services that the WSU can provide?&#10;102[;]116[;]111[;]False[;]61[;]&#10;2.84684684684685[;]3[;]0.632429865757991[;]0.39996753510267&#10;1[;]-1[;]Professional development1[;]Professional development[;]&#10;28[;]-1[;]Clinical supervision2[;]Clinical supervision[;]&#10;70[;]1[;]Support with training3[;]Support with training[;]&#10;11[;]-1[;]Qualifications4[;]Qualifications[;]&#10;1[;]-1[;]Organising state and local forums5[;]Organising state and local forums[;]&#10;0[;]-1[;]Information sharing / communication6[;]Information sharing / communication[;]&#10;"/>
  <p:tag name="HASRESULTS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ANIMATION" val="2"/>
  <p:tag name="ANIMATEDIMAGE" val="C:\Program Files (x86)\Turning Technologies\TurningPoint 5\Application\Resources\HotAirBalloon.png"/>
  <p:tag name="ANIMATIONSPEED" val="3"/>
  <p:tag name="NUMBERTODISPLAY" val="5"/>
  <p:tag name="TYPE" val="RacingSlid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PARTICIPANTDISPLAY" val="1"/>
  <p:tag name="NUMBERTODISPLAY" val="10"/>
  <p:tag name="DISPLAYPOINTSLESSTHANONE" val="False"/>
  <p:tag name="CORRECTONLY" val="False"/>
  <p:tag name="TYPE" val="TeamLeaderboardSlid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ParticipantLeaderboardSlid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SCORECALCULATION" val="1"/>
  <p:tag name="NUMBERTODISPLAY" val="10"/>
  <p:tag name="DISPLAYPOINTSLESSTHANONE" val="False"/>
  <p:tag name="TYPE" val="FastestResponderSlid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ES" val="0,1,3,1,1,47,0,Pass;0,2,3,1,1,0,0,;2,2,3,1,1,48,0,play;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243F4F9C8E0C4FEFAD1AF9DC2E76E14A&lt;/guid&gt;&#10;        &lt;description /&gt;&#10;        &lt;date&gt;1/03/2014 12:21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6BB9FAFFC264F3DA9B4543CDF0BA3F5&lt;/guid&gt;&#10;            &lt;repollguid&gt;9D936A13D32F4B96AE1268A35D0E2C30&lt;/repollguid&gt;&#10;            &lt;sourceid&gt;221119B5C41C41BAAFE8C27FBBF6DDE3&lt;/sourceid&gt;&#10;            &lt;questiontext&gt;Audience only:Name four services that the WSU can provide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A7617BF41A540F5B712BD31AB321A17&lt;/guid&gt;&#10;                    &lt;answertext&gt;Pass&lt;/answertext&gt;&#10;                    &lt;valuetype&gt;0&lt;/valuetype&gt;&#10;                &lt;/answer&gt;&#10;                &lt;answer&gt;&#10;                    &lt;guid&gt;89756E0824BC4A7ABE837A4B36D67D7C&lt;/guid&gt;&#10;                    &lt;answertext&gt;Play&lt;/answertext&gt;&#10;                    &lt;valuetype&gt;0&lt;/valuetype&gt;&#10;                &lt;/answer&gt;&#10;            &lt;/answers&gt;&#10;        &lt;/multichoice&gt;&#10;    &lt;/questions&gt;&#10;&lt;/questionlist&gt;"/>
  <p:tag name="RESULTS" val="Audience only:Name four services that the WSU can provide?&#10;81[;]116[;]81[;]False[;]0[;]&#10;1.44444444444444[;]1[;]0.496903994999953[;]0.246913580246914&#10;45[;]0[;]Pass1[;]Pass[;]&#10;36[;]0[;]Play2[;]Play[;]&#10;"/>
  <p:tag name="HASRESULTS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1791BFE6E254056935B7BD2AC3DEDBD&lt;/guid&gt;&#10;            &lt;repollguid&gt;05E983D4EBE1480CAF3D173D2F3D3477&lt;/repollguid&gt;&#10;            &lt;sourceid&gt;8E5A0E9E33BF4265948E56B2ED997C94&lt;/sourceid&gt;&#10;            &lt;questiontext&gt;WSU- Nam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C31253368D224BB095DE2C749081D6CC&lt;/guid&gt;&#10;                    &lt;answertext&gt;Professional development&lt;/answertext&gt;&#10;                    &lt;valuetype&gt;1&lt;/valuetype&gt;&#10;                &lt;/answer&gt;&#10;                &lt;answer&gt;&#10;                    &lt;guid&gt;23E53C7CB4FF40028F3AF56537B683B2&lt;/guid&gt;&#10;                    &lt;answertext&gt;Support with training&lt;/answertext&gt;&#10;                    &lt;valuetype&gt;1&lt;/valuetype&gt;&#10;                &lt;/answer&gt;&#10;                &lt;answer&gt;&#10;                    &lt;guid&gt;BE581297936E4B4E9F178B1A2FBC7008&lt;/guid&gt;&#10;                    &lt;answertext&gt;Organising state and local forums&lt;/answertext&gt;&#10;                    &lt;valuetype&gt;1&lt;/valuetype&gt;&#10;                &lt;/answer&gt;&#10;                &lt;answer&gt;&#10;                    &lt;guid&gt;A2BA48F0957A426FADA4CB23C729584D&lt;/guid&gt;&#10;                    &lt;answertext&gt;Information sharing / communication&lt;/answertext&gt;&#10;                    &lt;valuetype&gt;1&lt;/valuetype&gt;&#10;                &lt;/answer&gt;&#10;            &lt;/answers&gt;&#10;        &lt;/multichoice&gt;&#10;    &lt;/questions&gt;&#10;&lt;/questionlist&gt;"/>
  <p:tag name="RESULTS" val="WSU- Name four services that the WSU can provide?&#10;29[;]116[;]82[;]False[;]16[;]&#10;2.32926829268293[;]2[;]1.13755062121381[;]1.29402141582391&#10;26[;]1[;]Professional development1[;]Professional development[;]&#10;21[;]1[;]Support with training2[;]Support with training[;]&#10;17[;]1[;]Organising state and local forums3[;]Organising state and local forums[;]&#10;18[;]1[;]Information sharing / communication4[;]Information sharing / communication[;]&#10;"/>
  <p:tag name="HASRESULTS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0F7C3BC885C4EE79D02BE9416EFBE6B&lt;/guid&gt;&#10;            &lt;repollguid&gt;05E983D4EBE1480CAF3D173D2F3D3477&lt;/repollguid&gt;&#10;            &lt;sourceid&gt;8E5A0E9E33BF4265948E56B2ED997C94&lt;/sourceid&gt;&#10;            &lt;questiontext&gt;Audience - Nam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C31253368D224BB095DE2C749081D6CC&lt;/guid&gt;&#10;                    &lt;answertext&gt;Professional development&lt;/answertext&gt;&#10;                    &lt;valuetype&gt;1&lt;/valuetype&gt;&#10;                &lt;/answer&gt;&#10;                &lt;answer&gt;&#10;                    &lt;guid&gt;23E53C7CB4FF40028F3AF56537B683B2&lt;/guid&gt;&#10;                    &lt;answertext&gt;Support with training&lt;/answertext&gt;&#10;                    &lt;valuetype&gt;1&lt;/valuetype&gt;&#10;                &lt;/answer&gt;&#10;                &lt;answer&gt;&#10;                    &lt;guid&gt;BE581297936E4B4E9F178B1A2FBC7008&lt;/guid&gt;&#10;                    &lt;answertext&gt;Organising state and local forums&lt;/answertext&gt;&#10;                    &lt;valuetype&gt;1&lt;/valuetype&gt;&#10;                &lt;/answer&gt;&#10;                &lt;answer&gt;&#10;                    &lt;guid&gt;A2BA48F0957A426FADA4CB23C729584D&lt;/guid&gt;&#10;                    &lt;answertext&gt;Information sharing / communication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ES" val="0,1,3,1,1,50,0,Pass;0,2,3,1,1,0,0,;2,2,3,1,1,51,0,play;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243F4F9C8E0C4FEFAD1AF9DC2E76E14A&lt;/guid&gt;&#10;        &lt;description /&gt;&#10;        &lt;date&gt;1/03/2014 12:21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7B992FA31749448A46171E191B5F82&lt;/guid&gt;&#10;            &lt;repollguid&gt;9D936A13D32F4B96AE1268A35D0E2C30&lt;/repollguid&gt;&#10;            &lt;sourceid&gt;221119B5C41C41BAAFE8C27FBBF6DDE3&lt;/sourceid&gt;&#10;            &lt;questiontext&gt;Audience only:Who should get supervision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A7617BF41A540F5B712BD31AB321A17&lt;/guid&gt;&#10;                    &lt;answertext&gt;Pass&lt;/answertext&gt;&#10;                    &lt;valuetype&gt;0&lt;/valuetype&gt;&#10;                &lt;/answer&gt;&#10;                &lt;answer&gt;&#10;                    &lt;guid&gt;89756E0824BC4A7ABE837A4B36D67D7C&lt;/guid&gt;&#10;                    &lt;answertext&gt;Play&lt;/answertext&gt;&#10;                    &lt;valuetype&gt;0&lt;/valuetype&gt;&#10;                &lt;/answer&gt;&#10;            &lt;/answers&gt;&#10;        &lt;/multichoice&gt;&#10;    &lt;/questions&gt;&#10;&lt;/questionlist&gt;"/>
  <p:tag name="RESULTS" val="Audience only:Who should get supervision?&#10;92[;]116[;]92[;]False[;]0[;]&#10;1.68478260869565[;]2[;]0.464602397242663[;]0.21585538752363&#10;29[;]0[;]Pass1[;]Pass[;]&#10;63[;]0[;]Play2[;]Play[;]&#10;"/>
  <p:tag name="HASRESULTS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EEA58262CE54D2F8D06E3C4825F1671&lt;/guid&gt;&#10;            &lt;repollguid&gt;05E983D4EBE1480CAF3D173D2F3D3477&lt;/repollguid&gt;&#10;            &lt;sourceid&gt;8E5A0E9E33BF4265948E56B2ED997C94&lt;/sourceid&gt;&#10;            &lt;questiontext&gt;WSU-Who should get supervision?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C31253368D224BB095DE2C749081D6CC&lt;/guid&gt;&#10;                    &lt;answertext&gt;Everyone&lt;/answertext&gt;&#10;                    &lt;valuetype&gt;1&lt;/valuetype&gt;&#10;                &lt;/answer&gt;&#10;            &lt;/answers&gt;&#10;        &lt;/multichoice&gt;&#10;    &lt;/questions&gt;&#10;&lt;/questionlist&gt;"/>
  <p:tag name="RESULTS" val="WSU-Who should get supervision?&#10;59[;]116[;]59[;]False[;]59[;]&#10;1[;]1[;]0[;]0&#10;59[;]1[;]Everyone1[;]Everyone[;]&#10;"/>
  <p:tag name="HASRESULTS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DA5FA5BDFD94D9495A8C29C16067B96&lt;/guid&gt;&#10;            &lt;repollguid&gt;05E983D4EBE1480CAF3D173D2F3D3477&lt;/repollguid&gt;&#10;            &lt;sourceid&gt;8E5A0E9E33BF4265948E56B2ED997C94&lt;/sourceid&gt;&#10;            &lt;questiontext&gt;Audience -Who should get supervision?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C31253368D224BB095DE2C749081D6CC&lt;/guid&gt;&#10;                    &lt;answertext&gt;Everyone&lt;/answertext&gt;&#10;                    &lt;valuetype&gt;1&lt;/valuetype&gt;&#10;                &lt;/answer&gt;&#10;            &lt;/answers&gt;&#10;        &lt;/multichoice&gt;&#10;    &lt;/questions&gt;&#10;&lt;/questionlist&gt;"/>
  <p:tag name="RESULTS" val="Audience -Who should get supervision?&#10;6[;]116[;]6[;]False[;]6[;]&#10;1[;]1[;]0[;]0&#10;6[;]1[;]Everyone1[;]Everyone[;]&#10;"/>
  <p:tag name="HASRESULTS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ES" val="0,1,3,1,1,53,0,Pass;0,2,3,1,1,0,0,;2,2,3,1,1,54,0,play;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243F4F9C8E0C4FEFAD1AF9DC2E76E14A&lt;/guid&gt;&#10;        &lt;description /&gt;&#10;        &lt;date&gt;1/03/2014 12:21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71CEE07F8604A63AE0AE6E0686322D7&lt;/guid&gt;&#10;            &lt;repollguid&gt;9D936A13D32F4B96AE1268A35D0E2C30&lt;/repollguid&gt;&#10;            &lt;sourceid&gt;221119B5C41C41BAAFE8C27FBBF6DDE3&lt;/sourceid&gt;&#10;            &lt;questiontext&gt;Audience only:Name 3 courses that the AHC offers specifically to SEWB / AOD workforce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A7617BF41A540F5B712BD31AB321A17&lt;/guid&gt;&#10;                    &lt;answertext&gt;Pass&lt;/answertext&gt;&#10;                    &lt;valuetype&gt;0&lt;/valuetype&gt;&#10;                &lt;/answer&gt;&#10;                &lt;answer&gt;&#10;                    &lt;guid&gt;89756E0824BC4A7ABE837A4B36D67D7C&lt;/guid&gt;&#10;                    &lt;answertext&gt;Play&lt;/answertext&gt;&#10;                    &lt;valuetype&gt;0&lt;/valuetype&gt;&#10;                &lt;/answer&gt;&#10;            &lt;/answers&gt;&#10;        &lt;/multichoice&gt;&#10;    &lt;/questions&gt;&#10;&lt;/questionlist&gt;"/>
  <p:tag name="RESULTS" val="Audience only:Name 3 courses that the AHC offers specifically to SEWB / AOD workforce&#10;105[;]116[;]105[;]False[;]0[;]&#10;1.35238095238095[;]1[;]0.477711855389884[;]0.228208616780045&#10;68[;]0[;]Pass1[;]Pass[;]&#10;37[;]0[;]Play2[;]Play[;]&#10;"/>
  <p:tag name="HASRESULTS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6A2A9FCB23C47208055ED212B682DC5&lt;/guid&gt;&#10;            &lt;repollguid&gt;05E983D4EBE1480CAF3D173D2F3D3477&lt;/repollguid&gt;&#10;            &lt;sourceid&gt;8E5A0E9E33BF4265948E56B2ED997C94&lt;/sourceid&gt;&#10;            &lt;questiontext&gt;WSU - Name 3 courses that the AHC offers specifically to SEWB / AOD workforce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B2AADE96179C4EF2A9EC3B5AC23BD7B9&lt;/guid&gt;&#10;                    &lt;answertext&gt;Certificate IV in Alcohol and other Drug – jointly badged with Certificate IV in in Mental (SEWB /AOD) &lt;/answertext&gt;&#10;                    &lt;valuetype&gt;0&lt;/valuetype&gt;&#10;                &lt;/answer&gt;&#10;                &lt;answer&gt;&#10;                    &lt;guid&gt;2CCA2D3A833948BD8125A5F5E9A2CC27&lt;/guid&gt;&#10;                    &lt;answertext&gt;Marumali&lt;/answertext&gt;&#10;                    &lt;valuetype&gt;0&lt;/valuetype&gt;&#10;                &lt;/answer&gt;&#10;                &lt;answer&gt;&#10;                    &lt;guid&gt;CD7D2A40317A4051A0B68353CF280DB7&lt;/guid&gt;&#10;                    &lt;answertext&gt;Diploma of Counselling &lt;/answertext&gt;&#10;                    &lt;valuetype&gt;0&lt;/valuetype&gt;&#10;                &lt;/answer&gt;&#10;            &lt;/answers&gt;&#10;        &lt;/multichoice&gt;&#10;    &lt;/questions&gt;&#10;&lt;/questionlist&gt;"/>
  <p:tag name="HASRESULTS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6F1CA68315F47FABFE8AE1C1F25DF3E&lt;/guid&gt;&#10;            &lt;repollguid&gt;05E983D4EBE1480CAF3D173D2F3D3477&lt;/repollguid&gt;&#10;            &lt;sourceid&gt;8E5A0E9E33BF4265948E56B2ED997C94&lt;/sourceid&gt;&#10;            &lt;questiontext&gt;Audience - Name 3 courses that the AHC offers specifically to SEWB / AOD workforce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C31253368D224BB095DE2C749081D6CC&lt;/guid&gt;&#10;                    &lt;answertext&gt;Certificate IV in Alcohol and other Drug – jointly badged with Certificate IV in in Mental (SEWB /AOD) &lt;/answertext&gt;&#10;                    &lt;valuetype&gt;1&lt;/valuetype&gt;&#10;                &lt;/answer&gt;&#10;                &lt;answer&gt;&#10;                    &lt;guid&gt;23E53C7CB4FF40028F3AF56537B683B2&lt;/guid&gt;&#10;                    &lt;answertext&gt;Marumali&lt;/answertext&gt;&#10;                    &lt;valuetype&gt;1&lt;/valuetype&gt;&#10;                &lt;/answer&gt;&#10;                &lt;answer&gt;&#10;                    &lt;guid&gt;A82B7FC93FC548C68496F8E0E02F85D4&lt;/guid&gt;&#10;                    &lt;answertext&gt;Diploma of Counselling &lt;/answertext&gt;&#10;                    &lt;valuetype&gt;-1&lt;/valuetype&gt;&#10;                &lt;/answer&gt;&#10;            &lt;/answers&gt;&#10;        &lt;/multichoice&gt;&#10;    &lt;/questions&gt;&#10;&lt;/questionlist&gt;"/>
  <p:tag name="RESULTS" val="Audience - Name 3 courses that the AHC offers specifically to SEWB / AOD workforce&#10;31[;]116[;]46[;]False[;]0[;]&#10;2.52173913043478[;]3[;]0.714420727180651[;]0.510396975425331&#10;6[;]1[;]Certificate IV in Alcohol and other Drug – jointly badged with Certificate IV in in Mental (SEWB /AOD) 1[;]Certificate IV in Alcohol and other Drug – jointly badged with Certificate IV in in Mental (SEWB /AOD) [;]&#10;10[;]1[;]Marumali2[;]Marumali[;]&#10;30[;]-1[;]Diploma of Counselling 3[;]Diploma of Counselling [;]&#10;"/>
  <p:tag name="HASRESULTS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AC33D9F0B5294694B3E4E83B7FE0D161&lt;/guid&gt;&#10;        &lt;description /&gt;&#10;        &lt;date&gt;3/05/2014 12:11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D0515D62BB74C4C9319C9B907F3E76B&lt;/guid&gt;&#10;            &lt;repollguid&gt;18BDC7259DC84B3D84EE179589FFA64B&lt;/repollguid&gt;&#10;            &lt;sourceid&gt;15B2A952AF5A40BA9E64A057D67FFC9E&lt;/sourceid&gt;&#10;            &lt;questiontext&gt;Audience - What do you want from supervision?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9A7FD4DFA59411BA0627CBD0B252427&lt;/guid&gt;&#10;                    &lt;answertext&gt;Audience answer here&lt;/answertext&gt;&#10;                    &lt;valuetype&gt;0&lt;/valuetype&gt;&#10;                &lt;/answer&gt;&#10;            &lt;/answers&gt;&#10;        &lt;/multichoice&gt;&#10;    &lt;/questions&gt;&#10;&lt;/questionlist&gt;"/>
  <p:tag name="RESULTS" val="Audience - What do you want from supervision?&#10;16[;]116[;]16[;]False[;]0[;]&#10;1[;]1[;]0[;]0&#10;16[;]0[;]Audience answer here1[;]Audience answer here[;]&#10;"/>
  <p:tag name="HASRESULTS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ES" val="0,1,3,1,1,28,0,Pass;0,2,3,1,1,0,0,;2,2,3,1,1,28,0,play;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243F4F9C8E0C4FEFAD1AF9DC2E76E14A&lt;/guid&gt;&#10;        &lt;description /&gt;&#10;        &lt;date&gt;1/03/2014 12:21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43CD256B3494CF698ED2F13C0E02B15&lt;/guid&gt;&#10;            &lt;repollguid&gt;9D936A13D32F4B96AE1268A35D0E2C30&lt;/repollguid&gt;&#10;            &lt;sourceid&gt;221119B5C41C41BAAFE8C27FBBF6DDE3&lt;/sourceid&gt;&#10;            &lt;questiontext&gt;Audience only:Name four services that the WSU can provide?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9EBBA7E152A4427B7F96A6503631372&lt;/guid&gt;&#10;                    &lt;answertext&gt;Audience answer here&lt;/answertext&gt;&#10;                    &lt;valuetype&gt;0&lt;/valuetype&gt;&#10;                &lt;/answer&gt;&#10;            &lt;/answers&gt;&#10;        &lt;/multichoice&gt;&#10;    &lt;/questions&gt;&#10;&lt;/questionlist&gt;"/>
  <p:tag name="RESULTS" val="Audience only:Name four services that the WSU can provide?&#10;18[;]116[;]18[;]False[;]0[;]&#10;1[;]1[;]0[;]0&#10;18[;]0[;]Audience answer here1[;]Audience answer here[;]&#10;"/>
  <p:tag name="HASRESULTS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ANIMATION" val="2"/>
  <p:tag name="ANIMATEDIMAGE" val="C:\Program Files (x86)\Turning Technologies\TurningPoint 5\Application\Resources\HotAirBalloon.png"/>
  <p:tag name="ANIMATIONSPEED" val="3"/>
  <p:tag name="NUMBERTODISPLAY" val="5"/>
  <p:tag name="TYPE" val="RacingSlid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PARTICIPANTDISPLAY" val="1"/>
  <p:tag name="NUMBERTODISPLAY" val="10"/>
  <p:tag name="DISPLAYPOINTSLESSTHANONE" val="False"/>
  <p:tag name="CORRECTONLY" val="False"/>
  <p:tag name="TYPE" val="TeamLeaderboard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ParticipantLeaderboardSlid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ES" val="0,1,3,1,1,63,0,Pass;0,2,3,1,1,0,0,;2,2,3,1,1,64,0,play;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243F4F9C8E0C4FEFAD1AF9DC2E76E14A&lt;/guid&gt;&#10;        &lt;description /&gt;&#10;        &lt;date&gt;1/03/2014 12:21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083B989565D4907831A0CF9CEEF38ED&lt;/guid&gt;&#10;            &lt;repollguid&gt;9D936A13D32F4B96AE1268A35D0E2C30&lt;/repollguid&gt;&#10;            &lt;sourceid&gt;221119B5C41C41BAAFE8C27FBBF6DDE3&lt;/sourceid&gt;&#10;            &lt;questiontext&gt;Audience only:There are two WSUs in NSW – what are the differences between them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A7617BF41A540F5B712BD31AB321A17&lt;/guid&gt;&#10;                    &lt;answertext&gt;Pass&lt;/answertext&gt;&#10;                    &lt;valuetype&gt;0&lt;/valuetype&gt;&#10;                &lt;/answer&gt;&#10;                &lt;answer&gt;&#10;                    &lt;guid&gt;89756E0824BC4A7ABE837A4B36D67D7C&lt;/guid&gt;&#10;                    &lt;answertext&gt;Play&lt;/answertext&gt;&#10;                    &lt;valuetype&gt;0&lt;/valuetype&gt;&#10;                &lt;/answer&gt;&#10;            &lt;/answers&gt;&#10;        &lt;/multichoice&gt;&#10;    &lt;/questions&gt;&#10;&lt;/questionlist&gt;"/>
  <p:tag name="RESULTS" val="Audience only:There are two WSUs in NSW – what are the differences between them &#10;75[;]116[;]75[;]False[;]0[;]&#10;1.73333333333333[;]2[;]0.442216638714053[;]0.195555555555556&#10;20[;]0[;]Pass1[;]Pass[;]&#10;55[;]0[;]Play2[;]Play[;]&#10;"/>
  <p:tag name="HASRESULTS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7DFB113E7624CE8B3A29C85CF54A1C8&lt;/guid&gt;&#10;            &lt;repollguid&gt;05E983D4EBE1480CAF3D173D2F3D3477&lt;/repollguid&gt;&#10;            &lt;sourceid&gt;8E5A0E9E33BF4265948E56B2ED997C94&lt;/sourceid&gt;&#10;            &lt;questiontext&gt;WSU - There are two WSUs in NSW – what are the differences between them 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A6D3F1CB91AD4DE791BCE1F83162E57B&lt;/guid&gt;&#10;                    &lt;answertext&gt;One is based in Sydney the other in the South Coast&lt;/answertext&gt;&#10;                    &lt;valuetype&gt;0&lt;/valuetype&gt;&#10;                &lt;/answer&gt;&#10;                &lt;answer&gt;&#10;                    &lt;guid&gt;8463B08B07CD41EDBE566AA6038357FE&lt;/guid&gt;&#10;                    &lt;answertext&gt;S Coast works with ACT workforce&lt;/answertext&gt;&#10;                    &lt;valuetype&gt;0&lt;/valuetype&gt;&#10;                &lt;/answer&gt;&#10;                &lt;answer&gt;&#10;                    &lt;guid&gt;FA2B788831924E2392D362114CB2F3F6&lt;/guid&gt;&#10;                    &lt;answertext&gt;S Coast is regional, AHMRC is statewide&lt;/answertext&gt;&#10;                    &lt;valuetype&gt;0&lt;/valuetype&gt;&#10;                &lt;/answer&gt;&#10;            &lt;/answers&gt;&#10;        &lt;/multichoice&gt;&#10;    &lt;/questions&gt;&#10;&lt;/questionlist&gt;"/>
  <p:tag name="RESULTS" val="WSU - There are two WSUs in NSW – what are the differences between them &#10;102[;]116[;]294[;]False[;]0[;]&#10;2.02380952380952[;]2[;]0.818230489401885[;]0.669501133786848&#10;95[;]0[;]One is based in Sydney the other in the South Coast1[;]One is based in Sydney the other in the South Coast[;]&#10;97[;]0[;]S Coast works with ACT workforce2[;]S Coast works with ACT workforce[;]&#10;102[;]0[;]S Coast is regional, AHMRC is statewide3[;]S Coast is regional, AHMRC is statewide[;]&#10;"/>
  <p:tag name="HASRESULTS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5E6B9728BBB2400BB2913CA4B0B6E516&lt;/guid&gt;&#10;        &lt;description /&gt;&#10;        &lt;date&gt;3/05/2014 11:47:3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F68F33E64F94311B8B5FDF2CD4666DD&lt;/guid&gt;&#10;            &lt;repollguid&gt;05E983D4EBE1480CAF3D173D2F3D3477&lt;/repollguid&gt;&#10;            &lt;sourceid&gt;8E5A0E9E33BF4265948E56B2ED997C94&lt;/sourceid&gt;&#10;            &lt;questiontext&gt;Audience - There are two WSUs in NSW – what are the differences between them &lt;/questiontext&gt;&#10;            &lt;showresults&gt;True&lt;/showresults&gt;&#10;            &lt;responsegrid&gt;0&lt;/responsegrid&gt;&#10;            &lt;countdowntimer&gt;False&lt;/countdowntimer&gt;&#10;            &lt;countdowntime&gt;15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C31253368D224BB095DE2C749081D6CC&lt;/guid&gt;&#10;                    &lt;answertext&gt;One is based in Sydney the other in the South Coast&lt;/answertext&gt;&#10;                    &lt;valuetype&gt;1&lt;/valuetype&gt;&#10;                &lt;/answer&gt;&#10;                &lt;answer&gt;&#10;                    &lt;guid&gt;23E53C7CB4FF40028F3AF56537B683B2&lt;/guid&gt;&#10;                    &lt;answertext&gt;S Coast works with ACT workforce&lt;/answertext&gt;&#10;                    &lt;valuetype&gt;1&lt;/valuetype&gt;&#10;                &lt;/answer&gt;&#10;                &lt;answer&gt;&#10;                    &lt;guid&gt;BE581297936E4B4E9F178B1A2FBC7008&lt;/guid&gt;&#10;                    &lt;answertext&gt;S Coast is regional, AHMRC is statewide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Aunty Lorraine’s healing program is called Marumali? &#10;110[;]116[;]110[;]False[;]80[;]&#10;1.27272727272727[;]1[;]0.445361771415123[;]0.198347107438017&#10;80[;]1[;]True1[;]True[;]&#10;30[;]-1[;]False2[;]False[;]&#10;"/>
  <p:tag name="HASRESULTS" val="True"/>
  <p:tag name="AUTOOPENPOLL" val="True"/>
  <p:tag name="TYPE" val="WagerSlide"/>
  <p:tag name="TPQUESTIONXML" val="﻿&lt;?xml version=&quot;1.0&quot; encoding=&quot;utf-8&quot;?&gt;&#10;&lt;questionlist&gt;&#10;    &lt;properties&gt;&#10;        &lt;guid&gt;37578FCED63D4C718A60BE479FC945E4&lt;/guid&gt;&#10;        &lt;description /&gt;&#10;        &lt;date&gt;1/03/2014 12:21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3E9373BDAEC4F01ADC0EC1387F3B089&lt;/guid&gt;&#10;            &lt;repollguid&gt;9CF2C7079AED4B3E9E5E866B7014362F&lt;/repollguid&gt;&#10;            &lt;sourceid&gt;45F20D9ADB6C476DBFDC62EA8F642AB4&lt;/sourceid&gt;&#10;            &lt;questiontext&gt;What percentage of your current points would you like to wager on the next bonus question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681532348AA04D8995ECB6785B338D1D&lt;/guid&gt;&#10;                    &lt;answertext&gt;0%&lt;/answertext&gt;&#10;                    &lt;valuetype&gt;0&lt;/valuetype&gt;&#10;                    &lt;manualvalue&gt;0&lt;/manualvalue&gt;&#10;                &lt;/answer&gt;&#10;                &lt;answer&gt;&#10;                    &lt;guid&gt;75DC8B350B294966B11EC507BA0646EF&lt;/guid&gt;&#10;                    &lt;answertext&gt;25%&lt;/answertext&gt;&#10;                    &lt;valuetype&gt;0&lt;/valuetype&gt;&#10;                    &lt;manualvalue&gt;0&lt;/manualvalue&gt;&#10;                &lt;/answer&gt;&#10;                &lt;answer&gt;&#10;                    &lt;guid&gt;FFC40E5794664541BF7EDFCC856BDF84&lt;/guid&gt;&#10;                    &lt;answertext&gt;50%&lt;/answertext&gt;&#10;                    &lt;valuetype&gt;0&lt;/valuetype&gt;&#10;                    &lt;manualvalue&gt;0&lt;/manualvalue&gt;&#10;                &lt;/answer&gt;&#10;                &lt;answer&gt;&#10;                    &lt;guid&gt;E043E653FD594D1EBBF31284B71FBBBA&lt;/guid&gt;&#10;                    &lt;answertext&gt;75%&lt;/answertext&gt;&#10;                    &lt;valuetype&gt;0&lt;/valuetype&gt;&#10;                    &lt;manualvalue&gt;0&lt;/manualvalue&gt;&#10;                &lt;/answer&gt;&#10;                &lt;answer&gt;&#10;                    &lt;guid&gt;0AF45D41B5BA4C668F76BCB17744CCDC&lt;/guid&gt;&#10;                    &lt;answertext&gt;100%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ANIMATION" val="2"/>
  <p:tag name="ANIMATEDIMAGE" val="C:\Program Files (x86)\Turning Technologies\TurningPoint 5\Application\Resources\HotAirBalloon.png"/>
  <p:tag name="ANIMATIONSPEED" val="3"/>
  <p:tag name="NUMBERTODISPLAY" val="5"/>
  <p:tag name="TYPE" val="RacingSlid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PARTICIPANTDISPLAY" val="1"/>
  <p:tag name="DISPLAYPOINTSLESSTHANONE" val="False"/>
  <p:tag name="CORRECTONLY" val="False"/>
  <p:tag name="NUMBERTODISPLAY" val="10"/>
  <p:tag name="TYPE" val="TeamLeaderboardSlid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ParticipantLeaderboardSlid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DISPLAYPOINTSLESSTHANONE" val="False"/>
  <p:tag name="TYPE" val="FastestResponderSlid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81D8936196E471EA1AF14E62D368DFE&lt;/guid&gt;&#10;            &lt;repollguid&gt;8F612AB5900148BB9CD946BB96AFCF2B&lt;/repollguid&gt;&#10;            &lt;sourceid&gt;AB9611E754254C17AB9E5D96C73F2308&lt;/sourceid&gt;&#10;            &lt;questiontext&gt;What country covers a large area of the mid North Coast of NSW, from the Nambucca River northward to the Clarence River and inland to the Northern Tablelands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Gumabalaya&lt;/answertext&gt;&#10;                    &lt;valuetype&gt;-1&lt;/valuetype&gt;&#10;                &lt;/answer&gt;&#10;                &lt;answer&gt;&#10;                    &lt;guid&gt;4750DCB71EAC449FA7A5AA375F178F93&lt;/guid&gt;&#10;                    &lt;answertext&gt;Gumbaynggirr&lt;/answertext&gt;&#10;                    &lt;valuetype&gt;1&lt;/valuetype&gt;&#10;                &lt;/answer&gt;&#10;                &lt;answer&gt;&#10;                    &lt;guid&gt;451531CF233F4E24AD32D19E957904C1&lt;/guid&gt;&#10;                    &lt;answertext&gt;Gumballs&lt;/answertext&gt;&#10;                    &lt;valuetype&gt;-1&lt;/valuetype&gt;&#10;                &lt;/answer&gt;&#10;                &lt;answer&gt;&#10;                    &lt;guid&gt;AD1C20C9511D4AE982C83957968ED7A2&lt;/guid&gt;&#10;                    &lt;answertext&gt;Wiradjuri&lt;/answertext&gt;&#10;                    &lt;valuetype&gt;-1&lt;/valuetype&gt;&#10;                &lt;/answer&gt;&#10;                &lt;answer&gt;&#10;                    &lt;guid&gt;735F488B0E7E4436994A187810BDBF74&lt;/guid&gt;&#10;                    &lt;answertext&gt;Kamillaroi&lt;/answertext&gt;&#10;                    &lt;valuetype&gt;-1&lt;/valuetype&gt;&#10;                &lt;/answer&gt;&#10;            &lt;/answers&gt;&#10;        &lt;/multichoice&gt;&#10;    &lt;/questions&gt;&#10;&lt;/questionlist&gt;"/>
  <p:tag name="RESULTS" val="What country covers a large area of the mid North Coast of NSW, from the Nambucca River northward to the Clarence River and inland to the Northern Tablelands? &#10;93[;]116[;]96[;]False[;]85[;]&#10;2.15625[;]2[;]0.617928747915162[;]0.3818359375&#10;1[;]-1[;]Gumabalaya1[;]Gumabalaya[;]&#10;88[;]1[;]Gumbaynggirr2[;]Gumbaynggirr[;]&#10;0[;]-1[;]Gumballs3[;]Gumballs[;]&#10;5[;]-1[;]Wiradjuri4[;]Wiradjuri[;]&#10;2[;]-1[;]Kamillaroi5[;]Kamillaroi[;]&#10;"/>
  <p:tag name="HASRESULTS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03576A1363C44D318938A749195D3760&lt;/guid&gt;&#10;        &lt;description /&gt;&#10;        &lt;date&gt;3/05/2014 11:10:1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82C81093B59455DB3DE8C67643077F6&lt;/guid&gt;&#10;            &lt;repollguid&gt;7A0F97B8BAB1403F98B36A024BA846D8&lt;/repollguid&gt;&#10;            &lt;sourceid&gt;C19BA9934D874FDFAFB86895C4F6797A&lt;/sourceid&gt;&#10;            &lt;questiontext&gt;When did European farmers and timber getters first get busy in this area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435FDCE24384E29B6743FB77EB2DEC0&lt;/guid&gt;&#10;                    &lt;answertext&gt;1898 in Corindi&lt;/answertext&gt;&#10;                    &lt;valuetype&gt;-1&lt;/valuetype&gt;&#10;                &lt;/answer&gt;&#10;                &lt;answer&gt;&#10;                    &lt;guid&gt;D74AACAF6C324BAB87039AEF6977F0AD&lt;/guid&gt;&#10;                    &lt;answertext&gt;1920 in Corindi&lt;/answertext&gt;&#10;                    &lt;valuetype&gt;-1&lt;/valuetype&gt;&#10;                &lt;/answer&gt;&#10;                &lt;answer&gt;&#10;                    &lt;guid&gt;60F8B825B4454B70AB9B276B8B96ECB1&lt;/guid&gt;&#10;                    &lt;answertext&gt;1848 in Corindi&lt;/answertext&gt;&#10;                    &lt;valuetype&gt;1&lt;/valuetype&gt;&#10;                &lt;/answer&gt;&#10;                &lt;answer&gt;&#10;                    &lt;guid&gt;D61885348774485FBA9A73CC343F5373&lt;/guid&gt;&#10;                    &lt;answertext&gt;1984 in Coffs Harbour&lt;/answertext&gt;&#10;                    &lt;valuetype&gt;-1&lt;/valuetype&gt;&#10;                &lt;/answer&gt;&#10;            &lt;/answers&gt;&#10;        &lt;/multichoice&gt;&#10;    &lt;/questions&gt;&#10;&lt;/questionlist&gt;"/>
  <p:tag name="RESULTS" val="When did European farmers and timber getters first get busy in this area?&#10;82[;]116[;]82[;]False[;]23[;]&#10;2.26829268292683[;]2[;]0.937677209109321[;]0.879238548483046&#10;19[;]-1[;]1898 in Corindi1[;]1898 in Corindi[;]&#10;31[;]-1[;]1920 in Corindi2[;]1920 in Corindi[;]&#10;23[;]1[;]1848 in Corindi3[;]1848 in Corindi[;]&#10;9[;]-1[;]1984 in Coffs Harbour4[;]1984 in Coffs Harbour[;]&#10;"/>
  <p:tag name="HASRESULTS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3"/>
  <p:tag name="TPCOUNTDOWNSECONDS" val="15"/>
  <p:tag name="TPCOUNTDOWNSOUND" val="C:\Users\tsmith\Music\countdown theme.mp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80A8E966E3480DBC3B5123A9A30C43&lt;/guid&gt;&#10;            &lt;repollguid&gt;8F612AB5900148BB9CD946BB96AFCF2B&lt;/repollguid&gt;&#10;            &lt;sourceid&gt;AB9611E754254C17AB9E5D96C73F2308&lt;/sourceid&gt;&#10;            &lt;questiontext&gt;What institution for removed children was located in this regi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Kinchela Boys Home&lt;/answertext&gt;&#10;                    &lt;valuetype&gt;1&lt;/valuetype&gt;&#10;                &lt;/answer&gt;&#10;                &lt;answer&gt;&#10;                    &lt;guid&gt;4A679FC3EC844386A0999A3C39BA8FBC&lt;/guid&gt;&#10;                    &lt;answertext&gt;Mt Penang&lt;/answertext&gt;&#10;                    &lt;valuetype&gt;-1&lt;/valuetype&gt;&#10;                &lt;/answer&gt;&#10;                &lt;answer&gt;&#10;                    &lt;guid&gt;26BC58CC19E24BD19FE45D0590836179&lt;/guid&gt;&#10;                    &lt;answertext&gt;Tamworth Boys Home&lt;/answertext&gt;&#10;                    &lt;valuetype&gt;-1&lt;/valuetype&gt;&#10;                &lt;/answer&gt;&#10;                &lt;answer&gt;&#10;                    &lt;guid&gt;FC7D97598DFB4B75A7D7323CF5EC7DAF&lt;/guid&gt;&#10;                    &lt;answertext&gt;Berry Farm&lt;/answertext&gt;&#10;                    &lt;valuetype&gt;-1&lt;/valuetype&gt;&#10;                &lt;/answer&gt;&#10;            &lt;/answers&gt;&#10;        &lt;/multichoice&gt;&#10;    &lt;/questions&gt;&#10;&lt;/questionlist&gt;"/>
  <p:tag name="RESULTS" val="What institution for removed children was located in this region?&#10;108[;]116[;]108[;]False[;]104[;]&#10;1.09259259259259[;]1[;]0.481837475231766[;]0.232167352537723&#10;104[;]1[;]Kinchela Boys Home1[;]Kinchela Boys Home[;]&#10;0[;]-1[;]Mt Penang2[;]Mt Penang[;]&#10;2[;]-1[;]Tamworth Boys Home3[;]Tamworth Boys Home[;]&#10;2[;]-1[;]Berry Farm4[;]Berry Farm[;]&#10;"/>
  <p:tag name="HASRESULTS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Marumali is a Gamillaroi word that translates as:&#10;1[;]116[;]1[;]False[;]0[;]&#10;4[;]4[;]0[;]0&#10;0[;]1[;]Put back together1[;]Put back together[;]&#10;0[;]-1[;]Heal all 2[;]Heal all [;]&#10;0[;]-1[;]Get well soon3[;]Get well soon[;]&#10;1[;]-1[;]Restore wellbeing4[;]Restore wellbeing[;]&#10;"/>
  <p:tag name="HASRESULTS" val="Tru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FF72BF120D804DA5BB5F3089F3FB892B&lt;/guid&gt;&#10;        &lt;description /&gt;&#10;        &lt;date&gt;1/03/2014 12:21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02F7F1FFC564E018DE165E2CB874EE4&lt;/guid&gt;&#10;            &lt;repollguid&gt;431299AAC97345F5B0F0F76AE65510CA&lt;/repollguid&gt;&#10;            &lt;sourceid&gt;A4F920444CBE40779748C6A3CABAC572&lt;/sourceid&gt;&#10;            &lt;questiontext&gt;Marumali is a Gamillaroi word that translates as: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16D1189E2D684C4F966295486856F0E0&lt;/guid&gt;&#10;                    &lt;answertext&gt;Put back together&lt;/answertext&gt;&#10;                    &lt;valuetype&gt;1&lt;/valuetype&gt;&#10;                &lt;/answer&gt;&#10;                &lt;answer&gt;&#10;                    &lt;guid&gt;1BBA5DB203BD4D85A17568D916C6299A&lt;/guid&gt;&#10;                    &lt;answertext&gt;Heal all &lt;/answertext&gt;&#10;                    &lt;valuetype&gt;-1&lt;/valuetype&gt;&#10;                &lt;/answer&gt;&#10;                &lt;answer&gt;&#10;                    &lt;guid&gt;FB606E4D783940CE860207D61280506D&lt;/guid&gt;&#10;                    &lt;answertext&gt;Get well soon&lt;/answertext&gt;&#10;                    &lt;valuetype&gt;-1&lt;/valuetype&gt;&#10;                &lt;/answer&gt;&#10;                &lt;answer&gt;&#10;                    &lt;guid&gt;9221365AFA964CE99C524A5F383B0CC8&lt;/guid&gt;&#10;                    &lt;answertext&gt;Restore wellbeing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3435787AB344377A3D32B04E8441A88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Namatjira haven&lt;/answertext&gt;&#10;                    &lt;valuetype&gt;-1&lt;/valuetype&gt;&#10;                &lt;/answer&gt;&#10;                &lt;answer&gt;&#10;                    &lt;guid&gt;4750DCB71EAC449FA7A5AA375F178F93&lt;/guid&gt;&#10;                    &lt;answertext&gt;Benelongs Haven Resi Rehab&lt;/answertext&gt;&#10;                    &lt;valuetype&gt;1&lt;/valuetype&gt;&#10;                &lt;/answer&gt;&#10;                &lt;answer&gt;&#10;                    &lt;guid&gt;451531CF233F4E24AD32D19E957904C1&lt;/guid&gt;&#10;                    &lt;answertext&gt;Orana Haven&lt;/answertext&gt;&#10;                    &lt;valuetype&gt;-1&lt;/valuetype&gt;&#10;                &lt;/answer&gt;&#10;                &lt;answer&gt;&#10;                    &lt;guid&gt;AD1C20C9511D4AE982C83957968ED7A2&lt;/guid&gt;&#10;                    &lt;answertext&gt;The Buttery&lt;/answertext&gt;&#10;                    &lt;valuetype&gt;-1&lt;/valuetype&gt;&#10;                &lt;/answer&gt;&#10;            &lt;/answers&gt;&#10;        &lt;/multichoice&gt;&#10;    &lt;/questions&gt;&#10;&lt;/questionlist&gt;"/>
  <p:tag name="RESULTS" val="What are the four services that the WSU can provide?&#10;107[;]116[;]107[;]False[;]103[;]&#10;1.99065420560748[;]2[;]0.255603632358455[;]0.0653332168748362&#10;3[;]-1[;]Namatjira haven1[;]Namatjira haven[;]&#10;103[;]1[;]Benelongs Haven Resi Rehab2[;]Benelongs Haven Resi Rehab[;]&#10;0[;]-1[;]Orana Haven3[;]Orana Haven[;]&#10;1[;]-1[;]The Buttery4[;]The Buttery[;]&#10;"/>
  <p:tag name="HASRESULTS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7AD73738FD548899EC705F3E517A893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answers&gt;&#10;                &lt;answer&gt;&#10;                    &lt;guid&gt;DD2DB8AB126549D29320AFA73C63ED6C&lt;/guid&gt;&#10;                    &lt;answertext&gt; Illawarra&lt;/answertext&gt;&#10;                    &lt;valuetype&gt;-1&lt;/valuetype&gt;&#10;                &lt;/answer&gt;&#10;                &lt;answer&gt;&#10;                    &lt;guid&gt;4750DCB71EAC449FA7A5AA375F178F93&lt;/guid&gt;&#10;                    &lt;answertext&gt;Arrawarra&lt;/answertext&gt;&#10;                    &lt;valuetype&gt;1&lt;/valuetype&gt;&#10;                &lt;/answer&gt;&#10;                &lt;answer&gt;&#10;                    &lt;guid&gt;451531CF233F4E24AD32D19E957904C1&lt;/guid&gt;&#10;                    &lt;answertext&gt;Coolangatta&lt;/answertext&gt;&#10;                    &lt;valuetype&gt;-1&lt;/valuetype&gt;&#10;                &lt;/answer&gt;&#10;                &lt;answer&gt;&#10;                    &lt;guid&gt;AD1C20C9511D4AE982C83957968ED7A2&lt;/guid&gt;&#10;                    &lt;answertext&gt;Coonawarra&lt;/answertext&gt;&#10;                    &lt;valuetype&gt;-1&lt;/valuetype&gt;&#10;                &lt;/answer&gt;&#10;            &lt;/answers&gt;&#10;        &lt;/multichoice&gt;&#10;    &lt;/questions&gt;&#10;&lt;/questionlist&gt;"/>
  <p:tag name="RESULTS" val="What are the four services that the WSU can provide?&#10;104[;]116[;]105[;]False[;]96[;]&#10;2.0952380952381[;]2[;]0.42591770999996[;]0.18140589569161&#10;1[;]-1[;] Illawarra1[;] Illawarra[;]&#10;97[;]1[;]Arrawarra2[;]Arrawarra[;]&#10;3[;]-1[;]Coolangatta3[;]Coolangatta[;]&#10;4[;]-1[;]Coonawarra4[;]Coonawarra[;]&#10;"/>
  <p:tag name="HASRESULTS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ANIMATION" val="2"/>
  <p:tag name="ANIMATEDIMAGE" val="C:\Program Files (x86)\Turning Technologies\TurningPoint 5\Application\Resources\HotAirBalloon.png"/>
  <p:tag name="ANIMATIONSPEED" val="3"/>
  <p:tag name="NUMBERTODISPLAY" val="5"/>
  <p:tag name="TYPE" val="RacingSlid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PARTICIPANTDISPLAY" val="1"/>
  <p:tag name="NUMBERTODISPLAY" val="10"/>
  <p:tag name="DISPLAYPOINTSLESSTHANONE" val="False"/>
  <p:tag name="CORRECTONLY" val="False"/>
  <p:tag name="TYPE" val="TeamLeaderboardSlid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ParticipantLeaderboardSlid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OPENPOLL" val="True"/>
  <p:tag name="TYPE" val="WagerSlide"/>
  <p:tag name="TPQUESTIONXML" val="﻿&lt;?xml version=&quot;1.0&quot; encoding=&quot;utf-8&quot;?&gt;&#10;&lt;questionlist&gt;&#10;    &lt;properties&gt;&#10;        &lt;guid&gt;37578FCED63D4C718A60BE479FC945E4&lt;/guid&gt;&#10;        &lt;description /&gt;&#10;        &lt;date&gt;1/03/2014 12:21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4DCC378D5734EA69874EC96B913844B&lt;/guid&gt;&#10;            &lt;repollguid&gt;9CF2C7079AED4B3E9E5E866B7014362F&lt;/repollguid&gt;&#10;            &lt;sourceid&gt;45F20D9ADB6C476DBFDC62EA8F642AB4&lt;/sourceid&gt;&#10;            &lt;questiontext&gt;What percentage of your current points would you like to wager on the next bonus question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81532348AA04D8995ECB6785B338D1D&lt;/guid&gt;&#10;                    &lt;answertext&gt;0%&lt;/answertext&gt;&#10;                    &lt;valuetype&gt;0&lt;/valuetype&gt;&#10;                    &lt;manualvalue&gt;0&lt;/manualvalue&gt;&#10;                &lt;/answer&gt;&#10;                &lt;answer&gt;&#10;                    &lt;guid&gt;75DC8B350B294966B11EC507BA0646EF&lt;/guid&gt;&#10;                    &lt;answertext&gt;25%&lt;/answertext&gt;&#10;                    &lt;valuetype&gt;0&lt;/valuetype&gt;&#10;                    &lt;manualvalue&gt;0&lt;/manualvalue&gt;&#10;                &lt;/answer&gt;&#10;                &lt;answer&gt;&#10;                    &lt;guid&gt;FFC40E5794664541BF7EDFCC856BDF84&lt;/guid&gt;&#10;                    &lt;answertext&gt;50%&lt;/answertext&gt;&#10;                    &lt;valuetype&gt;0&lt;/valuetype&gt;&#10;                    &lt;manualvalue&gt;0&lt;/manualvalue&gt;&#10;                &lt;/answer&gt;&#10;                &lt;answer&gt;&#10;                    &lt;guid&gt;E043E653FD594D1EBBF31284B71FBBBA&lt;/guid&gt;&#10;                    &lt;answertext&gt;75%&lt;/answertext&gt;&#10;                    &lt;valuetype&gt;0&lt;/valuetype&gt;&#10;                    &lt;manualvalue&gt;0&lt;/manualvalue&gt;&#10;                &lt;/answer&gt;&#10;                &lt;answer&gt;&#10;                    &lt;guid&gt;0AF45D41B5BA4C668F76BCB17744CCDC&lt;/guid&gt;&#10;                    &lt;answertext&gt;100%&lt;/answertext&gt;&#10;                    &lt;valuetype&gt;0&lt;/valuetype&gt;&#10;                &lt;/answer&gt;&#10;            &lt;/answers&gt;&#10;        &lt;/multichoice&gt;&#10;    &lt;/questions&gt;&#10;&lt;/questionlist&gt;"/>
  <p:tag name="RESULTS" val="What are the four services that the WSU can provide?&#10;104[;]116[;]105[;]False[;]96[;]&#10;2.0952380952381[;]2[;]0.42591770999996[;]0.18140589569161&#10;1[;]-1[;] Illawarra1[;] Illawarra[;]&#10;97[;]1[;]Arrawarra2[;]Arrawarra[;]&#10;3[;]-1[;]Coolangatta3[;]Coolangatta[;]&#10;4[;]-1[;]Coonawarra4[;]Coonawarra[;]&#10;"/>
  <p:tag name="HASRESULTS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317EA7EC77E04525BC8010F12F35AC4D&lt;/guid&gt;&#10;        &lt;description /&gt;&#10;        &lt;date&gt;3/05/2014 11:26:4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AE6A3A2DB2F4C6F8BA7AF7E0E9135A9&lt;/guid&gt;&#10;            &lt;repollguid&gt;6FD7DE200B61410394105274C64EECC2&lt;/repollguid&gt;&#10;            &lt;sourceid&gt;D7EACA26F38948A886DF14188203691C&lt;/sourceid&gt;&#10;            &lt;questiontext&gt;This 10 letter word that starts with N and is really important for our workforce? N_T_O_K_N_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8C4E09665376470AB459EFB74D90D6E9&lt;/guid&gt;&#10;                    &lt;answertext&gt;U J K U C&lt;/answertext&gt;&#10;                    &lt;valuetype&gt;-1&lt;/valuetype&gt;&#10;                &lt;/answer&gt;&#10;                &lt;answer&gt;&#10;                    &lt;guid&gt;F53E15C77AD549DEBA1A7DC42F515A08&lt;/guid&gt;&#10;                    &lt;answertext&gt;H I Y E H&lt;/answertext&gt;&#10;                    &lt;valuetype&gt;-1&lt;/valuetype&gt;&#10;                &lt;/answer&gt;&#10;                &lt;answer&gt;&#10;                    &lt;guid&gt;D3D066A7A8644C1686166558EAF84D6B&lt;/guid&gt;&#10;                    &lt;answertext&gt;P A M D U&lt;/answertext&gt;&#10;                    &lt;valuetype&gt;-1&lt;/valuetype&gt;&#10;                &lt;/answer&gt;&#10;                &lt;answer&gt;&#10;                    &lt;guid&gt;011E42E630474304B93CC2D0225384CB&lt;/guid&gt;&#10;                    &lt;answertext&gt;G R I W E&lt;/answertext&gt;&#10;                    &lt;valuetype&gt;1&lt;/valuetype&gt;&#10;                &lt;/answer&gt;&#10;            &lt;/answers&gt;&#10;        &lt;/multichoice&gt;&#10;    &lt;/questions&gt;&#10;&lt;/questionlist&gt;"/>
  <p:tag name="RESULTS" val="This 10 letter word that starts with N and is really important for our workforce? N_T_O_K_N_&#10;97[;]116[;]97[;]False[;]89[;]&#10;3.8659793814433[;]4[;]0.489663591218058[;]0.239770432564566&#10;1[;]-1[;]U J K U C1[;]U J K U C[;]&#10;3[;]-1[;]H I Y E H2[;]H I Y E H[;]&#10;4[;]-1[;]P A M D U3[;]P A M D U[;]&#10;89[;]1[;]G R I W E4[;]G R I W E[;]&#10;"/>
  <p:tag name="HASRESULTS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0"/>
  <p:tag name="TPCOUNTDOWNSOUND" val="C:\Users\tsmith\Music\countdown theme.mp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ANIMATION" val="2"/>
  <p:tag name="ANIMATEDIMAGE" val="C:\Program Files (x86)\Turning Technologies\TurningPoint 5\Application\Resources\HotAirBalloon.png"/>
  <p:tag name="ANIMATIONSPEED" val="3"/>
  <p:tag name="NUMBERTODISPLAY" val="3"/>
  <p:tag name="TYPE" val="RacingSlid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5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5"/>
  <p:tag name="SCORECALCULATION" val="1"/>
  <p:tag name="DISPLAYPOINTSLESSTHANONE" val="False"/>
  <p:tag name="CORRECTONLY" val="False"/>
  <p:tag name="TYPE" val="ParticipantLeaderboardSlid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5"/>
  <p:tag name="SCORECALCULATION" val="1"/>
  <p:tag name="TYPE" val="FastestResponderSlide"/>
  <p:tag name="DISPLAYPOINTSLESSTHANONE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5"/>
  <p:tag name="SCORECALCULATION" val="1"/>
  <p:tag name="DISPLAYPOINTSLESSTHANONE" val="False"/>
  <p:tag name="CORRECTONLY" val="False"/>
  <p:tag name="TYPE" val="TeamMVPSl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2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ANIMATION" val="2"/>
  <p:tag name="ANIMATEDIMAGE" val="C:\Program Files (x86)\Turning Technologies\TurningPoint 5\Application\Resources\HotAirBalloon.png"/>
  <p:tag name="ANIMATIONSPEED" val="3"/>
  <p:tag name="NUMBERTODISPLAY" val="5"/>
  <p:tag name="TYPE" val="RacingSlid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PARTICIPANTDISPLAY" val="1"/>
  <p:tag name="NUMBERTODISPLAY" val="10"/>
  <p:tag name="DISPLAYPOINTSLESSTHANONE" val="False"/>
  <p:tag name="CORRECTONLY" val="False"/>
  <p:tag name="TYPE" val="TeamLeaderboardSlid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ParticipantLeaderboard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SCORECALCULATION" val="1"/>
  <p:tag name="NUMBERTODISPLAY" val="10"/>
  <p:tag name="DISPLAYPOINTSLESSTHANONE" val="False"/>
  <p:tag name="TYPE" val="FastestResponder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Choose your team&#10;97[;]116[;]97[;]False[;]0[;]&#10;3.98969072164948[;]4[;]1.46079236626448[;]2.13391433733659&#10;9[;]0[;]South Coast WSU1[;]South Coast WSU[;]&#10;6[;]0[;]AH&amp;MRC WSU2[;]AH&amp;MRC WSU[;]&#10;18[;]0[;]Audience Team Left3[;]Audience Team Left[;]&#10;22[;]0[;]Audience Team Centre Left4[;]Audience Team Centre Left[;]&#10;28[;]0[;]Audience Team Centre Right5[;]Audience Team Centre Right[;]&#10;14[;]0[;]Audience Team Right6[;]Audience Team Right[;]&#10;"/>
  <p:tag name="HASRESULTS" val="Tru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2A689B617B604BD583D6FC1E0BFDA43B&lt;/guid&gt;&#10;        &lt;description /&gt;&#10;        &lt;date&gt;1/03/2014 12:0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9DA07BCDC5E4D8A8774474A22821D46&lt;/guid&gt;&#10;            &lt;repollguid&gt;442996898FA946AF814AE03BB8283CA7&lt;/repollguid&gt;&#10;            &lt;sourceid&gt;C4750BDD6C99453E96B3F7A76C0496B8&lt;/sourceid&gt;&#10;            &lt;questiontext&gt;Choose your team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demographic&gt;True&lt;/demographic&gt;&#10;            &lt;team&gt;True&lt;/team&gt;&#10;            &lt;groupname&gt;Teams&lt;/groupname&gt;&#10;            &lt;includeinparticipantlist&gt;True&lt;/includeinparticipantlist&gt;&#10;            &lt;answers&gt;&#10;                &lt;answer&gt;&#10;                    &lt;guid&gt;C48BB4930B95410AA40361E9540A354C&lt;/guid&gt;&#10;                    &lt;answertext&gt;South Coast WSU&lt;/answertext&gt;&#10;                    &lt;valuetype&gt;0&lt;/valuetype&gt;&#10;                &lt;/answer&gt;&#10;                &lt;answer&gt;&#10;                    &lt;guid&gt;669F0365C426414DB9EED9FB29BDC1C5&lt;/guid&gt;&#10;                    &lt;answertext&gt;AH&amp;amp;MRC WSU&lt;/answertext&gt;&#10;                    &lt;valuetype&gt;0&lt;/valuetype&gt;&#10;                &lt;/answer&gt;&#10;                &lt;answer&gt;&#10;                    &lt;guid&gt;6C0C740461EC4E8E92C373400526DADF&lt;/guid&gt;&#10;                    &lt;answertext&gt;Audience Team Left&lt;/answertext&gt;&#10;                    &lt;valuetype&gt;0&lt;/valuetype&gt;&#10;                &lt;/answer&gt;&#10;                &lt;answer&gt;&#10;                    &lt;guid&gt;931A105BA24946E282354B84C0080630&lt;/guid&gt;&#10;                    &lt;answertext&gt;Audience Team Centre Left&lt;/answertext&gt;&#10;                    &lt;valuetype&gt;0&lt;/valuetype&gt;&#10;                &lt;/answer&gt;&#10;                &lt;answer&gt;&#10;                    &lt;guid&gt;05C62ABD249C494CBF428EFA6875F056&lt;/guid&gt;&#10;                    &lt;answertext&gt;Audience Team Centre Right&lt;/answertext&gt;&#10;                    &lt;valuetype&gt;0&lt;/valuetype&gt;&#10;                &lt;/answer&gt;&#10;                &lt;answer&gt;&#10;                    &lt;guid&gt;FB2A7BAC48BF4AEA9BED734D4DCE453C&lt;/guid&gt;&#10;                    &lt;answertext&gt;Audience Team Right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81D9CFED6044968BDB112DA5E1A2190&lt;/guid&gt;&#10;        &lt;description /&gt;&#10;        &lt;date&gt;1/03/2014 12:21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2D704D56B148B399702F4A3BD3BE9E&lt;/guid&gt;&#10;            &lt;repollguid&gt;7533482BCB77465EB115E203F8C4789D&lt;/repollguid&gt;&#10;            &lt;sourceid&gt;9B2158780114494DA8603A332F54A1C1&lt;/sourceid&gt;&#10;            &lt;questiontext&gt;Who are the priority target clients for SEWB workers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11E1C0250C96496BBCF5E17C6AFFD51C&lt;/guid&gt;&#10;                    &lt;answertext&gt;First generation Stolen Generation&lt;/answertext&gt;&#10;                    &lt;valuetype&gt;1&lt;/valuetype&gt;&#10;                &lt;/answer&gt;&#10;                &lt;answer&gt;&#10;                    &lt;guid&gt;5B19DCF2A46847D8A9D7637D23B4857C&lt;/guid&gt;&#10;                    &lt;answertext&gt;Future generations &lt;/answertext&gt;&#10;                    &lt;valuetype&gt;-1&lt;/valuetype&gt;&#10;                &lt;/answer&gt;&#10;                &lt;answer&gt;&#10;                    &lt;guid&gt;C35B1D46B19E42D3B4A91351A9C13DFD&lt;/guid&gt;&#10;                    &lt;answertext&gt;Second and third generation descendants&lt;/answertext&gt;&#10;                    &lt;valuetype&gt;-1&lt;/valuetype&gt;&#10;                &lt;/answer&gt;&#10;                &lt;answer&gt;&#10;                    &lt;guid&gt;5B72A7BCF66C4B1F99BE0BA3F499219E&lt;/guid&gt;&#10;                    &lt;answertext&gt;All those affected by  removal policies&lt;/answertext&gt;&#10;                    &lt;valuetype&gt;-1&lt;/valuetype&gt;&#10;                &lt;/answer&gt;&#10;            &lt;/answers&gt;&#10;        &lt;/multichoice&gt;&#10;    &lt;/questions&gt;&#10;&lt;/questionlist&gt;"/>
  <p:tag name="RESULTS" val="Who are the priority target clients for SEWB workers? &#10;95[;]116[;]95[;]False[;]22[;]&#10;3.28421052631579[;]4[;]1.27041773399011[;]1.61396121883657&#10;22[;]1[;]First generation Stolen Generation1[;]First generation Stolen Generation[;]&#10;1[;]-1[;]Future generations 2[;]Future generations [;]&#10;0[;]-1[;]Second and third generation descendants3[;]Second and third generation descendants[;]&#10;72[;]-1[;]All those affected by  removal policies4[;]All those affected by  removal policies[;]&#10;"/>
  <p:tag name="HASRESULTS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376594BFB7664F9AA60023E35E9B73E8&lt;/guid&gt;&#10;        &lt;description /&gt;&#10;        &lt;date&gt;3/01/2014 2:00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959B1C937DD467485203480F7F170D7&lt;/guid&gt;&#10;            &lt;repollguid&gt;E9C059606C8C46EB93873FDAA58FBF31&lt;/repollguid&gt;&#10;            &lt;sourceid&gt;C6FB6C7D86024682AB73ACA6366FC3F8&lt;/sourceid&gt;&#10;            &lt;questiontext&gt;Enter Question Text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D4AB683FA4B49B681ABC4D6687A9B3A&lt;/guid&gt;&#10;                    &lt;answertext&gt;Regional Services Grant, Grant Services Division, Department of Health&lt;/answertext&gt;&#10;                    &lt;valuetype&gt;-1&lt;/valuetype&gt;&#10;                &lt;/answer&gt;&#10;                &lt;answer&gt;&#10;                    &lt;guid&gt;C12C958DB1B1413384D4AD2B5B15F01E&lt;/guid&gt;&#10;                    &lt;answertext&gt;Prime Minister and Cabinet&lt;/answertext&gt;&#10;                    &lt;valuetype&gt;1&lt;/valuetype&gt;&#10;                &lt;/answer&gt;&#10;                &lt;answer&gt;&#10;                    &lt;guid&gt;F7830E0308BB4D518647950A1C8F2756&lt;/guid&gt;&#10;                    &lt;answertext&gt;Grant From Regional Services&lt;/answertext&gt;&#10;                    &lt;valuetype&gt;-1&lt;/valuetype&gt;&#10;                &lt;/answer&gt;&#10;                &lt;answer&gt;&#10;                    &lt;guid&gt;FA8259171D8A4C90A95DA74A30AC2FAF&lt;/guid&gt;&#10;                    &lt;answertext&gt;Rupert Murdoch&lt;/answertext&gt;&#10;                    &lt;valuetype&gt;-1&lt;/valuetype&gt;&#10;                &lt;/answer&gt;&#10;                &lt;answer&gt;&#10;                    &lt;guid&gt;0CD1114B5BE843199AC166299D21A9C5&lt;/guid&gt;&#10;                    &lt;answertext&gt;Tony Abbott&lt;/answertext&gt;&#10;                    &lt;valuetype&gt;-1&lt;/valuetype&gt;&#10;                &lt;/answer&gt;&#10;            &lt;/answers&gt;&#10;        &lt;/multichoice&gt;&#10;    &lt;/questions&gt;&#10;&lt;/questionlist&gt;"/>
  <p:tag name="RESULTS" val="Enter Question Text&#10;112[;]116[;]112[;]False[;]54[;]&#10;1.58035714285714[;]2[;]0.607077202332485[;]0.368542729591837&#10;53[;]-1[;]Regional Services Grant, Grant Services Division, Department of Health1[;]Regional Services Grant, Grant Services Division, Department of Health[;]&#10;54[;]1[;]Prime Minister and Cabinet2[;]Prime Minister and Cabinet[;]&#10;4[;]-1[;]Grant From Regional Services3[;]Grant From Regional Services[;]&#10;1[;]-1[;]Rupert Murdoch4[;]Rupert Murdoch[;]&#10;0[;]-1[;]Tony Abbott5[;]Tony Abbott[;]&#10;"/>
  <p:tag name="HASRESULTS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Enter Question Text&#10;112[;]116[;]112[;]False[;]20[;]&#10;2.84821428571429[;]3[;]0.52115636241116[;]0.271603954081633&#10;1[;]-1[;]Regional Services Grant, Grant Services Division, Department of Health1[;]Regional Services Grant, Grant Services Division, Department of Health[;]&#10;20[;]1[;]Prime Minister and Cabinet2[;]Prime Minister and Cabinet[;]&#10;88[;]-1[;]Grant From Regional Services3[;]Grant From Regional Services[;]&#10;1[;]-1[;]Rupert Murdoch4[;]Rupert Murdoch[;]&#10;2[;]-1[;]Tony Abbott5[;]Tony Abbott[;]&#10;"/>
  <p:tag name="HASRESULTS" val="Tru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376594BFB7664F9AA60023E35E9B73E8&lt;/guid&gt;&#10;        &lt;description /&gt;&#10;        &lt;date&gt;3/01/2014 2:00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0CF27747AAA4BC3BADC84598F9652A8&lt;/guid&gt;&#10;            &lt;repollguid&gt;E9C059606C8C46EB93873FDAA58FBF31&lt;/repollguid&gt;&#10;            &lt;sourceid&gt;C6FB6C7D86024682AB73ACA6366FC3F8&lt;/sourceid&gt;&#10;            &lt;questiontext&gt;Enter Question Text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8D4AB683FA4B49B681ABC4D6687A9B3A&lt;/guid&gt;&#10;                    &lt;answertext&gt;Aboriginal diligent alcohol network &lt;/answertext&gt;&#10;                    &lt;valuetype&gt;-1&lt;/valuetype&gt;&#10;                &lt;/answer&gt;&#10;                &lt;answer&gt;&#10;                    &lt;guid&gt;C12C958DB1B1413384D4AD2B5B15F01E&lt;/guid&gt;&#10;                    &lt;answertext&gt;Association of drug and alcohol networks&lt;/answertext&gt;&#10;                    &lt;valuetype&gt;-1&lt;/valuetype&gt;&#10;                &lt;/answer&gt;&#10;                &lt;answer&gt;&#10;                    &lt;guid&gt;F7830E0308BB4D518647950A1C8F2756&lt;/guid&gt;&#10;                    &lt;answertext&gt;Aboriginal drug and alcohol network&lt;/answertext&gt;&#10;                    &lt;valuetype&gt;1&lt;/valuetype&gt;&#10;                &lt;/answer&gt;&#10;                &lt;answer&gt;&#10;                    &lt;guid&gt;FA8259171D8A4C90A95DA74A30AC2FAF&lt;/guid&gt;&#10;                    &lt;answertext&gt;Another day another network&lt;/answertext&gt;&#10;                    &lt;valuetype&gt;-1&lt;/valuetype&gt;&#10;                &lt;/answer&gt;&#10;                &lt;answer&gt;&#10;                    &lt;guid&gt;0CD1114B5BE843199AC166299D21A9C5&lt;/guid&gt;&#10;                    &lt;answertext&gt;A four letter acronym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2B513CEC514A409993A81D7AA34DB2E1&lt;/guid&gt;&#10;        &lt;description /&gt;&#10;        &lt;date&gt;3/01/2014 2:04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4EE933C41C64F18831D3310E3FCE2EA&lt;/guid&gt;&#10;            &lt;repollguid&gt;BA0EB64D96BE405CA84FFA0755B0E72B&lt;/repollguid&gt;&#10;            &lt;sourceid&gt;AFF8B25DAABE4A07BC8C3240DE887148&lt;/sourceid&gt;&#10;            &lt;questiontext&gt;Enter Question Tex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93F6C9CA5736417A946B317C044CD0ED&lt;/guid&gt;&#10;                    &lt;answertext&gt;BTH Counsellors handbook&lt;/answertext&gt;&#10;                    &lt;valuetype&gt;-1&lt;/valuetype&gt;&#10;                &lt;/answer&gt;&#10;                &lt;answer&gt;&#10;                    &lt;guid&gt;13723DE8394B4D6E9AF90D31AC31011D&lt;/guid&gt;&#10;                    &lt;answertext&gt;SEWB Program Handbook for Counsellors&lt;/answertext&gt;&#10;                    &lt;valuetype&gt;1&lt;/valuetype&gt;&#10;                &lt;/answer&gt;&#10;                &lt;answer&gt;&#10;                    &lt;guid&gt;1A09777EEB6C4E50855104457F4D30F9&lt;/guid&gt;&#10;                    &lt;answertext&gt;The big red book&lt;/answertext&gt;&#10;                    &lt;valuetype&gt;-1&lt;/valuetype&gt;&#10;                &lt;/answer&gt;&#10;                &lt;answer&gt;&#10;                    &lt;guid&gt;79CDE046009541EF99F590E0E07441B9&lt;/guid&gt;&#10;                    &lt;answertext&gt;A handbook for SEWB counsellors&lt;/answertext&gt;&#10;                    &lt;valuetype&gt;-1&lt;/valuetype&gt;&#10;                &lt;/answer&gt;&#10;            &lt;/answers&gt;&#10;        &lt;/multichoice&gt;&#10;    &lt;/questions&gt;&#10;&lt;/questionlist&gt;"/>
  <p:tag name="RESULTS" val="Enter Question Text&#10;28[;]116[;]28[;]False[;]24[;]&#10;1.85714285714286[;]2[;]0.349927106111883[;]0.122448979591837&#10;4[;]-1[;]BTH Counsellors handbook1[;]BTH Counsellors handbook[;]&#10;24[;]1[;]SEWB Program Handbook for Counsellors2[;]SEWB Program Handbook for Counsellors[;]&#10;0[;]-1[;]The big red book3[;]The big red book[;]&#10;0[;]-1[;]A handbook for SEWB counsellors4[;]A handbook for SEWB counsellors[;]&#10;"/>
  <p:tag name="HASRESULTS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at is the Aboriginal specific Alcohol &amp; Other Drug (AOD) handbook that is particularly useful for workers in AOD roles? &#10;87[;]116[;]87[;]False[;]76[;]&#10;1.26436781609195[;]1[;]0.779917032353442[;]0.608270577355001&#10;76[;]1[;]Handbook for Aboriginal Alcohol and Drug Work1[;]Handbook for Aboriginal Alcohol and Drug Work[;]&#10;5[;]-1[;]The big red book for workers2[;]The big red book for workers[;]&#10;0[;]-1[;]AOD in a nutshell3[;]AOD in a nutshell[;]&#10;6[;]-1[;]How to work effectively in the AOD sector4[;]How to work effectively in the AOD sector[;]&#10;"/>
  <p:tag name="HASRESULTS" val="Tru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4738B004E84B46A187AFC8F30AE4E2AF&lt;/guid&gt;&#10;        &lt;description /&gt;&#10;        &lt;date&gt;3/01/2014 2:08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E6118537994D588C064EBA7E8C9EC6&lt;/guid&gt;&#10;            &lt;repollguid&gt;44E47A24E30B4697A59C2B828EA2E252&lt;/repollguid&gt;&#10;            &lt;sourceid&gt;45337E45F2754CBD93A2A4B6853D8B11&lt;/sourceid&gt;&#10;            &lt;questiontext&gt;What is the Aboriginal specific Alcohol &amp;amp; Other Drug (AOD) handbook that is particularly useful for workers in AOD roles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159ED3083245470FB166DFC875B4F172&lt;/guid&gt;&#10;                    &lt;answertext&gt;Handbook for Aboriginal Alcohol and Drug Work&lt;/answertext&gt;&#10;                    &lt;valuetype&gt;1&lt;/valuetype&gt;&#10;                &lt;/answer&gt;&#10;                &lt;answer&gt;&#10;                    &lt;guid&gt;0705CD22920742228610A607979C0E9D&lt;/guid&gt;&#10;                    &lt;answertext&gt;The big red book for workers&lt;/answertext&gt;&#10;                    &lt;valuetype&gt;-1&lt;/valuetype&gt;&#10;                &lt;/answer&gt;&#10;                &lt;answer&gt;&#10;                    &lt;guid&gt;14DCF8D4DCD04BA0BA45ECAD1858D445&lt;/guid&gt;&#10;                    &lt;answertext&gt;AOD in a nutshell&lt;/answertext&gt;&#10;                    &lt;valuetype&gt;-1&lt;/valuetype&gt;&#10;                &lt;/answer&gt;&#10;                &lt;answer&gt;&#10;                    &lt;guid&gt;D2F0D0B0F46D4588BCA0789F58192B75&lt;/guid&gt;&#10;                    &lt;answertext&gt;How to work effectively in the AOD sector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Aunty Lorraine’s healing program is called Marumali? &#10;107[;]116[;]107[;]False[;]105[;]&#10;1.01869158878505[;]1[;]0.135433427534481[;]0.0183422132937374&#10;105[;]1[;]True1[;]True[;]&#10;2[;]-1[;]False2[;]False[;]&#10;"/>
  <p:tag name="HASRESULTS" val="Tru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C63AC91B99A242DBA358CE80973F4277&lt;/guid&gt;&#10;        &lt;description /&gt;&#10;        &lt;date&gt;1/03/2014 12:21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BDCB112560A4CD7A9F9A2FB3B5218B3&lt;/guid&gt;&#10;            &lt;repollguid&gt;BE59465421104CE3AFC8ED5848EA482C&lt;/repollguid&gt;&#10;            &lt;sourceid&gt;1FA690831C1D4B7D820B6DC3CF008A6F&lt;/sourceid&gt;&#10;            &lt;questiontext&gt;Aunty Lorraine’s healing program is called Marumali? 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2498DC61EF694D54A66FCCD29DBB225D&lt;/guid&gt;&#10;                    &lt;answertext&gt;True&lt;/answertext&gt;&#10;                    &lt;valuetype&gt;1&lt;/valuetype&gt;&#10;                &lt;/answer&gt;&#10;                &lt;answer&gt;&#10;                    &lt;guid&gt;E10BE623700D49ECA3A735575975896B&lt;/guid&gt;&#10;                    &lt;answertext&gt;Fals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ANIMATION" val="2"/>
  <p:tag name="ANIMATEDIMAGE" val="C:\Program Files (x86)\Turning Technologies\TurningPoint 5\Application\Resources\HotAirBalloon.png"/>
  <p:tag name="ANIMATIONSPEED" val="3"/>
  <p:tag name="NUMBERTODISPLAY" val="5"/>
  <p:tag name="TYPE" val="RacingSlid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PARTICIPANTDISPLAY" val="1"/>
  <p:tag name="NUMBERTODISPLAY" val="10"/>
  <p:tag name="DISPLAYPOINTSLESSTHANONE" val="False"/>
  <p:tag name="CORRECTONLY" val="False"/>
  <p:tag name="TYPE" val="TeamLeaderboardSlid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ParticipantLeaderboardSlid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SCORECALCULATION" val="1"/>
  <p:tag name="NUMBERTODISPLAY" val="10"/>
  <p:tag name="DISPLAYPOINTSLESSTHANONE" val="False"/>
  <p:tag name="TYPE" val="FastestResponderSlid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C11D21E9354C4718B8FBB9E36D1AB48A&lt;/guid&gt;&#10;        &lt;description /&gt;&#10;        &lt;date&gt;3/01/2014 2:11:2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90B970DBCEE4E76BD63BD9CE4BF2199&lt;/guid&gt;&#10;            &lt;repollguid&gt;A8C888EFA51E4383B59E9CE70FB19233&lt;/repollguid&gt;&#10;            &lt;sourceid&gt;208454030AA641A6A2A35FDB6DF20150&lt;/sourceid&gt;&#10;            &lt;questiontext&gt;Who were the 6 contributing authors for the “Handbook for Aboriginal Alcohol and Drug Work” by Sydney University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6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46788045EF9A470DA2003E547187C86D&lt;/guid&gt;&#10;                    &lt;answertext&gt;Kylie Lee&lt;/answertext&gt;&#10;                    &lt;valuetype&gt;1&lt;/valuetype&gt;&#10;                &lt;/answer&gt;&#10;                &lt;answer&gt;&#10;                    &lt;guid&gt;EC4561432F84402DB6905E2297DA42F0&lt;/guid&gt;&#10;                    &lt;answertext&gt;Lisa Brown&lt;/answertext&gt;&#10;                    &lt;valuetype&gt;-1&lt;/valuetype&gt;&#10;                &lt;/answer&gt;&#10;                &lt;answer&gt;&#10;                    &lt;guid&gt;757BFC62590B41E2A50C6666C94F3901&lt;/guid&gt;&#10;                    &lt;answertext&gt;Bradley Freeburn&lt;/answertext&gt;&#10;                    &lt;valuetype&gt;1&lt;/valuetype&gt;&#10;                &lt;/answer&gt;&#10;                &lt;answer&gt;&#10;                    &lt;guid&gt;0D48E796ACDC4D9C9D21BC1DE6AC2408&lt;/guid&gt;&#10;                    &lt;answertext&gt;Steve Ella&lt;/answertext&gt;&#10;                    &lt;valuetype&gt;1&lt;/valuetype&gt;&#10;                &lt;/answer&gt;&#10;                &lt;answer&gt;&#10;                    &lt;guid&gt;FA512C8181E042B9AA6C81C26E066DDD&lt;/guid&gt;&#10;                    &lt;answertext&gt;Warren Miller&lt;/answertext&gt;&#10;                    &lt;valuetype&gt;1&lt;/valuetype&gt;&#10;                &lt;/answer&gt;&#10;                &lt;answer&gt;&#10;                    &lt;guid&gt;8DFA8D008AB0471DA787C8784FD30EDA&lt;/guid&gt;&#10;                    &lt;answertext&gt;Katy Perry&lt;/answertext&gt;&#10;                    &lt;valuetype&gt;-1&lt;/valuetype&gt;&#10;                &lt;/answer&gt;&#10;                &lt;answer&gt;&#10;                    &lt;guid&gt;145CB3BDC87D4E5983CEECCA5F70D6EE&lt;/guid&gt;&#10;                    &lt;answertext&gt;Jimmy Perry&lt;/answertext&gt;&#10;                    &lt;valuetype&gt;1&lt;/valuetype&gt;&#10;                &lt;/answer&gt;&#10;                &lt;answer&gt;&#10;                    &lt;guid&gt;5EA575AF50AE43FE8B467B124ADBE236&lt;/guid&gt;&#10;                    &lt;answertext&gt;Kate Conigrave&lt;/answertext&gt;&#10;                    &lt;valuetype&gt;1&lt;/valuetype&gt;&#10;                &lt;/answer&gt;&#10;                &lt;answer&gt;&#10;                    &lt;guid&gt;155670702EB14720B351A633B2F1362F&lt;/guid&gt;&#10;                    &lt;answertext&gt;Emma Reid&lt;/answertext&gt;&#10;                    &lt;valuetype&gt;-1&lt;/valuetype&gt;&#10;                &lt;/answer&gt;&#10;            &lt;/answers&gt;&#10;        &lt;/multichoice&gt;&#10;    &lt;/questions&gt;&#10;&lt;/questionlist&gt;"/>
  <p:tag name="RESULTS" val="Who were the 6 contributing authors for the “Handbook for Aboriginal Alcohol and Drug Work” by Sydney University?&#10;108[;]116[;]555[;]False[;]15[;]&#10;4.65945945945946[;]4[;]2.60651914440663[;]6.79394205015827&#10;83[;]1[;]Kylie Lee1[;]Kylie Lee[;]&#10;50[;]-1[;]Lisa Brown2[;]Lisa Brown[;]&#10;82[;]1[;]Bradley Freeburn3[;]Bradley Freeburn[;]&#10;80[;]1[;]Steve Ella4[;]Steve Ella[;]&#10;64[;]1[;]Warren Miller5[;]Warren Miller[;]&#10;21[;]-1[;]Katy Perry6[;]Katy Perry[;]&#10;58[;]1[;]Jimmy Perry7[;]Jimmy Perry[;]&#10;68[;]1[;]Kate Conigrave8[;]Kate Conigrave[;]&#10;49[;]-1[;]Emma Reid9[;]Emma Reid[;]&#10;"/>
  <p:tag name="HASRESULTS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30"/>
  <p:tag name="TPCOUNTDOWNSOUND" val="C:\Users\tsmith\Music\countdown theme.mp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B9543C68BDFB4354BDE193523E8E71C3&lt;/guid&gt;&#10;        &lt;description /&gt;&#10;        &lt;date&gt;3/01/2014 1:21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815EB050ABE47E7848B0F431EB22213&lt;/guid&gt;&#10;            &lt;repollguid&gt;AABD4369B13C4027A2AD86EFD6A3487D&lt;/repollguid&gt;&#10;            &lt;sourceid&gt;793D2D4C7D774DAB81E2611399009E92&lt;/sourceid&gt;&#10;            &lt;questiontext&gt;Which 4 of the following are not types of supervision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allornothingscoring&gt;True&lt;/allornothingscoring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4F4A5EBD4D6E4809ABD6E3C13C7DBF81&lt;/guid&gt;&#10;                    &lt;answertext&gt;Clinical&lt;/answertext&gt;&#10;                    &lt;valuetype&gt;-1&lt;/valuetype&gt;&#10;                &lt;/answer&gt;&#10;                &lt;answer&gt;&#10;                    &lt;guid&gt;3D23A681DD2B486BA46454702EF0AEDF&lt;/guid&gt;&#10;                    &lt;answertext&gt;Cultural &lt;/answertext&gt;&#10;                    &lt;valuetype&gt;-1&lt;/valuetype&gt;&#10;                &lt;/answer&gt;&#10;                &lt;answer&gt;&#10;                    &lt;guid&gt;BA2E1943F5C44EC9B97ECF0C7D926D40&lt;/guid&gt;&#10;                    &lt;answertext&gt;Self&lt;/answertext&gt;&#10;                    &lt;valuetype&gt;1&lt;/valuetype&gt;&#10;                &lt;/answer&gt;&#10;                &lt;answer&gt;&#10;                    &lt;guid&gt;6E365F884A2F48D1874DB1777EA30E03&lt;/guid&gt;&#10;                    &lt;answertext&gt;Peer &lt;/answertext&gt;&#10;                    &lt;valuetype&gt;-1&lt;/valuetype&gt;&#10;                &lt;/answer&gt;&#10;                &lt;answer&gt;&#10;                    &lt;guid&gt;E42C36494E1E42B781F0A9D6A88C15B6&lt;/guid&gt;&#10;                    &lt;answertext&gt;Group &lt;/answertext&gt;&#10;                    &lt;valuetype&gt;-1&lt;/valuetype&gt;&#10;                &lt;/answer&gt;&#10;                &lt;answer&gt;&#10;                    &lt;guid&gt;0B66CA345F3A45049E0E8E8F4086CDA6&lt;/guid&gt;&#10;                    &lt;answertext&gt;Smart&lt;/answertext&gt;&#10;                    &lt;valuetype&gt;1&lt;/valuetype&gt;&#10;                &lt;/answer&gt;&#10;                &lt;answer&gt;&#10;                    &lt;guid&gt;F978EA3387C6423A94CB0E26C6CD6365&lt;/guid&gt;&#10;                    &lt;answertext&gt;Client&lt;/answertext&gt;&#10;                    &lt;valuetype&gt;1&lt;/valuetype&gt;&#10;                &lt;/answer&gt;&#10;                &lt;answer&gt;&#10;                    &lt;guid&gt;00280F7FDBF143EE94B501DFFAB1AF77&lt;/guid&gt;&#10;                    &lt;answertext&gt;Medical&lt;/answertext&gt;&#10;                    &lt;valuetype&gt;1&lt;/valuetype&gt;&#10;                &lt;/answer&gt;&#10;                &lt;answer&gt;&#10;                    &lt;guid&gt;E5E42FD59D644FFCB26467944DB36DA0&lt;/guid&gt;&#10;                    &lt;answertext&gt;Line Supervision (Manager Supervisor)&lt;/answertext&gt;&#10;                    &lt;valuetype&gt;-1&lt;/valuetype&gt;&#10;                &lt;/answer&gt;&#10;            &lt;/answers&gt;&#10;        &lt;/multichoice&gt;&#10;    &lt;/questions&gt;&#10;&lt;/questionlist&gt;"/>
  <p:tag name="RESULTS" val="Which 4 of the following are not types of supervision &#10;110[;]116[;]348[;]False[;]11[;]&#10;5.93965517241379[;]6[;]2.31792909369393[;]5.37279528339279&#10;18[;]-1[;]Clinical1[;]Clinical[;]&#10;10[;]-1[;]Cultural 2[;]Cultural [;]&#10;51[;]1[;]Self3[;]Self[;]&#10;17[;]-1[;]Peer 4[;]Peer [;]&#10;13[;]-1[;]Group 5[;]Group [;]&#10;89[;]1[;]Smart6[;]Smart[;]&#10;38[;]1[;]Client7[;]Client[;]&#10;65[;]1[;]Medical8[;]Medical[;]&#10;47[;]-1[;]Line Supervision (Manager Supervisor)9[;]Line Supervision (Manager Supervisor)[;]&#10;"/>
  <p:tag name="HASRESULTS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30"/>
  <p:tag name="TPCOUNTDOWNSOUND" val="C:\Users\tsmith\Music\countdown theme.mp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D5D71B4568447F0B5E0A9420D0C69E2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Professional development&lt;/answertext&gt;&#10;                    &lt;valuetype&gt;1&lt;/valuetype&gt;&#10;                &lt;/answer&gt;&#10;                &lt;answer&gt;&#10;                    &lt;guid&gt;4750DCB71EAC449FA7A5AA375F178F93&lt;/guid&gt;&#10;                    &lt;answertext&gt;Clinical supervision&lt;/answertext&gt;&#10;                    &lt;valuetype&gt;-1&lt;/valuetype&gt;&#10;                &lt;/answer&gt;&#10;                &lt;answer&gt;&#10;                    &lt;guid&gt;451531CF233F4E24AD32D19E957904C1&lt;/guid&gt;&#10;                    &lt;answertext&gt;Support with training&lt;/answertext&gt;&#10;                    &lt;valuetype&gt;1&lt;/valuetype&gt;&#10;                &lt;/answer&gt;&#10;                &lt;answer&gt;&#10;                    &lt;guid&gt;AD1C20C9511D4AE982C83957968ED7A2&lt;/guid&gt;&#10;                    &lt;answertext&gt;Qualifications&lt;/answertext&gt;&#10;                    &lt;valuetype&gt;-1&lt;/valuetype&gt;&#10;                &lt;/answer&gt;&#10;                &lt;answer&gt;&#10;                    &lt;guid&gt;735F488B0E7E4436994A187810BDBF74&lt;/guid&gt;&#10;                    &lt;answertext&gt;Organising state and local forums&lt;/answertext&gt;&#10;                    &lt;valuetype&gt;1&lt;/valuetype&gt;&#10;                &lt;/answer&gt;&#10;                &lt;answer&gt;&#10;                    &lt;guid&gt;5E24E8A3E1ED40A4AF8112F2E1A279C2&lt;/guid&gt;&#10;                    &lt;answertext&gt;Information sharing / communication&lt;/answertext&gt;&#10;                    &lt;valuetype&gt;1&lt;/valuetype&gt;&#10;                &lt;/answer&gt;&#10;            &lt;/answers&gt;&#10;        &lt;/multichoice&gt;&#10;    &lt;/questions&gt;&#10;&lt;/questionlist&gt;"/>
  <p:tag name="RESULTS" val="What are the four services that the WSU can provide?&#10;108[;]116[;]405[;]False[;]23[;]&#10;3.30617283950617[;]3[;]1.78887823868551[;]3.20008535284256&#10;91[;]1[;]Professional development1[;]Professional development[;]&#10;58[;]-1[;]Clinical supervision2[;]Clinical supervision[;]&#10;95[;]1[;]Support with training3[;]Support with training[;]&#10;29[;]-1[;]Qualifications4[;]Qualifications[;]&#10;61[;]1[;]Organising state and local forums5[;]Organising state and local forums[;]&#10;71[;]1[;]Information sharing / communication6[;]Information sharing / communication[;]&#10;"/>
  <p:tag name="HASRESULTS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30"/>
  <p:tag name="TPCOUNTDOWNSOUND" val="C:\Users\tsmith\Music\countdown theme.mp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15"/>
  <p:tag name="TPCOUNTDOWNSOUND" val="C:\Users\tsmith\Music\countdown theme.mp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RESULTS" val="False"/>
  <p:tag name="LIVECHARTING" val="True"/>
  <p:tag name="AUTOOPENPOLL" val="True"/>
  <p:tag name="TYPE" val="MultiChoiceSlide"/>
  <p:tag name="TPQUESTIONXML" val="﻿&lt;?xml version=&quot;1.0&quot; encoding=&quot;utf-8&quot;?&gt;&#10;&lt;questionlist&gt;&#10;    &lt;properties&gt;&#10;        &lt;guid&gt;6D7682AA164E412B97E1DE422EF0952E&lt;/guid&gt;&#10;        &lt;description /&gt;&#10;        &lt;date&gt;3/01/2014 2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186CB95FFDD4D779AEC934CD4E754BD&lt;/guid&gt;&#10;            &lt;repollguid&gt;8F612AB5900148BB9CD946BB96AFCF2B&lt;/repollguid&gt;&#10;            &lt;sourceid&gt;AB9611E754254C17AB9E5D96C73F2308&lt;/sourceid&gt;&#10;            &lt;questiontext&gt;What are the four services that the WSU can provid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0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speedscoring&gt;True&lt;/speedscoring&gt;&#10;            &lt;answers&gt;&#10;                &lt;answer&gt;&#10;                    &lt;guid&gt;DD2DB8AB126549D29320AFA73C63ED6C&lt;/guid&gt;&#10;                    &lt;answertext&gt;Professional development&lt;/answertext&gt;&#10;                    &lt;valuetype&gt;1&lt;/valuetype&gt;&#10;                &lt;/answer&gt;&#10;                &lt;answer&gt;&#10;                    &lt;guid&gt;4750DCB71EAC449FA7A5AA375F178F93&lt;/guid&gt;&#10;                    &lt;answertext&gt;Clinical supervision&lt;/answertext&gt;&#10;                    &lt;valuetype&gt;-1&lt;/valuetype&gt;&#10;                &lt;/answer&gt;&#10;                &lt;answer&gt;&#10;                    &lt;guid&gt;451531CF233F4E24AD32D19E957904C1&lt;/guid&gt;&#10;                    &lt;answertext&gt;Support with training&lt;/answertext&gt;&#10;                    &lt;valuetype&gt;1&lt;/valuetype&gt;&#10;                &lt;/answer&gt;&#10;                &lt;answer&gt;&#10;                    &lt;guid&gt;AD1C20C9511D4AE982C83957968ED7A2&lt;/guid&gt;&#10;                    &lt;answertext&gt;Qualifications&lt;/answertext&gt;&#10;                    &lt;valuetype&gt;-1&lt;/valuetype&gt;&#10;                &lt;/answer&gt;&#10;                &lt;answer&gt;&#10;                    &lt;guid&gt;735F488B0E7E4436994A187810BDBF74&lt;/guid&gt;&#10;                    &lt;answertext&gt;Organising state and local forums&lt;/answertext&gt;&#10;                    &lt;valuetype&gt;1&lt;/valuetype&gt;&#10;                &lt;/answer&gt;&#10;                &lt;answer&gt;&#10;                    &lt;guid&gt;5E24E8A3E1ED40A4AF8112F2E1A279C2&lt;/guid&gt;&#10;                    &lt;answertext&gt;Information sharing / communication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  <p:tag name="TPCOUNTDOWNSECONDS" val="30"/>
  <p:tag name="TPCOUNTDOWNSOUND" val="C:\Users\tsmith\Music\countdown theme.mp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53325C-E4F0-44E8-9403-A9D0203C25D2}"/>
</file>

<file path=customXml/itemProps2.xml><?xml version="1.0" encoding="utf-8"?>
<ds:datastoreItem xmlns:ds="http://schemas.openxmlformats.org/officeDocument/2006/customXml" ds:itemID="{B0BB879B-E24E-421A-8604-3DCBC0A8B606}"/>
</file>

<file path=customXml/itemProps3.xml><?xml version="1.0" encoding="utf-8"?>
<ds:datastoreItem xmlns:ds="http://schemas.openxmlformats.org/officeDocument/2006/customXml" ds:itemID="{24A3D298-2089-4840-B12F-3ADED46C7F20}"/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2055</Words>
  <Application>Microsoft Office PowerPoint</Application>
  <PresentationFormat>On-screen Show (4:3)</PresentationFormat>
  <Paragraphs>794</Paragraphs>
  <Slides>89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your team</vt:lpstr>
      <vt:lpstr>Round 1 All play</vt:lpstr>
      <vt:lpstr>Round 1 </vt:lpstr>
      <vt:lpstr> Aunty Lorraine’s healing program is called Marumali?  </vt:lpstr>
      <vt:lpstr> SEWB &amp; BTH workers provide family tracing services</vt:lpstr>
      <vt:lpstr>Bonus question – Round 1 Multiple multiple multiple multiple choice </vt:lpstr>
      <vt:lpstr>What percentage of your current points would you like to wager on the next bonus question?</vt:lpstr>
      <vt:lpstr>Marumali is a Gamillaroi word that translates as:</vt:lpstr>
      <vt:lpstr>End Round 1</vt:lpstr>
      <vt:lpstr>Team Leader Board End of Round 1</vt:lpstr>
      <vt:lpstr>Team Scores Round 1</vt:lpstr>
      <vt:lpstr>Individual participant Leaders Round 1</vt:lpstr>
      <vt:lpstr>Fastest Responders Round 1</vt:lpstr>
      <vt:lpstr>Round 2 All Play </vt:lpstr>
      <vt:lpstr>Who are the priority target clients for SEWB workers?  </vt:lpstr>
      <vt:lpstr>Who funds the SEWB Workforce Program? </vt:lpstr>
      <vt:lpstr>ADAN stands for:</vt:lpstr>
      <vt:lpstr>What is the Aboriginal specific Social Emotional Well Being (SEWB) handbook that is particularly useful for workers in BTH roles?</vt:lpstr>
      <vt:lpstr>What is the Aboriginal specific Alcohol &amp; Other Drug (AOD) handbook that is particularly useful for workers in AOD roles? </vt:lpstr>
      <vt:lpstr>End Round 2</vt:lpstr>
      <vt:lpstr>Team Leader Board End of Round 2</vt:lpstr>
      <vt:lpstr>Team Scores Round 2</vt:lpstr>
      <vt:lpstr>Participant Leaders Round 2</vt:lpstr>
      <vt:lpstr>Fastest Responders Round 2</vt:lpstr>
      <vt:lpstr>Round 3</vt:lpstr>
      <vt:lpstr>Who were the 6 contributing authors for the “Handbook for Aboriginal Alcohol and Drug Work” by Sydney University?</vt:lpstr>
      <vt:lpstr>Which 4 of the following are not types of SEWB/BTH supervision </vt:lpstr>
      <vt:lpstr>What are the four services that the WSU can provide?</vt:lpstr>
      <vt:lpstr>What are the four services that the WSU can provide?</vt:lpstr>
      <vt:lpstr>Approximately how many SEWB Workforce positions are there in total in NSW (Including AOD, MH, BTH/SEWB, and LU)? </vt:lpstr>
      <vt:lpstr>Which 6 of the following are the WSU’s core responsibilities?  </vt:lpstr>
      <vt:lpstr>What does “SEWB WSU” stand for?  </vt:lpstr>
      <vt:lpstr>What does “RTO” stand for?  </vt:lpstr>
      <vt:lpstr>End Round 3</vt:lpstr>
      <vt:lpstr>Team Leader Board End of Round 3</vt:lpstr>
      <vt:lpstr>Team Scores Round 3</vt:lpstr>
      <vt:lpstr>Participant Leaders Round 3</vt:lpstr>
      <vt:lpstr>Fastest Responders Round 3</vt:lpstr>
      <vt:lpstr>Round 4</vt:lpstr>
      <vt:lpstr>Audience only: Name four services that the WSU can provide?</vt:lpstr>
      <vt:lpstr>WSU- Name four services that the WSU can provide?</vt:lpstr>
      <vt:lpstr>Audience - Name four services that the WSU can provide?</vt:lpstr>
      <vt:lpstr>Audience only: Who should get supervision?</vt:lpstr>
      <vt:lpstr>WSU-Who should get supervision?</vt:lpstr>
      <vt:lpstr>Audience -Who should get supervision?</vt:lpstr>
      <vt:lpstr>Audience only: Name 3 courses that the AHC offers specifically to SEWB / AOD workforce</vt:lpstr>
      <vt:lpstr>WSU - Name 3 courses that the AHC offers specifically to SEWB / AOD workforce</vt:lpstr>
      <vt:lpstr>Audience - Name 3 courses that the AHC offers specifically to SEWB / AOD workforce</vt:lpstr>
      <vt:lpstr>Audience - What do you want from supervision?</vt:lpstr>
      <vt:lpstr>Audience only: What are the barriers to supervision?</vt:lpstr>
      <vt:lpstr>End Round 4</vt:lpstr>
      <vt:lpstr>Team Leader Board End of Round 4</vt:lpstr>
      <vt:lpstr>Team Scores Round 4</vt:lpstr>
      <vt:lpstr>Participant Leaders Round 4</vt:lpstr>
      <vt:lpstr>Round 5</vt:lpstr>
      <vt:lpstr>Audience only: There are two WSUs in NSW – what are the differences between them </vt:lpstr>
      <vt:lpstr>WSU - There are two WSUs in NSW – what are the differences between them </vt:lpstr>
      <vt:lpstr>Audience - There are two WSUs in NSW – what are the differences between them </vt:lpstr>
      <vt:lpstr>End Round 5</vt:lpstr>
      <vt:lpstr>Team Leader Board End of  Round 5</vt:lpstr>
      <vt:lpstr>Team Scores Round 5</vt:lpstr>
      <vt:lpstr>Participant Leaders Round 5</vt:lpstr>
      <vt:lpstr>Fastest Responders Round 5</vt:lpstr>
      <vt:lpstr>Round 6</vt:lpstr>
      <vt:lpstr>What country covers a large area of the mid North Coast of NSW, from the Nambucca River northward to the Clarence River and inland to the Northern Tablelands? </vt:lpstr>
      <vt:lpstr>When did European farmers and timber getters first get busy in this area?</vt:lpstr>
      <vt:lpstr>What institution for removed children was located in this region?</vt:lpstr>
      <vt:lpstr>What is the site used for now?</vt:lpstr>
      <vt:lpstr>What is the name of the local Cultural Centre? </vt:lpstr>
      <vt:lpstr>End Round 6</vt:lpstr>
      <vt:lpstr>Team Leader Board End of Round 6</vt:lpstr>
      <vt:lpstr>Team Scores Round 6</vt:lpstr>
      <vt:lpstr>Participant Leaders Round 6</vt:lpstr>
      <vt:lpstr>Bonus question – Final Round  Round 7 Word scramble </vt:lpstr>
      <vt:lpstr>What percentage of your current points would you like to wager on the next bonus question?</vt:lpstr>
      <vt:lpstr>This 10 letter word that starts with N and is really important for our workforce?  N_T_O_K_N_</vt:lpstr>
      <vt:lpstr>Final Team Leader Board – Overall Winner</vt:lpstr>
      <vt:lpstr>Final Team Scores</vt:lpstr>
      <vt:lpstr>Final Individual Participant Leaders</vt:lpstr>
      <vt:lpstr>Final Fastest Responders</vt:lpstr>
      <vt:lpstr>Team MVP</vt:lpstr>
      <vt:lpstr>Winner!</vt:lpstr>
      <vt:lpstr>Thankyou for playing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the Workforce Family Quiz Show_Lucy Abbott and Terry Smith</dc:title>
  <dc:creator>tsmith</dc:creator>
  <cp:lastModifiedBy>Lucy Abbott</cp:lastModifiedBy>
  <cp:revision>58</cp:revision>
  <dcterms:created xsi:type="dcterms:W3CDTF">2014-03-04T23:51:20Z</dcterms:created>
  <dcterms:modified xsi:type="dcterms:W3CDTF">2014-04-15T21:39:20Z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