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5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1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14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4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9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5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77" r:id="rId3"/>
    <p:sldId id="271" r:id="rId4"/>
    <p:sldId id="282" r:id="rId5"/>
    <p:sldId id="290" r:id="rId6"/>
    <p:sldId id="291" r:id="rId7"/>
    <p:sldId id="292" r:id="rId8"/>
    <p:sldId id="293" r:id="rId9"/>
    <p:sldId id="294" r:id="rId10"/>
    <p:sldId id="273" r:id="rId11"/>
    <p:sldId id="300" r:id="rId12"/>
    <p:sldId id="301" r:id="rId13"/>
    <p:sldId id="295" r:id="rId14"/>
    <p:sldId id="302" r:id="rId15"/>
    <p:sldId id="296" r:id="rId16"/>
    <p:sldId id="297" r:id="rId17"/>
    <p:sldId id="298" r:id="rId18"/>
    <p:sldId id="299" r:id="rId19"/>
    <p:sldId id="286" r:id="rId20"/>
    <p:sldId id="303" r:id="rId21"/>
    <p:sldId id="304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660" y="-8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Relationship Id="rId30" Type="http://schemas.openxmlformats.org/officeDocument/2006/relationships/customXml" Target="../customXml/item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9F04F9-DF3C-4977-BD13-C87A3516D8A7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EF44C-2CF9-4407-8F1E-5D51CF22D8E3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514712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Draft - School-Link Training Phase 3 </a:t>
            </a:r>
          </a:p>
        </p:txBody>
      </p:sp>
      <p:sp>
        <p:nvSpPr>
          <p:cNvPr id="89091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200"/>
              <a:t>Mental distress and wellbeing in Aboriginal adolescents</a:t>
            </a:r>
          </a:p>
        </p:txBody>
      </p:sp>
      <p:sp>
        <p:nvSpPr>
          <p:cNvPr id="8909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6F57A43-A0DD-46A9-8BBE-F5382FC905C6}" type="slidenum">
              <a:rPr lang="en-US" sz="1200"/>
              <a:pPr eaLnBrk="1" hangingPunct="1"/>
              <a:t>4</a:t>
            </a:fld>
            <a:endParaRPr lang="en-US" sz="1200"/>
          </a:p>
        </p:txBody>
      </p:sp>
      <p:sp>
        <p:nvSpPr>
          <p:cNvPr id="8909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AU" smtClean="0">
              <a:cs typeface="Times New Roman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6269669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076184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7928171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1127923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4112817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7829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6883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13167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59804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714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0375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725F49-4F7B-47AB-8D64-95EB8FDA40FC}" type="datetimeFigureOut">
              <a:rPr lang="en-AU" smtClean="0"/>
              <a:t>3/03/2014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700C39-C39F-45DA-BC12-562C3C64BD6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846252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1669"/>
            <a:ext cx="8928992" cy="4713475"/>
          </a:xfrm>
        </p:spPr>
        <p:txBody>
          <a:bodyPr>
            <a:normAutofit fontScale="90000"/>
          </a:bodyPr>
          <a:lstStyle/>
          <a:p>
            <a:pPr algn="l"/>
            <a:r>
              <a:rPr lang="en-AU" sz="5400" b="1" dirty="0" smtClean="0"/>
              <a:t/>
            </a:r>
            <a:br>
              <a:rPr lang="en-AU" sz="5400" b="1" dirty="0" smtClean="0"/>
            </a:br>
            <a:r>
              <a:rPr lang="en-AU" sz="5400" b="1" dirty="0" smtClean="0"/>
              <a:t>NSW Aboriginal grief and loss training project</a:t>
            </a:r>
            <a:br>
              <a:rPr lang="en-AU" sz="5400" b="1" dirty="0" smtClean="0"/>
            </a:br>
            <a:r>
              <a:rPr lang="en-AU" sz="5400" b="1" dirty="0" smtClean="0"/>
              <a:t/>
            </a:r>
            <a:br>
              <a:rPr lang="en-AU" sz="5400" b="1" dirty="0" smtClean="0"/>
            </a:br>
            <a:r>
              <a:rPr lang="en-AU" sz="2200" dirty="0"/>
              <a:t>Advisory Group: Ann Baker, Tom </a:t>
            </a:r>
            <a:r>
              <a:rPr lang="en-AU" sz="2200" dirty="0" err="1"/>
              <a:t>Brideson</a:t>
            </a:r>
            <a:r>
              <a:rPr lang="en-AU" sz="2200" dirty="0"/>
              <a:t>, </a:t>
            </a:r>
            <a:r>
              <a:rPr lang="en-AU" sz="2200" dirty="0" smtClean="0"/>
              <a:t>Danielle Byers, Anthony </a:t>
            </a:r>
            <a:r>
              <a:rPr lang="en-AU" sz="2200" dirty="0"/>
              <a:t>Hillin, Len </a:t>
            </a:r>
            <a:r>
              <a:rPr lang="en-AU" sz="2200" dirty="0" err="1"/>
              <a:t>Kanowski</a:t>
            </a:r>
            <a:r>
              <a:rPr lang="en-AU" sz="2200" dirty="0"/>
              <a:t>, Donna Stanley, Sally </a:t>
            </a:r>
            <a:r>
              <a:rPr lang="en-AU" sz="2200" dirty="0" smtClean="0"/>
              <a:t>Wooding</a:t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>NSWIOP: </a:t>
            </a:r>
            <a:r>
              <a:rPr lang="en-AU" sz="2200" dirty="0"/>
              <a:t>Danielle </a:t>
            </a:r>
            <a:r>
              <a:rPr lang="en-AU" sz="2200" dirty="0" smtClean="0"/>
              <a:t>Byers, Vanessa </a:t>
            </a:r>
            <a:r>
              <a:rPr lang="en-AU" sz="2200" dirty="0"/>
              <a:t>Edwige</a:t>
            </a:r>
            <a:r>
              <a:rPr lang="en-AU" sz="2200" dirty="0" smtClean="0"/>
              <a:t>, Anthony Hillin, Megan Wynne-Jones (and new trainer ) </a:t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dirty="0" smtClean="0"/>
              <a:t/>
            </a:r>
            <a:br>
              <a:rPr lang="en-AU" sz="2200" dirty="0" smtClean="0"/>
            </a:br>
            <a:r>
              <a:rPr lang="en-AU" sz="2200" b="1" dirty="0"/>
              <a:t/>
            </a:r>
            <a:br>
              <a:rPr lang="en-AU" sz="2200" b="1" dirty="0"/>
            </a:br>
            <a:endParaRPr lang="en-AU" sz="2200" b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5013176"/>
            <a:ext cx="3667828" cy="14989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4643709"/>
            <a:ext cx="1913057" cy="1949847"/>
          </a:xfrm>
          <a:prstGeom prst="rect">
            <a:avLst/>
          </a:prstGeom>
          <a:noFill/>
          <a:ln w="9525">
            <a:solidFill>
              <a:srgbClr val="FFFFFF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4F81BD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EEECE1"/>
                  </a:outerShdw>
                </a:effectLst>
              </a14:hiddenEffects>
            </a:ext>
          </a:extLst>
        </p:spPr>
      </p:pic>
      <p:pic>
        <p:nvPicPr>
          <p:cNvPr id="5" name="Picture 4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4767220"/>
            <a:ext cx="1872208" cy="1826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83641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 fontScale="90000"/>
          </a:bodyPr>
          <a:lstStyle/>
          <a:p>
            <a:pPr algn="l"/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/>
              <a:t/>
            </a:r>
            <a:br>
              <a:rPr lang="en-AU" sz="3200" dirty="0"/>
            </a:b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/>
              <a:t/>
            </a:r>
            <a:br>
              <a:rPr lang="en-AU" sz="3200" dirty="0"/>
            </a:br>
            <a:r>
              <a:rPr lang="en-AU" sz="3200" dirty="0" smtClean="0"/>
              <a:t/>
            </a:r>
            <a:br>
              <a:rPr lang="en-AU" sz="3200" dirty="0" smtClean="0"/>
            </a:br>
            <a:r>
              <a:rPr lang="en-AU" sz="3200" dirty="0"/>
              <a:t/>
            </a:r>
            <a:br>
              <a:rPr lang="en-AU" sz="3200" dirty="0"/>
            </a:br>
            <a:r>
              <a:rPr lang="en-AU" sz="4000" b="1" dirty="0"/>
              <a:t>Pilot workshops</a:t>
            </a:r>
            <a:br>
              <a:rPr lang="en-AU" sz="4000" b="1" dirty="0"/>
            </a:br>
            <a:r>
              <a:rPr lang="en-AU" sz="3600" dirty="0"/>
              <a:t>3 locations: Broken Hill, Taree, and Western </a:t>
            </a:r>
            <a:r>
              <a:rPr lang="en-AU" sz="3600" dirty="0" smtClean="0"/>
              <a:t>Sydney</a:t>
            </a:r>
            <a:br>
              <a:rPr lang="en-AU" sz="3600" dirty="0" smtClean="0"/>
            </a:br>
            <a:r>
              <a:rPr lang="en-AU" sz="3600" b="1" dirty="0" smtClean="0"/>
              <a:t>Workshop </a:t>
            </a:r>
            <a:r>
              <a:rPr lang="en-AU" sz="3600" b="1" dirty="0"/>
              <a:t>1 </a:t>
            </a:r>
            <a:r>
              <a:rPr lang="en-AU" sz="3600" dirty="0"/>
              <a:t>– one day: </a:t>
            </a:r>
            <a:r>
              <a:rPr lang="en-AU" sz="3600" b="1" dirty="0"/>
              <a:t>information</a:t>
            </a:r>
            <a:r>
              <a:rPr lang="en-AU" sz="3600" dirty="0"/>
              <a:t> about grief and loss, </a:t>
            </a:r>
            <a:r>
              <a:rPr lang="en-AU" sz="3600" dirty="0" smtClean="0"/>
              <a:t>capacity building of </a:t>
            </a:r>
            <a:r>
              <a:rPr lang="en-AU" sz="3600" dirty="0"/>
              <a:t>individuals, families and communities to deal with future loss and adversity</a:t>
            </a:r>
            <a:br>
              <a:rPr lang="en-AU" sz="3600" dirty="0"/>
            </a:br>
            <a:r>
              <a:rPr lang="en-AU" sz="3600" dirty="0"/>
              <a:t> </a:t>
            </a:r>
            <a:r>
              <a:rPr lang="en-AU" sz="3600" b="1" dirty="0"/>
              <a:t>Workshop 2 </a:t>
            </a:r>
            <a:r>
              <a:rPr lang="en-AU" sz="3600" dirty="0" smtClean="0"/>
              <a:t>- two days: targeted, </a:t>
            </a:r>
            <a:r>
              <a:rPr lang="en-AU" sz="3600" b="1" dirty="0" smtClean="0"/>
              <a:t>in</a:t>
            </a:r>
            <a:r>
              <a:rPr lang="en-AU" sz="3600" b="1" dirty="0"/>
              <a:t>-depth </a:t>
            </a:r>
            <a:r>
              <a:rPr lang="en-AU" sz="3600" dirty="0"/>
              <a:t>workshop, including experiential learning about ways of working therapeutically with grief and </a:t>
            </a:r>
            <a:r>
              <a:rPr lang="en-AU" sz="3600" dirty="0" smtClean="0"/>
              <a:t>loss. </a:t>
            </a:r>
            <a:br>
              <a:rPr lang="en-AU" sz="3600" dirty="0" smtClean="0"/>
            </a:br>
            <a:r>
              <a:rPr lang="en-AU" sz="3600" dirty="0" smtClean="0"/>
              <a:t>target audience and numbers </a:t>
            </a:r>
            <a:r>
              <a:rPr lang="en-AU" sz="2700" dirty="0"/>
              <a:t/>
            </a:r>
            <a:br>
              <a:rPr lang="en-AU" sz="2700" dirty="0"/>
            </a:br>
            <a:r>
              <a:rPr lang="en-AU" b="1" dirty="0" smtClean="0"/>
              <a:t/>
            </a:r>
            <a:br>
              <a:rPr lang="en-AU" b="1" dirty="0" smtClean="0"/>
            </a:br>
            <a:endParaRPr lang="en-AU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5567928"/>
            <a:ext cx="6872808" cy="45719"/>
          </a:xfrm>
        </p:spPr>
        <p:txBody>
          <a:bodyPr>
            <a:normAutofit fontScale="25000" lnSpcReduction="20000"/>
          </a:bodyPr>
          <a:lstStyle/>
          <a:p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5247509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Workshop 1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Challenges of grief and loss work </a:t>
            </a:r>
          </a:p>
          <a:p>
            <a:r>
              <a:rPr lang="en-US" dirty="0" smtClean="0"/>
              <a:t>Aboriginal and mainstream knowledge</a:t>
            </a:r>
          </a:p>
          <a:p>
            <a:r>
              <a:rPr lang="en-US" dirty="0" smtClean="0"/>
              <a:t>Theories of grief including Rosemary </a:t>
            </a:r>
            <a:r>
              <a:rPr lang="en-US" dirty="0" err="1" smtClean="0"/>
              <a:t>Wanganeen’s</a:t>
            </a:r>
            <a:r>
              <a:rPr lang="en-US" dirty="0" smtClean="0"/>
              <a:t> 7 phases</a:t>
            </a:r>
          </a:p>
          <a:p>
            <a:r>
              <a:rPr lang="en-US" dirty="0" smtClean="0"/>
              <a:t>Holistic assessment of grief </a:t>
            </a:r>
          </a:p>
          <a:p>
            <a:r>
              <a:rPr lang="en-US" dirty="0" smtClean="0"/>
              <a:t>Complex grief </a:t>
            </a:r>
          </a:p>
          <a:p>
            <a:r>
              <a:rPr lang="en-US" dirty="0" smtClean="0"/>
              <a:t>Worker responsibilities and self-care</a:t>
            </a:r>
          </a:p>
          <a:p>
            <a:r>
              <a:rPr lang="en-US" dirty="0" smtClean="0"/>
              <a:t>Community capacity-building to respond to grief and loss </a:t>
            </a:r>
          </a:p>
        </p:txBody>
      </p:sp>
    </p:spTree>
    <p:extLst>
      <p:ext uri="{BB962C8B-B14F-4D97-AF65-F5344CB8AC3E}">
        <p14:creationId xmlns:p14="http://schemas.microsoft.com/office/powerpoint/2010/main" val="2099179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Workshop 2</a:t>
            </a:r>
            <a:r>
              <a:rPr lang="en-US" dirty="0" smtClean="0"/>
              <a:t>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In-depth, experiential, two days</a:t>
            </a:r>
          </a:p>
          <a:p>
            <a:r>
              <a:rPr lang="en-US" dirty="0" smtClean="0"/>
              <a:t>Focus on a range of creative ways of working with others’ grief </a:t>
            </a:r>
          </a:p>
          <a:p>
            <a:r>
              <a:rPr lang="en-US" dirty="0"/>
              <a:t>Focus on own personal experience of loss and what helps </a:t>
            </a:r>
          </a:p>
          <a:p>
            <a:r>
              <a:rPr lang="en-US" dirty="0" smtClean="0"/>
              <a:t>Toolkit of ideas/activities for individual or group work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59746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AU" dirty="0" smtClean="0"/>
              <a:t/>
            </a:r>
            <a:br>
              <a:rPr lang="en-AU" dirty="0" smtClean="0"/>
            </a:br>
            <a:r>
              <a:rPr lang="en-AU" dirty="0" smtClean="0"/>
              <a:t>Evaluation summary</a:t>
            </a:r>
            <a:br>
              <a:rPr lang="en-AU" dirty="0" smtClean="0"/>
            </a:br>
            <a:r>
              <a:rPr lang="en-AU" sz="2700" dirty="0" smtClean="0"/>
              <a:t>36 </a:t>
            </a:r>
            <a:r>
              <a:rPr lang="en-AU" sz="2700" dirty="0"/>
              <a:t>participants in total (for both workshops</a:t>
            </a:r>
            <a:r>
              <a:rPr lang="en-AU" sz="2700" dirty="0" smtClean="0"/>
              <a:t>), 30 </a:t>
            </a:r>
            <a:r>
              <a:rPr lang="en-AU" sz="2700" dirty="0"/>
              <a:t>responses</a:t>
            </a:r>
            <a:r>
              <a:rPr lang="en-AU" dirty="0"/>
              <a:t/>
            </a:r>
            <a:br>
              <a:rPr lang="en-AU" dirty="0"/>
            </a:b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 smtClean="0"/>
              <a:t>Percentage of participants</a:t>
            </a:r>
          </a:p>
          <a:p>
            <a:r>
              <a:rPr lang="en-AU" dirty="0" smtClean="0"/>
              <a:t>88-100% </a:t>
            </a:r>
          </a:p>
          <a:p>
            <a:endParaRPr lang="en-AU" dirty="0"/>
          </a:p>
          <a:p>
            <a:endParaRPr lang="en-AU" dirty="0" smtClean="0"/>
          </a:p>
          <a:p>
            <a:endParaRPr lang="en-AU" dirty="0" smtClean="0"/>
          </a:p>
          <a:p>
            <a:endParaRPr lang="en-AU" dirty="0" smtClean="0"/>
          </a:p>
          <a:p>
            <a:r>
              <a:rPr lang="en-AU" dirty="0" smtClean="0"/>
              <a:t>86-100% </a:t>
            </a:r>
          </a:p>
          <a:p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AU" b="1" dirty="0" smtClean="0"/>
              <a:t>Quality of training</a:t>
            </a:r>
          </a:p>
          <a:p>
            <a:r>
              <a:rPr lang="en-AU" dirty="0" smtClean="0"/>
              <a:t>training </a:t>
            </a:r>
            <a:r>
              <a:rPr lang="en-AU" dirty="0"/>
              <a:t>was </a:t>
            </a:r>
            <a:r>
              <a:rPr lang="en-AU" b="1" dirty="0"/>
              <a:t>relevant</a:t>
            </a:r>
            <a:r>
              <a:rPr lang="en-AU" dirty="0"/>
              <a:t> to their current role </a:t>
            </a:r>
          </a:p>
          <a:p>
            <a:r>
              <a:rPr lang="en-AU" dirty="0" smtClean="0"/>
              <a:t>would </a:t>
            </a:r>
            <a:r>
              <a:rPr lang="en-AU" dirty="0"/>
              <a:t>help deliver a </a:t>
            </a:r>
            <a:r>
              <a:rPr lang="en-AU" b="1" dirty="0"/>
              <a:t>better service </a:t>
            </a:r>
            <a:r>
              <a:rPr lang="en-AU" dirty="0"/>
              <a:t>to their </a:t>
            </a:r>
            <a:r>
              <a:rPr lang="en-AU" dirty="0" smtClean="0"/>
              <a:t>clients</a:t>
            </a:r>
          </a:p>
          <a:p>
            <a:endParaRPr lang="en-AU" dirty="0"/>
          </a:p>
          <a:p>
            <a:endParaRPr lang="en-AU" dirty="0"/>
          </a:p>
          <a:p>
            <a:r>
              <a:rPr lang="en-AU" dirty="0"/>
              <a:t>the presentation was of </a:t>
            </a:r>
            <a:r>
              <a:rPr lang="en-AU" b="1" dirty="0" smtClean="0"/>
              <a:t>high </a:t>
            </a:r>
            <a:r>
              <a:rPr lang="en-AU" b="1" dirty="0"/>
              <a:t>quality </a:t>
            </a:r>
            <a:endParaRPr lang="en-AU" dirty="0"/>
          </a:p>
          <a:p>
            <a:r>
              <a:rPr lang="en-AU" dirty="0" smtClean="0"/>
              <a:t>would </a:t>
            </a:r>
            <a:r>
              <a:rPr lang="en-AU" b="1" dirty="0"/>
              <a:t>recommend</a:t>
            </a:r>
            <a:r>
              <a:rPr lang="en-AU" dirty="0"/>
              <a:t> it to their colleagues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585904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Evaluation summary continued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 dirty="0" smtClean="0"/>
          </a:p>
          <a:p>
            <a:endParaRPr lang="en-AU" dirty="0"/>
          </a:p>
          <a:p>
            <a:r>
              <a:rPr lang="en-AU" dirty="0" smtClean="0"/>
              <a:t>for </a:t>
            </a:r>
            <a:r>
              <a:rPr lang="en-AU" dirty="0"/>
              <a:t>most </a:t>
            </a:r>
            <a:r>
              <a:rPr lang="en-AU" dirty="0" smtClean="0"/>
              <a:t>participants there were small </a:t>
            </a:r>
            <a:r>
              <a:rPr lang="en-AU" dirty="0"/>
              <a:t>to significant increases in confidence and knowledge in working with grief and </a:t>
            </a:r>
            <a:r>
              <a:rPr lang="en-AU" dirty="0" smtClean="0"/>
              <a:t>loss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65545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778099"/>
          </a:xfrm>
        </p:spPr>
        <p:txBody>
          <a:bodyPr>
            <a:normAutofit/>
          </a:bodyPr>
          <a:lstStyle/>
          <a:p>
            <a:r>
              <a:rPr lang="en-AU" dirty="0" smtClean="0"/>
              <a:t>Summary of comments</a:t>
            </a:r>
            <a:endParaRPr lang="en-AU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145435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AU" b="1" dirty="0"/>
              <a:t>Most helpful aspects</a:t>
            </a:r>
          </a:p>
          <a:p>
            <a:r>
              <a:rPr lang="en-AU" dirty="0" smtClean="0"/>
              <a:t>Group discussion/stories of grief and loss (14 responses)</a:t>
            </a:r>
          </a:p>
          <a:p>
            <a:r>
              <a:rPr lang="en-AU" dirty="0" smtClean="0"/>
              <a:t>Practical activities/approaches for working with grief and loss (9 responses) </a:t>
            </a:r>
          </a:p>
          <a:p>
            <a:r>
              <a:rPr lang="en-AU" dirty="0" smtClean="0"/>
              <a:t>Grief and loss models and assessment (12 responses) </a:t>
            </a:r>
          </a:p>
          <a:p>
            <a:pPr marL="0" indent="0">
              <a:buNone/>
            </a:pPr>
            <a:r>
              <a:rPr lang="en-AU" b="1" dirty="0" smtClean="0"/>
              <a:t>Least helpful aspects</a:t>
            </a:r>
          </a:p>
          <a:p>
            <a:r>
              <a:rPr lang="en-AU" dirty="0" smtClean="0"/>
              <a:t>Some of the models (4 responses)</a:t>
            </a:r>
          </a:p>
          <a:p>
            <a:r>
              <a:rPr lang="en-AU" dirty="0" smtClean="0"/>
              <a:t>Too much personal reflection (4 responses)</a:t>
            </a:r>
          </a:p>
          <a:p>
            <a:pPr marL="0" indent="0">
              <a:buNone/>
            </a:pPr>
            <a:r>
              <a:rPr lang="en-AU" b="1" dirty="0" smtClean="0"/>
              <a:t>How workshop could be improved</a:t>
            </a:r>
          </a:p>
          <a:p>
            <a:r>
              <a:rPr lang="en-AU" dirty="0" smtClean="0"/>
              <a:t>Longer workshops</a:t>
            </a:r>
          </a:p>
          <a:p>
            <a:r>
              <a:rPr lang="en-AU" dirty="0" smtClean="0"/>
              <a:t>Simpler models/less wordy</a:t>
            </a:r>
          </a:p>
          <a:p>
            <a:r>
              <a:rPr lang="en-AU" dirty="0" smtClean="0"/>
              <a:t>More yarning</a:t>
            </a:r>
          </a:p>
          <a:p>
            <a:r>
              <a:rPr lang="en-AU" dirty="0" smtClean="0"/>
              <a:t>Individualising the concepts and linking to practice </a:t>
            </a:r>
          </a:p>
          <a:p>
            <a:r>
              <a:rPr lang="en-AU" dirty="0" smtClean="0"/>
              <a:t>Manual of techniques</a:t>
            </a:r>
          </a:p>
          <a:p>
            <a:r>
              <a:rPr lang="en-AU" dirty="0" smtClean="0"/>
              <a:t>Video of grief and loss work</a:t>
            </a:r>
          </a:p>
          <a:p>
            <a:r>
              <a:rPr lang="en-AU" dirty="0" smtClean="0"/>
              <a:t>Less focus on own grief and loss</a:t>
            </a:r>
          </a:p>
          <a:p>
            <a:pPr marL="0" indent="0">
              <a:buNone/>
            </a:pP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176701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Literature review summary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Published and unpublished books, articles, brochures, fact sheets and training material relevant to Australian Aboriginal grief and loss </a:t>
            </a:r>
          </a:p>
          <a:p>
            <a:r>
              <a:rPr lang="en-AU" dirty="0" smtClean="0"/>
              <a:t>Library catalogues (Trove, National Library, State Library) and web based searches including AIATSIS, Australian Indigenous Health </a:t>
            </a:r>
            <a:r>
              <a:rPr lang="en-AU" dirty="0" err="1" smtClean="0"/>
              <a:t>InfoNet</a:t>
            </a:r>
            <a:r>
              <a:rPr lang="en-AU" dirty="0" smtClean="0"/>
              <a:t>, the </a:t>
            </a:r>
            <a:r>
              <a:rPr lang="en-AU" dirty="0" err="1" smtClean="0"/>
              <a:t>Lowitja</a:t>
            </a:r>
            <a:r>
              <a:rPr lang="en-AU" dirty="0" smtClean="0"/>
              <a:t> Institute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306615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Key findings 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Lack of theories, models and practice specific to the complex cultural and historic context of grief for Australian Aboriginal people  (by Aboriginal or non-Aboriginal authors)</a:t>
            </a:r>
          </a:p>
          <a:p>
            <a:r>
              <a:rPr lang="en-AU" dirty="0" smtClean="0"/>
              <a:t>Exception is </a:t>
            </a:r>
            <a:r>
              <a:rPr lang="en-AU" dirty="0" err="1" smtClean="0"/>
              <a:t>Wanganeen’s</a:t>
            </a:r>
            <a:r>
              <a:rPr lang="en-AU" dirty="0" smtClean="0"/>
              <a:t> model </a:t>
            </a:r>
          </a:p>
          <a:p>
            <a:r>
              <a:rPr lang="en-AU" dirty="0" smtClean="0"/>
              <a:t>Lack of training, resources and support for Aboriginal Mental Health workers in issues of grief and loss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23556532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b="1" dirty="0" smtClean="0"/>
              <a:t>Key recommendations </a:t>
            </a:r>
            <a:r>
              <a:rPr lang="en-AU" dirty="0" smtClean="0"/>
              <a:t>for</a:t>
            </a:r>
            <a:r>
              <a:rPr lang="en-AU" b="1" dirty="0" smtClean="0"/>
              <a:t> </a:t>
            </a:r>
            <a:r>
              <a:rPr lang="en-AU" dirty="0"/>
              <a:t>t</a:t>
            </a:r>
            <a:r>
              <a:rPr lang="en-AU" dirty="0" smtClean="0"/>
              <a:t>raining</a:t>
            </a:r>
            <a:r>
              <a:rPr lang="en-AU" dirty="0"/>
              <a:t>, resources and evaluation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Long term approach essential</a:t>
            </a:r>
          </a:p>
          <a:p>
            <a:r>
              <a:rPr lang="en-AU" dirty="0" smtClean="0"/>
              <a:t>Underpinned by Aboriginal community empowerment and self-determination</a:t>
            </a:r>
          </a:p>
          <a:p>
            <a:r>
              <a:rPr lang="en-AU" smtClean="0"/>
              <a:t>Culturally </a:t>
            </a:r>
            <a:r>
              <a:rPr lang="en-AU" dirty="0" smtClean="0"/>
              <a:t>appropriate, and delivered in a culturally safe environment</a:t>
            </a:r>
          </a:p>
          <a:p>
            <a:r>
              <a:rPr lang="en-AU" dirty="0" smtClean="0"/>
              <a:t>Further research: complicated grief, risk and protective factors for grief and loss, grief in children and young people, palliative care.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77729673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8D92C1-77FD-4AC7-B108-5D496DE2E0F9}" type="slidenum">
              <a:rPr lang="en-US" sz="1400"/>
              <a:pPr eaLnBrk="1" hangingPunct="1"/>
              <a:t>19</a:t>
            </a:fld>
            <a:endParaRPr lang="en-US" sz="1400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7544" y="260648"/>
            <a:ext cx="8136904" cy="2016224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b="1" dirty="0" smtClean="0"/>
              <a:t>Development of the grief and loss workshops, resources and support networks</a:t>
            </a:r>
            <a:endParaRPr lang="en-AU" b="1" dirty="0" smtClean="0"/>
          </a:p>
        </p:txBody>
      </p:sp>
      <p:sp>
        <p:nvSpPr>
          <p:cNvPr id="4100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914400" y="2420888"/>
            <a:ext cx="7772400" cy="3705275"/>
          </a:xfrm>
        </p:spPr>
        <p:txBody>
          <a:bodyPr/>
          <a:lstStyle/>
          <a:p>
            <a:pPr eaLnBrk="1" hangingPunct="1"/>
            <a:r>
              <a:rPr lang="en-US" sz="2800" dirty="0" smtClean="0"/>
              <a:t>Consultation survey undertaken</a:t>
            </a:r>
          </a:p>
          <a:p>
            <a:pPr eaLnBrk="1" hangingPunct="1"/>
            <a:r>
              <a:rPr lang="en-US" sz="2800" dirty="0" smtClean="0"/>
              <a:t>Focus groups with Aboriginal Mental Health Workforce at previous forum and this forum</a:t>
            </a:r>
          </a:p>
          <a:p>
            <a:pPr eaLnBrk="1" hangingPunct="1"/>
            <a:r>
              <a:rPr lang="en-US" sz="2800" dirty="0" smtClean="0"/>
              <a:t>Advisory group guiding the project </a:t>
            </a:r>
          </a:p>
          <a:p>
            <a:pPr eaLnBrk="1" hangingPunct="1"/>
            <a:r>
              <a:rPr lang="en-US" sz="2800" dirty="0" smtClean="0"/>
              <a:t>Literature review ready for consultation</a:t>
            </a:r>
          </a:p>
          <a:p>
            <a:r>
              <a:rPr lang="en-US" sz="2800" dirty="0" smtClean="0"/>
              <a:t>Pilot project conducted</a:t>
            </a:r>
          </a:p>
          <a:p>
            <a:pPr eaLnBrk="1" hangingPunct="1"/>
            <a:endParaRPr lang="en-US" sz="2800" dirty="0" smtClean="0"/>
          </a:p>
          <a:p>
            <a:pPr eaLnBrk="1" hangingPunct="1"/>
            <a:endParaRPr lang="en-AU" sz="2800" dirty="0" smtClean="0"/>
          </a:p>
        </p:txBody>
      </p:sp>
    </p:spTree>
    <p:extLst>
      <p:ext uri="{BB962C8B-B14F-4D97-AF65-F5344CB8AC3E}">
        <p14:creationId xmlns:p14="http://schemas.microsoft.com/office/powerpoint/2010/main" val="1852927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0066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Advisory Group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3970784" cy="507342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AU" sz="1800" b="1" dirty="0" smtClean="0"/>
              <a:t>Ann Baker ( prev. Glenn Williams)</a:t>
            </a:r>
          </a:p>
          <a:p>
            <a:pPr marL="0" indent="0">
              <a:buNone/>
            </a:pPr>
            <a:r>
              <a:rPr lang="en-AU" sz="1800" dirty="0" smtClean="0"/>
              <a:t>State Mental Health Co-ordinator</a:t>
            </a:r>
          </a:p>
          <a:p>
            <a:pPr marL="0" indent="0">
              <a:buNone/>
            </a:pPr>
            <a:r>
              <a:rPr lang="en-AU" sz="1800" dirty="0" smtClean="0"/>
              <a:t>Aboriginal Health and Medical Research Council of NSW</a:t>
            </a:r>
          </a:p>
          <a:p>
            <a:pPr marL="0" indent="0">
              <a:buNone/>
            </a:pPr>
            <a:endParaRPr lang="en-AU" sz="1800" dirty="0" smtClean="0"/>
          </a:p>
          <a:p>
            <a:pPr marL="0" indent="0">
              <a:buNone/>
            </a:pPr>
            <a:r>
              <a:rPr lang="en-AU" sz="1800" b="1" dirty="0" smtClean="0"/>
              <a:t>Tom </a:t>
            </a:r>
            <a:r>
              <a:rPr lang="en-AU" sz="1800" b="1" dirty="0"/>
              <a:t>Brideson</a:t>
            </a:r>
          </a:p>
          <a:p>
            <a:pPr marL="0" indent="0">
              <a:buNone/>
            </a:pPr>
            <a:r>
              <a:rPr lang="en-AU" sz="1800" dirty="0"/>
              <a:t>State-wide Coordinator</a:t>
            </a:r>
          </a:p>
          <a:p>
            <a:pPr marL="0" indent="0">
              <a:buNone/>
            </a:pPr>
            <a:r>
              <a:rPr lang="en-AU" sz="1800" dirty="0"/>
              <a:t>NSW Aboriginal Mental Health Workforce </a:t>
            </a:r>
            <a:r>
              <a:rPr lang="en-AU" sz="1800" dirty="0" smtClean="0"/>
              <a:t>Program</a:t>
            </a:r>
          </a:p>
          <a:p>
            <a:pPr marL="0" indent="0">
              <a:buNone/>
            </a:pPr>
            <a:endParaRPr lang="en-AU" sz="1800" dirty="0"/>
          </a:p>
          <a:p>
            <a:pPr marL="0" indent="0">
              <a:buNone/>
            </a:pPr>
            <a:r>
              <a:rPr lang="en-AU" sz="1800" b="1" dirty="0" smtClean="0"/>
              <a:t>Donna </a:t>
            </a:r>
            <a:r>
              <a:rPr lang="en-AU" sz="1800" b="1" dirty="0"/>
              <a:t>Stanley</a:t>
            </a:r>
          </a:p>
          <a:p>
            <a:pPr marL="0" indent="0">
              <a:buNone/>
            </a:pPr>
            <a:r>
              <a:rPr lang="en-AU" sz="1800" dirty="0" smtClean="0"/>
              <a:t>Clinical Leader</a:t>
            </a:r>
          </a:p>
          <a:p>
            <a:pPr marL="0" indent="0">
              <a:buNone/>
            </a:pPr>
            <a:r>
              <a:rPr lang="en-AU" sz="1800" dirty="0" smtClean="0"/>
              <a:t>Aboriginal </a:t>
            </a:r>
            <a:r>
              <a:rPr lang="en-AU" sz="1800" dirty="0"/>
              <a:t>Mental Health</a:t>
            </a:r>
          </a:p>
          <a:p>
            <a:pPr marL="0" indent="0">
              <a:buNone/>
            </a:pPr>
            <a:r>
              <a:rPr lang="en-AU" sz="1800" dirty="0"/>
              <a:t>Western NSW Local Health Network</a:t>
            </a:r>
          </a:p>
          <a:p>
            <a:pPr marL="0" indent="0">
              <a:buNone/>
            </a:pPr>
            <a:endParaRPr lang="en-AU" sz="2000" dirty="0"/>
          </a:p>
          <a:p>
            <a:pPr marL="0" indent="0">
              <a:buNone/>
            </a:pPr>
            <a:endParaRPr lang="en-AU" sz="2000" b="1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4571569" y="980728"/>
            <a:ext cx="4536504" cy="71711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b="1" dirty="0" smtClean="0"/>
              <a:t>Danielle Byers</a:t>
            </a:r>
          </a:p>
          <a:p>
            <a:r>
              <a:rPr lang="en-AU" dirty="0" smtClean="0"/>
              <a:t>Director Community Education and Special Projects, </a:t>
            </a:r>
          </a:p>
          <a:p>
            <a:r>
              <a:rPr lang="en-AU" dirty="0" smtClean="0"/>
              <a:t>NSW Institute of Psychiatry</a:t>
            </a:r>
          </a:p>
          <a:p>
            <a:endParaRPr lang="en-AU" b="1" dirty="0" smtClean="0"/>
          </a:p>
          <a:p>
            <a:r>
              <a:rPr lang="en-AU" b="1" dirty="0" smtClean="0"/>
              <a:t>Anthony </a:t>
            </a:r>
            <a:r>
              <a:rPr lang="en-AU" b="1" dirty="0" err="1"/>
              <a:t>Hillin</a:t>
            </a:r>
            <a:endParaRPr lang="en-AU" b="1" dirty="0"/>
          </a:p>
          <a:p>
            <a:r>
              <a:rPr lang="en-AU" dirty="0"/>
              <a:t>Senior Project Officer</a:t>
            </a:r>
          </a:p>
          <a:p>
            <a:r>
              <a:rPr lang="en-AU" dirty="0"/>
              <a:t>NSW Institute of </a:t>
            </a:r>
            <a:r>
              <a:rPr lang="en-AU" dirty="0" smtClean="0"/>
              <a:t>Psychiatry</a:t>
            </a:r>
          </a:p>
          <a:p>
            <a:endParaRPr lang="en-AU" dirty="0"/>
          </a:p>
          <a:p>
            <a:r>
              <a:rPr lang="en-AU" b="1" dirty="0"/>
              <a:t>Len </a:t>
            </a:r>
            <a:r>
              <a:rPr lang="en-AU" b="1" dirty="0" err="1"/>
              <a:t>Kanowski</a:t>
            </a:r>
            <a:endParaRPr lang="en-AU" b="1" dirty="0"/>
          </a:p>
          <a:p>
            <a:r>
              <a:rPr lang="en-AU" dirty="0"/>
              <a:t>Senior Advisor</a:t>
            </a:r>
          </a:p>
          <a:p>
            <a:r>
              <a:rPr lang="en-AU" dirty="0"/>
              <a:t>Aboriginal Social and Emotional Wellbeing</a:t>
            </a:r>
          </a:p>
          <a:p>
            <a:r>
              <a:rPr lang="en-AU" dirty="0"/>
              <a:t>Centre for Rural and Remote Mental Health, University of </a:t>
            </a:r>
            <a:r>
              <a:rPr lang="en-AU" dirty="0" smtClean="0"/>
              <a:t>Newcastle</a:t>
            </a:r>
          </a:p>
          <a:p>
            <a:endParaRPr lang="en-AU" dirty="0"/>
          </a:p>
          <a:p>
            <a:r>
              <a:rPr lang="en-AU" b="1" dirty="0" smtClean="0"/>
              <a:t>Sally Wooding ( prev. Linda Carroll)</a:t>
            </a:r>
            <a:endParaRPr lang="en-AU" b="1" dirty="0"/>
          </a:p>
          <a:p>
            <a:r>
              <a:rPr lang="en-AU" dirty="0"/>
              <a:t>Senior Project </a:t>
            </a:r>
            <a:r>
              <a:rPr lang="en-AU" dirty="0" smtClean="0"/>
              <a:t>Officer</a:t>
            </a:r>
            <a:endParaRPr lang="en-AU" dirty="0"/>
          </a:p>
          <a:p>
            <a:r>
              <a:rPr lang="en-AU" dirty="0"/>
              <a:t>Aboriginal Mental Health Programs</a:t>
            </a:r>
          </a:p>
          <a:p>
            <a:r>
              <a:rPr lang="en-AU" dirty="0" smtClean="0"/>
              <a:t>Mental </a:t>
            </a:r>
            <a:r>
              <a:rPr lang="en-AU" dirty="0"/>
              <a:t>Health and Drug and Alcohol Office</a:t>
            </a:r>
          </a:p>
          <a:p>
            <a:r>
              <a:rPr lang="en-AU" dirty="0" smtClean="0"/>
              <a:t>NSW </a:t>
            </a:r>
            <a:r>
              <a:rPr lang="en-AU" dirty="0"/>
              <a:t>Ministry of </a:t>
            </a:r>
            <a:r>
              <a:rPr lang="en-AU" dirty="0" smtClean="0"/>
              <a:t>Health</a:t>
            </a:r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  <a:p>
            <a:endParaRPr lang="en-AU" sz="2000" dirty="0"/>
          </a:p>
        </p:txBody>
      </p:sp>
    </p:spTree>
    <p:extLst>
      <p:ext uri="{BB962C8B-B14F-4D97-AF65-F5344CB8AC3E}">
        <p14:creationId xmlns:p14="http://schemas.microsoft.com/office/powerpoint/2010/main" val="450366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What’s next</a:t>
            </a:r>
            <a:r>
              <a:rPr lang="en-US" dirty="0" smtClean="0"/>
              <a:t>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Today’s consultation</a:t>
            </a:r>
          </a:p>
          <a:p>
            <a:r>
              <a:rPr lang="en-US" dirty="0" smtClean="0"/>
              <a:t>Acting on today’s feedback </a:t>
            </a:r>
          </a:p>
          <a:p>
            <a:r>
              <a:rPr lang="en-US" dirty="0" smtClean="0"/>
              <a:t>State-wide rollout of workshops</a:t>
            </a:r>
          </a:p>
          <a:p>
            <a:r>
              <a:rPr lang="en-US" dirty="0" smtClean="0"/>
              <a:t>Ongoing development of resources </a:t>
            </a:r>
          </a:p>
          <a:p>
            <a:r>
              <a:rPr lang="en-US" dirty="0" smtClean="0"/>
              <a:t>Facilitation of local support networks (what? who? How?)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70698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Today’s consultation groups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Small groups of up to 12 people with a facilitator and scribe</a:t>
            </a:r>
          </a:p>
          <a:p>
            <a:r>
              <a:rPr lang="en-US" dirty="0"/>
              <a:t>4</a:t>
            </a:r>
            <a:r>
              <a:rPr lang="en-US" dirty="0" smtClean="0"/>
              <a:t> questions:</a:t>
            </a:r>
          </a:p>
          <a:p>
            <a:r>
              <a:rPr lang="en-US" dirty="0" smtClean="0"/>
              <a:t>Does the content of the workshops match your needs as identified in the last consultation? Have your needs changed at all?</a:t>
            </a:r>
          </a:p>
          <a:p>
            <a:r>
              <a:rPr lang="en-US" dirty="0" smtClean="0"/>
              <a:t>Do the suggestions for resources (</a:t>
            </a:r>
            <a:r>
              <a:rPr lang="en-US" dirty="0" err="1" smtClean="0"/>
              <a:t>eg</a:t>
            </a:r>
            <a:r>
              <a:rPr lang="en-US" dirty="0" smtClean="0"/>
              <a:t> counselling in action, cascade training) still match your needs?</a:t>
            </a:r>
          </a:p>
          <a:p>
            <a:r>
              <a:rPr lang="en-US" dirty="0" smtClean="0"/>
              <a:t>Do the suggestions for support (</a:t>
            </a:r>
            <a:r>
              <a:rPr lang="en-US" dirty="0" err="1" smtClean="0"/>
              <a:t>eg</a:t>
            </a:r>
            <a:r>
              <a:rPr lang="en-US" dirty="0" smtClean="0"/>
              <a:t> peer or special expertise) still match your needs? </a:t>
            </a:r>
          </a:p>
          <a:p>
            <a:r>
              <a:rPr lang="en-US" dirty="0" smtClean="0"/>
              <a:t>Is there anything else we need to consider in developing the project?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251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28800"/>
          </a:xfrm>
        </p:spPr>
        <p:txBody>
          <a:bodyPr>
            <a:normAutofit fontScale="90000"/>
          </a:bodyPr>
          <a:lstStyle/>
          <a:p>
            <a:r>
              <a:rPr lang="en-AU" b="1" dirty="0" smtClean="0"/>
              <a:t>Aboriginal Grief and Loss Training </a:t>
            </a:r>
            <a:br>
              <a:rPr lang="en-AU" b="1" dirty="0" smtClean="0"/>
            </a:br>
            <a:r>
              <a:rPr lang="en-AU" sz="3100" dirty="0" smtClean="0"/>
              <a:t>for </a:t>
            </a:r>
            <a:r>
              <a:rPr lang="en-AU" sz="3100" b="1" dirty="0"/>
              <a:t>Aboriginal Mental Health </a:t>
            </a:r>
            <a:r>
              <a:rPr lang="en-AU" sz="3100" b="1" dirty="0" smtClean="0"/>
              <a:t>Workers</a:t>
            </a:r>
            <a:r>
              <a:rPr lang="en-AU" sz="3100" dirty="0"/>
              <a:t/>
            </a:r>
            <a:br>
              <a:rPr lang="en-AU" sz="3100" dirty="0"/>
            </a:br>
            <a:endParaRPr lang="en-AU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9144000" cy="5545832"/>
          </a:xfrm>
        </p:spPr>
        <p:txBody>
          <a:bodyPr>
            <a:normAutofit/>
          </a:bodyPr>
          <a:lstStyle/>
          <a:p>
            <a:r>
              <a:rPr lang="en-AU" dirty="0" smtClean="0"/>
              <a:t>NSW Institute of Psychiatry </a:t>
            </a:r>
          </a:p>
          <a:p>
            <a:r>
              <a:rPr lang="en-AU" dirty="0" smtClean="0"/>
              <a:t>Tender process. Based on experience with NSW School-Link project</a:t>
            </a:r>
          </a:p>
          <a:p>
            <a:r>
              <a:rPr lang="en-AU" dirty="0" smtClean="0"/>
              <a:t>Part of NSW Suicide </a:t>
            </a:r>
            <a:r>
              <a:rPr lang="en-AU" dirty="0"/>
              <a:t>P</a:t>
            </a:r>
            <a:r>
              <a:rPr lang="en-AU" dirty="0" smtClean="0"/>
              <a:t>revention </a:t>
            </a:r>
            <a:r>
              <a:rPr lang="en-AU" dirty="0"/>
              <a:t>P</a:t>
            </a:r>
            <a:r>
              <a:rPr lang="en-AU" dirty="0" smtClean="0"/>
              <a:t>lan </a:t>
            </a:r>
          </a:p>
          <a:p>
            <a:r>
              <a:rPr lang="en-AU" dirty="0" smtClean="0"/>
              <a:t>During </a:t>
            </a:r>
            <a:r>
              <a:rPr lang="en-AU" dirty="0"/>
              <a:t>2013 – 14 develop and deliver:</a:t>
            </a:r>
            <a:br>
              <a:rPr lang="en-AU" dirty="0"/>
            </a:br>
            <a:r>
              <a:rPr lang="en-AU" dirty="0" smtClean="0"/>
              <a:t>      training </a:t>
            </a:r>
            <a:r>
              <a:rPr lang="en-AU" dirty="0"/>
              <a:t>workshops</a:t>
            </a:r>
            <a:br>
              <a:rPr lang="en-AU" dirty="0"/>
            </a:br>
            <a:r>
              <a:rPr lang="en-AU" dirty="0" smtClean="0"/>
              <a:t>      resources</a:t>
            </a:r>
            <a:r>
              <a:rPr lang="en-AU" dirty="0"/>
              <a:t/>
            </a:r>
            <a:br>
              <a:rPr lang="en-AU" dirty="0"/>
            </a:br>
            <a:r>
              <a:rPr lang="en-AU" dirty="0" smtClean="0"/>
              <a:t>      develop support </a:t>
            </a:r>
            <a:r>
              <a:rPr lang="en-AU" dirty="0"/>
              <a:t>networks </a:t>
            </a:r>
            <a:endParaRPr lang="en-AU" dirty="0" smtClean="0"/>
          </a:p>
          <a:p>
            <a:pPr marL="0" indent="0">
              <a:buNone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9978090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AFB77B8-E82A-4EF5-836C-0C3D969EBC48}" type="slidenum">
              <a:rPr lang="en-US" sz="1400"/>
              <a:pPr eaLnBrk="1" hangingPunct="1"/>
              <a:t>4</a:t>
            </a:fld>
            <a:endParaRPr lang="en-US" sz="1400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848906" y="543222"/>
            <a:ext cx="8295094" cy="5016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5400" dirty="0" smtClean="0"/>
              <a:t>Today’s presentation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800" dirty="0" smtClean="0"/>
              <a:t>Results </a:t>
            </a:r>
            <a:r>
              <a:rPr lang="en-US" sz="2800" dirty="0"/>
              <a:t>from the </a:t>
            </a:r>
            <a:r>
              <a:rPr lang="en-US" sz="2800" b="1" dirty="0"/>
              <a:t>consultations </a:t>
            </a:r>
            <a:r>
              <a:rPr lang="en-US" sz="2800" b="1" dirty="0" smtClean="0"/>
              <a:t>at the last forum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800" dirty="0" smtClean="0"/>
              <a:t>Update and evaluations from the </a:t>
            </a:r>
            <a:r>
              <a:rPr lang="en-US" sz="2800" b="1" dirty="0" smtClean="0"/>
              <a:t>pilot training program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800" dirty="0" smtClean="0"/>
              <a:t>Summary of the </a:t>
            </a:r>
            <a:r>
              <a:rPr lang="en-US" sz="2800" b="1" dirty="0" smtClean="0"/>
              <a:t>literature review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800" dirty="0" smtClean="0"/>
              <a:t>Development of </a:t>
            </a:r>
            <a:r>
              <a:rPr lang="en-US" sz="2800" b="1" dirty="0" smtClean="0"/>
              <a:t>resources</a:t>
            </a:r>
            <a:r>
              <a:rPr lang="en-US" sz="2800" dirty="0" smtClean="0"/>
              <a:t> </a:t>
            </a:r>
          </a:p>
          <a:p>
            <a:pPr marL="457200" indent="-457200" eaLnBrk="1" hangingPunct="1">
              <a:spcBef>
                <a:spcPct val="50000"/>
              </a:spcBef>
              <a:buFont typeface="Arial"/>
              <a:buChar char="•"/>
            </a:pPr>
            <a:r>
              <a:rPr lang="en-US" sz="2800" dirty="0" smtClean="0"/>
              <a:t>Today’s  </a:t>
            </a:r>
            <a:r>
              <a:rPr lang="en-US" sz="2800" b="1" dirty="0" smtClean="0"/>
              <a:t>focus groups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15049860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b="1" dirty="0" smtClean="0"/>
              <a:t>Last year’s consultation summary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AU" dirty="0" smtClean="0"/>
              <a:t>60 participants </a:t>
            </a:r>
          </a:p>
          <a:p>
            <a:r>
              <a:rPr lang="en-AU" dirty="0" smtClean="0"/>
              <a:t>Questions informed by state-wide survey</a:t>
            </a:r>
            <a:endParaRPr lang="en-AU" dirty="0"/>
          </a:p>
          <a:p>
            <a:r>
              <a:rPr lang="en-AU" dirty="0" smtClean="0"/>
              <a:t>Holistic and culturally appropriate approach</a:t>
            </a:r>
          </a:p>
          <a:p>
            <a:r>
              <a:rPr lang="en-AU" dirty="0" smtClean="0"/>
              <a:t>Recognition of participants’ life experience</a:t>
            </a:r>
          </a:p>
          <a:p>
            <a:r>
              <a:rPr lang="en-AU" dirty="0" smtClean="0"/>
              <a:t>Comprehensive resource </a:t>
            </a:r>
          </a:p>
          <a:p>
            <a:r>
              <a:rPr lang="en-AU" dirty="0" smtClean="0"/>
              <a:t>Community driven</a:t>
            </a:r>
          </a:p>
          <a:p>
            <a:r>
              <a:rPr lang="en-AU" dirty="0" smtClean="0"/>
              <a:t>Flexible delivery </a:t>
            </a:r>
          </a:p>
        </p:txBody>
      </p:sp>
    </p:spTree>
    <p:extLst>
      <p:ext uri="{BB962C8B-B14F-4D97-AF65-F5344CB8AC3E}">
        <p14:creationId xmlns:p14="http://schemas.microsoft.com/office/powerpoint/2010/main" val="3952704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AU" dirty="0" smtClean="0"/>
              <a:t>Consultation summary continued:  </a:t>
            </a:r>
            <a:br>
              <a:rPr lang="en-AU" dirty="0" smtClean="0"/>
            </a:br>
            <a:r>
              <a:rPr lang="en-AU" b="1" dirty="0" smtClean="0"/>
              <a:t>Workshop content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AU" dirty="0" smtClean="0"/>
              <a:t>cultural </a:t>
            </a:r>
            <a:r>
              <a:rPr lang="en-AU" dirty="0"/>
              <a:t>and historical </a:t>
            </a:r>
            <a:r>
              <a:rPr lang="en-AU" dirty="0" smtClean="0"/>
              <a:t>losses</a:t>
            </a:r>
          </a:p>
          <a:p>
            <a:r>
              <a:rPr lang="en-AU" dirty="0"/>
              <a:t>t</a:t>
            </a:r>
            <a:r>
              <a:rPr lang="en-AU" dirty="0" smtClean="0"/>
              <a:t>raumatic losses - suicide, murder, deaths in custody, sudden death, babies/kids, dv, elders</a:t>
            </a:r>
          </a:p>
          <a:p>
            <a:r>
              <a:rPr lang="en-AU" dirty="0" smtClean="0"/>
              <a:t> </a:t>
            </a:r>
            <a:r>
              <a:rPr lang="en-AU" dirty="0"/>
              <a:t>multiple </a:t>
            </a:r>
            <a:r>
              <a:rPr lang="en-AU" dirty="0" smtClean="0"/>
              <a:t>losses, ongoing</a:t>
            </a:r>
          </a:p>
          <a:p>
            <a:r>
              <a:rPr lang="en-AU" dirty="0" smtClean="0"/>
              <a:t>accumulated unresolved losses, intergenerational </a:t>
            </a:r>
          </a:p>
          <a:p>
            <a:r>
              <a:rPr lang="en-AU" dirty="0"/>
              <a:t>t</a:t>
            </a:r>
            <a:r>
              <a:rPr lang="en-AU" dirty="0" smtClean="0"/>
              <a:t>erminal illnesses, palliative care at home – hospitals not culturally safe </a:t>
            </a:r>
          </a:p>
          <a:p>
            <a:r>
              <a:rPr lang="en-AU" dirty="0" smtClean="0"/>
              <a:t>‘</a:t>
            </a:r>
            <a:r>
              <a:rPr lang="en-AU" dirty="0"/>
              <a:t>normal’ grief </a:t>
            </a:r>
            <a:r>
              <a:rPr lang="en-AU" dirty="0" smtClean="0"/>
              <a:t>reactions including gender and age differences, </a:t>
            </a:r>
            <a:r>
              <a:rPr lang="en-AU" dirty="0" err="1" smtClean="0"/>
              <a:t>childrens</a:t>
            </a:r>
            <a:r>
              <a:rPr lang="en-AU" dirty="0" smtClean="0"/>
              <a:t>’ grief, ‘no one way to grieve’</a:t>
            </a:r>
          </a:p>
          <a:p>
            <a:r>
              <a:rPr lang="en-AU" dirty="0" smtClean="0"/>
              <a:t>support </a:t>
            </a:r>
            <a:r>
              <a:rPr lang="en-AU" dirty="0"/>
              <a:t>and </a:t>
            </a:r>
            <a:r>
              <a:rPr lang="en-AU" dirty="0" smtClean="0"/>
              <a:t>treatment for complex grief</a:t>
            </a:r>
          </a:p>
          <a:p>
            <a:r>
              <a:rPr lang="en-AU" dirty="0" smtClean="0"/>
              <a:t>Aboriginal spirituality and grief </a:t>
            </a:r>
          </a:p>
          <a:p>
            <a:r>
              <a:rPr lang="en-AU" dirty="0" smtClean="0"/>
              <a:t>Self-care 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972824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98178"/>
          </a:xfrm>
        </p:spPr>
        <p:txBody>
          <a:bodyPr>
            <a:normAutofit fontScale="90000"/>
          </a:bodyPr>
          <a:lstStyle/>
          <a:p>
            <a:pPr algn="l"/>
            <a:r>
              <a:rPr lang="en-AU" dirty="0" smtClean="0"/>
              <a:t>Consultation summary continued: </a:t>
            </a:r>
            <a:r>
              <a:rPr lang="en-AU" b="1" dirty="0" smtClean="0"/>
              <a:t>Policy, management and systems issues 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AU" dirty="0" smtClean="0"/>
          </a:p>
          <a:p>
            <a:r>
              <a:rPr lang="en-AU" dirty="0" smtClean="0"/>
              <a:t>Need training for managers – lack of cultural competence</a:t>
            </a:r>
          </a:p>
          <a:p>
            <a:r>
              <a:rPr lang="en-AU" dirty="0" smtClean="0"/>
              <a:t>Managers want us to ‘do our business in a black way but work in a white way’</a:t>
            </a:r>
          </a:p>
          <a:p>
            <a:r>
              <a:rPr lang="en-AU" dirty="0" smtClean="0"/>
              <a:t>Lack of support for timeframe of funerals and Sorry Time – need for special leave </a:t>
            </a:r>
          </a:p>
          <a:p>
            <a:r>
              <a:rPr lang="en-AU" dirty="0" smtClean="0"/>
              <a:t>Impact of grief on workers – dual role: ‘ work gets in the way of our grieving’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3274138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AU" dirty="0" smtClean="0"/>
              <a:t>Consultation summary continued: </a:t>
            </a:r>
            <a:r>
              <a:rPr lang="en-AU" b="1" dirty="0" smtClean="0"/>
              <a:t>Systems issues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Differences in pay scales between Aboriginal and non-Aboriginal workers</a:t>
            </a:r>
          </a:p>
          <a:p>
            <a:r>
              <a:rPr lang="en-AU" dirty="0"/>
              <a:t>W</a:t>
            </a:r>
            <a:r>
              <a:rPr lang="en-AU" dirty="0" smtClean="0"/>
              <a:t>ait list too long for crisis counselling</a:t>
            </a:r>
          </a:p>
          <a:p>
            <a:r>
              <a:rPr lang="en-AU" dirty="0" smtClean="0"/>
              <a:t>Travel to communities without services – costs money and can prevent access</a:t>
            </a:r>
          </a:p>
          <a:p>
            <a:r>
              <a:rPr lang="en-AU" dirty="0" smtClean="0"/>
              <a:t>Remote communities issues</a:t>
            </a:r>
          </a:p>
          <a:p>
            <a:r>
              <a:rPr lang="en-AU" dirty="0"/>
              <a:t>N</a:t>
            </a:r>
            <a:r>
              <a:rPr lang="en-AU" dirty="0" smtClean="0"/>
              <a:t>eed for community education re grief and loss, planning for end of life, funerals, wills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525473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dirty="0" smtClean="0"/>
              <a:t>Consultation summary continued: </a:t>
            </a:r>
            <a:r>
              <a:rPr lang="en-AU" b="1" dirty="0" smtClean="0"/>
              <a:t>Biggest and longest lasting impacts</a:t>
            </a:r>
            <a:r>
              <a:rPr lang="en-AU" dirty="0" smtClean="0"/>
              <a:t>?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AU" dirty="0" smtClean="0"/>
              <a:t>Community ownership</a:t>
            </a:r>
          </a:p>
          <a:p>
            <a:r>
              <a:rPr lang="en-AU" dirty="0" smtClean="0"/>
              <a:t>Broader education – train the trainer</a:t>
            </a:r>
          </a:p>
          <a:p>
            <a:r>
              <a:rPr lang="en-AU" dirty="0" smtClean="0"/>
              <a:t>Worker networks/mentoring/protection  </a:t>
            </a:r>
          </a:p>
          <a:p>
            <a:r>
              <a:rPr lang="en-AU" dirty="0" smtClean="0"/>
              <a:t>Designated grief and loss workers in community</a:t>
            </a:r>
          </a:p>
          <a:p>
            <a:r>
              <a:rPr lang="en-AU" dirty="0" smtClean="0"/>
              <a:t>Links to ‘fly-ins’ </a:t>
            </a:r>
          </a:p>
          <a:p>
            <a:r>
              <a:rPr lang="en-AU" dirty="0" smtClean="0"/>
              <a:t>Regional level co-ordination </a:t>
            </a:r>
          </a:p>
          <a:p>
            <a:r>
              <a:rPr lang="en-AU" dirty="0" smtClean="0"/>
              <a:t>Recurrent funding</a:t>
            </a:r>
          </a:p>
          <a:p>
            <a:r>
              <a:rPr lang="en-AU" dirty="0" smtClean="0"/>
              <a:t>High numbers trained</a:t>
            </a:r>
          </a:p>
          <a:p>
            <a:r>
              <a:rPr lang="en-AU" dirty="0" smtClean="0"/>
              <a:t>Accessible resources</a:t>
            </a:r>
          </a:p>
          <a:p>
            <a:r>
              <a:rPr lang="en-AU" dirty="0" smtClean="0"/>
              <a:t>Updating training</a:t>
            </a:r>
          </a:p>
          <a:p>
            <a:r>
              <a:rPr lang="en-AU" dirty="0" smtClean="0"/>
              <a:t>Mandatory training</a:t>
            </a:r>
          </a:p>
          <a:p>
            <a:r>
              <a:rPr lang="en-AU" dirty="0" smtClean="0"/>
              <a:t>Training of non-Aboriginal staff </a:t>
            </a:r>
          </a:p>
          <a:p>
            <a:r>
              <a:rPr lang="en-AU" dirty="0" smtClean="0"/>
              <a:t>Culturally safe environment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069540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25AD910D5D3D14A8C82D06DC4ADDED7" ma:contentTypeVersion="2" ma:contentTypeDescription="Create a new document." ma:contentTypeScope="" ma:versionID="8be12bc4952cf1a2a4b42894998d32e1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f91e7983093fe65855c9706521e95252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internalName="PublishingStartDate">
      <xsd:simpleType>
        <xsd:restriction base="dms:Unknown"/>
      </xsd:simpleType>
    </xsd:element>
    <xsd:element name="PublishingExpirationDate" ma:index="9" nillable="true" ma:displayName="Scheduling End Dat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F27958-6FFD-4773-995E-8054C6E7D841}"/>
</file>

<file path=customXml/itemProps2.xml><?xml version="1.0" encoding="utf-8"?>
<ds:datastoreItem xmlns:ds="http://schemas.openxmlformats.org/officeDocument/2006/customXml" ds:itemID="{2E644BE0-F3C4-4DBC-8715-80192E36B585}"/>
</file>

<file path=customXml/itemProps3.xml><?xml version="1.0" encoding="utf-8"?>
<ds:datastoreItem xmlns:ds="http://schemas.openxmlformats.org/officeDocument/2006/customXml" ds:itemID="{9EEAF0A3-F8E2-4042-BC16-85D4900FCB7D}"/>
</file>

<file path=docProps/app.xml><?xml version="1.0" encoding="utf-8"?>
<Properties xmlns="http://schemas.openxmlformats.org/officeDocument/2006/extended-properties" xmlns:vt="http://schemas.openxmlformats.org/officeDocument/2006/docPropsVTypes">
  <TotalTime>1662</TotalTime>
  <Words>1027</Words>
  <Application>Microsoft Office PowerPoint</Application>
  <PresentationFormat>On-screen Show (4:3)</PresentationFormat>
  <Paragraphs>175</Paragraphs>
  <Slides>21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 NSW Aboriginal grief and loss training project  Advisory Group: Ann Baker, Tom Brideson, Danielle Byers, Anthony Hillin, Len Kanowski, Donna Stanley, Sally Wooding  NSWIOP: Danielle Byers, Vanessa Edwige, Anthony Hillin, Megan Wynne-Jones (and new trainer )      </vt:lpstr>
      <vt:lpstr>Advisory Group</vt:lpstr>
      <vt:lpstr>Aboriginal Grief and Loss Training  for Aboriginal Mental Health Workers </vt:lpstr>
      <vt:lpstr>PowerPoint Presentation</vt:lpstr>
      <vt:lpstr>Last year’s consultation summary</vt:lpstr>
      <vt:lpstr>Consultation summary continued:   Workshop content </vt:lpstr>
      <vt:lpstr>Consultation summary continued: Policy, management and systems issues </vt:lpstr>
      <vt:lpstr>Consultation summary continued: Systems issues</vt:lpstr>
      <vt:lpstr>Consultation summary continued: Biggest and longest lasting impacts?</vt:lpstr>
      <vt:lpstr>        Pilot workshops 3 locations: Broken Hill, Taree, and Western Sydney Workshop 1 – one day: information about grief and loss, capacity building of individuals, families and communities to deal with future loss and adversity  Workshop 2 - two days: targeted, in-depth workshop, including experiential learning about ways of working therapeutically with grief and loss.  target audience and numbers   </vt:lpstr>
      <vt:lpstr>Workshop 1 summary</vt:lpstr>
      <vt:lpstr>Workshop 2 summary</vt:lpstr>
      <vt:lpstr> Evaluation summary 36 participants in total (for both workshops), 30 responses </vt:lpstr>
      <vt:lpstr>Evaluation summary continued</vt:lpstr>
      <vt:lpstr>Summary of comments</vt:lpstr>
      <vt:lpstr>Literature review summary</vt:lpstr>
      <vt:lpstr>Key findings </vt:lpstr>
      <vt:lpstr>Key recommendations for training, resources and evaluation </vt:lpstr>
      <vt:lpstr>Development of the grief and loss workshops, resources and support networks</vt:lpstr>
      <vt:lpstr>What’s next?</vt:lpstr>
      <vt:lpstr>Today’s consultation groups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NSW Aboriginal Grief and Loss Training Project update - Anthony Hillin</dc:title>
  <dc:creator>Anthony</dc:creator>
  <cp:lastModifiedBy>Megan Wynne-Jones</cp:lastModifiedBy>
  <cp:revision>71</cp:revision>
  <dcterms:created xsi:type="dcterms:W3CDTF">2013-03-11T07:21:31Z</dcterms:created>
  <dcterms:modified xsi:type="dcterms:W3CDTF">2014-03-03T03:27:40Z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0x010100225AD910D5D3D14A8C82D06DC4ADDED7</vt:lpwstr>
  </property>
</Properties>
</file>