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262" r:id="rId3"/>
    <p:sldId id="268" r:id="rId4"/>
    <p:sldId id="259" r:id="rId5"/>
    <p:sldId id="261" r:id="rId6"/>
    <p:sldId id="264" r:id="rId7"/>
    <p:sldId id="258" r:id="rId8"/>
    <p:sldId id="256" r:id="rId9"/>
    <p:sldId id="257" r:id="rId10"/>
    <p:sldId id="269" r:id="rId11"/>
    <p:sldId id="267" r:id="rId12"/>
    <p:sldId id="265" r:id="rId13"/>
    <p:sldId id="266" r:id="rId14"/>
    <p:sldId id="273" r:id="rId15"/>
    <p:sldId id="270" r:id="rId16"/>
    <p:sldId id="274"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C58C0-E608-5A48-84A3-B788D484105F}" type="datetimeFigureOut">
              <a:rPr lang="en-US" smtClean="0"/>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88708-F4F6-8442-9E90-430B16F74B14}" type="slidenum">
              <a:rPr lang="en-US" smtClean="0"/>
              <a:t>‹#›</a:t>
            </a:fld>
            <a:endParaRPr lang="en-US"/>
          </a:p>
        </p:txBody>
      </p:sp>
    </p:spTree>
    <p:extLst>
      <p:ext uri="{BB962C8B-B14F-4D97-AF65-F5344CB8AC3E}">
        <p14:creationId xmlns:p14="http://schemas.microsoft.com/office/powerpoint/2010/main" val="610512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Holistic view and life and Health</a:t>
            </a:r>
          </a:p>
          <a:p>
            <a:r>
              <a:rPr lang="en-US" dirty="0" smtClean="0"/>
              <a:t>Social, and emotional, </a:t>
            </a:r>
          </a:p>
          <a:p>
            <a:r>
              <a:rPr lang="en-US" dirty="0" smtClean="0"/>
              <a:t>Spiritual, cultural</a:t>
            </a:r>
          </a:p>
          <a:p>
            <a:r>
              <a:rPr lang="en-US" dirty="0" smtClean="0"/>
              <a:t>We look at all aspects of a clients health and work through it</a:t>
            </a:r>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2</a:t>
            </a:fld>
            <a:endParaRPr lang="en-US"/>
          </a:p>
        </p:txBody>
      </p:sp>
    </p:spTree>
    <p:extLst>
      <p:ext uri="{BB962C8B-B14F-4D97-AF65-F5344CB8AC3E}">
        <p14:creationId xmlns:p14="http://schemas.microsoft.com/office/powerpoint/2010/main" val="1345672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 being trapped</a:t>
            </a:r>
            <a:r>
              <a:rPr lang="en-US" baseline="0" dirty="0" smtClean="0"/>
              <a:t>. Controlling </a:t>
            </a:r>
            <a:r>
              <a:rPr lang="en-US" baseline="0" dirty="0" err="1" smtClean="0"/>
              <a:t>behaviour</a:t>
            </a:r>
            <a:r>
              <a:rPr lang="en-US" baseline="0" dirty="0" smtClean="0"/>
              <a:t> – typical for Koori women. He </a:t>
            </a:r>
            <a:r>
              <a:rPr lang="en-US" baseline="0" dirty="0" err="1" smtClean="0"/>
              <a:t>wouldn</a:t>
            </a:r>
            <a:r>
              <a:rPr lang="fr-FR" baseline="0" dirty="0" smtClean="0"/>
              <a:t>’</a:t>
            </a:r>
            <a:r>
              <a:rPr lang="en-US" baseline="0" dirty="0" smtClean="0"/>
              <a:t>t let me look after myself.</a:t>
            </a:r>
          </a:p>
          <a:p>
            <a:endParaRPr lang="en-US" dirty="0" smtClean="0"/>
          </a:p>
          <a:p>
            <a:r>
              <a:rPr lang="en-US" dirty="0" smtClean="0"/>
              <a:t>Lack confidence/</a:t>
            </a:r>
            <a:r>
              <a:rPr lang="en-US" baseline="0" dirty="0" smtClean="0"/>
              <a:t> low self-esteem</a:t>
            </a:r>
          </a:p>
          <a:p>
            <a:endParaRPr lang="en-US" baseline="0" dirty="0" smtClean="0"/>
          </a:p>
          <a:p>
            <a:r>
              <a:rPr lang="en-US" baseline="0" dirty="0" smtClean="0"/>
              <a:t>Sneak to work to work out – clinical supervision and with senior staff. </a:t>
            </a:r>
            <a:r>
              <a:rPr lang="en-US" baseline="0" dirty="0" err="1" smtClean="0"/>
              <a:t>Waminda</a:t>
            </a:r>
            <a:r>
              <a:rPr lang="en-US" baseline="0" dirty="0" smtClean="0"/>
              <a:t> supported me through leaving. Enough was enough. Don</a:t>
            </a:r>
            <a:r>
              <a:rPr lang="fr-FR" baseline="0" dirty="0" smtClean="0"/>
              <a:t>’</a:t>
            </a:r>
            <a:r>
              <a:rPr lang="en-US" baseline="0" dirty="0" smtClean="0"/>
              <a:t>t want kids to go trough this. </a:t>
            </a:r>
          </a:p>
          <a:p>
            <a:r>
              <a:rPr lang="en-US" baseline="0" dirty="0" smtClean="0"/>
              <a:t>Gave me the confidence to keep going.</a:t>
            </a:r>
          </a:p>
          <a:p>
            <a:r>
              <a:rPr lang="en-US" baseline="0" dirty="0" smtClean="0"/>
              <a:t>Felt good after exercising. Gave me the confidence to step out on my own. </a:t>
            </a:r>
          </a:p>
          <a:p>
            <a:r>
              <a:rPr lang="en-US" baseline="0" dirty="0" smtClean="0"/>
              <a:t>Flexible work hours to help change of time around kids/home life. HARD.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17</a:t>
            </a:fld>
            <a:endParaRPr lang="en-US"/>
          </a:p>
        </p:txBody>
      </p:sp>
    </p:spTree>
    <p:extLst>
      <p:ext uri="{BB962C8B-B14F-4D97-AF65-F5344CB8AC3E}">
        <p14:creationId xmlns:p14="http://schemas.microsoft.com/office/powerpoint/2010/main" val="40395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short film demonstrates the program we offer staff and community to look after themselves and their community. It also contains</a:t>
            </a:r>
            <a:r>
              <a:rPr lang="en-US" baseline="0" dirty="0" smtClean="0"/>
              <a:t> a few individual narratives of how clients came through </a:t>
            </a:r>
            <a:r>
              <a:rPr lang="en-US" baseline="0" dirty="0" err="1" smtClean="0"/>
              <a:t>Waminda</a:t>
            </a:r>
            <a:r>
              <a:rPr lang="en-US" baseline="0" dirty="0" smtClean="0"/>
              <a:t> as clients and ended up strong and confident  enough to enter the workforce. Enjoy.</a:t>
            </a:r>
            <a:endParaRPr lang="en-US" dirty="0" smtClean="0"/>
          </a:p>
          <a:p>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18</a:t>
            </a:fld>
            <a:endParaRPr lang="en-US"/>
          </a:p>
        </p:txBody>
      </p:sp>
    </p:spTree>
    <p:extLst>
      <p:ext uri="{BB962C8B-B14F-4D97-AF65-F5344CB8AC3E}">
        <p14:creationId xmlns:p14="http://schemas.microsoft.com/office/powerpoint/2010/main" val="210557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Waminda</a:t>
            </a:r>
            <a:r>
              <a:rPr lang="en-US" dirty="0" smtClean="0"/>
              <a:t> creates happy healthy Koori</a:t>
            </a:r>
            <a:r>
              <a:rPr lang="en-US" baseline="0" dirty="0" smtClean="0"/>
              <a:t> </a:t>
            </a:r>
            <a:r>
              <a:rPr lang="en-US" dirty="0" smtClean="0"/>
              <a:t>women in a supported flexible workplace. </a:t>
            </a:r>
          </a:p>
          <a:p>
            <a:r>
              <a:rPr lang="en-US" dirty="0" smtClean="0"/>
              <a:t>We spend a lot of time at work so its an important place.</a:t>
            </a:r>
          </a:p>
          <a:p>
            <a:r>
              <a:rPr lang="en-US" dirty="0" smtClean="0"/>
              <a:t>We are looked after at </a:t>
            </a:r>
            <a:r>
              <a:rPr lang="en-US" dirty="0" err="1" smtClean="0"/>
              <a:t>Waminda</a:t>
            </a:r>
            <a:r>
              <a:rPr lang="en-US" dirty="0" smtClean="0"/>
              <a:t>,</a:t>
            </a:r>
            <a:r>
              <a:rPr lang="en-US" baseline="0" dirty="0" smtClean="0"/>
              <a:t> its more than a workplace.</a:t>
            </a:r>
          </a:p>
          <a:p>
            <a:r>
              <a:rPr lang="en-US" baseline="0" dirty="0" smtClean="0"/>
              <a:t>Made to believe anything is possible and supported to achieve what we set out to do.</a:t>
            </a:r>
          </a:p>
          <a:p>
            <a:r>
              <a:rPr lang="en-US" baseline="0" dirty="0" smtClean="0"/>
              <a:t>All these following Policies have been put into place to support these ideas: (next slide)</a:t>
            </a:r>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3</a:t>
            </a:fld>
            <a:endParaRPr lang="en-US"/>
          </a:p>
        </p:txBody>
      </p:sp>
    </p:spTree>
    <p:extLst>
      <p:ext uri="{BB962C8B-B14F-4D97-AF65-F5344CB8AC3E}">
        <p14:creationId xmlns:p14="http://schemas.microsoft.com/office/powerpoint/2010/main" val="78478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providing opportunities to undertake training / study , this will be reflected</a:t>
            </a:r>
            <a:r>
              <a:rPr lang="en-US" baseline="0" dirty="0" smtClean="0"/>
              <a:t> in continuing improvements to the service. </a:t>
            </a:r>
          </a:p>
          <a:p>
            <a:r>
              <a:rPr lang="en-US" baseline="0" dirty="0" smtClean="0"/>
              <a:t>Within </a:t>
            </a:r>
            <a:r>
              <a:rPr lang="en-US" baseline="0" dirty="0" err="1" smtClean="0"/>
              <a:t>Waminda</a:t>
            </a:r>
            <a:r>
              <a:rPr lang="en-US" baseline="0" dirty="0" smtClean="0"/>
              <a:t>, going away for training/study is definitely encouraged when its relevant to your role, as this directly benefits the </a:t>
            </a:r>
            <a:r>
              <a:rPr lang="en-US" baseline="0" dirty="0" err="1" smtClean="0"/>
              <a:t>organisation</a:t>
            </a:r>
            <a:r>
              <a:rPr lang="en-US" baseline="0" dirty="0" smtClean="0"/>
              <a:t>. </a:t>
            </a:r>
          </a:p>
          <a:p>
            <a:r>
              <a:rPr lang="en-US" baseline="0" dirty="0" smtClean="0"/>
              <a:t>The supported employment model is adopted by </a:t>
            </a:r>
            <a:r>
              <a:rPr lang="en-US" baseline="0" dirty="0" err="1" smtClean="0"/>
              <a:t>Waminda</a:t>
            </a:r>
            <a:r>
              <a:rPr lang="en-US" baseline="0" dirty="0" smtClean="0"/>
              <a:t> as we know its hard for anyone, but particularly Aboriginal women to have a career at all. Its hard to hold down a job in difficult circumstances and with complex needs. </a:t>
            </a:r>
            <a:r>
              <a:rPr lang="en-US" baseline="0" dirty="0" err="1" smtClean="0"/>
              <a:t>Waminda</a:t>
            </a:r>
            <a:r>
              <a:rPr lang="en-US" baseline="0" dirty="0" smtClean="0"/>
              <a:t> employs a lot of women for their first time and trains them on the job, giving them the confidence to step into the workforce.</a:t>
            </a:r>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4</a:t>
            </a:fld>
            <a:endParaRPr lang="en-US"/>
          </a:p>
        </p:txBody>
      </p:sp>
    </p:spTree>
    <p:extLst>
      <p:ext uri="{BB962C8B-B14F-4D97-AF65-F5344CB8AC3E}">
        <p14:creationId xmlns:p14="http://schemas.microsoft.com/office/powerpoint/2010/main" val="219451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FUNERAL LEAVE &amp; FUNERAL AID POLICY</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acknowledges that from time to time staff members will be required to attend funerals in the community as representatives of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and out of respect for the deceased and the family members. Funeral leave is given to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staff as above award entitlement which means this type of leave is </a:t>
            </a:r>
            <a:r>
              <a:rPr lang="en-AU" sz="1200" b="1" kern="1200" dirty="0" smtClean="0">
                <a:solidFill>
                  <a:schemeClr val="tx1"/>
                </a:solidFill>
                <a:effectLst/>
                <a:latin typeface="+mn-lt"/>
                <a:ea typeface="+mn-ea"/>
                <a:cs typeface="+mn-cs"/>
              </a:rPr>
              <a:t>not</a:t>
            </a:r>
            <a:r>
              <a:rPr lang="en-AU" sz="1200" kern="1200" dirty="0" smtClean="0">
                <a:solidFill>
                  <a:schemeClr val="tx1"/>
                </a:solidFill>
                <a:effectLst/>
                <a:latin typeface="+mn-lt"/>
                <a:ea typeface="+mn-ea"/>
                <a:cs typeface="+mn-cs"/>
              </a:rPr>
              <a:t> stipulated in our award.</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At times of grief and loss families may be left with financial problems and the experience of organizing a funeral can be daunting and upsetting.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aims to support the Aboriginal community at these times where possible.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Listed below are the four types of assistance offered by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The families have the choice of assistance but can only choose one means of support. The reasoning being that each assistance comes as a cost to the service and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does not receive additional funding for providing this service.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Funeral Pamphlet</a:t>
            </a:r>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Administration can create the funeral pamphlet with family members support and input. Community members must give the admin team sufficient notice where possible to complete this.</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Financial assistance</a:t>
            </a:r>
            <a:endParaRPr lang="en-US" sz="1200" kern="1200" dirty="0" smtClean="0">
              <a:solidFill>
                <a:schemeClr val="tx1"/>
              </a:solidFill>
              <a:effectLst/>
              <a:latin typeface="+mn-lt"/>
              <a:ea typeface="+mn-ea"/>
              <a:cs typeface="+mn-cs"/>
            </a:endParaRPr>
          </a:p>
          <a:p>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can give financial assistance of $200 to go towards the cost of the funeral or towards catering. This will be paid directly to the funeral home or catering service and will not be given in cash. All necessary forms should be filled in and approved by management.</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Bus Hire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Due to the terms of our Insurance agreements,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can not lease / hire / loan out any of the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owned or leased vehicles. However should a member of staff be available to drive and the bus is not previously booked, transport to and from the funeral may be arranged with sufficient notice.</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Equipment Hire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Equipment can be hired free of charge for use at a funeral. Equipment that can be hired is the Marquee, chairs, tables and urn. </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5</a:t>
            </a:fld>
            <a:endParaRPr lang="en-US"/>
          </a:p>
        </p:txBody>
      </p:sp>
    </p:spTree>
    <p:extLst>
      <p:ext uri="{BB962C8B-B14F-4D97-AF65-F5344CB8AC3E}">
        <p14:creationId xmlns:p14="http://schemas.microsoft.com/office/powerpoint/2010/main" val="218896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Clinical supervision is compulsory for all staff every 6 weeks. </a:t>
            </a:r>
            <a:r>
              <a:rPr lang="en-US" dirty="0" err="1" smtClean="0"/>
              <a:t>Waminda</a:t>
            </a:r>
            <a:r>
              <a:rPr lang="en-US" dirty="0" smtClean="0"/>
              <a:t> understands living and working in these communities is very difficult and complex. These</a:t>
            </a:r>
            <a:r>
              <a:rPr lang="en-US" baseline="0" dirty="0" smtClean="0"/>
              <a:t> policies are</a:t>
            </a:r>
            <a:r>
              <a:rPr lang="en-US" dirty="0" smtClean="0"/>
              <a:t> in place to resolve grievance,</a:t>
            </a:r>
            <a:r>
              <a:rPr lang="en-US" baseline="0" dirty="0" smtClean="0"/>
              <a:t> challenges </a:t>
            </a:r>
            <a:r>
              <a:rPr lang="en-US" baseline="0" dirty="0" err="1" smtClean="0"/>
              <a:t>etc</a:t>
            </a:r>
            <a:r>
              <a:rPr lang="en-US" baseline="0" dirty="0" smtClean="0"/>
              <a:t> </a:t>
            </a:r>
            <a:r>
              <a:rPr lang="en-US" dirty="0" smtClean="0"/>
              <a:t> that staff may face whilst working with </a:t>
            </a:r>
            <a:r>
              <a:rPr lang="en-US" dirty="0" err="1" smtClean="0"/>
              <a:t>Waminda</a:t>
            </a:r>
            <a:r>
              <a:rPr lang="en-US" dirty="0" smtClean="0"/>
              <a:t> and to ensure that the working environment is operational and friendly</a:t>
            </a:r>
          </a:p>
          <a:p>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6</a:t>
            </a:fld>
            <a:endParaRPr lang="en-US"/>
          </a:p>
        </p:txBody>
      </p:sp>
    </p:spTree>
    <p:extLst>
      <p:ext uri="{BB962C8B-B14F-4D97-AF65-F5344CB8AC3E}">
        <p14:creationId xmlns:p14="http://schemas.microsoft.com/office/powerpoint/2010/main" val="177137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Waminda</a:t>
            </a:r>
            <a:r>
              <a:rPr lang="en-US" dirty="0" smtClean="0"/>
              <a:t> has a strong commitment to families and caring for others. We acknowledge</a:t>
            </a:r>
            <a:r>
              <a:rPr lang="en-US" baseline="0" dirty="0" smtClean="0"/>
              <a:t> that many of the women have children or grandchildren and often care for others kids. </a:t>
            </a:r>
            <a:r>
              <a:rPr lang="en-US" baseline="0" dirty="0" err="1" smtClean="0"/>
              <a:t>Waminda’s</a:t>
            </a:r>
            <a:r>
              <a:rPr lang="en-US" baseline="0" dirty="0" smtClean="0"/>
              <a:t> management is committed to maintaining a flexible work environment</a:t>
            </a:r>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7</a:t>
            </a:fld>
            <a:endParaRPr lang="en-US"/>
          </a:p>
        </p:txBody>
      </p:sp>
    </p:spTree>
    <p:extLst>
      <p:ext uri="{BB962C8B-B14F-4D97-AF65-F5344CB8AC3E}">
        <p14:creationId xmlns:p14="http://schemas.microsoft.com/office/powerpoint/2010/main" val="249495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staff Dead, or Deadly Program we see as equally important as the community program. We see ourselves as role models for the community. How can we run a healthy lifestyle program if you are overweight, smoke and eat unhealthy foods?</a:t>
            </a:r>
          </a:p>
          <a:p>
            <a:r>
              <a:rPr lang="en-AU" sz="1200" b="1" kern="1200" dirty="0" smtClean="0">
                <a:solidFill>
                  <a:schemeClr val="tx1"/>
                </a:solidFill>
                <a:effectLst/>
                <a:latin typeface="+mn-lt"/>
                <a:ea typeface="+mn-ea"/>
                <a:cs typeface="+mn-cs"/>
              </a:rPr>
              <a:t>STAFF WELLBEING POLICY</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At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we believe that to fully deliver effective, appropriate and holistic services to our clients, we must be present, capable and fully functional. Wellbeing covers a number of factors which influence and impact upon our daily lives such as diet, stress management, time management, exercise, health and safety requirements and cognitive and emotional factors.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effects of these factors on our ability to meet our clients’ many complex needs can not be underestimated and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aims to ensure that all staff and board members are given the opportunity, knowledge and resource availability possible, to maintain their own wellbeing within the capacity of our service. How can we help our clients to lead healthier more fulfilling lives if we are not doing so ourselves? </a:t>
            </a:r>
          </a:p>
          <a:p>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offers all staff and board members the access to the program</a:t>
            </a:r>
            <a:r>
              <a:rPr lang="en-AU" sz="1200" kern="1200" baseline="0" dirty="0" smtClean="0">
                <a:solidFill>
                  <a:schemeClr val="tx1"/>
                </a:solidFill>
                <a:effectLst/>
                <a:latin typeface="+mn-lt"/>
                <a:ea typeface="+mn-ea"/>
                <a:cs typeface="+mn-cs"/>
              </a:rPr>
              <a:t> to encourage all employees to participate in improving and maintaining their health and wellbeing.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EXERCISE</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Healthy Eating programs</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Physical Health assessments</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Smoking cessation.</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encourage staff to participate in the wellbeing sessions offered at </a:t>
            </a:r>
            <a:r>
              <a:rPr lang="en-AU" sz="1200" kern="1200" dirty="0" err="1" smtClean="0">
                <a:solidFill>
                  <a:schemeClr val="tx1"/>
                </a:solidFill>
                <a:effectLst/>
                <a:latin typeface="+mn-lt"/>
                <a:ea typeface="+mn-ea"/>
                <a:cs typeface="+mn-cs"/>
              </a:rPr>
              <a:t>Waminda</a:t>
            </a:r>
            <a:r>
              <a:rPr lang="en-AU" sz="1200" kern="1200" dirty="0" smtClean="0">
                <a:solidFill>
                  <a:schemeClr val="tx1"/>
                </a:solidFill>
                <a:effectLst/>
                <a:latin typeface="+mn-lt"/>
                <a:ea typeface="+mn-ea"/>
                <a:cs typeface="+mn-cs"/>
              </a:rPr>
              <a:t>, the board of management have approved that each staff member is entitled to:</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Up to</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2</a:t>
            </a:r>
            <a:r>
              <a:rPr lang="en-AU" sz="1200" kern="1200" baseline="0" dirty="0" smtClean="0">
                <a:solidFill>
                  <a:schemeClr val="tx1"/>
                </a:solidFill>
                <a:effectLst/>
                <a:latin typeface="+mn-lt"/>
                <a:ea typeface="+mn-ea"/>
                <a:cs typeface="+mn-cs"/>
              </a:rPr>
              <a:t>   half </a:t>
            </a:r>
            <a:r>
              <a:rPr lang="en-AU" sz="1200" kern="1200" dirty="0" smtClean="0">
                <a:solidFill>
                  <a:schemeClr val="tx1"/>
                </a:solidFill>
                <a:effectLst/>
                <a:latin typeface="+mn-lt"/>
                <a:ea typeface="+mn-ea"/>
                <a:cs typeface="+mn-cs"/>
              </a:rPr>
              <a:t>hour sessions a week,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Staff can participate in other sessions, however this will be recorded in your own time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F88708-F4F6-8442-9E90-430B16F74B14}" type="slidenum">
              <a:rPr lang="en-US" smtClean="0"/>
              <a:t>9</a:t>
            </a:fld>
            <a:endParaRPr lang="en-US"/>
          </a:p>
        </p:txBody>
      </p:sp>
    </p:spTree>
    <p:extLst>
      <p:ext uri="{BB962C8B-B14F-4D97-AF65-F5344CB8AC3E}">
        <p14:creationId xmlns:p14="http://schemas.microsoft.com/office/powerpoint/2010/main" val="23066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Drawing on principals</a:t>
            </a:r>
            <a:r>
              <a:rPr lang="en-US" baseline="0" dirty="0" smtClean="0"/>
              <a:t> of orthodox medicine but incorporating into holistic approach</a:t>
            </a:r>
          </a:p>
          <a:p>
            <a:r>
              <a:rPr lang="en-US" baseline="0" dirty="0" err="1" smtClean="0"/>
              <a:t>Eg</a:t>
            </a:r>
            <a:r>
              <a:rPr lang="en-US" baseline="0" dirty="0" smtClean="0"/>
              <a:t> if GP check finds overweight hypertensive client, its not ok just to prescribe medicine – must refer them into the Dead, or Deadly Program to look at causes and change lifestyle.</a:t>
            </a:r>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10</a:t>
            </a:fld>
            <a:endParaRPr lang="en-US"/>
          </a:p>
        </p:txBody>
      </p:sp>
    </p:spTree>
    <p:extLst>
      <p:ext uri="{BB962C8B-B14F-4D97-AF65-F5344CB8AC3E}">
        <p14:creationId xmlns:p14="http://schemas.microsoft.com/office/powerpoint/2010/main" val="298309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Garden program was set up between </a:t>
            </a:r>
            <a:r>
              <a:rPr lang="en-US" dirty="0" err="1" smtClean="0"/>
              <a:t>Waminda</a:t>
            </a:r>
            <a:r>
              <a:rPr lang="en-US" dirty="0" smtClean="0"/>
              <a:t> and SOLA</a:t>
            </a:r>
            <a:r>
              <a:rPr lang="en-US" baseline="0" dirty="0" smtClean="0"/>
              <a:t> (Slice of Life </a:t>
            </a:r>
            <a:r>
              <a:rPr lang="en-US" baseline="0" dirty="0" err="1" smtClean="0"/>
              <a:t>Austraia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1F88708-F4F6-8442-9E90-430B16F74B14}" type="slidenum">
              <a:rPr lang="en-US" smtClean="0"/>
              <a:t>12</a:t>
            </a:fld>
            <a:endParaRPr lang="en-US"/>
          </a:p>
        </p:txBody>
      </p:sp>
    </p:spTree>
    <p:extLst>
      <p:ext uri="{BB962C8B-B14F-4D97-AF65-F5344CB8AC3E}">
        <p14:creationId xmlns:p14="http://schemas.microsoft.com/office/powerpoint/2010/main" val="370491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5/13/2014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AU"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AU"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AU"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AU"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5/13/2014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AU"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AU"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AU"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5/13/2014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AU"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AU"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5/13/2014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5/13/2014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AU"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AU"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5/13/2014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Waminda’s</a:t>
            </a:r>
            <a:r>
              <a:rPr lang="en-AU" dirty="0" smtClean="0"/>
              <a:t> Dead, or deadly Program</a:t>
            </a:r>
            <a:endParaRPr lang="en-AU" dirty="0"/>
          </a:p>
        </p:txBody>
      </p:sp>
      <p:sp>
        <p:nvSpPr>
          <p:cNvPr id="3" name="Content Placeholder 2"/>
          <p:cNvSpPr>
            <a:spLocks noGrp="1"/>
          </p:cNvSpPr>
          <p:nvPr>
            <p:ph idx="1"/>
          </p:nvPr>
        </p:nvSpPr>
        <p:spPr/>
        <p:txBody>
          <a:bodyPr/>
          <a:lstStyle/>
          <a:p>
            <a:endParaRPr lang="en-AU" dirty="0" smtClean="0"/>
          </a:p>
          <a:p>
            <a:endParaRPr lang="en-AU" dirty="0"/>
          </a:p>
          <a:p>
            <a:endParaRPr lang="en-AU" dirty="0" smtClean="0"/>
          </a:p>
          <a:p>
            <a:endParaRPr lang="en-AU" dirty="0"/>
          </a:p>
          <a:p>
            <a:endParaRPr lang="en-AU" dirty="0" smtClean="0"/>
          </a:p>
          <a:p>
            <a:endParaRPr lang="en-AU" dirty="0"/>
          </a:p>
          <a:p>
            <a:pPr marL="0" indent="0">
              <a:buNone/>
            </a:pPr>
            <a:r>
              <a:rPr lang="en-AU" dirty="0" smtClean="0"/>
              <a:t>Willow Firth &amp; Hayley </a:t>
            </a:r>
            <a:r>
              <a:rPr lang="en-AU" dirty="0" err="1" smtClean="0"/>
              <a:t>Longbottom</a:t>
            </a:r>
            <a:endParaRPr lang="en-AU" dirty="0"/>
          </a:p>
        </p:txBody>
      </p:sp>
      <p:sp>
        <p:nvSpPr>
          <p:cNvPr id="4" name="Picture Placeholder 3"/>
          <p:cNvSpPr>
            <a:spLocks noGrp="1"/>
          </p:cNvSpPr>
          <p:nvPr>
            <p:ph type="pic" sz="quarter" idx="13"/>
          </p:nvPr>
        </p:nvSpPr>
        <p:spPr/>
      </p:sp>
    </p:spTree>
    <p:extLst>
      <p:ext uri="{BB962C8B-B14F-4D97-AF65-F5344CB8AC3E}">
        <p14:creationId xmlns:p14="http://schemas.microsoft.com/office/powerpoint/2010/main" val="187596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 is Wealth,</a:t>
            </a:r>
            <a:br>
              <a:rPr lang="en-US" dirty="0" smtClean="0"/>
            </a:br>
            <a:r>
              <a:rPr lang="en-US" dirty="0" smtClean="0"/>
              <a:t>Movement is Medicine”</a:t>
            </a:r>
            <a:endParaRPr lang="en-US" dirty="0"/>
          </a:p>
        </p:txBody>
      </p:sp>
      <p:sp>
        <p:nvSpPr>
          <p:cNvPr id="6" name="Content Placeholder 5"/>
          <p:cNvSpPr>
            <a:spLocks noGrp="1"/>
          </p:cNvSpPr>
          <p:nvPr>
            <p:ph sz="half" idx="1"/>
          </p:nvPr>
        </p:nvSpPr>
        <p:spPr/>
        <p:txBody>
          <a:bodyPr/>
          <a:lstStyle/>
          <a:p>
            <a:r>
              <a:rPr lang="en-US" dirty="0" smtClean="0"/>
              <a:t>We have GP/clinic/nurse, but we work within a social model of health</a:t>
            </a:r>
          </a:p>
          <a:p>
            <a:r>
              <a:rPr lang="en-US" dirty="0" smtClean="0"/>
              <a:t>Health delivery – centered around holistic approach</a:t>
            </a:r>
            <a:endParaRPr lang="en-US" dirty="0"/>
          </a:p>
        </p:txBody>
      </p:sp>
      <p:sp>
        <p:nvSpPr>
          <p:cNvPr id="7" name="Content Placeholder 6"/>
          <p:cNvSpPr>
            <a:spLocks noGrp="1"/>
          </p:cNvSpPr>
          <p:nvPr>
            <p:ph sz="half" idx="13"/>
          </p:nvPr>
        </p:nvSpPr>
        <p:spPr/>
        <p:txBody>
          <a:bodyPr/>
          <a:lstStyle/>
          <a:p>
            <a:r>
              <a:rPr lang="en-US" dirty="0" smtClean="0"/>
              <a:t>Drawing on principals of orthodox medicine but incorporating into a holistic approach</a:t>
            </a:r>
          </a:p>
          <a:p>
            <a:r>
              <a:rPr lang="en-US" dirty="0" smtClean="0"/>
              <a:t>Lifestyle change</a:t>
            </a:r>
          </a:p>
          <a:p>
            <a:r>
              <a:rPr lang="en-US" dirty="0" smtClean="0"/>
              <a:t>Being overweight with chronic illnesses </a:t>
            </a:r>
            <a:r>
              <a:rPr lang="en-US" dirty="0" err="1" smtClean="0"/>
              <a:t>doesn</a:t>
            </a:r>
            <a:r>
              <a:rPr lang="fr-FR" dirty="0" smtClean="0"/>
              <a:t>’</a:t>
            </a:r>
            <a:r>
              <a:rPr lang="en-US" dirty="0" smtClean="0"/>
              <a:t>t have to be the norm</a:t>
            </a:r>
            <a:endParaRPr lang="en-US" dirty="0"/>
          </a:p>
        </p:txBody>
      </p:sp>
    </p:spTree>
    <p:extLst>
      <p:ext uri="{BB962C8B-B14F-4D97-AF65-F5344CB8AC3E}">
        <p14:creationId xmlns:p14="http://schemas.microsoft.com/office/powerpoint/2010/main" val="422904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Waminda</a:t>
            </a:r>
            <a:r>
              <a:rPr lang="en-US" dirty="0" smtClean="0"/>
              <a:t> &amp; SOLA:</a:t>
            </a:r>
            <a:br>
              <a:rPr lang="en-US" dirty="0" smtClean="0"/>
            </a:br>
            <a:r>
              <a:rPr lang="en-US" dirty="0" smtClean="0"/>
              <a:t>Sustainable Living Garden Project</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Provide people with disabilities with meaningful employment</a:t>
            </a:r>
          </a:p>
          <a:p>
            <a:r>
              <a:rPr lang="en-US" dirty="0" smtClean="0"/>
              <a:t>For Koori women being released from prison as condition of their release</a:t>
            </a:r>
          </a:p>
          <a:p>
            <a:r>
              <a:rPr lang="en-US" dirty="0" smtClean="0"/>
              <a:t>To enter into training/employment with improved health</a:t>
            </a:r>
          </a:p>
          <a:p>
            <a:r>
              <a:rPr lang="en-US" dirty="0" smtClean="0"/>
              <a:t>The women will be engaged and productive members of the community</a:t>
            </a:r>
          </a:p>
          <a:p>
            <a:r>
              <a:rPr lang="en-US" dirty="0" smtClean="0"/>
              <a:t>Build self-esteem/confidence</a:t>
            </a:r>
          </a:p>
          <a:p>
            <a:r>
              <a:rPr lang="en-US" dirty="0" smtClean="0"/>
              <a:t>Reduce isolation</a:t>
            </a:r>
          </a:p>
          <a:p>
            <a:r>
              <a:rPr lang="en-US" dirty="0" smtClean="0"/>
              <a:t>Bridge cultural/social divide</a:t>
            </a:r>
            <a:endParaRPr lang="en-US" dirty="0"/>
          </a:p>
        </p:txBody>
      </p:sp>
      <p:sp>
        <p:nvSpPr>
          <p:cNvPr id="11" name="Text Placeholder 10"/>
          <p:cNvSpPr>
            <a:spLocks noGrp="1"/>
          </p:cNvSpPr>
          <p:nvPr>
            <p:ph type="body" sz="half" idx="2"/>
          </p:nvPr>
        </p:nvSpPr>
        <p:spPr/>
        <p:txBody>
          <a:bodyPr/>
          <a:lstStyle/>
          <a:p>
            <a:endParaRPr lang="en-US"/>
          </a:p>
        </p:txBody>
      </p:sp>
      <p:pic>
        <p:nvPicPr>
          <p:cNvPr id="12" name="Picture 11"/>
          <p:cNvPicPr>
            <a:picLocks noChangeAspect="1"/>
          </p:cNvPicPr>
          <p:nvPr/>
        </p:nvPicPr>
        <p:blipFill>
          <a:blip r:embed="rId2"/>
          <a:stretch>
            <a:fillRect/>
          </a:stretch>
        </p:blipFill>
        <p:spPr>
          <a:xfrm>
            <a:off x="190501" y="2057400"/>
            <a:ext cx="4571552" cy="4294094"/>
          </a:xfrm>
          <a:prstGeom prst="rect">
            <a:avLst/>
          </a:prstGeom>
        </p:spPr>
      </p:pic>
    </p:spTree>
    <p:extLst>
      <p:ext uri="{BB962C8B-B14F-4D97-AF65-F5344CB8AC3E}">
        <p14:creationId xmlns:p14="http://schemas.microsoft.com/office/powerpoint/2010/main" val="177560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00636" y="4267199"/>
            <a:ext cx="5154094" cy="2049487"/>
          </a:xfrm>
        </p:spPr>
        <p:txBody>
          <a:bodyPr/>
          <a:lstStyle/>
          <a:p>
            <a:r>
              <a:rPr lang="en-US" sz="3200" dirty="0" smtClean="0"/>
              <a:t>                                  Teaching women basic </a:t>
            </a:r>
            <a:r>
              <a:rPr lang="en-US" sz="3200" dirty="0" err="1" smtClean="0"/>
              <a:t>carpentary</a:t>
            </a:r>
            <a:r>
              <a:rPr lang="en-US" sz="3200" dirty="0" smtClean="0"/>
              <a:t> skills gives the women self-confidence and </a:t>
            </a:r>
            <a:r>
              <a:rPr lang="en-US" sz="3200" dirty="0" err="1" smtClean="0"/>
              <a:t>independance</a:t>
            </a:r>
            <a:endParaRPr lang="en-US" sz="3200" dirty="0"/>
          </a:p>
        </p:txBody>
      </p:sp>
      <p:sp>
        <p:nvSpPr>
          <p:cNvPr id="16" name="Text Placeholder 15"/>
          <p:cNvSpPr>
            <a:spLocks noGrp="1"/>
          </p:cNvSpPr>
          <p:nvPr>
            <p:ph type="body" sz="half" idx="2"/>
          </p:nvPr>
        </p:nvSpPr>
        <p:spPr>
          <a:xfrm>
            <a:off x="3760986" y="4840941"/>
            <a:ext cx="5193744" cy="1304271"/>
          </a:xfrm>
        </p:spPr>
        <p:txBody>
          <a:bodyPr/>
          <a:lstStyle/>
          <a:p>
            <a:r>
              <a:rPr lang="en-US" dirty="0" smtClean="0"/>
              <a:t>             </a:t>
            </a:r>
            <a:endParaRPr lang="en-US" dirty="0"/>
          </a:p>
        </p:txBody>
      </p:sp>
      <p:pic>
        <p:nvPicPr>
          <p:cNvPr id="19" name="Picture Placeholder 18" descr="20131205_112031.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14630" b="14630"/>
          <a:stretch>
            <a:fillRect/>
          </a:stretch>
        </p:blipFill>
        <p:spPr>
          <a:xfrm rot="5400000">
            <a:off x="-1830417" y="1226947"/>
            <a:ext cx="6858000" cy="4404106"/>
          </a:xfrm>
        </p:spPr>
      </p:pic>
    </p:spTree>
    <p:extLst>
      <p:ext uri="{BB962C8B-B14F-4D97-AF65-F5344CB8AC3E}">
        <p14:creationId xmlns:p14="http://schemas.microsoft.com/office/powerpoint/2010/main" val="245024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8286" y="4267200"/>
            <a:ext cx="6665914" cy="566738"/>
          </a:xfrm>
        </p:spPr>
        <p:txBody>
          <a:bodyPr/>
          <a:lstStyle/>
          <a:p>
            <a:r>
              <a:rPr lang="en-US" sz="3200" dirty="0" smtClean="0"/>
              <a:t>Garden Project</a:t>
            </a:r>
            <a:endParaRPr lang="en-US" sz="3200" dirty="0"/>
          </a:p>
        </p:txBody>
      </p:sp>
      <p:sp>
        <p:nvSpPr>
          <p:cNvPr id="6" name="Picture Placeholder 5"/>
          <p:cNvSpPr>
            <a:spLocks noGrp="1"/>
          </p:cNvSpPr>
          <p:nvPr>
            <p:ph type="pic" idx="1"/>
          </p:nvPr>
        </p:nvSpPr>
        <p:spPr>
          <a:xfrm>
            <a:off x="268286" y="224297"/>
            <a:ext cx="3006726" cy="3639312"/>
          </a:xfrm>
        </p:spPr>
      </p:sp>
      <p:sp>
        <p:nvSpPr>
          <p:cNvPr id="7" name="Text Placeholder 6"/>
          <p:cNvSpPr>
            <a:spLocks noGrp="1"/>
          </p:cNvSpPr>
          <p:nvPr>
            <p:ph type="body" sz="half" idx="2"/>
          </p:nvPr>
        </p:nvSpPr>
        <p:spPr/>
        <p:txBody>
          <a:bodyPr/>
          <a:lstStyle/>
          <a:p>
            <a:endParaRPr lang="en-US" dirty="0"/>
          </a:p>
        </p:txBody>
      </p:sp>
      <p:pic>
        <p:nvPicPr>
          <p:cNvPr id="11" name="Picture Placeholder 10" descr="20131114_121706.jpg"/>
          <p:cNvPicPr>
            <a:picLocks noGrp="1" noChangeAspect="1"/>
          </p:cNvPicPr>
          <p:nvPr>
            <p:ph type="pic" idx="14"/>
          </p:nvPr>
        </p:nvPicPr>
        <p:blipFill>
          <a:blip r:embed="rId2" cstate="email">
            <a:extLst>
              <a:ext uri="{28A0092B-C50C-407E-A947-70E740481C1C}">
                <a14:useLocalDpi xmlns:a14="http://schemas.microsoft.com/office/drawing/2010/main" val="0"/>
              </a:ext>
            </a:extLst>
          </a:blip>
          <a:srcRect l="1297" r="1297"/>
          <a:stretch>
            <a:fillRect/>
          </a:stretch>
        </p:blipFill>
        <p:spPr>
          <a:xfrm>
            <a:off x="268286" y="268288"/>
            <a:ext cx="3361296" cy="3639312"/>
          </a:xfrm>
        </p:spPr>
      </p:pic>
      <p:pic>
        <p:nvPicPr>
          <p:cNvPr id="12" name="Picture Placeholder 11" descr="20131205_134831.jpg"/>
          <p:cNvPicPr>
            <a:picLocks noGrp="1" noChangeAspect="1"/>
          </p:cNvPicPr>
          <p:nvPr>
            <p:ph type="pic" idx="15"/>
          </p:nvPr>
        </p:nvPicPr>
        <p:blipFill>
          <a:blip r:embed="rId3" cstate="email">
            <a:extLst>
              <a:ext uri="{28A0092B-C50C-407E-A947-70E740481C1C}">
                <a14:useLocalDpi xmlns:a14="http://schemas.microsoft.com/office/drawing/2010/main" val="0"/>
              </a:ext>
            </a:extLst>
          </a:blip>
          <a:srcRect l="1297" r="1297"/>
          <a:stretch>
            <a:fillRect/>
          </a:stretch>
        </p:blipFill>
        <p:spPr>
          <a:xfrm>
            <a:off x="3629582" y="2095943"/>
            <a:ext cx="4425206" cy="3623313"/>
          </a:xfrm>
        </p:spPr>
      </p:pic>
    </p:spTree>
    <p:extLst>
      <p:ext uri="{BB962C8B-B14F-4D97-AF65-F5344CB8AC3E}">
        <p14:creationId xmlns:p14="http://schemas.microsoft.com/office/powerpoint/2010/main" val="413671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Garden Project</a:t>
            </a:r>
            <a:endParaRPr lang="en-US" dirty="0"/>
          </a:p>
        </p:txBody>
      </p:sp>
      <p:pic>
        <p:nvPicPr>
          <p:cNvPr id="11" name="Picture Placeholder 10"/>
          <p:cNvPicPr>
            <a:picLocks noGrp="1" noChangeAspect="1"/>
          </p:cNvPicPr>
          <p:nvPr>
            <p:ph type="pic" idx="1"/>
          </p:nvPr>
        </p:nvPicPr>
        <p:blipFill>
          <a:blip r:embed="rId2"/>
          <a:srcRect t="4587" b="4587"/>
          <a:stretch>
            <a:fillRect/>
          </a:stretch>
        </p:blipFill>
        <p:spPr/>
      </p:pic>
      <p:sp>
        <p:nvSpPr>
          <p:cNvPr id="7" name="Text Placeholder 6"/>
          <p:cNvSpPr>
            <a:spLocks noGrp="1"/>
          </p:cNvSpPr>
          <p:nvPr>
            <p:ph type="body" sz="half" idx="2"/>
          </p:nvPr>
        </p:nvSpPr>
        <p:spPr/>
        <p:txBody>
          <a:bodyPr/>
          <a:lstStyle/>
          <a:p>
            <a:endParaRPr lang="en-US" dirty="0"/>
          </a:p>
        </p:txBody>
      </p:sp>
      <p:pic>
        <p:nvPicPr>
          <p:cNvPr id="12" name="Picture Placeholder 11"/>
          <p:cNvPicPr>
            <a:picLocks noGrp="1" noChangeAspect="1"/>
          </p:cNvPicPr>
          <p:nvPr>
            <p:ph type="pic" idx="13"/>
          </p:nvPr>
        </p:nvPicPr>
        <p:blipFill>
          <a:blip r:embed="rId3"/>
          <a:srcRect t="24828" b="24828"/>
          <a:stretch>
            <a:fillRect/>
          </a:stretch>
        </p:blipFill>
        <p:spPr/>
      </p:pic>
      <p:pic>
        <p:nvPicPr>
          <p:cNvPr id="13" name="Picture Placeholder 12"/>
          <p:cNvPicPr>
            <a:picLocks noGrp="1" noChangeAspect="1"/>
          </p:cNvPicPr>
          <p:nvPr>
            <p:ph type="pic" idx="14"/>
          </p:nvPr>
        </p:nvPicPr>
        <p:blipFill>
          <a:blip r:embed="rId4"/>
          <a:srcRect t="21105" b="21105"/>
          <a:stretch>
            <a:fillRect/>
          </a:stretch>
        </p:blipFill>
        <p:spPr/>
      </p:pic>
      <p:sp>
        <p:nvSpPr>
          <p:cNvPr id="10" name="Picture Placeholder 9"/>
          <p:cNvSpPr>
            <a:spLocks noGrp="1"/>
          </p:cNvSpPr>
          <p:nvPr>
            <p:ph type="pic" idx="15"/>
          </p:nvPr>
        </p:nvSpPr>
        <p:spPr/>
      </p:sp>
      <p:pic>
        <p:nvPicPr>
          <p:cNvPr id="14" name="Picture 13"/>
          <p:cNvPicPr>
            <a:picLocks noChangeAspect="1"/>
          </p:cNvPicPr>
          <p:nvPr/>
        </p:nvPicPr>
        <p:blipFill>
          <a:blip r:embed="rId5"/>
          <a:stretch>
            <a:fillRect/>
          </a:stretch>
        </p:blipFill>
        <p:spPr>
          <a:xfrm>
            <a:off x="5334000" y="2131935"/>
            <a:ext cx="2720788" cy="3710066"/>
          </a:xfrm>
          <a:prstGeom prst="rect">
            <a:avLst/>
          </a:prstGeom>
        </p:spPr>
      </p:pic>
    </p:spTree>
    <p:extLst>
      <p:ext uri="{BB962C8B-B14F-4D97-AF65-F5344CB8AC3E}">
        <p14:creationId xmlns:p14="http://schemas.microsoft.com/office/powerpoint/2010/main" val="159566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0194"/>
            <a:ext cx="3566160" cy="4192681"/>
          </a:xfrm>
        </p:spPr>
        <p:txBody>
          <a:bodyPr/>
          <a:lstStyle/>
          <a:p>
            <a:r>
              <a:rPr lang="en-US" sz="2400" dirty="0" smtClean="0"/>
              <a:t>“To build a workforce, you need to build people” </a:t>
            </a:r>
            <a:br>
              <a:rPr lang="en-US" sz="2400" dirty="0" smtClean="0"/>
            </a:br>
            <a:r>
              <a:rPr lang="en-US" sz="2400" dirty="0"/>
              <a:t/>
            </a:r>
            <a:br>
              <a:rPr lang="en-US" sz="2400" dirty="0"/>
            </a:br>
            <a:r>
              <a:rPr lang="en-US" sz="2400" dirty="0" smtClean="0"/>
              <a:t>Create, happy, healthy women</a:t>
            </a:r>
            <a:r>
              <a:rPr lang="en-US" dirty="0"/>
              <a:t/>
            </a:r>
            <a:br>
              <a:rPr lang="en-US" dirty="0"/>
            </a:br>
            <a:r>
              <a:rPr lang="en-US" dirty="0" smtClean="0"/>
              <a:t/>
            </a:r>
            <a:br>
              <a:rPr lang="en-US" dirty="0" smtClean="0"/>
            </a:br>
            <a:r>
              <a:rPr lang="en-US" sz="2400" dirty="0" smtClean="0"/>
              <a:t>Employment </a:t>
            </a:r>
            <a:r>
              <a:rPr lang="en-US" sz="2400" dirty="0" err="1" smtClean="0"/>
              <a:t>doesn</a:t>
            </a:r>
            <a:r>
              <a:rPr lang="fr-FR" sz="2400" dirty="0" smtClean="0"/>
              <a:t>’</a:t>
            </a:r>
            <a:r>
              <a:rPr lang="en-US" sz="2400" dirty="0" smtClean="0"/>
              <a:t>t happen overnight</a:t>
            </a:r>
            <a:br>
              <a:rPr lang="en-US" sz="2400" dirty="0" smtClean="0"/>
            </a:br>
            <a:endParaRPr lang="en-US" sz="2400" dirty="0"/>
          </a:p>
        </p:txBody>
      </p:sp>
      <p:pic>
        <p:nvPicPr>
          <p:cNvPr id="5" name="Content Placeholder 4" descr="20131112_123546.jpg"/>
          <p:cNvPicPr>
            <a:picLocks noGrp="1" noChangeAspect="1"/>
          </p:cNvPicPr>
          <p:nvPr>
            <p:ph idx="1"/>
          </p:nvPr>
        </p:nvPicPr>
        <p:blipFill>
          <a:blip r:embed="rId2" cstate="email">
            <a:extLst>
              <a:ext uri="{28A0092B-C50C-407E-A947-70E740481C1C}">
                <a14:useLocalDpi xmlns:a14="http://schemas.microsoft.com/office/drawing/2010/main" val="0"/>
              </a:ext>
            </a:extLst>
          </a:blip>
          <a:srcRect l="23970" r="23970"/>
          <a:stretch>
            <a:fillRect/>
          </a:stretch>
        </p:blipFill>
        <p:spPr>
          <a:xfrm rot="5400000">
            <a:off x="4762500" y="990600"/>
            <a:ext cx="3565525" cy="5135563"/>
          </a:xfrm>
        </p:spPr>
      </p:pic>
      <p:sp>
        <p:nvSpPr>
          <p:cNvPr id="4" name="Content Placeholder 3"/>
          <p:cNvSpPr>
            <a:spLocks noGrp="1"/>
          </p:cNvSpPr>
          <p:nvPr>
            <p:ph type="body" sz="half" idx="2"/>
          </p:nvPr>
        </p:nvSpPr>
        <p:spPr>
          <a:xfrm>
            <a:off x="457199" y="2057400"/>
            <a:ext cx="3566160" cy="45719"/>
          </a:xfrm>
        </p:spPr>
        <p:txBody>
          <a:bodyPr>
            <a:normAutofit fontScale="25000" lnSpcReduction="20000"/>
          </a:bodyPr>
          <a:lstStyle/>
          <a:p>
            <a:endParaRPr lang="en-US" dirty="0" smtClean="0"/>
          </a:p>
        </p:txBody>
      </p:sp>
    </p:spTree>
    <p:extLst>
      <p:ext uri="{BB962C8B-B14F-4D97-AF65-F5344CB8AC3E}">
        <p14:creationId xmlns:p14="http://schemas.microsoft.com/office/powerpoint/2010/main" val="284580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0354" y="268288"/>
            <a:ext cx="4966446" cy="4559207"/>
          </a:xfrm>
        </p:spPr>
        <p:txBody>
          <a:bodyPr/>
          <a:lstStyle/>
          <a:p>
            <a:r>
              <a:rPr lang="en-US" sz="2400" dirty="0" smtClean="0"/>
              <a:t>“Being able to maintain a successful  Aboriginal workforce strategy is all about believing in people. Give someone an opportunity, listen to them, value them, offer the right training at the right time, and they blossom and grow and become the best person they can be” Faye </a:t>
            </a:r>
            <a:r>
              <a:rPr lang="en-US" sz="2400" dirty="0" err="1" smtClean="0"/>
              <a:t>Worner</a:t>
            </a:r>
            <a:r>
              <a:rPr lang="en-US" sz="2400" dirty="0" smtClean="0"/>
              <a:t> .CEO </a:t>
            </a:r>
            <a:r>
              <a:rPr lang="en-US" sz="2000" dirty="0" smtClean="0"/>
              <a:t>	</a:t>
            </a:r>
            <a:endParaRPr lang="en-US" sz="2000"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19610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 Wellbeing Story </a:t>
            </a:r>
            <a:endParaRPr lang="en-US" dirty="0"/>
          </a:p>
        </p:txBody>
      </p:sp>
      <p:sp>
        <p:nvSpPr>
          <p:cNvPr id="6" name="Text Placeholder 5"/>
          <p:cNvSpPr>
            <a:spLocks noGrp="1"/>
          </p:cNvSpPr>
          <p:nvPr>
            <p:ph type="body" idx="1"/>
          </p:nvPr>
        </p:nvSpPr>
        <p:spPr/>
        <p:txBody>
          <a:bodyPr/>
          <a:lstStyle/>
          <a:p>
            <a:endParaRPr lang="en-US" dirty="0"/>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pic>
        <p:nvPicPr>
          <p:cNvPr id="10" name="Content Placeholder 9" descr="IMG_4258.JPG"/>
          <p:cNvPicPr>
            <a:picLocks noGrp="1" noChangeAspect="1"/>
          </p:cNvPicPr>
          <p:nvPr>
            <p:ph sz="quarter" idx="4"/>
          </p:nvPr>
        </p:nvPicPr>
        <p:blipFill>
          <a:blip r:embed="rId3" cstate="email">
            <a:extLst>
              <a:ext uri="{28A0092B-C50C-407E-A947-70E740481C1C}">
                <a14:useLocalDpi xmlns:a14="http://schemas.microsoft.com/office/drawing/2010/main" val="0"/>
              </a:ext>
            </a:extLst>
          </a:blip>
          <a:srcRect l="11097" r="11097"/>
          <a:stretch>
            <a:fillRect/>
          </a:stretch>
        </p:blipFill>
        <p:spPr>
          <a:xfrm>
            <a:off x="457200" y="2693894"/>
            <a:ext cx="3566160" cy="3436751"/>
          </a:xfrm>
        </p:spPr>
      </p:pic>
      <p:pic>
        <p:nvPicPr>
          <p:cNvPr id="2" name="Picture 1"/>
          <p:cNvPicPr>
            <a:picLocks noChangeAspect="1"/>
          </p:cNvPicPr>
          <p:nvPr/>
        </p:nvPicPr>
        <p:blipFill>
          <a:blip r:embed="rId4"/>
          <a:stretch>
            <a:fillRect/>
          </a:stretch>
        </p:blipFill>
        <p:spPr>
          <a:xfrm>
            <a:off x="4279392" y="2181536"/>
            <a:ext cx="4626494" cy="4143064"/>
          </a:xfrm>
          <a:prstGeom prst="rect">
            <a:avLst/>
          </a:prstGeom>
        </p:spPr>
      </p:pic>
    </p:spTree>
    <p:extLst>
      <p:ext uri="{BB962C8B-B14F-4D97-AF65-F5344CB8AC3E}">
        <p14:creationId xmlns:p14="http://schemas.microsoft.com/office/powerpoint/2010/main" val="136957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084"/>
            <a:ext cx="6508377" cy="1623716"/>
          </a:xfrm>
        </p:spPr>
        <p:txBody>
          <a:bodyPr/>
          <a:lstStyle/>
          <a:p>
            <a:r>
              <a:rPr lang="en-US" dirty="0" smtClean="0">
                <a:latin typeface="Stencil"/>
                <a:cs typeface="Stencil"/>
              </a:rPr>
              <a:t>“DEAD, OR DEADLY ?!”</a:t>
            </a:r>
            <a:br>
              <a:rPr lang="en-US" dirty="0" smtClean="0">
                <a:latin typeface="Stencil"/>
                <a:cs typeface="Stencil"/>
              </a:rPr>
            </a:br>
            <a:r>
              <a:rPr lang="en-US" sz="2000" dirty="0" smtClean="0">
                <a:cs typeface="Stencil"/>
              </a:rPr>
              <a:t>OUR PROGRAM</a:t>
            </a:r>
            <a:endParaRPr lang="en-US" dirty="0">
              <a:latin typeface="Stencil"/>
              <a:cs typeface="Stencil"/>
            </a:endParaRPr>
          </a:p>
        </p:txBody>
      </p:sp>
      <p:sp>
        <p:nvSpPr>
          <p:cNvPr id="3" name="Content Placeholder 2"/>
          <p:cNvSpPr>
            <a:spLocks noGrp="1"/>
          </p:cNvSpPr>
          <p:nvPr>
            <p:ph idx="1"/>
          </p:nvPr>
        </p:nvSpPr>
        <p:spPr/>
        <p:txBody>
          <a:bodyPr>
            <a:normAutofit lnSpcReduction="10000"/>
          </a:bodyPr>
          <a:lstStyle/>
          <a:p>
            <a:r>
              <a:rPr lang="en-US" dirty="0" smtClean="0"/>
              <a:t>Questions and challenges chronic disease &amp; learned </a:t>
            </a:r>
            <a:r>
              <a:rPr lang="en-US" dirty="0" err="1" smtClean="0"/>
              <a:t>behaviours</a:t>
            </a:r>
            <a:r>
              <a:rPr lang="en-US" dirty="0" smtClean="0"/>
              <a:t>  in our community</a:t>
            </a:r>
          </a:p>
          <a:p>
            <a:r>
              <a:rPr lang="en-US" dirty="0" smtClean="0"/>
              <a:t>We have a </a:t>
            </a:r>
            <a:r>
              <a:rPr lang="en-US" smtClean="0"/>
              <a:t>choice –  </a:t>
            </a:r>
            <a:r>
              <a:rPr lang="en-US" dirty="0" smtClean="0"/>
              <a:t>staff and community:</a:t>
            </a:r>
          </a:p>
          <a:p>
            <a:pPr marL="0" indent="0">
              <a:buNone/>
            </a:pPr>
            <a:r>
              <a:rPr lang="en-US" dirty="0" smtClean="0"/>
              <a:t>We can be </a:t>
            </a:r>
            <a:r>
              <a:rPr lang="en-US" dirty="0" smtClean="0">
                <a:latin typeface="Stencil"/>
                <a:cs typeface="Stencil"/>
              </a:rPr>
              <a:t>DEAD, OR DEADLY</a:t>
            </a:r>
            <a:r>
              <a:rPr lang="en-US" dirty="0" smtClean="0"/>
              <a:t> …</a:t>
            </a:r>
          </a:p>
          <a:p>
            <a:pPr marL="0" indent="0">
              <a:buNone/>
            </a:pPr>
            <a:endParaRPr lang="en-US" dirty="0" smtClean="0"/>
          </a:p>
          <a:p>
            <a:pPr marL="0" indent="0">
              <a:buNone/>
            </a:pPr>
            <a:endParaRPr lang="en-US" dirty="0" smtClean="0"/>
          </a:p>
          <a:p>
            <a:pPr marL="0" indent="0">
              <a:buNone/>
            </a:pPr>
            <a:r>
              <a:rPr lang="en-US" dirty="0" smtClean="0"/>
              <a:t>Enjoy this little snapshot of our program. It also interviews a few clients who have turned their life around and started working.</a:t>
            </a:r>
            <a:endParaRPr lang="en-US" dirty="0"/>
          </a:p>
        </p:txBody>
      </p:sp>
    </p:spTree>
    <p:extLst>
      <p:ext uri="{BB962C8B-B14F-4D97-AF65-F5344CB8AC3E}">
        <p14:creationId xmlns:p14="http://schemas.microsoft.com/office/powerpoint/2010/main" val="242477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View of Life and Health</a:t>
            </a:r>
            <a:endParaRPr lang="en-US" dirty="0"/>
          </a:p>
        </p:txBody>
      </p:sp>
      <p:sp>
        <p:nvSpPr>
          <p:cNvPr id="3" name="Content Placeholder 2"/>
          <p:cNvSpPr>
            <a:spLocks noGrp="1"/>
          </p:cNvSpPr>
          <p:nvPr>
            <p:ph idx="1"/>
          </p:nvPr>
        </p:nvSpPr>
        <p:spPr/>
        <p:txBody>
          <a:bodyPr/>
          <a:lstStyle/>
          <a:p>
            <a:r>
              <a:rPr lang="en-US" dirty="0" smtClean="0"/>
              <a:t>Cultural, spiritual, social, emotional = INTEGRAL to the health of Indigenous people and therefore </a:t>
            </a:r>
            <a:r>
              <a:rPr lang="en-US" dirty="0" err="1" smtClean="0"/>
              <a:t>Waminda</a:t>
            </a:r>
            <a:endParaRPr lang="en-US" dirty="0" smtClean="0"/>
          </a:p>
          <a:p>
            <a:r>
              <a:rPr lang="en-US" dirty="0" err="1" smtClean="0"/>
              <a:t>Colonisation</a:t>
            </a:r>
            <a:r>
              <a:rPr lang="en-US" dirty="0" smtClean="0"/>
              <a:t> disrupted cultural beliefs – adversely affected the social and emotional wellbeing</a:t>
            </a:r>
            <a:endParaRPr lang="en-US" dirty="0"/>
          </a:p>
        </p:txBody>
      </p:sp>
      <p:sp>
        <p:nvSpPr>
          <p:cNvPr id="4" name="Content Placeholder 3"/>
          <p:cNvSpPr>
            <a:spLocks noGrp="1"/>
          </p:cNvSpPr>
          <p:nvPr>
            <p:ph sz="half" idx="4294967295"/>
          </p:nvPr>
        </p:nvSpPr>
        <p:spPr>
          <a:xfrm>
            <a:off x="2178423" y="4216551"/>
            <a:ext cx="6965577" cy="1909611"/>
          </a:xfrm>
        </p:spPr>
        <p:txBody>
          <a:bodyPr/>
          <a:lstStyle/>
          <a:p>
            <a:pPr marL="0" indent="0">
              <a:buNone/>
            </a:pPr>
            <a:r>
              <a:rPr lang="en-US" dirty="0" smtClean="0"/>
              <a:t>Mainstream services did not fit this protocol and lack cultural sensitivities</a:t>
            </a:r>
            <a:endParaRPr lang="en-US" dirty="0"/>
          </a:p>
        </p:txBody>
      </p:sp>
      <p:sp>
        <p:nvSpPr>
          <p:cNvPr id="5" name="Picture Placeholder 4"/>
          <p:cNvSpPr>
            <a:spLocks noGrp="1"/>
          </p:cNvSpPr>
          <p:nvPr>
            <p:ph type="pic" sz="quarter" idx="13"/>
          </p:nvPr>
        </p:nvSpPr>
        <p:spPr/>
      </p:sp>
    </p:spTree>
    <p:extLst>
      <p:ext uri="{BB962C8B-B14F-4D97-AF65-F5344CB8AC3E}">
        <p14:creationId xmlns:p14="http://schemas.microsoft.com/office/powerpoint/2010/main" val="59767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r>
              <a:rPr lang="en-US" dirty="0" err="1" smtClean="0"/>
              <a:t>Waminda</a:t>
            </a:r>
            <a:r>
              <a:rPr lang="en-US" dirty="0" smtClean="0"/>
              <a:t> = High retention Rates/</a:t>
            </a:r>
            <a:br>
              <a:rPr lang="en-US" dirty="0" smtClean="0"/>
            </a:br>
            <a:r>
              <a:rPr lang="en-US" dirty="0" smtClean="0"/>
              <a:t>Happy, Supported staff</a:t>
            </a:r>
            <a:endParaRPr lang="en-US" dirty="0"/>
          </a:p>
        </p:txBody>
      </p:sp>
      <p:sp>
        <p:nvSpPr>
          <p:cNvPr id="6" name="Content Placeholder 5"/>
          <p:cNvSpPr>
            <a:spLocks noGrp="1"/>
          </p:cNvSpPr>
          <p:nvPr>
            <p:ph sz="half" idx="1"/>
          </p:nvPr>
        </p:nvSpPr>
        <p:spPr/>
        <p:txBody>
          <a:bodyPr>
            <a:normAutofit fontScale="70000" lnSpcReduction="20000"/>
          </a:bodyPr>
          <a:lstStyle/>
          <a:p>
            <a:r>
              <a:rPr lang="en-US" dirty="0" smtClean="0"/>
              <a:t>Staff workshop days –</a:t>
            </a:r>
          </a:p>
          <a:p>
            <a:pPr>
              <a:buFont typeface="Wingdings" charset="2"/>
              <a:buChar char="v"/>
            </a:pPr>
            <a:r>
              <a:rPr lang="en-US" dirty="0" smtClean="0"/>
              <a:t> </a:t>
            </a:r>
            <a:r>
              <a:rPr lang="en-US" sz="1500" dirty="0" smtClean="0"/>
              <a:t>Time management</a:t>
            </a:r>
          </a:p>
          <a:p>
            <a:pPr>
              <a:buFont typeface="Wingdings" charset="2"/>
              <a:buChar char="v"/>
            </a:pPr>
            <a:r>
              <a:rPr lang="en-US" sz="1500" dirty="0" smtClean="0"/>
              <a:t>Financial workshops- being in control</a:t>
            </a:r>
          </a:p>
          <a:p>
            <a:pPr>
              <a:buFont typeface="Wingdings" charset="2"/>
              <a:buChar char="v"/>
            </a:pPr>
            <a:r>
              <a:rPr lang="en-US" sz="1500" dirty="0" smtClean="0"/>
              <a:t>paying bills/working towards buying own home</a:t>
            </a:r>
          </a:p>
          <a:p>
            <a:pPr>
              <a:buFont typeface="Wingdings" charset="2"/>
              <a:buChar char="v"/>
            </a:pPr>
            <a:r>
              <a:rPr lang="en-US" sz="1500" dirty="0" smtClean="0"/>
              <a:t>Self-care/wellbeing </a:t>
            </a:r>
          </a:p>
          <a:p>
            <a:pPr>
              <a:buFont typeface="Wingdings" charset="2"/>
              <a:buChar char="v"/>
            </a:pPr>
            <a:endParaRPr lang="en-US" sz="1500" dirty="0" smtClean="0"/>
          </a:p>
          <a:p>
            <a:pPr>
              <a:buFont typeface="Wingdings" charset="2"/>
              <a:buChar char="v"/>
            </a:pPr>
            <a:endParaRPr lang="en-US" dirty="0" smtClean="0"/>
          </a:p>
          <a:p>
            <a:pPr>
              <a:buFont typeface="Wingdings" charset="2"/>
              <a:buChar char="v"/>
            </a:pPr>
            <a:endParaRPr lang="en-US" dirty="0" smtClean="0"/>
          </a:p>
          <a:p>
            <a:pPr>
              <a:buFont typeface="Wingdings" charset="2"/>
              <a:buChar char="v"/>
            </a:pPr>
            <a:endParaRPr lang="en-US" dirty="0" smtClean="0"/>
          </a:p>
          <a:p>
            <a:pPr>
              <a:buFont typeface="Wingdings" charset="2"/>
              <a:buChar char="v"/>
            </a:pPr>
            <a:endParaRPr lang="en-US" dirty="0" smtClean="0"/>
          </a:p>
          <a:p>
            <a:pPr>
              <a:buFont typeface="Wingdings" charset="2"/>
              <a:buChar char="v"/>
            </a:pPr>
            <a:endParaRPr lang="en-US" dirty="0" smtClean="0"/>
          </a:p>
          <a:p>
            <a:pPr>
              <a:buFont typeface="Wingdings" charset="2"/>
              <a:buChar char="v"/>
            </a:pPr>
            <a:endParaRPr lang="en-US" dirty="0" smtClean="0"/>
          </a:p>
        </p:txBody>
      </p:sp>
      <p:sp>
        <p:nvSpPr>
          <p:cNvPr id="7" name="Content Placeholder 6"/>
          <p:cNvSpPr>
            <a:spLocks noGrp="1"/>
          </p:cNvSpPr>
          <p:nvPr>
            <p:ph sz="half" idx="13"/>
          </p:nvPr>
        </p:nvSpPr>
        <p:spPr/>
        <p:txBody>
          <a:bodyPr/>
          <a:lstStyle/>
          <a:p>
            <a:r>
              <a:rPr lang="en-US" dirty="0" smtClean="0"/>
              <a:t>New way of thinking </a:t>
            </a:r>
          </a:p>
          <a:p>
            <a:r>
              <a:rPr lang="en-US" dirty="0" smtClean="0"/>
              <a:t>Can work and support family in flexible happy work environment</a:t>
            </a:r>
          </a:p>
          <a:p>
            <a:endParaRPr lang="en-US" dirty="0"/>
          </a:p>
          <a:p>
            <a:endParaRPr lang="en-US" dirty="0"/>
          </a:p>
        </p:txBody>
      </p:sp>
      <p:sp>
        <p:nvSpPr>
          <p:cNvPr id="8" name="Content Placeholder 7"/>
          <p:cNvSpPr>
            <a:spLocks noGrp="1"/>
          </p:cNvSpPr>
          <p:nvPr>
            <p:ph sz="half" idx="14"/>
          </p:nvPr>
        </p:nvSpPr>
        <p:spPr/>
        <p:txBody>
          <a:bodyPr>
            <a:normAutofit fontScale="92500" lnSpcReduction="20000"/>
          </a:bodyPr>
          <a:lstStyle/>
          <a:p>
            <a:r>
              <a:rPr lang="en-US" dirty="0" smtClean="0"/>
              <a:t>Now employs 46women – 40 Koori = </a:t>
            </a:r>
            <a:r>
              <a:rPr lang="en-US" b="1" dirty="0" smtClean="0"/>
              <a:t>87% Aboriginal workforce</a:t>
            </a:r>
          </a:p>
          <a:p>
            <a:r>
              <a:rPr lang="en-US" b="1" dirty="0" smtClean="0"/>
              <a:t>97% staff retention rate</a:t>
            </a:r>
          </a:p>
          <a:p>
            <a:r>
              <a:rPr lang="en-US" dirty="0" smtClean="0"/>
              <a:t>Challenging notions of what Koori women can/can’t do</a:t>
            </a:r>
            <a:endParaRPr lang="en-US" dirty="0"/>
          </a:p>
        </p:txBody>
      </p:sp>
      <p:sp>
        <p:nvSpPr>
          <p:cNvPr id="9" name="Content Placeholder 8"/>
          <p:cNvSpPr>
            <a:spLocks noGrp="1"/>
          </p:cNvSpPr>
          <p:nvPr>
            <p:ph sz="half" idx="15"/>
          </p:nvPr>
        </p:nvSpPr>
        <p:spPr/>
        <p:txBody>
          <a:bodyPr>
            <a:normAutofit fontScale="92500" lnSpcReduction="20000"/>
          </a:bodyPr>
          <a:lstStyle/>
          <a:p>
            <a:r>
              <a:rPr lang="en-US" dirty="0" smtClean="0"/>
              <a:t>Paying above award wages</a:t>
            </a:r>
          </a:p>
          <a:p>
            <a:r>
              <a:rPr lang="en-US" dirty="0" smtClean="0"/>
              <a:t> Access/opportunity</a:t>
            </a:r>
            <a:endParaRPr lang="en-US" dirty="0"/>
          </a:p>
          <a:p>
            <a:r>
              <a:rPr lang="en-US" dirty="0" smtClean="0"/>
              <a:t>cultural appropriateness</a:t>
            </a:r>
          </a:p>
          <a:p>
            <a:r>
              <a:rPr lang="en-US" dirty="0" smtClean="0"/>
              <a:t>Work is a positive place! Big part of life</a:t>
            </a:r>
            <a:endParaRPr lang="en-US" dirty="0"/>
          </a:p>
        </p:txBody>
      </p:sp>
    </p:spTree>
    <p:extLst>
      <p:ext uri="{BB962C8B-B14F-4D97-AF65-F5344CB8AC3E}">
        <p14:creationId xmlns:p14="http://schemas.microsoft.com/office/powerpoint/2010/main" val="135369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Staff Training and Professional Development Policy</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Encourage staff to expand their knowledge and skills</a:t>
            </a:r>
          </a:p>
          <a:p>
            <a:r>
              <a:rPr lang="en-US" dirty="0" smtClean="0"/>
              <a:t>Flexibility of working hours to participate in accredited courses</a:t>
            </a:r>
          </a:p>
          <a:p>
            <a:r>
              <a:rPr lang="en-US" dirty="0" smtClean="0"/>
              <a:t>“Supported employment model” </a:t>
            </a:r>
          </a:p>
          <a:p>
            <a:r>
              <a:rPr lang="en-US" dirty="0" smtClean="0"/>
              <a:t>Easy engagement/easy access</a:t>
            </a:r>
          </a:p>
          <a:p>
            <a:r>
              <a:rPr lang="en-US" dirty="0" smtClean="0"/>
              <a:t>Training from the word go (not to wait 12 months)</a:t>
            </a:r>
          </a:p>
          <a:p>
            <a:r>
              <a:rPr lang="en-US" dirty="0" smtClean="0"/>
              <a:t> First resume/ first interview – understanding</a:t>
            </a:r>
          </a:p>
          <a:p>
            <a:r>
              <a:rPr lang="en-US" dirty="0" smtClean="0"/>
              <a:t>Soft entry into the workforce</a:t>
            </a:r>
            <a:endParaRPr lang="en-US" dirty="0"/>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326162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Funeral Leave &amp; Funeral Aid </a:t>
            </a:r>
            <a:endParaRPr lang="en-US" dirty="0"/>
          </a:p>
        </p:txBody>
      </p:sp>
      <p:sp>
        <p:nvSpPr>
          <p:cNvPr id="7" name="Content Placeholder 6"/>
          <p:cNvSpPr>
            <a:spLocks noGrp="1"/>
          </p:cNvSpPr>
          <p:nvPr>
            <p:ph sz="half" idx="1"/>
          </p:nvPr>
        </p:nvSpPr>
        <p:spPr/>
        <p:txBody>
          <a:bodyPr/>
          <a:lstStyle/>
          <a:p>
            <a:r>
              <a:rPr lang="en-US" dirty="0" smtClean="0"/>
              <a:t>Workers are required to attend funerals in the community out of respect</a:t>
            </a:r>
          </a:p>
          <a:p>
            <a:r>
              <a:rPr lang="en-US" dirty="0" smtClean="0"/>
              <a:t>Funeral leave is above award entitlement</a:t>
            </a:r>
          </a:p>
          <a:p>
            <a:r>
              <a:rPr lang="en-US" dirty="0" smtClean="0"/>
              <a:t>Sorry business </a:t>
            </a:r>
            <a:endParaRPr lang="en-US" dirty="0"/>
          </a:p>
        </p:txBody>
      </p:sp>
      <p:sp>
        <p:nvSpPr>
          <p:cNvPr id="8" name="Content Placeholder 7"/>
          <p:cNvSpPr>
            <a:spLocks noGrp="1"/>
          </p:cNvSpPr>
          <p:nvPr>
            <p:ph sz="half" idx="2"/>
          </p:nvPr>
        </p:nvSpPr>
        <p:spPr/>
        <p:txBody>
          <a:bodyPr/>
          <a:lstStyle/>
          <a:p>
            <a:r>
              <a:rPr lang="en-US" dirty="0" smtClean="0"/>
              <a:t>Times of grief and loss – extra support given</a:t>
            </a:r>
          </a:p>
          <a:p>
            <a:r>
              <a:rPr lang="en-US" dirty="0" smtClean="0"/>
              <a:t>Funeral Pamphlet</a:t>
            </a:r>
          </a:p>
          <a:p>
            <a:r>
              <a:rPr lang="en-US" dirty="0" smtClean="0"/>
              <a:t>Financial Assistance ($200)</a:t>
            </a:r>
          </a:p>
          <a:p>
            <a:r>
              <a:rPr lang="en-US" dirty="0" smtClean="0"/>
              <a:t>Bus Hire </a:t>
            </a:r>
          </a:p>
          <a:p>
            <a:r>
              <a:rPr lang="en-US" dirty="0" smtClean="0"/>
              <a:t>Equipment Hire (marquee, chairs, tables </a:t>
            </a:r>
            <a:r>
              <a:rPr lang="en-US" dirty="0" err="1" smtClean="0"/>
              <a:t>etc</a:t>
            </a:r>
            <a:r>
              <a:rPr lang="en-US" dirty="0" smtClean="0"/>
              <a:t>)</a:t>
            </a:r>
          </a:p>
          <a:p>
            <a:endParaRPr lang="en-US" dirty="0"/>
          </a:p>
        </p:txBody>
      </p:sp>
    </p:spTree>
    <p:extLst>
      <p:ext uri="{BB962C8B-B14F-4D97-AF65-F5344CB8AC3E}">
        <p14:creationId xmlns:p14="http://schemas.microsoft.com/office/powerpoint/2010/main" val="30770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9345" y="4379351"/>
            <a:ext cx="8350023" cy="878261"/>
          </a:xfrm>
        </p:spPr>
        <p:txBody>
          <a:bodyPr>
            <a:normAutofit fontScale="90000"/>
          </a:bodyPr>
          <a:lstStyle/>
          <a:p>
            <a:r>
              <a:rPr lang="en-US" dirty="0" smtClean="0"/>
              <a:t>Compulsory Clinical Supervision</a:t>
            </a:r>
            <a:br>
              <a:rPr lang="en-US" dirty="0" smtClean="0"/>
            </a:br>
            <a:r>
              <a:rPr lang="en-US" dirty="0" smtClean="0"/>
              <a:t> &amp; Grievance Policy</a:t>
            </a:r>
            <a:endParaRPr lang="en-US" dirty="0"/>
          </a:p>
        </p:txBody>
      </p:sp>
      <p:sp>
        <p:nvSpPr>
          <p:cNvPr id="6" name="Content Placeholder 5"/>
          <p:cNvSpPr>
            <a:spLocks noGrp="1"/>
          </p:cNvSpPr>
          <p:nvPr>
            <p:ph type="subTitle" idx="1"/>
          </p:nvPr>
        </p:nvSpPr>
        <p:spPr>
          <a:xfrm>
            <a:off x="3200400" y="5257799"/>
            <a:ext cx="5458968" cy="1205407"/>
          </a:xfrm>
        </p:spPr>
        <p:txBody>
          <a:bodyPr>
            <a:normAutofit/>
          </a:bodyPr>
          <a:lstStyle/>
          <a:p>
            <a:r>
              <a:rPr lang="en-US" dirty="0" smtClean="0"/>
              <a:t>Living and working in the community is hard – </a:t>
            </a:r>
          </a:p>
          <a:p>
            <a:r>
              <a:rPr lang="en-US" dirty="0" smtClean="0"/>
              <a:t>We must debrief/offload</a:t>
            </a:r>
          </a:p>
          <a:p>
            <a:r>
              <a:rPr lang="en-US" dirty="0" smtClean="0"/>
              <a:t>Working environment must be supportive</a:t>
            </a:r>
            <a:r>
              <a:rPr lang="en-US" dirty="0"/>
              <a:t>,</a:t>
            </a:r>
            <a:r>
              <a:rPr lang="en-US" dirty="0" smtClean="0"/>
              <a:t> Operational and friendly</a:t>
            </a:r>
            <a:endParaRPr lang="en-US" dirty="0"/>
          </a:p>
        </p:txBody>
      </p:sp>
    </p:spTree>
    <p:extLst>
      <p:ext uri="{BB962C8B-B14F-4D97-AF65-F5344CB8AC3E}">
        <p14:creationId xmlns:p14="http://schemas.microsoft.com/office/powerpoint/2010/main" val="300772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3969" y="862846"/>
            <a:ext cx="4412240" cy="1167660"/>
          </a:xfrm>
        </p:spPr>
        <p:txBody>
          <a:bodyPr/>
          <a:lstStyle/>
          <a:p>
            <a:r>
              <a:rPr lang="en-US" sz="3200" dirty="0" smtClean="0"/>
              <a:t>Family Leave Policy</a:t>
            </a:r>
            <a:endParaRPr lang="en-US" sz="3200" dirty="0"/>
          </a:p>
        </p:txBody>
      </p:sp>
      <p:sp>
        <p:nvSpPr>
          <p:cNvPr id="10" name="Content Placeholder 9"/>
          <p:cNvSpPr>
            <a:spLocks noGrp="1"/>
          </p:cNvSpPr>
          <p:nvPr>
            <p:ph idx="1"/>
          </p:nvPr>
        </p:nvSpPr>
        <p:spPr/>
        <p:txBody>
          <a:bodyPr/>
          <a:lstStyle/>
          <a:p>
            <a:r>
              <a:rPr lang="en-US" dirty="0" smtClean="0"/>
              <a:t>Above award entitlement</a:t>
            </a:r>
          </a:p>
          <a:p>
            <a:r>
              <a:rPr lang="en-US" dirty="0" smtClean="0"/>
              <a:t>Family orientated service</a:t>
            </a:r>
          </a:p>
          <a:p>
            <a:r>
              <a:rPr lang="en-US" dirty="0" smtClean="0"/>
              <a:t>Five family leave days per year (on top of all other leave)</a:t>
            </a:r>
          </a:p>
          <a:p>
            <a:r>
              <a:rPr lang="en-US" dirty="0" smtClean="0"/>
              <a:t>Women are the backbone to Aboriginal Communities</a:t>
            </a:r>
          </a:p>
          <a:p>
            <a:endParaRPr lang="en-US" dirty="0"/>
          </a:p>
        </p:txBody>
      </p:sp>
      <p:sp>
        <p:nvSpPr>
          <p:cNvPr id="11" name="Text Placeholder 10"/>
          <p:cNvSpPr>
            <a:spLocks noGrp="1"/>
          </p:cNvSpPr>
          <p:nvPr>
            <p:ph type="body" sz="half" idx="2"/>
          </p:nvPr>
        </p:nvSpPr>
        <p:spPr/>
        <p:txBody>
          <a:bodyPr/>
          <a:lstStyle/>
          <a:p>
            <a:endParaRPr lang="en-US" dirty="0"/>
          </a:p>
        </p:txBody>
      </p:sp>
      <p:pic>
        <p:nvPicPr>
          <p:cNvPr id="2" name="Picture 1"/>
          <p:cNvPicPr>
            <a:picLocks noChangeAspect="1"/>
          </p:cNvPicPr>
          <p:nvPr/>
        </p:nvPicPr>
        <p:blipFill>
          <a:blip r:embed="rId3"/>
          <a:stretch>
            <a:fillRect/>
          </a:stretch>
        </p:blipFill>
        <p:spPr>
          <a:xfrm>
            <a:off x="113970" y="2030506"/>
            <a:ext cx="4412240" cy="4294094"/>
          </a:xfrm>
          <a:prstGeom prst="rect">
            <a:avLst/>
          </a:prstGeom>
        </p:spPr>
      </p:pic>
    </p:spTree>
    <p:extLst>
      <p:ext uri="{BB962C8B-B14F-4D97-AF65-F5344CB8AC3E}">
        <p14:creationId xmlns:p14="http://schemas.microsoft.com/office/powerpoint/2010/main" val="252471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783" y="4171950"/>
            <a:ext cx="6887001" cy="1085850"/>
          </a:xfrm>
        </p:spPr>
        <p:txBody>
          <a:bodyPr>
            <a:normAutofit fontScale="90000"/>
          </a:bodyPr>
          <a:lstStyle/>
          <a:p>
            <a:r>
              <a:rPr lang="en-US" dirty="0" err="1" smtClean="0"/>
              <a:t>Waminda’s</a:t>
            </a:r>
            <a:r>
              <a:rPr lang="en-US" dirty="0" smtClean="0"/>
              <a:t> Staff </a:t>
            </a:r>
            <a:r>
              <a:rPr lang="en-US" dirty="0"/>
              <a:t>Wellbeing Policy</a:t>
            </a:r>
          </a:p>
        </p:txBody>
      </p:sp>
      <p:sp>
        <p:nvSpPr>
          <p:cNvPr id="5" name="Subtitle 4"/>
          <p:cNvSpPr>
            <a:spLocks noGrp="1"/>
          </p:cNvSpPr>
          <p:nvPr>
            <p:ph type="subTitle" idx="1"/>
          </p:nvPr>
        </p:nvSpPr>
        <p:spPr/>
        <p:txBody>
          <a:bodyPr/>
          <a:lstStyle/>
          <a:p>
            <a:r>
              <a:rPr lang="en-US" dirty="0" smtClean="0"/>
              <a:t>Role models</a:t>
            </a:r>
          </a:p>
          <a:p>
            <a:r>
              <a:rPr lang="en-US" dirty="0" smtClean="0"/>
              <a:t>Practice what we preach </a:t>
            </a:r>
            <a:endParaRPr lang="en-US" dirty="0"/>
          </a:p>
        </p:txBody>
      </p:sp>
      <p:sp>
        <p:nvSpPr>
          <p:cNvPr id="3" name="Picture Placeholder 2"/>
          <p:cNvSpPr>
            <a:spLocks noGrp="1"/>
          </p:cNvSpPr>
          <p:nvPr>
            <p:ph type="pic" sz="quarter" idx="13"/>
          </p:nvPr>
        </p:nvSpPr>
        <p:spPr/>
      </p:sp>
    </p:spTree>
    <p:extLst>
      <p:ext uri="{BB962C8B-B14F-4D97-AF65-F5344CB8AC3E}">
        <p14:creationId xmlns:p14="http://schemas.microsoft.com/office/powerpoint/2010/main" val="266013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Staff Wellbeing Policy</a:t>
            </a:r>
            <a:endParaRPr lang="en-US" dirty="0"/>
          </a:p>
        </p:txBody>
      </p:sp>
      <p:sp>
        <p:nvSpPr>
          <p:cNvPr id="3" name="Content Placeholder 2"/>
          <p:cNvSpPr>
            <a:spLocks noGrp="1"/>
          </p:cNvSpPr>
          <p:nvPr>
            <p:ph type="body" sz="half" idx="2"/>
          </p:nvPr>
        </p:nvSpPr>
        <p:spPr/>
        <p:txBody>
          <a:bodyPr>
            <a:normAutofit/>
          </a:bodyPr>
          <a:lstStyle/>
          <a:p>
            <a:pPr>
              <a:buFont typeface="Wingdings" charset="2"/>
              <a:buChar char="q"/>
            </a:pPr>
            <a:r>
              <a:rPr lang="en-US" dirty="0" err="1" smtClean="0"/>
              <a:t>Waminda’s</a:t>
            </a:r>
            <a:r>
              <a:rPr lang="en-US" dirty="0" smtClean="0"/>
              <a:t> </a:t>
            </a:r>
            <a:r>
              <a:rPr lang="en-US" b="1" dirty="0" smtClean="0"/>
              <a:t>visionary CEO and Board </a:t>
            </a:r>
            <a:r>
              <a:rPr lang="en-US" dirty="0" smtClean="0"/>
              <a:t>of Management</a:t>
            </a:r>
          </a:p>
          <a:p>
            <a:endParaRPr lang="en-US" dirty="0" smtClean="0"/>
          </a:p>
          <a:p>
            <a:pPr>
              <a:buFont typeface="Wingdings" charset="2"/>
              <a:buChar char="q"/>
            </a:pPr>
            <a:r>
              <a:rPr lang="en-US" dirty="0" smtClean="0"/>
              <a:t> Access to exercise shed – including </a:t>
            </a:r>
            <a:r>
              <a:rPr lang="en-US" b="1" dirty="0" smtClean="0"/>
              <a:t>2 half hour sessions within work hours </a:t>
            </a:r>
            <a:r>
              <a:rPr lang="en-US" dirty="0" smtClean="0"/>
              <a:t>with qualified fitness instructor</a:t>
            </a:r>
          </a:p>
          <a:p>
            <a:pPr>
              <a:buFont typeface="Wingdings" charset="2"/>
              <a:buChar char="q"/>
            </a:pPr>
            <a:endParaRPr lang="en-US" dirty="0"/>
          </a:p>
          <a:p>
            <a:r>
              <a:rPr lang="en-US" dirty="0" smtClean="0"/>
              <a:t>Physical Health Assessments </a:t>
            </a:r>
          </a:p>
          <a:p>
            <a:r>
              <a:rPr lang="en-US" dirty="0" smtClean="0"/>
              <a:t>Nutritional/diet advice</a:t>
            </a:r>
          </a:p>
          <a:p>
            <a:r>
              <a:rPr lang="en-US" dirty="0" smtClean="0"/>
              <a:t>Smoking Cessation Support</a:t>
            </a:r>
          </a:p>
          <a:p>
            <a:r>
              <a:rPr lang="en-US" dirty="0" smtClean="0"/>
              <a:t>Physical Activity/exercise</a:t>
            </a:r>
          </a:p>
          <a:p>
            <a:endParaRPr lang="en-US" dirty="0" smtClean="0"/>
          </a:p>
        </p:txBody>
      </p:sp>
      <p:pic>
        <p:nvPicPr>
          <p:cNvPr id="12" name="Picture Placeholder 11" descr="IMG_3372.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2631" r="22631"/>
          <a:stretch>
            <a:fillRect/>
          </a:stretch>
        </p:blipFill>
        <p:spPr/>
      </p:pic>
    </p:spTree>
    <p:extLst>
      <p:ext uri="{BB962C8B-B14F-4D97-AF65-F5344CB8AC3E}">
        <p14:creationId xmlns:p14="http://schemas.microsoft.com/office/powerpoint/2010/main" val="120577390"/>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5AD910D5D3D14A8C82D06DC4ADDED7" ma:contentTypeVersion="2" ma:contentTypeDescription="Create a new document." ma:contentTypeScope="" ma:versionID="8be12bc4952cf1a2a4b42894998d32e1">
  <xsd:schema xmlns:xsd="http://www.w3.org/2001/XMLSchema" xmlns:xs="http://www.w3.org/2001/XMLSchema" xmlns:p="http://schemas.microsoft.com/office/2006/metadata/properties" xmlns:ns1="http://schemas.microsoft.com/sharepoint/v3" targetNamespace="http://schemas.microsoft.com/office/2006/metadata/properties" ma:root="true" ma:fieldsID="f91e7983093fe65855c9706521e952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D3C8E3-1740-47B6-A58F-2E558E33611A}"/>
</file>

<file path=customXml/itemProps2.xml><?xml version="1.0" encoding="utf-8"?>
<ds:datastoreItem xmlns:ds="http://schemas.openxmlformats.org/officeDocument/2006/customXml" ds:itemID="{0410130A-C3BA-48D7-8B3C-926690081994}"/>
</file>

<file path=customXml/itemProps3.xml><?xml version="1.0" encoding="utf-8"?>
<ds:datastoreItem xmlns:ds="http://schemas.openxmlformats.org/officeDocument/2006/customXml" ds:itemID="{954DE57D-E026-4872-AB67-17A77925956D}"/>
</file>

<file path=docProps/app.xml><?xml version="1.0" encoding="utf-8"?>
<Properties xmlns="http://schemas.openxmlformats.org/officeDocument/2006/extended-properties" xmlns:vt="http://schemas.openxmlformats.org/officeDocument/2006/docPropsVTypes">
  <Template>Plaza.thmx</Template>
  <TotalTime>3578</TotalTime>
  <Words>1410</Words>
  <Application>Microsoft Office PowerPoint</Application>
  <PresentationFormat>On-screen Show (4:3)</PresentationFormat>
  <Paragraphs>173</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Plaza</vt:lpstr>
      <vt:lpstr>Waminda’s Dead, or deadly Program</vt:lpstr>
      <vt:lpstr>Holistic View of Life and Health</vt:lpstr>
      <vt:lpstr> Waminda = High retention Rates/ Happy, Supported staff</vt:lpstr>
      <vt:lpstr>Staff Training and Professional Development Policy</vt:lpstr>
      <vt:lpstr>Funeral Leave &amp; Funeral Aid </vt:lpstr>
      <vt:lpstr>Compulsory Clinical Supervision  &amp; Grievance Policy</vt:lpstr>
      <vt:lpstr>Family Leave Policy</vt:lpstr>
      <vt:lpstr>Waminda’s Staff Wellbeing Policy</vt:lpstr>
      <vt:lpstr>Staff Wellbeing Policy</vt:lpstr>
      <vt:lpstr>“Health is Wealth, Movement is Medicine”</vt:lpstr>
      <vt:lpstr>Waminda &amp; SOLA: Sustainable Living Garden Project</vt:lpstr>
      <vt:lpstr>                                  Teaching women basic carpentary skills gives the women self-confidence and independance</vt:lpstr>
      <vt:lpstr>Garden Project</vt:lpstr>
      <vt:lpstr>Garden Project</vt:lpstr>
      <vt:lpstr>“To build a workforce, you need to build people”   Create, happy, healthy women  Employment doesn’t happen overnight </vt:lpstr>
      <vt:lpstr>“Being able to maintain a successful  Aboriginal workforce strategy is all about believing in people. Give someone an opportunity, listen to them, value them, offer the right training at the right time, and they blossom and grow and become the best person they can be” Faye Worner .CEO  </vt:lpstr>
      <vt:lpstr>My Wellbeing Story </vt:lpstr>
      <vt:lpstr>“DEAD, OR DEADLY ?!” OUR PROGRAM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Waminda’s Dead or Deadly Program</dc:title>
  <dc:creator>Willow Firth</dc:creator>
  <cp:lastModifiedBy>SHEARDEN, Amy</cp:lastModifiedBy>
  <cp:revision>42</cp:revision>
  <dcterms:created xsi:type="dcterms:W3CDTF">2014-02-28T21:00:14Z</dcterms:created>
  <dcterms:modified xsi:type="dcterms:W3CDTF">2014-05-13T03:34:29Z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0x010100225AD910D5D3D14A8C82D06DC4ADDED7</vt:lpwstr>
  </property>
</Properties>
</file>