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8" r:id="rId3"/>
    <p:sldId id="259" r:id="rId4"/>
    <p:sldId id="256" r:id="rId5"/>
    <p:sldId id="269" r:id="rId6"/>
    <p:sldId id="263" r:id="rId7"/>
    <p:sldId id="292" r:id="rId8"/>
    <p:sldId id="323" r:id="rId9"/>
    <p:sldId id="294" r:id="rId10"/>
    <p:sldId id="312" r:id="rId11"/>
    <p:sldId id="304" r:id="rId12"/>
    <p:sldId id="308" r:id="rId13"/>
    <p:sldId id="322" r:id="rId14"/>
    <p:sldId id="289" r:id="rId15"/>
    <p:sldId id="324" r:id="rId16"/>
    <p:sldId id="310" r:id="rId1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8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D574-D1DE-4FFD-9CE1-0CA004A382F1}" type="datetimeFigureOut">
              <a:rPr lang="en-US" smtClean="0"/>
              <a:pPr/>
              <a:t>6/6/2014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97694-9427-423D-9E2E-72BAE8FE500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009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Final stage – no more</a:t>
            </a:r>
            <a:r>
              <a:rPr lang="en-AU" baseline="0" dirty="0" smtClean="0"/>
              <a:t> groups are being held, only follow up support </a:t>
            </a:r>
            <a:r>
              <a:rPr lang="en-AU" baseline="0" smtClean="0"/>
              <a:t>being provided.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Final stage – no more</a:t>
            </a:r>
            <a:r>
              <a:rPr lang="en-AU" baseline="0" dirty="0" smtClean="0"/>
              <a:t> groups are being held, only follow up support being provided.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Final stage – no more</a:t>
            </a:r>
            <a:r>
              <a:rPr lang="en-AU" baseline="0" dirty="0" smtClean="0"/>
              <a:t> groups are being held, only follow up support being provided.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Talk</a:t>
            </a:r>
            <a:r>
              <a:rPr lang="en-AU" baseline="0" dirty="0" smtClean="0"/>
              <a:t> about the range of programs and locations.</a:t>
            </a:r>
          </a:p>
          <a:p>
            <a:r>
              <a:rPr lang="en-AU" baseline="0" dirty="0" smtClean="0"/>
              <a:t>BTF is offered at Kempsey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7694-9427-423D-9E2E-72BAE8FE5000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3291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5668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9092-42AB-48E8-B4E3-D9915C1DBACE}" type="datetimeFigureOut">
              <a:rPr lang="en-US" smtClean="0"/>
              <a:pPr/>
              <a:t>6/6/2014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553-C022-4C6F-8B8F-B976F18FC83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title_sfk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6195" y="642920"/>
            <a:ext cx="1571613" cy="1056659"/>
          </a:xfrm>
          <a:prstGeom prst="rect">
            <a:avLst/>
          </a:prstGeom>
        </p:spPr>
      </p:pic>
      <p:pic>
        <p:nvPicPr>
          <p:cNvPr id="10" name="Picture 9" descr="shine_ppt_belongingtofamily2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ine_ppt_belongingtofamily2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9092-42AB-48E8-B4E3-D9915C1DBACE}" type="datetimeFigureOut">
              <a:rPr lang="en-US" smtClean="0"/>
              <a:pPr/>
              <a:t>6/6/2014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553-C022-4C6F-8B8F-B976F18FC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141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 effects on this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9092-42AB-48E8-B4E3-D9915C1DBACE}" type="datetimeFigureOut">
              <a:rPr lang="en-US" smtClean="0"/>
              <a:pPr/>
              <a:t>6/6/2014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553-C022-4C6F-8B8F-B976F18FC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ine_ppt_belongingtofamily2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47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455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title_sfk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2858647" cy="19219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4344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54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54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9092-42AB-48E8-B4E3-D9915C1DBACE}" type="datetimeFigureOut">
              <a:rPr lang="en-US" smtClean="0"/>
              <a:pPr/>
              <a:t>6/6/2014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553-C022-4C6F-8B8F-B976F18FC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9092-42AB-48E8-B4E3-D9915C1DBACE}" type="datetimeFigureOut">
              <a:rPr lang="en-US" smtClean="0"/>
              <a:pPr/>
              <a:t>6/6/2014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3553-C022-4C6F-8B8F-B976F18FC83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 descr="shine_ppt_belongingtofamily.t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7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neforkids.org.au/what_we_do/belonging_to_family.htm" TargetMode="External"/><Relationship Id="rId2" Type="http://schemas.openxmlformats.org/officeDocument/2006/relationships/hyperlink" Target="http://www.shineforkids.org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QgWBSMXlw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quiries@shineforkids.org.a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tf@shineforkids.org.a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7.gif"/><Relationship Id="rId1" Type="http://schemas.openxmlformats.org/officeDocument/2006/relationships/audio" Target="file:///C:\Users\cyberdog\Desktop\shine_powerpoint\483299_SOUNDDOGS__he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6.gif"/><Relationship Id="rId10" Type="http://schemas.openxmlformats.org/officeDocument/2006/relationships/image" Target="../media/image10.gif"/><Relationship Id="rId4" Type="http://schemas.openxmlformats.org/officeDocument/2006/relationships/image" Target="../media/image15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357190"/>
          </a:xfrm>
        </p:spPr>
        <p:txBody>
          <a:bodyPr/>
          <a:lstStyle/>
          <a:p>
            <a:r>
              <a:rPr lang="en-AU" sz="1100" dirty="0" smtClean="0"/>
              <a:t>support – hope – inspire – nurture - empower</a:t>
            </a:r>
            <a:endParaRPr lang="en-AU" sz="1100" dirty="0"/>
          </a:p>
        </p:txBody>
      </p:sp>
      <p:pic>
        <p:nvPicPr>
          <p:cNvPr id="4" name="Picture 3" descr="shine_heroki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348880"/>
            <a:ext cx="4680520" cy="414340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803407"/>
            <a:ext cx="7901014" cy="4411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20 % of Aboriginal children experience parental incarceration</a:t>
            </a:r>
          </a:p>
          <a:p>
            <a:r>
              <a:rPr lang="en-US" dirty="0" smtClean="0"/>
              <a:t>They can be left </a:t>
            </a:r>
            <a:r>
              <a:rPr lang="en-US" dirty="0" err="1" smtClean="0"/>
              <a:t>traumatised</a:t>
            </a:r>
            <a:r>
              <a:rPr lang="en-US" dirty="0" smtClean="0"/>
              <a:t>, </a:t>
            </a:r>
            <a:r>
              <a:rPr lang="en-US" dirty="0" err="1" smtClean="0"/>
              <a:t>stigmatised</a:t>
            </a:r>
            <a:r>
              <a:rPr lang="en-US" dirty="0" smtClean="0"/>
              <a:t>, isolated</a:t>
            </a:r>
          </a:p>
          <a:p>
            <a:r>
              <a:rPr lang="en-US" dirty="0" smtClean="0"/>
              <a:t>They fall through the cracks in the system</a:t>
            </a:r>
          </a:p>
          <a:p>
            <a:r>
              <a:rPr lang="en-US" dirty="0" smtClean="0"/>
              <a:t>They become the unseen victims of crime</a:t>
            </a:r>
          </a:p>
          <a:p>
            <a:r>
              <a:rPr lang="en-US" b="1" dirty="0" smtClean="0"/>
              <a:t>and are even more likely to become prisoners themselves </a:t>
            </a:r>
          </a:p>
          <a:p>
            <a:pPr algn="just">
              <a:buClr>
                <a:schemeClr val="tx1"/>
              </a:buClr>
              <a:buNone/>
            </a:pPr>
            <a:r>
              <a:rPr lang="en-US" dirty="0" smtClean="0"/>
              <a:t>Aboriginal people make up approximately:</a:t>
            </a:r>
          </a:p>
          <a:p>
            <a:pPr algn="just">
              <a:buClr>
                <a:schemeClr val="tx1"/>
              </a:buClr>
            </a:pPr>
            <a:r>
              <a:rPr lang="en-US" dirty="0" smtClean="0"/>
              <a:t>20%  adult prison population (male), and </a:t>
            </a:r>
          </a:p>
          <a:p>
            <a:pPr algn="just">
              <a:buClr>
                <a:schemeClr val="tx1"/>
              </a:buClr>
            </a:pPr>
            <a:r>
              <a:rPr lang="en-US" dirty="0" smtClean="0"/>
              <a:t>29% adult prison population  (female)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ransition advTm="1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Program philosophy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1259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to tell them what to DO but to GIVE them the want to DO</a:t>
            </a:r>
          </a:p>
          <a:p>
            <a:endParaRPr lang="en-US" dirty="0" smtClean="0"/>
          </a:p>
          <a:p>
            <a:r>
              <a:rPr lang="en-US" dirty="0" smtClean="0"/>
              <a:t>STAND along side them, empower them to succeed</a:t>
            </a:r>
          </a:p>
          <a:p>
            <a:endParaRPr lang="en-US" dirty="0" smtClean="0"/>
          </a:p>
          <a:p>
            <a:r>
              <a:rPr lang="en-US" dirty="0" smtClean="0"/>
              <a:t>Challenge their belief that imprisonment is ‘normal’</a:t>
            </a:r>
          </a:p>
          <a:p>
            <a:endParaRPr lang="en-US" dirty="0" smtClean="0"/>
          </a:p>
          <a:p>
            <a:r>
              <a:rPr lang="en-US" dirty="0" smtClean="0"/>
              <a:t>Challenge their belief that their going to prison does not affect their children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Aboriginal men are now involved with: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Cleaning up parks &amp; painting playground equipment </a:t>
            </a:r>
            <a:endParaRPr lang="en-AU" dirty="0" smtClean="0"/>
          </a:p>
          <a:p>
            <a:r>
              <a:rPr lang="en-US" i="1" dirty="0" smtClean="0"/>
              <a:t>Lawn mowing to the elders for free</a:t>
            </a:r>
            <a:endParaRPr lang="en-AU" dirty="0" smtClean="0"/>
          </a:p>
          <a:p>
            <a:r>
              <a:rPr lang="en-US" i="1" dirty="0" smtClean="0"/>
              <a:t>Opening up a gym &amp; to teach boxing</a:t>
            </a:r>
            <a:endParaRPr lang="en-AU" dirty="0" smtClean="0"/>
          </a:p>
          <a:p>
            <a:r>
              <a:rPr lang="en-US" i="1" dirty="0" smtClean="0"/>
              <a:t>Cultural</a:t>
            </a:r>
            <a:r>
              <a:rPr lang="en-US" dirty="0" smtClean="0"/>
              <a:t> </a:t>
            </a:r>
            <a:r>
              <a:rPr lang="en-US" i="1" dirty="0" smtClean="0"/>
              <a:t>bush walks </a:t>
            </a:r>
            <a:endParaRPr lang="en-AU" dirty="0" smtClean="0"/>
          </a:p>
          <a:p>
            <a:r>
              <a:rPr lang="en-US" i="1" dirty="0" smtClean="0"/>
              <a:t>Completing their HSC/ N&amp;L to get a license</a:t>
            </a:r>
            <a:endParaRPr lang="en-AU" dirty="0" smtClean="0"/>
          </a:p>
          <a:p>
            <a:r>
              <a:rPr lang="en-US" i="1" dirty="0" smtClean="0"/>
              <a:t>Getting a job for the first time</a:t>
            </a:r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reintegration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125923"/>
          </a:xfrm>
        </p:spPr>
        <p:txBody>
          <a:bodyPr>
            <a:normAutofit/>
          </a:bodyPr>
          <a:lstStyle/>
          <a:p>
            <a:r>
              <a:rPr lang="en-AU" dirty="0" smtClean="0"/>
              <a:t>Through the SHINE for Kids, Belonging to Family Project we will see inmates returning to the community as experienced </a:t>
            </a:r>
            <a:r>
              <a:rPr lang="en-AU" dirty="0" smtClean="0">
                <a:solidFill>
                  <a:srgbClr val="0070C0"/>
                </a:solidFill>
              </a:rPr>
              <a:t>positive role models </a:t>
            </a:r>
            <a:r>
              <a:rPr lang="en-AU" dirty="0" smtClean="0"/>
              <a:t>with the re-offending cycle broken.</a:t>
            </a:r>
          </a:p>
          <a:p>
            <a:endParaRPr lang="en-AU" dirty="0" smtClean="0"/>
          </a:p>
          <a:p>
            <a:r>
              <a:rPr lang="en-AU" dirty="0" smtClean="0"/>
              <a:t>This is powerful for Aboriginal people and will impact on future generations of Aboriginal children who for them the cycle of </a:t>
            </a:r>
            <a:r>
              <a:rPr lang="en-AU" dirty="0" smtClean="0">
                <a:solidFill>
                  <a:srgbClr val="0070C0"/>
                </a:solidFill>
              </a:rPr>
              <a:t>intergenerational crime </a:t>
            </a:r>
            <a:r>
              <a:rPr lang="en-AU" dirty="0" smtClean="0"/>
              <a:t>has now ceased.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ne_heroki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72816"/>
            <a:ext cx="4896544" cy="41434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Forum presentation web links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 smtClean="0"/>
              <a:t>Shine for Kids</a:t>
            </a:r>
          </a:p>
          <a:p>
            <a:r>
              <a:rPr lang="en-AU" dirty="0" smtClean="0"/>
              <a:t>  </a:t>
            </a:r>
            <a:r>
              <a:rPr lang="en-AU" u="sng" dirty="0" smtClean="0">
                <a:hlinkClick r:id="rId2"/>
              </a:rPr>
              <a:t>http://www.shineforkids.org.au/</a:t>
            </a:r>
            <a:r>
              <a:rPr lang="en-AU" dirty="0" smtClean="0"/>
              <a:t> 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Belonging to Family</a:t>
            </a:r>
          </a:p>
          <a:p>
            <a:r>
              <a:rPr lang="en-AU" u="sng" dirty="0" smtClean="0">
                <a:hlinkClick r:id="rId3"/>
              </a:rPr>
              <a:t>http://www.shineforkids.org.au/what_we_do/belonging_to_family.htm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You tube clip</a:t>
            </a:r>
          </a:p>
          <a:p>
            <a:r>
              <a:rPr lang="en-AU" u="sng" dirty="0" smtClean="0">
                <a:hlinkClick r:id="rId4"/>
              </a:rPr>
              <a:t>http://www.youtube.com/watch?v=ZQgWBSMXlwg</a:t>
            </a:r>
            <a:r>
              <a:rPr lang="en-AU" dirty="0" smtClean="0"/>
              <a:t>   </a:t>
            </a:r>
          </a:p>
          <a:p>
            <a:endParaRPr lang="en-AU" dirty="0"/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5736" y="2132856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/>
              <a:t>SHINE for Kids</a:t>
            </a:r>
          </a:p>
          <a:p>
            <a:pPr algn="ctr"/>
            <a:r>
              <a:rPr lang="en-AU" sz="2000" b="1" dirty="0" smtClean="0"/>
              <a:t>Head Office</a:t>
            </a:r>
          </a:p>
          <a:p>
            <a:pPr algn="ctr"/>
            <a:r>
              <a:rPr lang="en-AU" sz="2000" b="1" dirty="0" smtClean="0"/>
              <a:t>(02) 9714 3000</a:t>
            </a:r>
          </a:p>
          <a:p>
            <a:pPr algn="ctr"/>
            <a:r>
              <a:rPr lang="en-AU" sz="2000" b="1" dirty="0" smtClean="0">
                <a:hlinkClick r:id="rId3"/>
              </a:rPr>
              <a:t>inquiries@shineforkids.org.au</a:t>
            </a:r>
            <a:endParaRPr lang="en-AU" sz="2000" b="1" dirty="0" smtClean="0"/>
          </a:p>
          <a:p>
            <a:pPr algn="ctr"/>
            <a:endParaRPr lang="en-AU" sz="2000" b="1" dirty="0" smtClean="0"/>
          </a:p>
          <a:p>
            <a:pPr algn="ctr"/>
            <a:endParaRPr lang="en-AU" sz="2000" b="1" dirty="0" smtClean="0"/>
          </a:p>
          <a:p>
            <a:pPr algn="ctr"/>
            <a:r>
              <a:rPr lang="en-AU" sz="2000" b="1" dirty="0" smtClean="0"/>
              <a:t>Lloyd Gibbs &amp; Barbara Cohen </a:t>
            </a:r>
            <a:br>
              <a:rPr lang="en-AU" sz="2000" b="1" dirty="0" smtClean="0"/>
            </a:br>
            <a:r>
              <a:rPr lang="en-AU" sz="2000" b="1" dirty="0" smtClean="0"/>
              <a:t>Aboriginal Group Workers </a:t>
            </a:r>
            <a:br>
              <a:rPr lang="en-AU" sz="2000" b="1" dirty="0" smtClean="0"/>
            </a:br>
            <a:r>
              <a:rPr lang="en-AU" sz="2000" b="1" dirty="0" smtClean="0"/>
              <a:t>(Belonging to Family Project) </a:t>
            </a:r>
          </a:p>
          <a:p>
            <a:pPr algn="ctr"/>
            <a:r>
              <a:rPr lang="en-AU" sz="2000" b="1" dirty="0" smtClean="0"/>
              <a:t>(02) 65613800</a:t>
            </a:r>
          </a:p>
          <a:p>
            <a:pPr algn="ctr"/>
            <a:r>
              <a:rPr lang="en-AU" sz="2000" b="1" dirty="0" smtClean="0">
                <a:hlinkClick r:id="rId4"/>
              </a:rPr>
              <a:t>btf@shineforkids.org.au</a:t>
            </a:r>
            <a:r>
              <a:rPr lang="en-AU" sz="2000" b="1" dirty="0" smtClean="0"/>
              <a:t> </a:t>
            </a:r>
            <a:endParaRPr lang="en-AU" sz="2000" dirty="0"/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/>
          <p:cNvGrpSpPr/>
          <p:nvPr/>
        </p:nvGrpSpPr>
        <p:grpSpPr>
          <a:xfrm>
            <a:off x="3686192" y="4981592"/>
            <a:ext cx="3743329" cy="876300"/>
            <a:chOff x="3643306" y="4767278"/>
            <a:chExt cx="3743329" cy="876300"/>
          </a:xfrm>
        </p:grpSpPr>
        <p:pic>
          <p:nvPicPr>
            <p:cNvPr id="6" name="Picture 5" descr="title_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3306" y="4767278"/>
              <a:ext cx="523875" cy="876300"/>
            </a:xfrm>
            <a:prstGeom prst="rect">
              <a:avLst/>
            </a:prstGeom>
          </p:spPr>
        </p:pic>
        <p:pic>
          <p:nvPicPr>
            <p:cNvPr id="9" name="Picture 8" descr="title_mpowe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4810" y="4767278"/>
              <a:ext cx="3171825" cy="8763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500299" y="3150399"/>
            <a:ext cx="3086103" cy="885825"/>
            <a:chOff x="2500298" y="2936084"/>
            <a:chExt cx="3086103" cy="885825"/>
          </a:xfrm>
        </p:grpSpPr>
        <p:pic>
          <p:nvPicPr>
            <p:cNvPr id="8" name="Picture 7" descr="title_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0298" y="2936084"/>
              <a:ext cx="409575" cy="885825"/>
            </a:xfrm>
            <a:prstGeom prst="rect">
              <a:avLst/>
            </a:prstGeom>
          </p:spPr>
        </p:pic>
        <p:pic>
          <p:nvPicPr>
            <p:cNvPr id="11" name="Picture 10" descr="title_nspir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8926" y="2936084"/>
              <a:ext cx="2657475" cy="8858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857357" y="2225276"/>
            <a:ext cx="2143140" cy="876300"/>
            <a:chOff x="1857356" y="2010962"/>
            <a:chExt cx="2143140" cy="876300"/>
          </a:xfrm>
        </p:grpSpPr>
        <p:pic>
          <p:nvPicPr>
            <p:cNvPr id="7" name="Picture 6" descr="title_h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7356" y="2010962"/>
              <a:ext cx="666750" cy="876300"/>
            </a:xfrm>
            <a:prstGeom prst="rect">
              <a:avLst/>
            </a:prstGeom>
          </p:spPr>
        </p:pic>
        <p:pic>
          <p:nvPicPr>
            <p:cNvPr id="12" name="Picture 11" descr="title_ope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3171" y="2010962"/>
              <a:ext cx="1457325" cy="8763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42976" y="1285860"/>
            <a:ext cx="3514730" cy="838200"/>
            <a:chOff x="1142976" y="1071546"/>
            <a:chExt cx="3514730" cy="838200"/>
          </a:xfrm>
        </p:grpSpPr>
        <p:pic>
          <p:nvPicPr>
            <p:cNvPr id="13" name="Picture 12" descr="title_s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2976" y="1071546"/>
              <a:ext cx="704850" cy="838200"/>
            </a:xfrm>
            <a:prstGeom prst="rect">
              <a:avLst/>
            </a:prstGeom>
          </p:spPr>
        </p:pic>
        <p:pic>
          <p:nvPicPr>
            <p:cNvPr id="16" name="Picture 15" descr="title_upport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7356" y="1071546"/>
              <a:ext cx="2800350" cy="838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28926" y="4085047"/>
            <a:ext cx="3357586" cy="847725"/>
            <a:chOff x="2928926" y="3870731"/>
            <a:chExt cx="3357586" cy="847725"/>
          </a:xfrm>
        </p:grpSpPr>
        <p:pic>
          <p:nvPicPr>
            <p:cNvPr id="10" name="Picture 9" descr="title_n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8926" y="3870731"/>
              <a:ext cx="666750" cy="847725"/>
            </a:xfrm>
            <a:prstGeom prst="rect">
              <a:avLst/>
            </a:prstGeom>
          </p:spPr>
        </p:pic>
        <p:pic>
          <p:nvPicPr>
            <p:cNvPr id="17" name="Picture 16" descr="title_urture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29037" y="3870731"/>
              <a:ext cx="2657475" cy="8477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 descr="shine_cloud_purp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857628"/>
            <a:ext cx="9144000" cy="3894500"/>
          </a:xfrm>
          <a:prstGeom prst="rect">
            <a:avLst/>
          </a:prstGeom>
        </p:spPr>
      </p:pic>
      <p:pic>
        <p:nvPicPr>
          <p:cNvPr id="6" name="Picture 5" descr="title_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192" y="4981592"/>
            <a:ext cx="523875" cy="876300"/>
          </a:xfrm>
          <a:prstGeom prst="rect">
            <a:avLst/>
          </a:prstGeom>
        </p:spPr>
      </p:pic>
      <p:pic>
        <p:nvPicPr>
          <p:cNvPr id="9" name="Picture 8" descr="title_mpow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695" y="4981592"/>
            <a:ext cx="3171825" cy="876300"/>
          </a:xfrm>
          <a:prstGeom prst="rect">
            <a:avLst/>
          </a:prstGeom>
        </p:spPr>
      </p:pic>
      <p:pic>
        <p:nvPicPr>
          <p:cNvPr id="8" name="Picture 7" descr="title_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9" y="3150399"/>
            <a:ext cx="409575" cy="885825"/>
          </a:xfrm>
          <a:prstGeom prst="rect">
            <a:avLst/>
          </a:prstGeom>
        </p:spPr>
      </p:pic>
      <p:pic>
        <p:nvPicPr>
          <p:cNvPr id="11" name="Picture 10" descr="title_nspi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7" y="3150399"/>
            <a:ext cx="2657475" cy="885825"/>
          </a:xfrm>
          <a:prstGeom prst="rect">
            <a:avLst/>
          </a:prstGeom>
        </p:spPr>
      </p:pic>
      <p:pic>
        <p:nvPicPr>
          <p:cNvPr id="7" name="Picture 6" descr="title_h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7356" y="2225276"/>
            <a:ext cx="666750" cy="876300"/>
          </a:xfrm>
          <a:prstGeom prst="rect">
            <a:avLst/>
          </a:prstGeom>
        </p:spPr>
      </p:pic>
      <p:pic>
        <p:nvPicPr>
          <p:cNvPr id="12" name="Picture 11" descr="title_op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43172" y="2225276"/>
            <a:ext cx="1457325" cy="876300"/>
          </a:xfrm>
          <a:prstGeom prst="rect">
            <a:avLst/>
          </a:prstGeom>
        </p:spPr>
      </p:pic>
      <p:pic>
        <p:nvPicPr>
          <p:cNvPr id="13" name="Picture 12" descr="title_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976" y="1285860"/>
            <a:ext cx="704850" cy="838200"/>
          </a:xfrm>
          <a:prstGeom prst="rect">
            <a:avLst/>
          </a:prstGeom>
        </p:spPr>
      </p:pic>
      <p:pic>
        <p:nvPicPr>
          <p:cNvPr id="16" name="Picture 15" descr="title_upport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57356" y="1285860"/>
            <a:ext cx="2800350" cy="838200"/>
          </a:xfrm>
          <a:prstGeom prst="rect">
            <a:avLst/>
          </a:prstGeom>
        </p:spPr>
      </p:pic>
      <p:pic>
        <p:nvPicPr>
          <p:cNvPr id="10" name="Picture 9" descr="title_n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28927" y="4085047"/>
            <a:ext cx="666750" cy="847725"/>
          </a:xfrm>
          <a:prstGeom prst="rect">
            <a:avLst/>
          </a:prstGeom>
        </p:spPr>
      </p:pic>
      <p:pic>
        <p:nvPicPr>
          <p:cNvPr id="17" name="Picture 16" descr="title_urtu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29038" y="4085047"/>
            <a:ext cx="2657475" cy="847725"/>
          </a:xfrm>
          <a:prstGeom prst="rect">
            <a:avLst/>
          </a:prstGeom>
        </p:spPr>
      </p:pic>
      <p:pic>
        <p:nvPicPr>
          <p:cNvPr id="19" name="Picture 18" descr="title_forkids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19636" y="5086366"/>
            <a:ext cx="3409950" cy="628650"/>
          </a:xfrm>
          <a:prstGeom prst="rect">
            <a:avLst/>
          </a:prstGeom>
        </p:spPr>
      </p:pic>
      <p:pic>
        <p:nvPicPr>
          <p:cNvPr id="21" name="Picture 20" descr="shine_cloud_purp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786246" y="-1643098"/>
            <a:ext cx="9144000" cy="3894500"/>
          </a:xfrm>
          <a:prstGeom prst="rect">
            <a:avLst/>
          </a:prstGeom>
        </p:spPr>
      </p:pic>
      <p:pic>
        <p:nvPicPr>
          <p:cNvPr id="18" name="Picture 17" descr="title_sun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28795" y="1214424"/>
            <a:ext cx="4657725" cy="3514725"/>
          </a:xfrm>
          <a:prstGeom prst="rect">
            <a:avLst/>
          </a:prstGeom>
        </p:spPr>
      </p:pic>
      <p:pic>
        <p:nvPicPr>
          <p:cNvPr id="22" name="483299_SOUNDDOGS__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0.55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3.33333E-6 0.4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80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8.33333E-7 0.136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title_sfk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5" y="1214422"/>
            <a:ext cx="6715125" cy="451485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9144000" cy="6858000"/>
          </a:xfrm>
          <a:prstGeom prst="rect">
            <a:avLst/>
          </a:prstGeom>
          <a:solidFill>
            <a:srgbClr val="85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14556"/>
            <a:ext cx="91440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Celebrating 30 years</a:t>
            </a:r>
            <a:endParaRPr lang="en-US" sz="4800" dirty="0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8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27127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And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recognises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the Traditional Custodians of Australia and the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local Aboriginal communities where SHINE for Kids provides services.</a:t>
            </a:r>
          </a:p>
        </p:txBody>
      </p:sp>
      <p:pic>
        <p:nvPicPr>
          <p:cNvPr id="5" name="Picture 4" descr="fla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76672"/>
            <a:ext cx="3787772" cy="2520280"/>
          </a:xfrm>
          <a:prstGeom prst="rect">
            <a:avLst/>
          </a:prstGeom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SHINE for Kids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2" name="Group 6"/>
          <p:cNvGrpSpPr/>
          <p:nvPr/>
        </p:nvGrpSpPr>
        <p:grpSpPr>
          <a:xfrm>
            <a:off x="395536" y="1556792"/>
            <a:ext cx="5023459" cy="4464496"/>
            <a:chOff x="2267744" y="1484784"/>
            <a:chExt cx="5023459" cy="4464496"/>
          </a:xfrm>
        </p:grpSpPr>
        <p:sp>
          <p:nvSpPr>
            <p:cNvPr id="6" name="Rectangle 5"/>
            <p:cNvSpPr/>
            <p:nvPr/>
          </p:nvSpPr>
          <p:spPr>
            <a:xfrm>
              <a:off x="2267744" y="1484784"/>
              <a:ext cx="4896544" cy="4464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 descr="nsw_vic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60" y="1556792"/>
              <a:ext cx="4879443" cy="4391499"/>
            </a:xfrm>
            <a:prstGeom prst="rect">
              <a:avLst/>
            </a:prstGeom>
          </p:spPr>
        </p:pic>
      </p:grp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14"/>
          </a:xfrm>
        </p:spPr>
        <p:txBody>
          <a:bodyPr>
            <a:normAutofit fontScale="90000"/>
          </a:bodyPr>
          <a:lstStyle/>
          <a:p>
            <a:r>
              <a:rPr lang="en-AU" sz="3100" dirty="0" smtClean="0"/>
              <a:t>Aboriginal MH&amp;WBW Forum</a:t>
            </a:r>
            <a:br>
              <a:rPr lang="en-AU" sz="3100" dirty="0" smtClean="0"/>
            </a:br>
            <a:r>
              <a:rPr lang="en-AU" sz="3100" dirty="0" smtClean="0"/>
              <a:t> Shine for Kids </a:t>
            </a:r>
            <a:br>
              <a:rPr lang="en-AU" sz="3100" dirty="0" smtClean="0"/>
            </a:br>
            <a:r>
              <a:rPr lang="en-AU" sz="3100" dirty="0" smtClean="0"/>
              <a:t> Lloyd Gibbs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sz="3200" b="1" dirty="0" smtClean="0"/>
              <a:t>Working through incarceration with an holistic approach to reintegration for the emotional wellbeing for families</a:t>
            </a:r>
          </a:p>
          <a:p>
            <a:pPr algn="ctr"/>
            <a:endParaRPr lang="en-AU" b="1" dirty="0" smtClean="0"/>
          </a:p>
          <a:p>
            <a:endParaRPr lang="en-AU" dirty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803407"/>
            <a:ext cx="7901014" cy="4411675"/>
          </a:xfrm>
        </p:spPr>
        <p:txBody>
          <a:bodyPr/>
          <a:lstStyle/>
          <a:p>
            <a:r>
              <a:rPr lang="en-US" b="1" dirty="0" smtClean="0"/>
              <a:t>5% of Australian children experience </a:t>
            </a:r>
            <a:br>
              <a:rPr lang="en-US" b="1" dirty="0" smtClean="0"/>
            </a:br>
            <a:r>
              <a:rPr lang="en-US" b="1" dirty="0" smtClean="0"/>
              <a:t>parental incarceration</a:t>
            </a:r>
          </a:p>
          <a:p>
            <a:r>
              <a:rPr lang="en-US" dirty="0" smtClean="0"/>
              <a:t>They can be left </a:t>
            </a:r>
            <a:r>
              <a:rPr lang="en-US" dirty="0" err="1" smtClean="0"/>
              <a:t>traumatised</a:t>
            </a:r>
            <a:r>
              <a:rPr lang="en-US" dirty="0" smtClean="0"/>
              <a:t>, </a:t>
            </a:r>
            <a:r>
              <a:rPr lang="en-US" dirty="0" err="1" smtClean="0"/>
              <a:t>stigmatised</a:t>
            </a:r>
            <a:r>
              <a:rPr lang="en-US" dirty="0" smtClean="0"/>
              <a:t>, isolated</a:t>
            </a:r>
          </a:p>
          <a:p>
            <a:r>
              <a:rPr lang="en-US" dirty="0" smtClean="0"/>
              <a:t>They fall through the cracks in the system</a:t>
            </a:r>
          </a:p>
          <a:p>
            <a:r>
              <a:rPr lang="en-US" dirty="0" smtClean="0"/>
              <a:t>They become the unseen victims of crime</a:t>
            </a:r>
          </a:p>
          <a:p>
            <a:r>
              <a:rPr lang="en-US" b="1" dirty="0" smtClean="0"/>
              <a:t>and 5–6 times more likely to become </a:t>
            </a:r>
            <a:br>
              <a:rPr lang="en-US" b="1" dirty="0" smtClean="0"/>
            </a:br>
            <a:r>
              <a:rPr lang="en-US" b="1" dirty="0" smtClean="0"/>
              <a:t>prisoners themselves </a:t>
            </a:r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13CD2E-65E6-4A45-8340-DE426190CF10}"/>
</file>

<file path=customXml/itemProps2.xml><?xml version="1.0" encoding="utf-8"?>
<ds:datastoreItem xmlns:ds="http://schemas.openxmlformats.org/officeDocument/2006/customXml" ds:itemID="{AC838BF1-0913-4AEA-ABA5-25303D139543}"/>
</file>

<file path=customXml/itemProps3.xml><?xml version="1.0" encoding="utf-8"?>
<ds:datastoreItem xmlns:ds="http://schemas.openxmlformats.org/officeDocument/2006/customXml" ds:itemID="{2AAAAEFE-6D16-47DA-8E06-95F3EE87588B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1521</TotalTime>
  <Words>380</Words>
  <Application>Microsoft Office PowerPoint</Application>
  <PresentationFormat>On-screen Show (4:3)</PresentationFormat>
  <Paragraphs>87</Paragraphs>
  <Slides>16</Slides>
  <Notes>14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support – hope – inspire – nurture - empower</vt:lpstr>
      <vt:lpstr>Slide 2</vt:lpstr>
      <vt:lpstr>Slide 3</vt:lpstr>
      <vt:lpstr>Slide 4</vt:lpstr>
      <vt:lpstr>Celebrating 30 years</vt:lpstr>
      <vt:lpstr>Slide 6</vt:lpstr>
      <vt:lpstr>About SHINE for Kids</vt:lpstr>
      <vt:lpstr>Aboriginal MH&amp;WBW Forum  Shine for Kids   Lloyd Gibbs </vt:lpstr>
      <vt:lpstr>The research</vt:lpstr>
      <vt:lpstr>The research</vt:lpstr>
      <vt:lpstr>Program philosophy  </vt:lpstr>
      <vt:lpstr>Successes</vt:lpstr>
      <vt:lpstr>Successful reintegration</vt:lpstr>
      <vt:lpstr>Thank you!</vt:lpstr>
      <vt:lpstr>Forum presentation web links</vt:lpstr>
      <vt:lpstr>Any questions??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through incarceration with an holistic approach - Lloyd Gibbs</dc:title>
  <dc:creator>cyberdog</dc:creator>
  <cp:lastModifiedBy>msines</cp:lastModifiedBy>
  <cp:revision>149</cp:revision>
  <dcterms:created xsi:type="dcterms:W3CDTF">2010-03-09T22:09:33Z</dcterms:created>
  <dcterms:modified xsi:type="dcterms:W3CDTF">2014-06-06T01:02:31Z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