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28" autoAdjust="0"/>
  </p:normalViewPr>
  <p:slideViewPr>
    <p:cSldViewPr snapToGrid="0">
      <p:cViewPr>
        <p:scale>
          <a:sx n="100" d="100"/>
          <a:sy n="100" d="100"/>
        </p:scale>
        <p:origin x="-199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99FD0-3070-46DD-986B-90323ACCD8C5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B6DE-3B1C-489D-9C30-F0C0240E01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6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4B6DE-3B1C-489D-9C30-F0C0240E015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8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135" y="1135"/>
          <a:ext cx="1133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5" y="1135"/>
                        <a:ext cx="1133" cy="1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1020" indent="0" algn="ctr">
              <a:buNone/>
              <a:defRPr sz="1886"/>
            </a:lvl2pPr>
            <a:lvl3pPr marL="862040" indent="0" algn="ctr">
              <a:buNone/>
              <a:defRPr sz="1697"/>
            </a:lvl3pPr>
            <a:lvl4pPr marL="1293060" indent="0" algn="ctr">
              <a:buNone/>
              <a:defRPr sz="1509"/>
            </a:lvl4pPr>
            <a:lvl5pPr marL="1724080" indent="0" algn="ctr">
              <a:buNone/>
              <a:defRPr sz="1509"/>
            </a:lvl5pPr>
            <a:lvl6pPr marL="2155100" indent="0" algn="ctr">
              <a:buNone/>
              <a:defRPr sz="1509"/>
            </a:lvl6pPr>
            <a:lvl7pPr marL="2586120" indent="0" algn="ctr">
              <a:buNone/>
              <a:defRPr sz="1509"/>
            </a:lvl7pPr>
            <a:lvl8pPr marL="3017140" indent="0" algn="ctr">
              <a:buNone/>
              <a:defRPr sz="1509"/>
            </a:lvl8pPr>
            <a:lvl9pPr marL="3448160" indent="0" algn="ctr">
              <a:buNone/>
              <a:defRPr sz="15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4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0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9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8"/>
          </a:xfrm>
        </p:spPr>
        <p:txBody>
          <a:bodyPr/>
          <a:lstStyle>
            <a:lvl1pPr marL="0" indent="0">
              <a:buNone/>
              <a:defRPr sz="2263">
                <a:solidFill>
                  <a:schemeClr val="tx1"/>
                </a:solidFill>
              </a:defRPr>
            </a:lvl1pPr>
            <a:lvl2pPr marL="431020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4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306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08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10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12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14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16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0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2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3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20" indent="0">
              <a:buNone/>
              <a:defRPr sz="1886" b="1"/>
            </a:lvl2pPr>
            <a:lvl3pPr marL="862040" indent="0">
              <a:buNone/>
              <a:defRPr sz="1697" b="1"/>
            </a:lvl3pPr>
            <a:lvl4pPr marL="1293060" indent="0">
              <a:buNone/>
              <a:defRPr sz="1509" b="1"/>
            </a:lvl4pPr>
            <a:lvl5pPr marL="1724080" indent="0">
              <a:buNone/>
              <a:defRPr sz="1509" b="1"/>
            </a:lvl5pPr>
            <a:lvl6pPr marL="2155100" indent="0">
              <a:buNone/>
              <a:defRPr sz="1509" b="1"/>
            </a:lvl6pPr>
            <a:lvl7pPr marL="2586120" indent="0">
              <a:buNone/>
              <a:defRPr sz="1509" b="1"/>
            </a:lvl7pPr>
            <a:lvl8pPr marL="3017140" indent="0">
              <a:buNone/>
              <a:defRPr sz="1509" b="1"/>
            </a:lvl8pPr>
            <a:lvl9pPr marL="3448160" indent="0">
              <a:buNone/>
              <a:defRPr sz="15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3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20" indent="0">
              <a:buNone/>
              <a:defRPr sz="1886" b="1"/>
            </a:lvl2pPr>
            <a:lvl3pPr marL="862040" indent="0">
              <a:buNone/>
              <a:defRPr sz="1697" b="1"/>
            </a:lvl3pPr>
            <a:lvl4pPr marL="1293060" indent="0">
              <a:buNone/>
              <a:defRPr sz="1509" b="1"/>
            </a:lvl4pPr>
            <a:lvl5pPr marL="1724080" indent="0">
              <a:buNone/>
              <a:defRPr sz="1509" b="1"/>
            </a:lvl5pPr>
            <a:lvl6pPr marL="2155100" indent="0">
              <a:buNone/>
              <a:defRPr sz="1509" b="1"/>
            </a:lvl6pPr>
            <a:lvl7pPr marL="2586120" indent="0">
              <a:buNone/>
              <a:defRPr sz="1509" b="1"/>
            </a:lvl7pPr>
            <a:lvl8pPr marL="3017140" indent="0">
              <a:buNone/>
              <a:defRPr sz="1509" b="1"/>
            </a:lvl8pPr>
            <a:lvl9pPr marL="3448160" indent="0">
              <a:buNone/>
              <a:defRPr sz="15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1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4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0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017"/>
            </a:lvl1pPr>
            <a:lvl2pPr>
              <a:defRPr sz="2640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1020" indent="0">
              <a:buNone/>
              <a:defRPr sz="1320"/>
            </a:lvl2pPr>
            <a:lvl3pPr marL="862040" indent="0">
              <a:buNone/>
              <a:defRPr sz="1131"/>
            </a:lvl3pPr>
            <a:lvl4pPr marL="1293060" indent="0">
              <a:buNone/>
              <a:defRPr sz="942"/>
            </a:lvl4pPr>
            <a:lvl5pPr marL="1724080" indent="0">
              <a:buNone/>
              <a:defRPr sz="942"/>
            </a:lvl5pPr>
            <a:lvl6pPr marL="2155100" indent="0">
              <a:buNone/>
              <a:defRPr sz="942"/>
            </a:lvl6pPr>
            <a:lvl7pPr marL="2586120" indent="0">
              <a:buNone/>
              <a:defRPr sz="942"/>
            </a:lvl7pPr>
            <a:lvl8pPr marL="3017140" indent="0">
              <a:buNone/>
              <a:defRPr sz="942"/>
            </a:lvl8pPr>
            <a:lvl9pPr marL="3448160" indent="0">
              <a:buNone/>
              <a:defRPr sz="9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9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0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017"/>
            </a:lvl1pPr>
            <a:lvl2pPr marL="431020" indent="0">
              <a:buNone/>
              <a:defRPr sz="2640"/>
            </a:lvl2pPr>
            <a:lvl3pPr marL="862040" indent="0">
              <a:buNone/>
              <a:defRPr sz="2263"/>
            </a:lvl3pPr>
            <a:lvl4pPr marL="1293060" indent="0">
              <a:buNone/>
              <a:defRPr sz="1886"/>
            </a:lvl4pPr>
            <a:lvl5pPr marL="1724080" indent="0">
              <a:buNone/>
              <a:defRPr sz="1886"/>
            </a:lvl5pPr>
            <a:lvl6pPr marL="2155100" indent="0">
              <a:buNone/>
              <a:defRPr sz="1886"/>
            </a:lvl6pPr>
            <a:lvl7pPr marL="2586120" indent="0">
              <a:buNone/>
              <a:defRPr sz="1886"/>
            </a:lvl7pPr>
            <a:lvl8pPr marL="3017140" indent="0">
              <a:buNone/>
              <a:defRPr sz="1886"/>
            </a:lvl8pPr>
            <a:lvl9pPr marL="3448160" indent="0">
              <a:buNone/>
              <a:defRPr sz="1886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1020" indent="0">
              <a:buNone/>
              <a:defRPr sz="1320"/>
            </a:lvl2pPr>
            <a:lvl3pPr marL="862040" indent="0">
              <a:buNone/>
              <a:defRPr sz="1131"/>
            </a:lvl3pPr>
            <a:lvl4pPr marL="1293060" indent="0">
              <a:buNone/>
              <a:defRPr sz="942"/>
            </a:lvl4pPr>
            <a:lvl5pPr marL="1724080" indent="0">
              <a:buNone/>
              <a:defRPr sz="942"/>
            </a:lvl5pPr>
            <a:lvl6pPr marL="2155100" indent="0">
              <a:buNone/>
              <a:defRPr sz="942"/>
            </a:lvl6pPr>
            <a:lvl7pPr marL="2586120" indent="0">
              <a:buNone/>
              <a:defRPr sz="942"/>
            </a:lvl7pPr>
            <a:lvl8pPr marL="3017140" indent="0">
              <a:buNone/>
              <a:defRPr sz="942"/>
            </a:lvl8pPr>
            <a:lvl9pPr marL="3448160" indent="0">
              <a:buNone/>
              <a:defRPr sz="9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0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4"/>
            </p:custDataLst>
            <p:extLst/>
          </p:nvPr>
        </p:nvGraphicFramePr>
        <p:xfrm>
          <a:off x="1135" y="1135"/>
          <a:ext cx="1133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35" y="1135"/>
                        <a:ext cx="1133" cy="1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724113"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724113"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6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2040" rtl="0" eaLnBrk="1" latinLnBrk="0" hangingPunct="1">
        <a:lnSpc>
          <a:spcPct val="90000"/>
        </a:lnSpc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510" indent="-215510" algn="l" defTabSz="862040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4652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54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56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58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60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62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64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66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102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204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306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408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510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612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714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816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08145" y="367908"/>
            <a:ext cx="8001630" cy="6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92" tIns="46035" rIns="89992" bIns="46035" numCol="1" anchor="b" anchorCtr="0" compatLnSpc="1">
            <a:prstTxWarp prst="textNoShape">
              <a:avLst/>
            </a:prstTxWarp>
          </a:bodyPr>
          <a:lstStyle/>
          <a:p>
            <a:r>
              <a:rPr lang="en-AU" sz="3200" dirty="0"/>
              <a:t>Patient </a:t>
            </a:r>
            <a:r>
              <a:rPr lang="en-AU" sz="3200" dirty="0" smtClean="0"/>
              <a:t>Journey </a:t>
            </a:r>
            <a:r>
              <a:rPr lang="en-AU" sz="3200" dirty="0"/>
              <a:t>M</a:t>
            </a:r>
            <a:r>
              <a:rPr lang="en-AU" sz="3200" dirty="0" smtClean="0"/>
              <a:t>apping</a:t>
            </a:r>
            <a:endParaRPr lang="en-AU" sz="32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1585"/>
            <a:ext cx="9018891" cy="593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1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7" descr="cartoon_of_a_poor_sick_person_in_a_hospital_on_a_gurney_0515-1104-2203-3136_SM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01" y="2971986"/>
            <a:ext cx="2036106" cy="173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354471" y="549111"/>
            <a:ext cx="8230103" cy="594817"/>
          </a:xfrm>
        </p:spPr>
        <p:txBody>
          <a:bodyPr>
            <a:normAutofit fontScale="90000"/>
          </a:bodyPr>
          <a:lstStyle/>
          <a:p>
            <a:r>
              <a:rPr lang="en-AU" kern="1200" dirty="0" smtClean="0">
                <a:latin typeface="+mn-lt"/>
                <a:ea typeface="+mn-ea"/>
                <a:cs typeface="+mn-cs"/>
              </a:rPr>
              <a:t>Voice of the Patient</a:t>
            </a:r>
            <a:br>
              <a:rPr lang="en-AU" kern="1200" dirty="0" smtClean="0">
                <a:latin typeface="+mn-lt"/>
                <a:ea typeface="+mn-ea"/>
                <a:cs typeface="+mn-cs"/>
              </a:rPr>
            </a:br>
            <a:r>
              <a:rPr lang="en-AU" sz="2700" dirty="0" smtClean="0">
                <a:latin typeface="+mn-lt"/>
                <a:ea typeface="+mn-ea"/>
                <a:cs typeface="+mn-cs"/>
              </a:rPr>
              <a:t>Surveys, Interviews and Observation</a:t>
            </a:r>
            <a:endParaRPr lang="en-AU" sz="2700" kern="1200" dirty="0" smtClean="0">
              <a:latin typeface="+mn-lt"/>
              <a:ea typeface="+mn-ea"/>
              <a:cs typeface="+mn-cs"/>
            </a:endParaRPr>
          </a:p>
        </p:txBody>
      </p:sp>
      <p:grpSp>
        <p:nvGrpSpPr>
          <p:cNvPr id="29700" name="Group 29"/>
          <p:cNvGrpSpPr>
            <a:grpSpLocks/>
          </p:cNvGrpSpPr>
          <p:nvPr/>
        </p:nvGrpSpPr>
        <p:grpSpPr bwMode="auto">
          <a:xfrm>
            <a:off x="1600131" y="1473872"/>
            <a:ext cx="7467667" cy="4011694"/>
            <a:chOff x="352128" y="2711836"/>
            <a:chExt cx="10973557" cy="5473140"/>
          </a:xfrm>
        </p:grpSpPr>
        <p:sp>
          <p:nvSpPr>
            <p:cNvPr id="22" name="Can 21"/>
            <p:cNvSpPr/>
            <p:nvPr/>
          </p:nvSpPr>
          <p:spPr>
            <a:xfrm>
              <a:off x="8794117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Clinics</a:t>
              </a:r>
            </a:p>
          </p:txBody>
        </p:sp>
        <p:sp>
          <p:nvSpPr>
            <p:cNvPr id="17" name="Can 16"/>
            <p:cNvSpPr/>
            <p:nvPr/>
          </p:nvSpPr>
          <p:spPr>
            <a:xfrm>
              <a:off x="7065925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Wards</a:t>
              </a:r>
            </a:p>
          </p:txBody>
        </p:sp>
        <p:sp>
          <p:nvSpPr>
            <p:cNvPr id="19" name="Can 18"/>
            <p:cNvSpPr/>
            <p:nvPr/>
          </p:nvSpPr>
          <p:spPr>
            <a:xfrm>
              <a:off x="5193717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Patient Flow</a:t>
              </a:r>
            </a:p>
          </p:txBody>
        </p:sp>
        <p:sp>
          <p:nvSpPr>
            <p:cNvPr id="20" name="Can 19"/>
            <p:cNvSpPr/>
            <p:nvPr/>
          </p:nvSpPr>
          <p:spPr>
            <a:xfrm>
              <a:off x="3393517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Pathology</a:t>
              </a:r>
            </a:p>
          </p:txBody>
        </p:sp>
        <p:sp>
          <p:nvSpPr>
            <p:cNvPr id="4" name="Can 3"/>
            <p:cNvSpPr/>
            <p:nvPr/>
          </p:nvSpPr>
          <p:spPr>
            <a:xfrm>
              <a:off x="1593317" y="475824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ED</a:t>
              </a:r>
            </a:p>
          </p:txBody>
        </p:sp>
        <p:sp>
          <p:nvSpPr>
            <p:cNvPr id="9" name="Notched Right Arrow 8"/>
            <p:cNvSpPr/>
            <p:nvPr/>
          </p:nvSpPr>
          <p:spPr>
            <a:xfrm>
              <a:off x="352128" y="6867666"/>
              <a:ext cx="10973557" cy="1271491"/>
            </a:xfrm>
            <a:prstGeom prst="notched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AU" sz="1500" dirty="0"/>
                <a:t>Patient </a:t>
              </a:r>
            </a:p>
            <a:p>
              <a:pPr>
                <a:defRPr/>
              </a:pPr>
              <a:r>
                <a:rPr lang="en-AU" sz="1500" dirty="0"/>
                <a:t>Journey</a:t>
              </a:r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552210" y="2711836"/>
              <a:ext cx="8623905" cy="1944216"/>
            </a:xfrm>
            <a:prstGeom prst="triangle">
              <a:avLst/>
            </a:prstGeom>
            <a:solidFill>
              <a:schemeClr val="accent1"/>
            </a:solidFill>
            <a:scene3d>
              <a:camera prst="orthographicFront"/>
              <a:lightRig rig="soft" dir="t"/>
            </a:scene3d>
            <a:sp3d prstMaterial="metal">
              <a:bevelT w="114300" h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Can 12"/>
            <p:cNvSpPr/>
            <p:nvPr/>
          </p:nvSpPr>
          <p:spPr>
            <a:xfrm>
              <a:off x="4257613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Consultant Physicians</a:t>
              </a:r>
            </a:p>
          </p:txBody>
        </p:sp>
        <p:sp>
          <p:nvSpPr>
            <p:cNvPr id="16" name="Can 15"/>
            <p:cNvSpPr/>
            <p:nvPr/>
          </p:nvSpPr>
          <p:spPr>
            <a:xfrm>
              <a:off x="2457413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Imaging department</a:t>
              </a:r>
            </a:p>
          </p:txBody>
        </p:sp>
        <p:sp>
          <p:nvSpPr>
            <p:cNvPr id="18" name="Can 17"/>
            <p:cNvSpPr/>
            <p:nvPr/>
          </p:nvSpPr>
          <p:spPr>
            <a:xfrm>
              <a:off x="6129821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Theatres</a:t>
              </a:r>
            </a:p>
          </p:txBody>
        </p:sp>
        <p:sp>
          <p:nvSpPr>
            <p:cNvPr id="21" name="Can 20"/>
            <p:cNvSpPr/>
            <p:nvPr/>
          </p:nvSpPr>
          <p:spPr>
            <a:xfrm>
              <a:off x="7930021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Allied health</a:t>
              </a:r>
            </a:p>
          </p:txBody>
        </p:sp>
        <p:sp>
          <p:nvSpPr>
            <p:cNvPr id="23" name="Can 22"/>
            <p:cNvSpPr/>
            <p:nvPr/>
          </p:nvSpPr>
          <p:spPr>
            <a:xfrm>
              <a:off x="9658213" y="4779421"/>
              <a:ext cx="631017" cy="340555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r">
                <a:defRPr/>
              </a:pPr>
              <a:r>
                <a:rPr lang="en-AU" sz="1700" dirty="0"/>
                <a:t>Community Health</a:t>
              </a:r>
            </a:p>
          </p:txBody>
        </p:sp>
      </p:grpSp>
      <p:sp>
        <p:nvSpPr>
          <p:cNvPr id="29" name="Cloud Callout 28"/>
          <p:cNvSpPr/>
          <p:nvPr/>
        </p:nvSpPr>
        <p:spPr>
          <a:xfrm>
            <a:off x="838114" y="1829449"/>
            <a:ext cx="1752640" cy="1079276"/>
          </a:xfrm>
          <a:prstGeom prst="cloudCallout">
            <a:avLst>
              <a:gd name="adj1" fmla="val -53671"/>
              <a:gd name="adj2" fmla="val 51719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37" tIns="32619" rIns="65237" bIns="32619" anchor="ctr"/>
          <a:lstStyle/>
          <a:p>
            <a:pPr algn="ctr">
              <a:defRPr/>
            </a:pPr>
            <a:r>
              <a:rPr lang="en-AU" sz="1300" b="1" dirty="0">
                <a:solidFill>
                  <a:schemeClr val="tx1"/>
                </a:solidFill>
              </a:rPr>
              <a:t>Why do I have to keep telling my story?</a:t>
            </a:r>
          </a:p>
        </p:txBody>
      </p:sp>
    </p:spTree>
    <p:extLst>
      <p:ext uri="{BB962C8B-B14F-4D97-AF65-F5344CB8AC3E}">
        <p14:creationId xmlns:p14="http://schemas.microsoft.com/office/powerpoint/2010/main" val="333172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700" dirty="0" smtClean="0">
                <a:latin typeface="+mn-lt"/>
                <a:ea typeface="+mn-ea"/>
                <a:cs typeface="+mn-cs"/>
              </a:rPr>
              <a:t>Spaghetti Diagram</a:t>
            </a:r>
            <a:endParaRPr lang="en-GB" sz="37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4775" y="1805585"/>
            <a:ext cx="4236244" cy="4733132"/>
          </a:xfrm>
        </p:spPr>
      </p:pic>
    </p:spTree>
    <p:extLst>
      <p:ext uri="{BB962C8B-B14F-4D97-AF65-F5344CB8AC3E}">
        <p14:creationId xmlns:p14="http://schemas.microsoft.com/office/powerpoint/2010/main" val="2759658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C046E7DF81C48BACC3DEC487BA9E1" ma:contentTypeVersion="3" ma:contentTypeDescription="Create a new document." ma:contentTypeScope="" ma:versionID="095507325ca5ee933227f9b8dad070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74f235200afca78cea09b6a9444dfa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67C041-5153-4D1C-BC1A-43D6BCA0F749}"/>
</file>

<file path=customXml/itemProps2.xml><?xml version="1.0" encoding="utf-8"?>
<ds:datastoreItem xmlns:ds="http://schemas.openxmlformats.org/officeDocument/2006/customXml" ds:itemID="{71C5AA8F-BAC2-4A7F-B4D9-A8DCA4BF96CF}"/>
</file>

<file path=customXml/itemProps3.xml><?xml version="1.0" encoding="utf-8"?>
<ds:datastoreItem xmlns:ds="http://schemas.openxmlformats.org/officeDocument/2006/customXml" ds:itemID="{BD13C36C-AEA2-406C-8E63-F3AD1BCF9D29}"/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37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think-cell Slide</vt:lpstr>
      <vt:lpstr>PowerPoint Presentation</vt:lpstr>
      <vt:lpstr>Voice of the Patient Surveys, Interviews and Observation</vt:lpstr>
      <vt:lpstr>Spaghetti Diagram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data examples: Key lines of enquiry</dc:title>
  <dc:creator>Robson, Lucia (AU - Sydney)</dc:creator>
  <cp:lastModifiedBy>BARRETT, Elizabeth</cp:lastModifiedBy>
  <cp:revision>23</cp:revision>
  <dcterms:created xsi:type="dcterms:W3CDTF">2017-12-01T03:10:55Z</dcterms:created>
  <dcterms:modified xsi:type="dcterms:W3CDTF">2018-06-12T00:24:53Z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0x010100303C046E7DF81C48BACC3DEC487BA9E1</vt:lpwstr>
  </property>
</Properties>
</file>