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00" r:id="rId3"/>
    <p:sldId id="301" r:id="rId4"/>
    <p:sldId id="302" r:id="rId5"/>
    <p:sldId id="307" r:id="rId6"/>
    <p:sldId id="308" r:id="rId7"/>
    <p:sldId id="304" r:id="rId8"/>
    <p:sldId id="305" r:id="rId9"/>
    <p:sldId id="306" r:id="rId10"/>
  </p:sldIdLst>
  <p:sldSz cx="8640763" cy="6483350"/>
  <p:notesSz cx="6883400" cy="9969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8FF"/>
    <a:srgbClr val="A71930"/>
    <a:srgbClr val="133880"/>
    <a:srgbClr val="FFFF00"/>
    <a:srgbClr val="029AFF"/>
    <a:srgbClr val="000000"/>
    <a:srgbClr val="FCFE9E"/>
    <a:srgbClr val="8FA9D1"/>
    <a:srgbClr val="99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8" autoAdjust="0"/>
    <p:restoredTop sz="90987" autoAdjust="0"/>
  </p:normalViewPr>
  <p:slideViewPr>
    <p:cSldViewPr>
      <p:cViewPr varScale="1">
        <p:scale>
          <a:sx n="109" d="100"/>
          <a:sy n="109" d="100"/>
        </p:scale>
        <p:origin x="-2160" y="-90"/>
      </p:cViewPr>
      <p:guideLst>
        <p:guide orient="horz" pos="2042"/>
        <p:guide pos="27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652" y="-108"/>
      </p:cViewPr>
      <p:guideLst>
        <p:guide orient="horz" pos="314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1025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471025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fld id="{627F2A6B-012C-499C-AD48-1157556663B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45361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50913" y="747713"/>
            <a:ext cx="4981575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35513"/>
            <a:ext cx="5048250" cy="4486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1025"/>
            <a:ext cx="2982913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71025"/>
            <a:ext cx="2982912" cy="498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 defTabSz="963613" eaLnBrk="0" hangingPunct="0">
              <a:defRPr sz="1000">
                <a:latin typeface="Arial" charset="0"/>
              </a:defRPr>
            </a:lvl1pPr>
          </a:lstStyle>
          <a:p>
            <a:pPr>
              <a:defRPr/>
            </a:pPr>
            <a:fld id="{EB2CFC10-5305-49CB-89F7-1421F2D6F46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00394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5250" indent="-95250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1pPr>
    <a:lvl2pPr marL="379413" indent="-93663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2pPr>
    <a:lvl3pPr marL="717550" indent="-1476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3pPr>
    <a:lvl4pPr marL="1004888" indent="-968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4pPr>
    <a:lvl5pPr marL="1330325" indent="-134938" algn="l" rtl="0" eaLnBrk="0" fontAlgn="base" hangingPunct="0">
      <a:spcBef>
        <a:spcPct val="30000"/>
      </a:spcBef>
      <a:spcAft>
        <a:spcPct val="0"/>
      </a:spcAft>
      <a:buChar char="•"/>
      <a:defRPr kumimoji="1"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8E0B04-FEDD-482B-9347-13122DFE645B}" type="slidenum">
              <a:rPr lang="en-AU" smtClean="0"/>
              <a:pPr/>
              <a:t>0</a:t>
            </a:fld>
            <a:endParaRPr lang="en-AU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164C1-6BE7-405E-BAFD-D4F0AB07BE6F}" type="slidenum">
              <a:rPr lang="en-AU" smtClean="0"/>
              <a:pPr/>
              <a:t>1</a:t>
            </a:fld>
            <a:endParaRPr lang="en-AU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7A498-AFF0-4168-B2F7-6F0A1F006D2F}" type="slidenum">
              <a:rPr lang="en-AU" smtClean="0"/>
              <a:pPr/>
              <a:t>2</a:t>
            </a:fld>
            <a:endParaRPr lang="en-AU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2DCD3-F53D-4074-A00D-8266709D3463}" type="slidenum">
              <a:rPr lang="en-AU" smtClean="0"/>
              <a:pPr/>
              <a:t>4</a:t>
            </a:fld>
            <a:endParaRPr lang="en-AU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Ideal – seen</a:t>
            </a:r>
            <a:r>
              <a:rPr lang="en-AU" baseline="0" dirty="0" smtClean="0"/>
              <a:t> by mo in 30 minutes and discussed with SMO within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F2999-5A80-4094-B3E4-2F05D288EFF1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838200"/>
            <a:ext cx="6800850" cy="1682750"/>
          </a:xfrm>
        </p:spPr>
        <p:txBody>
          <a:bodyPr lIns="0" tIns="0" rIns="0" bIns="0"/>
          <a:lstStyle>
            <a:lvl1pPr algn="r">
              <a:defRPr sz="3800">
                <a:solidFill>
                  <a:srgbClr val="133880"/>
                </a:solidFill>
              </a:defRPr>
            </a:lvl1pPr>
          </a:lstStyle>
          <a:p>
            <a:r>
              <a:rPr lang="en-AU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0113" y="2809875"/>
            <a:ext cx="6800850" cy="3362325"/>
          </a:xfrm>
        </p:spPr>
        <p:txBody>
          <a:bodyPr/>
          <a:lstStyle>
            <a:lvl1pPr>
              <a:buClr>
                <a:srgbClr val="133880"/>
              </a:buClr>
              <a:defRPr>
                <a:solidFill>
                  <a:srgbClr val="133880"/>
                </a:solidFill>
              </a:defRPr>
            </a:lvl1pPr>
          </a:lstStyle>
          <a:p>
            <a:r>
              <a:rPr lang="en-AU" dirty="0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6813" y="468313"/>
            <a:ext cx="1889125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675" y="468313"/>
            <a:ext cx="5519738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165600"/>
            <a:ext cx="7345363" cy="1287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2747963"/>
            <a:ext cx="7345363" cy="14176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2233613"/>
            <a:ext cx="3703637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2300" y="2233613"/>
            <a:ext cx="37036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60350"/>
            <a:ext cx="777716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2843213" cy="1098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258763"/>
            <a:ext cx="4830763" cy="5532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800" y="1357313"/>
            <a:ext cx="2843213" cy="44338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863" y="4538663"/>
            <a:ext cx="5184775" cy="5349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863" y="5073650"/>
            <a:ext cx="51847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87313"/>
            <a:ext cx="756126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059" tIns="43511" rIns="85059" bIns="435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741488"/>
            <a:ext cx="755967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059" tIns="43511" rIns="85059" bIns="43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2pPr>
      <a:lvl3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3pPr>
      <a:lvl4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4pPr>
      <a:lvl5pPr algn="l" defTabSz="863600" rtl="0" eaLnBrk="0" fontAlgn="base" hangingPunct="0">
        <a:spcBef>
          <a:spcPct val="0"/>
        </a:spcBef>
        <a:spcAft>
          <a:spcPct val="0"/>
        </a:spcAft>
        <a:defRPr sz="3000">
          <a:solidFill>
            <a:srgbClr val="133880"/>
          </a:solidFill>
          <a:latin typeface="Arial" charset="0"/>
        </a:defRPr>
      </a:lvl5pPr>
      <a:lvl6pPr marL="4572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defTabSz="863600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60363" indent="-360363" algn="l" defTabSz="863600" rtl="0" eaLnBrk="0" fontAlgn="base" hangingPunct="0">
        <a:spcBef>
          <a:spcPct val="80000"/>
        </a:spcBef>
        <a:spcAft>
          <a:spcPct val="0"/>
        </a:spcAft>
        <a:buClr>
          <a:srgbClr val="133880"/>
        </a:buClr>
        <a:buFont typeface="Wingdings" pitchFamily="2" charset="2"/>
        <a:buChar char="l"/>
        <a:defRPr sz="2100">
          <a:solidFill>
            <a:srgbClr val="133880"/>
          </a:solidFill>
          <a:latin typeface="+mn-lt"/>
          <a:ea typeface="+mn-ea"/>
          <a:cs typeface="+mn-cs"/>
        </a:defRPr>
      </a:lvl1pPr>
      <a:lvl2pPr marL="630238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2pPr>
      <a:lvl3pPr marL="900113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3pPr>
      <a:lvl4pPr marL="1169988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4pPr>
      <a:lvl5pPr marL="1439863" indent="-268288" algn="l" defTabSz="863600" rtl="0" eaLnBrk="0" fontAlgn="base" hangingPunct="0">
        <a:spcBef>
          <a:spcPct val="40000"/>
        </a:spcBef>
        <a:spcAft>
          <a:spcPct val="0"/>
        </a:spcAft>
        <a:buClr>
          <a:srgbClr val="133880"/>
        </a:buClr>
        <a:buChar char="–"/>
        <a:defRPr sz="2100">
          <a:solidFill>
            <a:srgbClr val="133880"/>
          </a:solidFill>
          <a:latin typeface="+mn-lt"/>
        </a:defRPr>
      </a:lvl5pPr>
      <a:lvl6pPr marL="18970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6pPr>
      <a:lvl7pPr marL="23542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7pPr>
      <a:lvl8pPr marL="28114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8pPr>
      <a:lvl9pPr marL="3268663" indent="-268288" algn="l" defTabSz="863600" rtl="0" fontAlgn="base">
        <a:spcBef>
          <a:spcPct val="40000"/>
        </a:spcBef>
        <a:spcAft>
          <a:spcPct val="0"/>
        </a:spcAft>
        <a:buClr>
          <a:schemeClr val="tx2"/>
        </a:buClr>
        <a:buChar char="–"/>
        <a:defRPr sz="21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1223963" y="3733800"/>
            <a:ext cx="71294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863600">
              <a:spcAft>
                <a:spcPct val="40000"/>
              </a:spcAft>
            </a:pPr>
            <a:r>
              <a:rPr lang="en-AU" sz="1500">
                <a:solidFill>
                  <a:schemeClr val="bg2"/>
                </a:solidFill>
                <a:latin typeface="Arial" charset="0"/>
              </a:rPr>
              <a:t>Prepared by (15pt Arial)  </a:t>
            </a:r>
            <a:r>
              <a:rPr lang="en-AU" sz="1500" b="1">
                <a:solidFill>
                  <a:schemeClr val="bg2"/>
                </a:solidFill>
                <a:latin typeface="Arial" charset="0"/>
              </a:rPr>
              <a:t>[Insert name of presenter 15pt Arial Bold]</a:t>
            </a:r>
            <a:r>
              <a:rPr lang="en-AU" sz="1500">
                <a:solidFill>
                  <a:schemeClr val="bg2"/>
                </a:solidFill>
                <a:latin typeface="Arial" charset="0"/>
              </a:rPr>
              <a:t/>
            </a:r>
            <a:br>
              <a:rPr lang="en-AU" sz="1500">
                <a:solidFill>
                  <a:schemeClr val="bg2"/>
                </a:solidFill>
                <a:latin typeface="Arial" charset="0"/>
              </a:rPr>
            </a:br>
            <a:r>
              <a:rPr lang="en-AU" sz="1500">
                <a:solidFill>
                  <a:schemeClr val="bg2"/>
                </a:solidFill>
                <a:latin typeface="Arial" charset="0"/>
              </a:rPr>
              <a:t>[Insert title]</a:t>
            </a:r>
            <a:br>
              <a:rPr lang="en-AU" sz="1500">
                <a:solidFill>
                  <a:schemeClr val="bg2"/>
                </a:solidFill>
                <a:latin typeface="Arial" charset="0"/>
              </a:rPr>
            </a:br>
            <a:r>
              <a:rPr lang="en-AU" sz="1500">
                <a:solidFill>
                  <a:schemeClr val="bg2"/>
                </a:solidFill>
                <a:latin typeface="Arial" charset="0"/>
              </a:rPr>
              <a:t>[Insert Hospital name]</a:t>
            </a:r>
          </a:p>
          <a:p>
            <a:pPr algn="r" defTabSz="863600"/>
            <a:r>
              <a:rPr lang="en-AU" sz="1200" b="1">
                <a:solidFill>
                  <a:schemeClr val="bg2"/>
                </a:solidFill>
                <a:latin typeface="Arial" charset="0"/>
              </a:rPr>
              <a:t>Month 200X (12pt Arial Bold) 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720725" y="812799"/>
            <a:ext cx="6984032" cy="170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863600">
              <a:lnSpc>
                <a:spcPct val="90000"/>
              </a:lnSpc>
            </a:pPr>
            <a:r>
              <a:rPr lang="en-AU" sz="5400" dirty="0" smtClean="0">
                <a:solidFill>
                  <a:schemeClr val="bg2"/>
                </a:solidFill>
                <a:latin typeface="Arial" charset="0"/>
              </a:rPr>
              <a:t>[Insert Hospital Name]</a:t>
            </a:r>
          </a:p>
          <a:p>
            <a:pPr defTabSz="863600">
              <a:lnSpc>
                <a:spcPct val="90000"/>
              </a:lnSpc>
            </a:pPr>
            <a:r>
              <a:rPr lang="en-US" sz="5400" dirty="0" smtClean="0">
                <a:solidFill>
                  <a:schemeClr val="bg2"/>
                </a:solidFill>
                <a:latin typeface="Arial" charset="0"/>
              </a:rPr>
              <a:t>Timeline Study</a:t>
            </a:r>
            <a:endParaRPr lang="en-AU" sz="5400" dirty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575965" y="289347"/>
            <a:ext cx="7561263" cy="1154112"/>
          </a:xfrm>
        </p:spPr>
        <p:txBody>
          <a:bodyPr/>
          <a:lstStyle/>
          <a:p>
            <a:pPr eaLnBrk="1" hangingPunct="1"/>
            <a:r>
              <a:rPr lang="en-AU" dirty="0" smtClean="0">
                <a:solidFill>
                  <a:schemeClr val="bg2"/>
                </a:solidFill>
              </a:rPr>
              <a:t>Why do we need the Timeline Study?</a:t>
            </a:r>
            <a:br>
              <a:rPr lang="en-AU" dirty="0" smtClean="0">
                <a:solidFill>
                  <a:schemeClr val="bg2"/>
                </a:solidFill>
              </a:rPr>
            </a:br>
            <a:r>
              <a:rPr lang="en-AU" i="1" dirty="0" smtClean="0">
                <a:solidFill>
                  <a:schemeClr val="bg2"/>
                </a:solidFill>
              </a:rPr>
              <a:t>because we know things look like this...</a:t>
            </a:r>
          </a:p>
        </p:txBody>
      </p:sp>
      <p:sp>
        <p:nvSpPr>
          <p:cNvPr id="4099" name="Content Placeholder 7"/>
          <p:cNvSpPr>
            <a:spLocks noGrp="1"/>
          </p:cNvSpPr>
          <p:nvPr>
            <p:ph sz="half" idx="1"/>
          </p:nvPr>
        </p:nvSpPr>
        <p:spPr>
          <a:xfrm>
            <a:off x="215925" y="2378745"/>
            <a:ext cx="4176464" cy="29511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AU" sz="1600" dirty="0" smtClean="0"/>
              <a:t>Initial ED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Junior RN, senior RN, junior MO, senior MO....then decision</a:t>
            </a:r>
          </a:p>
          <a:p>
            <a:pPr lvl="1">
              <a:spcBef>
                <a:spcPct val="0"/>
              </a:spcBef>
            </a:pPr>
            <a:endParaRPr lang="en-AU" sz="12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In Patient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Calls to Specialty Consultant unanswered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Consultant not in hospital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Multiple referrals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AU" sz="16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Bed Allocation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Bed status not accurate, electronic systems not fully utilised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Bed staff spend significant time ‘looking’ for beds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Available beds ‘hidden’ on wards</a:t>
            </a:r>
          </a:p>
        </p:txBody>
      </p:sp>
      <p:sp>
        <p:nvSpPr>
          <p:cNvPr id="4100" name="Content Placeholder 8"/>
          <p:cNvSpPr>
            <a:spLocks noGrp="1"/>
          </p:cNvSpPr>
          <p:nvPr>
            <p:ph sz="half" idx="2"/>
          </p:nvPr>
        </p:nvSpPr>
        <p:spPr>
          <a:xfrm>
            <a:off x="4432300" y="2378745"/>
            <a:ext cx="3921125" cy="2809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AU" sz="1600" dirty="0" smtClean="0"/>
              <a:t>ED Patient Preparation for Ward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Ward ‘didn’t see’ bed request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Ward ‘not ready’ to take patient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Competing RN priorities in 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Competing MO priorities in ED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AU" sz="12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Patient Transfer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Orderlies not available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AU" sz="1200" dirty="0" smtClean="0"/>
          </a:p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r>
              <a:rPr lang="en-AU" sz="1800" b="1" i="1" dirty="0" smtClean="0">
                <a:solidFill>
                  <a:srgbClr val="A71930"/>
                </a:solidFill>
              </a:rPr>
              <a:t>How do all the different parts coordinate themselves?</a:t>
            </a:r>
            <a:endParaRPr lang="en-AU" sz="1600" b="1" i="1" dirty="0" smtClean="0">
              <a:solidFill>
                <a:srgbClr val="A71930"/>
              </a:solidFill>
            </a:endParaRPr>
          </a:p>
          <a:p>
            <a:endParaRPr lang="en-AU" sz="1600" dirty="0" smtClean="0"/>
          </a:p>
        </p:txBody>
      </p:sp>
      <p:cxnSp>
        <p:nvCxnSpPr>
          <p:cNvPr id="4101" name="Straight Connector 3"/>
          <p:cNvCxnSpPr>
            <a:cxnSpLocks noChangeShapeType="1"/>
          </p:cNvCxnSpPr>
          <p:nvPr/>
        </p:nvCxnSpPr>
        <p:spPr bwMode="auto">
          <a:xfrm>
            <a:off x="0" y="1384300"/>
            <a:ext cx="8640763" cy="0"/>
          </a:xfrm>
          <a:prstGeom prst="line">
            <a:avLst/>
          </a:prstGeom>
          <a:noFill/>
          <a:ln w="9525" algn="ctr">
            <a:solidFill>
              <a:srgbClr val="133880"/>
            </a:solidFill>
            <a:round/>
            <a:headEnd type="none" w="sm" len="sm"/>
            <a:tailEnd type="none" w="sm" len="sm"/>
          </a:ln>
        </p:spPr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205" y="1441475"/>
            <a:ext cx="3527904" cy="93227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7"/>
          <p:cNvSpPr>
            <a:spLocks noGrp="1"/>
          </p:cNvSpPr>
          <p:nvPr>
            <p:ph sz="half" idx="1"/>
          </p:nvPr>
        </p:nvSpPr>
        <p:spPr>
          <a:xfrm>
            <a:off x="360363" y="2799355"/>
            <a:ext cx="3919537" cy="2809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AU" sz="1600" dirty="0" smtClean="0"/>
              <a:t>Initial ED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Patient seen quickly by senior decision maker</a:t>
            </a:r>
          </a:p>
          <a:p>
            <a:pPr lvl="1">
              <a:spcBef>
                <a:spcPct val="0"/>
              </a:spcBef>
            </a:pPr>
            <a:endParaRPr lang="en-AU" sz="12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In Patient Review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Specialty Consultants available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ED able to admit to ward (PD2009_055)</a:t>
            </a:r>
          </a:p>
          <a:p>
            <a:pPr>
              <a:spcBef>
                <a:spcPct val="0"/>
              </a:spcBef>
            </a:pPr>
            <a:endParaRPr lang="en-AU" sz="16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Bed Allocation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Bed status live, accurate, available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Bed selected at time of need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Ward advised of patient’s ETA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Capacity identified and available</a:t>
            </a:r>
          </a:p>
          <a:p>
            <a:pPr lvl="1">
              <a:spcBef>
                <a:spcPct val="0"/>
              </a:spcBef>
            </a:pPr>
            <a:endParaRPr lang="en-AU" sz="1200" dirty="0" smtClean="0">
              <a:solidFill>
                <a:schemeClr val="tx1"/>
              </a:solidFill>
            </a:endParaRPr>
          </a:p>
        </p:txBody>
      </p:sp>
      <p:sp>
        <p:nvSpPr>
          <p:cNvPr id="5124" name="Content Placeholder 8"/>
          <p:cNvSpPr>
            <a:spLocks noGrp="1"/>
          </p:cNvSpPr>
          <p:nvPr>
            <p:ph sz="half" idx="2"/>
          </p:nvPr>
        </p:nvSpPr>
        <p:spPr>
          <a:xfrm>
            <a:off x="4432300" y="2799355"/>
            <a:ext cx="3921125" cy="2809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AU" sz="1600" dirty="0" smtClean="0"/>
              <a:t>ED Patient Preparation for Ward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ED prioritises admission/transfer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Required ED resources are coordinated</a:t>
            </a:r>
          </a:p>
          <a:p>
            <a:pPr lvl="1">
              <a:spcBef>
                <a:spcPct val="0"/>
              </a:spcBef>
            </a:pPr>
            <a:endParaRPr lang="en-AU" sz="1200" dirty="0" smtClean="0"/>
          </a:p>
          <a:p>
            <a:pPr>
              <a:spcBef>
                <a:spcPct val="0"/>
              </a:spcBef>
            </a:pPr>
            <a:r>
              <a:rPr lang="en-AU" sz="1600" dirty="0" smtClean="0"/>
              <a:t>Patient Transfer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Orderly’s roster are optimised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</a:pPr>
            <a:r>
              <a:rPr lang="en-AU" sz="1200" dirty="0" smtClean="0"/>
              <a:t>Orderly’s duties are prioritised</a:t>
            </a:r>
          </a:p>
          <a:p>
            <a:pPr lvl="1">
              <a:spcBef>
                <a:spcPct val="0"/>
              </a:spcBef>
            </a:pPr>
            <a:endParaRPr lang="en-AU" sz="1200" dirty="0" smtClean="0"/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en-AU" sz="1600" dirty="0" smtClean="0"/>
              <a:t>	</a:t>
            </a:r>
            <a:r>
              <a:rPr lang="en-AU" sz="1800" b="1" i="1" dirty="0" smtClean="0">
                <a:solidFill>
                  <a:srgbClr val="A71930"/>
                </a:solidFill>
              </a:rPr>
              <a:t>An ED and Hospital wide focus on operations</a:t>
            </a:r>
            <a:endParaRPr lang="en-AU" sz="1600" b="1" i="1" dirty="0" smtClean="0">
              <a:solidFill>
                <a:srgbClr val="A71930"/>
              </a:solidFill>
            </a:endParaRPr>
          </a:p>
          <a:p>
            <a:endParaRPr lang="en-AU" sz="1600" dirty="0" smtClean="0"/>
          </a:p>
        </p:txBody>
      </p:sp>
      <p:cxnSp>
        <p:nvCxnSpPr>
          <p:cNvPr id="5125" name="Straight Connector 3"/>
          <p:cNvCxnSpPr>
            <a:cxnSpLocks noChangeShapeType="1"/>
          </p:cNvCxnSpPr>
          <p:nvPr/>
        </p:nvCxnSpPr>
        <p:spPr bwMode="auto">
          <a:xfrm>
            <a:off x="0" y="1384300"/>
            <a:ext cx="8640763" cy="0"/>
          </a:xfrm>
          <a:prstGeom prst="line">
            <a:avLst/>
          </a:prstGeom>
          <a:noFill/>
          <a:ln w="9525" algn="ctr">
            <a:solidFill>
              <a:srgbClr val="133880"/>
            </a:solidFill>
            <a:round/>
            <a:headEnd type="none" w="sm" len="sm"/>
            <a:tailEnd type="none" w="sm" len="sm"/>
          </a:ln>
        </p:spPr>
      </p:cxn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74675" y="287363"/>
            <a:ext cx="7561263" cy="115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059" tIns="43511" rIns="85059" bIns="43511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30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This is what it should look like:</a:t>
            </a:r>
            <a:br>
              <a:rPr lang="en-AU" sz="30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r>
              <a:rPr kumimoji="0" lang="en-AU" sz="3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Ideal Patient Journey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1331" y="1421721"/>
            <a:ext cx="5177322" cy="136815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74675" y="87313"/>
            <a:ext cx="7561263" cy="993775"/>
          </a:xfrm>
        </p:spPr>
        <p:txBody>
          <a:bodyPr/>
          <a:lstStyle/>
          <a:p>
            <a:r>
              <a:rPr lang="en-AU" dirty="0" smtClean="0">
                <a:solidFill>
                  <a:schemeClr val="bg2"/>
                </a:solidFill>
              </a:rPr>
              <a:t>Methodology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76263" y="1225451"/>
            <a:ext cx="7559675" cy="3962400"/>
          </a:xfrm>
        </p:spPr>
        <p:txBody>
          <a:bodyPr/>
          <a:lstStyle/>
          <a:p>
            <a:r>
              <a:rPr lang="en-AU" sz="1800" dirty="0" smtClean="0"/>
              <a:t>Data collected manually over 2 days on </a:t>
            </a:r>
            <a:r>
              <a:rPr lang="en-AU" sz="1800" dirty="0" smtClean="0">
                <a:solidFill>
                  <a:srgbClr val="A71930"/>
                </a:solidFill>
              </a:rPr>
              <a:t>[insert your dates here]</a:t>
            </a:r>
          </a:p>
          <a:p>
            <a:r>
              <a:rPr lang="en-AU" sz="1800" dirty="0" smtClean="0"/>
              <a:t>Staff collecting data included </a:t>
            </a:r>
            <a:r>
              <a:rPr lang="en-AU" sz="1800" dirty="0">
                <a:solidFill>
                  <a:srgbClr val="A71930"/>
                </a:solidFill>
              </a:rPr>
              <a:t>[insert </a:t>
            </a:r>
            <a:r>
              <a:rPr lang="en-AU" sz="1800" dirty="0" smtClean="0">
                <a:solidFill>
                  <a:srgbClr val="A71930"/>
                </a:solidFill>
              </a:rPr>
              <a:t>range of staff groups who participated]</a:t>
            </a:r>
          </a:p>
          <a:p>
            <a:r>
              <a:rPr lang="en-AU" sz="1800" dirty="0" smtClean="0"/>
              <a:t>The journeys of</a:t>
            </a:r>
            <a:r>
              <a:rPr lang="en-AU" sz="1800" dirty="0" smtClean="0">
                <a:solidFill>
                  <a:srgbClr val="FF0000"/>
                </a:solidFill>
              </a:rPr>
              <a:t> </a:t>
            </a:r>
            <a:r>
              <a:rPr lang="en-AU" sz="1800" dirty="0">
                <a:solidFill>
                  <a:srgbClr val="A71930"/>
                </a:solidFill>
              </a:rPr>
              <a:t>[insert </a:t>
            </a:r>
            <a:r>
              <a:rPr lang="en-AU" sz="1800" dirty="0" smtClean="0">
                <a:solidFill>
                  <a:srgbClr val="A71930"/>
                </a:solidFill>
              </a:rPr>
              <a:t>number here</a:t>
            </a:r>
            <a:r>
              <a:rPr lang="en-AU" sz="1800" dirty="0">
                <a:solidFill>
                  <a:srgbClr val="A71930"/>
                </a:solidFill>
              </a:rPr>
              <a:t>]</a:t>
            </a:r>
            <a:r>
              <a:rPr lang="en-AU" sz="1800" i="1" dirty="0" smtClean="0">
                <a:solidFill>
                  <a:srgbClr val="A71930"/>
                </a:solidFill>
              </a:rPr>
              <a:t> </a:t>
            </a:r>
            <a:r>
              <a:rPr lang="en-AU" sz="1800" dirty="0" smtClean="0"/>
              <a:t>patients were followed from arrival at triage to departure from ED </a:t>
            </a:r>
          </a:p>
          <a:p>
            <a:r>
              <a:rPr lang="en-AU" sz="1800" dirty="0" smtClean="0"/>
              <a:t>Data points included times to: Initial ED Review; In Patient Review; Bed Allocation; ED Patient Preparation for Ward and Patient Transfer</a:t>
            </a:r>
          </a:p>
          <a:p>
            <a:r>
              <a:rPr lang="en-AU" sz="1800" dirty="0" smtClean="0"/>
              <a:t>A significant amount of narrative was also collected by the staff about observations of the process in action, barriers identified and missed opportunities. </a:t>
            </a:r>
          </a:p>
          <a:p>
            <a:endParaRPr lang="en-AU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526" y="1499542"/>
            <a:ext cx="7200800" cy="190287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4675" y="287363"/>
            <a:ext cx="7561263" cy="1154112"/>
          </a:xfrm>
        </p:spPr>
        <p:txBody>
          <a:bodyPr/>
          <a:lstStyle/>
          <a:p>
            <a:r>
              <a:rPr lang="en-AU" dirty="0" smtClean="0">
                <a:solidFill>
                  <a:schemeClr val="bg2"/>
                </a:solidFill>
              </a:rPr>
              <a:t>So what did our Patient Journey timeline look like?</a:t>
            </a:r>
          </a:p>
        </p:txBody>
      </p:sp>
      <p:sp>
        <p:nvSpPr>
          <p:cNvPr id="13" name="Rounded Rectangular Callout 12"/>
          <p:cNvSpPr/>
          <p:nvPr/>
        </p:nvSpPr>
        <p:spPr bwMode="auto">
          <a:xfrm rot="10800000">
            <a:off x="359941" y="4091830"/>
            <a:ext cx="1512168" cy="1310086"/>
          </a:xfrm>
          <a:prstGeom prst="wedgeRoundRectCallout">
            <a:avLst>
              <a:gd name="adj1" fmla="val -68738"/>
              <a:gd name="adj2" fmla="val 167375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rgbClr val="1338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AU" dirty="0">
              <a:latin typeface="Times New Roman" pitchFamily="2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941" y="4097062"/>
            <a:ext cx="1440160" cy="1184940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Median – </a:t>
            </a:r>
            <a:r>
              <a:rPr lang="en-AU" sz="1200" b="1" dirty="0">
                <a:solidFill>
                  <a:srgbClr val="FF0000"/>
                </a:solidFill>
                <a:latin typeface="+mn-lt"/>
              </a:rPr>
              <a:t>0.00</a:t>
            </a:r>
          </a:p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Target – </a:t>
            </a:r>
            <a:r>
              <a:rPr lang="en-AU" sz="1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0:30 </a:t>
            </a:r>
            <a:r>
              <a:rPr lang="en-AU" sz="11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mins from triage</a:t>
            </a:r>
          </a:p>
          <a:p>
            <a:pPr algn="ctr">
              <a:defRPr/>
            </a:pPr>
            <a:endParaRPr lang="en-AU" sz="105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AU" sz="1200" b="1" dirty="0">
                <a:solidFill>
                  <a:srgbClr val="FF0000"/>
                </a:solidFill>
                <a:latin typeface="+mn-lt"/>
              </a:rPr>
              <a:t>00</a:t>
            </a: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 decrease required</a:t>
            </a:r>
          </a:p>
        </p:txBody>
      </p:sp>
      <p:sp>
        <p:nvSpPr>
          <p:cNvPr id="17" name="Rounded Rectangular Callout 16"/>
          <p:cNvSpPr/>
          <p:nvPr/>
        </p:nvSpPr>
        <p:spPr bwMode="auto">
          <a:xfrm rot="10800000">
            <a:off x="2016125" y="4091828"/>
            <a:ext cx="1512168" cy="1310085"/>
          </a:xfrm>
          <a:prstGeom prst="wedgeRoundRectCallout">
            <a:avLst>
              <a:gd name="adj1" fmla="val -35353"/>
              <a:gd name="adj2" fmla="val 170017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rgbClr val="1338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AU" dirty="0">
              <a:latin typeface="Times New Roman" pitchFamily="2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8133" y="4097062"/>
            <a:ext cx="1368152" cy="1338828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Median – </a:t>
            </a:r>
            <a:r>
              <a:rPr lang="en-AU" sz="1200" b="1" dirty="0">
                <a:solidFill>
                  <a:srgbClr val="FF0000"/>
                </a:solidFill>
                <a:latin typeface="+mn-lt"/>
              </a:rPr>
              <a:t>0.00</a:t>
            </a:r>
          </a:p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Target – </a:t>
            </a:r>
            <a:r>
              <a:rPr lang="en-AU" sz="1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1:00 </a:t>
            </a:r>
            <a:r>
              <a:rPr lang="en-AU" sz="105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mins from referral by ED</a:t>
            </a:r>
          </a:p>
          <a:p>
            <a:pPr algn="ctr">
              <a:defRPr/>
            </a:pPr>
            <a:endParaRPr lang="en-AU" sz="9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AU" sz="1200" b="1" dirty="0">
                <a:solidFill>
                  <a:srgbClr val="FF0000"/>
                </a:solidFill>
                <a:latin typeface="+mn-lt"/>
              </a:rPr>
              <a:t>00</a:t>
            </a: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 decrease required</a:t>
            </a:r>
          </a:p>
        </p:txBody>
      </p:sp>
      <p:sp>
        <p:nvSpPr>
          <p:cNvPr id="20" name="Rounded Rectangular Callout 19"/>
          <p:cNvSpPr/>
          <p:nvPr/>
        </p:nvSpPr>
        <p:spPr bwMode="auto">
          <a:xfrm rot="10800000">
            <a:off x="3672309" y="4091829"/>
            <a:ext cx="1512168" cy="1310085"/>
          </a:xfrm>
          <a:prstGeom prst="wedgeRoundRectCallout">
            <a:avLst>
              <a:gd name="adj1" fmla="val 14407"/>
              <a:gd name="adj2" fmla="val 173952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rgbClr val="1338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AU" dirty="0">
              <a:latin typeface="Times New Roman" pitchFamily="2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145" y="4097062"/>
            <a:ext cx="1411697" cy="12772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Median – </a:t>
            </a:r>
            <a:r>
              <a:rPr lang="en-AU" sz="1200" b="1" dirty="0">
                <a:solidFill>
                  <a:srgbClr val="FF0000"/>
                </a:solidFill>
                <a:latin typeface="+mn-lt"/>
              </a:rPr>
              <a:t>0.00</a:t>
            </a:r>
          </a:p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Target – </a:t>
            </a:r>
            <a:r>
              <a:rPr lang="en-AU" sz="1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1:00 </a:t>
            </a:r>
            <a:r>
              <a:rPr lang="en-AU" sz="105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mins from bed request</a:t>
            </a:r>
          </a:p>
          <a:p>
            <a:pPr algn="ctr">
              <a:defRPr/>
            </a:pPr>
            <a:endParaRPr lang="en-AU" sz="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AU" sz="1200" b="1" dirty="0">
                <a:solidFill>
                  <a:srgbClr val="FF0000"/>
                </a:solidFill>
                <a:latin typeface="+mn-lt"/>
              </a:rPr>
              <a:t>00</a:t>
            </a: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 decrease required</a:t>
            </a:r>
          </a:p>
        </p:txBody>
      </p:sp>
      <p:sp>
        <p:nvSpPr>
          <p:cNvPr id="23" name="Rounded Rectangular Callout 22"/>
          <p:cNvSpPr/>
          <p:nvPr/>
        </p:nvSpPr>
        <p:spPr bwMode="auto">
          <a:xfrm rot="10800000">
            <a:off x="5256213" y="4091458"/>
            <a:ext cx="1512887" cy="1238449"/>
          </a:xfrm>
          <a:prstGeom prst="wedgeRoundRectCallout">
            <a:avLst>
              <a:gd name="adj1" fmla="val 35194"/>
              <a:gd name="adj2" fmla="val 172323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rgbClr val="1338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AU" dirty="0">
              <a:latin typeface="Times New Roman" pitchFamily="20" charset="0"/>
            </a:endParaRPr>
          </a:p>
        </p:txBody>
      </p:sp>
      <p:sp>
        <p:nvSpPr>
          <p:cNvPr id="24" name="TextBox 23"/>
          <p:cNvSpPr txBox="1"/>
          <p:nvPr/>
        </p:nvSpPr>
        <p:spPr bwMode="auto">
          <a:xfrm>
            <a:off x="5256485" y="4097062"/>
            <a:ext cx="1440159" cy="1277273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Median – </a:t>
            </a:r>
            <a:r>
              <a:rPr lang="en-AU" sz="1200" b="1" dirty="0">
                <a:solidFill>
                  <a:srgbClr val="FF0000"/>
                </a:solidFill>
                <a:latin typeface="+mn-lt"/>
              </a:rPr>
              <a:t>0.00</a:t>
            </a:r>
          </a:p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Target – </a:t>
            </a:r>
            <a:r>
              <a:rPr lang="en-AU" sz="1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0:30 </a:t>
            </a:r>
            <a:r>
              <a:rPr lang="en-AU" sz="105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mins from bed ready</a:t>
            </a:r>
          </a:p>
          <a:p>
            <a:pPr algn="ctr">
              <a:defRPr/>
            </a:pPr>
            <a:endParaRPr lang="en-AU" sz="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AU" sz="1200" b="1" dirty="0">
                <a:solidFill>
                  <a:srgbClr val="FF0000"/>
                </a:solidFill>
                <a:latin typeface="+mn-lt"/>
              </a:rPr>
              <a:t>00</a:t>
            </a: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 decrease required</a:t>
            </a:r>
          </a:p>
        </p:txBody>
      </p:sp>
      <p:sp>
        <p:nvSpPr>
          <p:cNvPr id="26" name="Rounded Rectangular Callout 25"/>
          <p:cNvSpPr/>
          <p:nvPr/>
        </p:nvSpPr>
        <p:spPr bwMode="auto">
          <a:xfrm rot="10800000">
            <a:off x="6912669" y="4091829"/>
            <a:ext cx="1512168" cy="1166069"/>
          </a:xfrm>
          <a:prstGeom prst="wedgeRoundRectCallout">
            <a:avLst>
              <a:gd name="adj1" fmla="val 82436"/>
              <a:gd name="adj2" fmla="val 169882"/>
              <a:gd name="adj3" fmla="val 16667"/>
            </a:avLst>
          </a:prstGeom>
          <a:solidFill>
            <a:schemeClr val="tx1"/>
          </a:solidFill>
          <a:ln w="38100" cap="flat" cmpd="sng" algn="ctr">
            <a:solidFill>
              <a:srgbClr val="13388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AU" dirty="0">
              <a:latin typeface="Times New Roman" pitchFamily="20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13140" y="4097062"/>
            <a:ext cx="1296144" cy="1015663"/>
          </a:xfrm>
          <a:prstGeom prst="rect">
            <a:avLst/>
          </a:prstGeom>
          <a:noFill/>
          <a:ln w="38100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Median – </a:t>
            </a:r>
            <a:r>
              <a:rPr lang="en-AU" sz="1200" b="1" dirty="0">
                <a:solidFill>
                  <a:srgbClr val="FF0000"/>
                </a:solidFill>
                <a:latin typeface="+mn-lt"/>
              </a:rPr>
              <a:t>0.00</a:t>
            </a:r>
          </a:p>
          <a:p>
            <a:pPr algn="ctr">
              <a:defRPr/>
            </a:pP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Target – </a:t>
            </a:r>
            <a:r>
              <a:rPr lang="en-AU" sz="1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0.15</a:t>
            </a:r>
          </a:p>
          <a:p>
            <a:pPr algn="ctr">
              <a:defRPr/>
            </a:pPr>
            <a:endParaRPr lang="en-AU" sz="1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en-AU" sz="1200" b="1" dirty="0">
                <a:solidFill>
                  <a:srgbClr val="FF0000"/>
                </a:solidFill>
                <a:latin typeface="+mn-lt"/>
              </a:rPr>
              <a:t>00</a:t>
            </a:r>
            <a:r>
              <a:rPr lang="en-AU" sz="1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% decrease required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Our patient journey timeline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287933" y="1081435"/>
            <a:ext cx="8064896" cy="3888432"/>
          </a:xfrm>
          <a:prstGeom prst="rightArrow">
            <a:avLst>
              <a:gd name="adj1" fmla="val 50000"/>
              <a:gd name="adj2" fmla="val 50000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31949" y="1693011"/>
            <a:ext cx="1800200" cy="1224136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431949" y="3133171"/>
            <a:ext cx="1800200" cy="1224136"/>
          </a:xfrm>
          <a:prstGeom prst="roundRect">
            <a:avLst/>
          </a:prstGeom>
          <a:solidFill>
            <a:srgbClr val="00A8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2424170" y="1693011"/>
            <a:ext cx="1800200" cy="1224136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424170" y="3133171"/>
            <a:ext cx="1800200" cy="1224136"/>
          </a:xfrm>
          <a:prstGeom prst="roundRect">
            <a:avLst/>
          </a:prstGeom>
          <a:solidFill>
            <a:srgbClr val="00A8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4416391" y="1693011"/>
            <a:ext cx="1800200" cy="1224136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4416391" y="3133171"/>
            <a:ext cx="1800200" cy="1224136"/>
          </a:xfrm>
          <a:prstGeom prst="roundRect">
            <a:avLst/>
          </a:prstGeom>
          <a:solidFill>
            <a:srgbClr val="00A8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408613" y="1693011"/>
            <a:ext cx="1800200" cy="1224136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6408613" y="3133171"/>
            <a:ext cx="1800200" cy="1224136"/>
          </a:xfrm>
          <a:prstGeom prst="roundRect">
            <a:avLst/>
          </a:prstGeom>
          <a:solidFill>
            <a:srgbClr val="00A8FF"/>
          </a:solidFill>
          <a:ln w="952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2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9567" y="1782126"/>
            <a:ext cx="172819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30 minutes</a:t>
            </a:r>
          </a:p>
          <a:p>
            <a:pPr algn="ctr">
              <a:spcBef>
                <a:spcPts val="300"/>
              </a:spcBef>
            </a:pPr>
            <a:endParaRPr lang="en-US" sz="1100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Triage to seen by ED Medical Officer</a:t>
            </a:r>
            <a:endParaRPr lang="en-AU" sz="14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7087" y="3196301"/>
            <a:ext cx="15121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XX minutes</a:t>
            </a:r>
          </a:p>
          <a:p>
            <a:pPr algn="ctr"/>
            <a:endParaRPr lang="en-US" sz="1400" b="1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XX % reduction required</a:t>
            </a:r>
            <a:endParaRPr lang="en-AU" sz="14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62268" y="3196301"/>
            <a:ext cx="15121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XX hours</a:t>
            </a:r>
          </a:p>
          <a:p>
            <a:pPr algn="ctr"/>
            <a:endParaRPr lang="en-US" sz="1400" b="1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XX % reduction required</a:t>
            </a:r>
            <a:endParaRPr lang="en-AU" sz="14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7449" y="3196301"/>
            <a:ext cx="15121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XX hours</a:t>
            </a:r>
          </a:p>
          <a:p>
            <a:pPr algn="ctr"/>
            <a:endParaRPr lang="en-US" sz="1400" b="1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XX % reduction required</a:t>
            </a:r>
            <a:endParaRPr lang="en-AU" sz="14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52629" y="3196301"/>
            <a:ext cx="1512168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XX hours</a:t>
            </a:r>
          </a:p>
          <a:p>
            <a:pPr algn="ctr"/>
            <a:endParaRPr lang="en-US" sz="1400" b="1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XX % reduction required</a:t>
            </a:r>
            <a:endParaRPr lang="en-AU" sz="14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0181" y="1801515"/>
            <a:ext cx="1512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1.5 hours</a:t>
            </a:r>
          </a:p>
          <a:p>
            <a:pPr algn="ctr">
              <a:spcBef>
                <a:spcPts val="300"/>
              </a:spcBef>
            </a:pPr>
            <a:endParaRPr lang="en-US" sz="1100" dirty="0" smtClean="0">
              <a:latin typeface="+mn-lt"/>
            </a:endParaRPr>
          </a:p>
          <a:p>
            <a:pPr algn="ctr">
              <a:spcBef>
                <a:spcPts val="300"/>
              </a:spcBef>
            </a:pPr>
            <a:r>
              <a:rPr lang="en-US" sz="1400" dirty="0" smtClean="0">
                <a:latin typeface="+mn-lt"/>
              </a:rPr>
              <a:t>ED / Disposition decision</a:t>
            </a:r>
            <a:endParaRPr lang="en-AU" sz="14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92389" y="1729507"/>
            <a:ext cx="180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1 hour</a:t>
            </a:r>
          </a:p>
          <a:p>
            <a:pPr lvl="0" algn="ctr"/>
            <a:r>
              <a:rPr lang="en-US" sz="1400" dirty="0" smtClean="0">
                <a:latin typeface="+mn-lt"/>
              </a:rPr>
              <a:t>Decision to admit to bed request &amp; allocation / inpatient input</a:t>
            </a:r>
            <a:endParaRPr lang="en-US" sz="1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52629" y="1729507"/>
            <a:ext cx="15121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latin typeface="+mn-lt"/>
              </a:rPr>
              <a:t>1 hour</a:t>
            </a:r>
          </a:p>
          <a:p>
            <a:pPr lvl="0" algn="ctr"/>
            <a:r>
              <a:rPr lang="en-US" sz="1400" dirty="0" smtClean="0">
                <a:latin typeface="+mn-lt"/>
              </a:rPr>
              <a:t>Bed allocated – ward ready / communication/ transfer</a:t>
            </a:r>
            <a:endParaRPr lang="en-AU" sz="14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97384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bg2"/>
                </a:solidFill>
              </a:rPr>
              <a:t>Baseline study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76263" y="1513483"/>
            <a:ext cx="7559675" cy="4190405"/>
          </a:xfrm>
        </p:spPr>
        <p:txBody>
          <a:bodyPr/>
          <a:lstStyle/>
          <a:p>
            <a:r>
              <a:rPr lang="en-US" sz="2000" dirty="0" smtClean="0"/>
              <a:t>Key studies</a:t>
            </a:r>
          </a:p>
          <a:p>
            <a:pPr marL="900113" lvl="1">
              <a:buFont typeface="Wingdings" pitchFamily="2" charset="2"/>
              <a:buChar char="§"/>
            </a:pPr>
            <a:r>
              <a:rPr lang="en-US" sz="2000" dirty="0" smtClean="0"/>
              <a:t>“Who owns the timeline?” – first done RPH 2009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Provided clarity on where the delays </a:t>
            </a:r>
            <a:r>
              <a:rPr lang="en-US" sz="2000" dirty="0" smtClean="0"/>
              <a:t>were</a:t>
            </a:r>
            <a:endParaRPr lang="en-US" sz="2000" dirty="0" smtClean="0"/>
          </a:p>
          <a:p>
            <a:endParaRPr lang="en-AU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061" y="2737619"/>
            <a:ext cx="570631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74675" y="359371"/>
            <a:ext cx="7561263" cy="1154112"/>
          </a:xfrm>
        </p:spPr>
        <p:txBody>
          <a:bodyPr/>
          <a:lstStyle/>
          <a:p>
            <a:r>
              <a:rPr lang="en-AU" dirty="0" smtClean="0">
                <a:solidFill>
                  <a:schemeClr val="bg2"/>
                </a:solidFill>
              </a:rPr>
              <a:t>Themes of barriers to flow identified during observations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[Insert local issues identified in the study]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74675" y="359371"/>
            <a:ext cx="7561263" cy="1154112"/>
          </a:xfrm>
        </p:spPr>
        <p:txBody>
          <a:bodyPr/>
          <a:lstStyle/>
          <a:p>
            <a:r>
              <a:rPr lang="en-AU" dirty="0" smtClean="0">
                <a:solidFill>
                  <a:schemeClr val="bg2"/>
                </a:solidFill>
              </a:rPr>
              <a:t>Where do we go to from here?</a:t>
            </a:r>
            <a:br>
              <a:rPr lang="en-AU" dirty="0" smtClean="0">
                <a:solidFill>
                  <a:schemeClr val="bg2"/>
                </a:solidFill>
              </a:rPr>
            </a:br>
            <a:r>
              <a:rPr lang="en-AU" i="1" dirty="0" smtClean="0">
                <a:solidFill>
                  <a:schemeClr val="bg2"/>
                </a:solidFill>
              </a:rPr>
              <a:t>Discussion Points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Cause Analysis</a:t>
            </a:r>
          </a:p>
          <a:p>
            <a:r>
              <a:rPr lang="en-US" dirty="0" smtClean="0"/>
              <a:t>Solution Design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4C4C4C"/>
      </a:dk1>
      <a:lt1>
        <a:srgbClr val="FFFFFF"/>
      </a:lt1>
      <a:dk2>
        <a:srgbClr val="8996DE"/>
      </a:dk2>
      <a:lt2>
        <a:srgbClr val="FFFFFF"/>
      </a:lt2>
      <a:accent1>
        <a:srgbClr val="0066CC"/>
      </a:accent1>
      <a:accent2>
        <a:srgbClr val="0099CC"/>
      </a:accent2>
      <a:accent3>
        <a:srgbClr val="C4C9EC"/>
      </a:accent3>
      <a:accent4>
        <a:srgbClr val="DADADA"/>
      </a:accent4>
      <a:accent5>
        <a:srgbClr val="AAB8E2"/>
      </a:accent5>
      <a:accent6>
        <a:srgbClr val="008AB9"/>
      </a:accent6>
      <a:hlink>
        <a:srgbClr val="6699FF"/>
      </a:hlink>
      <a:folHlink>
        <a:srgbClr val="6666FF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20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4C4C4C"/>
        </a:dk1>
        <a:lt1>
          <a:srgbClr val="FFFFFF"/>
        </a:lt1>
        <a:dk2>
          <a:srgbClr val="8996DE"/>
        </a:dk2>
        <a:lt2>
          <a:srgbClr val="FFFFFF"/>
        </a:lt2>
        <a:accent1>
          <a:srgbClr val="0066CC"/>
        </a:accent1>
        <a:accent2>
          <a:srgbClr val="0099CC"/>
        </a:accent2>
        <a:accent3>
          <a:srgbClr val="C4C9EC"/>
        </a:accent3>
        <a:accent4>
          <a:srgbClr val="DADADA"/>
        </a:accent4>
        <a:accent5>
          <a:srgbClr val="AAB8E2"/>
        </a:accent5>
        <a:accent6>
          <a:srgbClr val="008AB9"/>
        </a:accent6>
        <a:hlink>
          <a:srgbClr val="6699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C046E7DF81C48BACC3DEC487BA9E1" ma:contentTypeVersion="3" ma:contentTypeDescription="Create a new document." ma:contentTypeScope="" ma:versionID="095507325ca5ee933227f9b8dad0701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74f235200afca78cea09b6a9444dfa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B33C46-0B2C-4DF4-B335-7499CC535C11}"/>
</file>

<file path=customXml/itemProps2.xml><?xml version="1.0" encoding="utf-8"?>
<ds:datastoreItem xmlns:ds="http://schemas.openxmlformats.org/officeDocument/2006/customXml" ds:itemID="{12ED5804-D4AD-4B5D-A2DD-88E4F356D181}"/>
</file>

<file path=customXml/itemProps3.xml><?xml version="1.0" encoding="utf-8"?>
<ds:datastoreItem xmlns:ds="http://schemas.openxmlformats.org/officeDocument/2006/customXml" ds:itemID="{67357FA4-A9E8-4FFF-9F11-728AF93482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523</Words>
  <Application>Microsoft Office PowerPoint</Application>
  <PresentationFormat>Custom</PresentationFormat>
  <Paragraphs>114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Slide 0</vt:lpstr>
      <vt:lpstr>Why do we need the Timeline Study? because we know things look like this...</vt:lpstr>
      <vt:lpstr>Slide 2</vt:lpstr>
      <vt:lpstr>Methodology</vt:lpstr>
      <vt:lpstr>So what did our Patient Journey timeline look like?</vt:lpstr>
      <vt:lpstr>Our patient journey timeline</vt:lpstr>
      <vt:lpstr>Baseline study</vt:lpstr>
      <vt:lpstr>Themes of barriers to flow identified during observations</vt:lpstr>
      <vt:lpstr>Where do we go to from here? Discussion Points</vt:lpstr>
    </vt:vector>
  </TitlesOfParts>
  <Company>NSW Health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dpark</dc:creator>
  <cp:lastModifiedBy>amarl</cp:lastModifiedBy>
  <cp:revision>58</cp:revision>
  <cp:lastPrinted>2009-04-22T19:24:48Z</cp:lastPrinted>
  <dcterms:created xsi:type="dcterms:W3CDTF">2005-09-23T06:03:41Z</dcterms:created>
  <dcterms:modified xsi:type="dcterms:W3CDTF">2013-09-09T01:35:48Z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0x010100303C046E7DF81C48BACC3DEC487BA9E1</vt:lpwstr>
  </property>
</Properties>
</file>