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charts/chart2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2.xml" ContentType="application/vnd.ms-office.chartcolorstyle+xml"/>
  <Override PartName="/ppt/charts/style2.xml" ContentType="application/vnd.ms-office.chartstyle+xml"/>
  <Override PartName="/ppt/charts/style1.xml" ContentType="application/vnd.ms-office.chartstyle+xml"/>
  <Override PartName="/ppt/charts/colors1.xml" ContentType="application/vnd.ms-office.chartcolorstyle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0" r:id="rId3"/>
    <p:sldId id="265" r:id="rId4"/>
    <p:sldId id="302" r:id="rId5"/>
    <p:sldId id="307" r:id="rId6"/>
    <p:sldId id="308" r:id="rId7"/>
    <p:sldId id="288" r:id="rId8"/>
    <p:sldId id="309" r:id="rId9"/>
    <p:sldId id="305" r:id="rId10"/>
    <p:sldId id="30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-58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Louise\Documents\HS+PS%20Projects\WOHP_Stage2_rural\WOHP%20Hospitals\Nepean\Admit%20Patient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Louise\Documents\HS+PS%20Projects\WOHP_Stage2_rural\WOHP%20Hospitals\POWH\POWH_%20ED%20Time%20Line%20Data%20Entry%20%20June2017%20V3.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dirty="0"/>
              <a:t>Example - Admit to inpatient ward timeline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Summary!$S$8</c:f>
              <c:strCache>
                <c:ptCount val="1"/>
                <c:pt idx="0">
                  <c:v>Arrive to Triage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Summary!$R$9:$R$10</c:f>
              <c:strCache>
                <c:ptCount val="2"/>
                <c:pt idx="0">
                  <c:v>Median</c:v>
                </c:pt>
                <c:pt idx="1">
                  <c:v>80th %ile</c:v>
                </c:pt>
              </c:strCache>
            </c:strRef>
          </c:cat>
          <c:val>
            <c:numRef>
              <c:f>Summary!$S$9:$S$10</c:f>
              <c:numCache>
                <c:formatCode>0</c:formatCode>
                <c:ptCount val="2"/>
                <c:pt idx="0">
                  <c:v>4.0000000025611397</c:v>
                </c:pt>
                <c:pt idx="1">
                  <c:v>10.000000001164199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B4-4C78-816E-D1F5327B9A76}"/>
            </c:ext>
          </c:extLst>
        </c:ser>
        <c:ser>
          <c:idx val="1"/>
          <c:order val="1"/>
          <c:tx>
            <c:strRef>
              <c:f>Summary!$T$8</c:f>
              <c:strCache>
                <c:ptCount val="1"/>
                <c:pt idx="0">
                  <c:v>Triage to SB Dr or NP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Summary!$R$9:$R$10</c:f>
              <c:strCache>
                <c:ptCount val="2"/>
                <c:pt idx="0">
                  <c:v>Median</c:v>
                </c:pt>
                <c:pt idx="1">
                  <c:v>80th %ile</c:v>
                </c:pt>
              </c:strCache>
            </c:strRef>
          </c:cat>
          <c:val>
            <c:numRef>
              <c:f>Summary!$T$9:$T$10</c:f>
              <c:numCache>
                <c:formatCode>0</c:formatCode>
                <c:ptCount val="2"/>
                <c:pt idx="0">
                  <c:v>38.999999996274703</c:v>
                </c:pt>
                <c:pt idx="1">
                  <c:v>115.99999999417923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EB4-4C78-816E-D1F5327B9A76}"/>
            </c:ext>
          </c:extLst>
        </c:ser>
        <c:ser>
          <c:idx val="2"/>
          <c:order val="2"/>
          <c:tx>
            <c:strRef>
              <c:f>Summary!$U$8</c:f>
              <c:strCache>
                <c:ptCount val="1"/>
                <c:pt idx="0">
                  <c:v>SB to DTA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Summary!$R$9:$R$10</c:f>
              <c:strCache>
                <c:ptCount val="2"/>
                <c:pt idx="0">
                  <c:v>Median</c:v>
                </c:pt>
                <c:pt idx="1">
                  <c:v>80th %ile</c:v>
                </c:pt>
              </c:strCache>
            </c:strRef>
          </c:cat>
          <c:val>
            <c:numRef>
              <c:f>Summary!$U$9:$U$10</c:f>
              <c:numCache>
                <c:formatCode>0</c:formatCode>
                <c:ptCount val="2"/>
                <c:pt idx="0">
                  <c:v>126.00000000116415</c:v>
                </c:pt>
                <c:pt idx="1">
                  <c:v>168.00000000465656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EB4-4C78-816E-D1F5327B9A76}"/>
            </c:ext>
          </c:extLst>
        </c:ser>
        <c:ser>
          <c:idx val="3"/>
          <c:order val="3"/>
          <c:tx>
            <c:strRef>
              <c:f>Summary!$V$8</c:f>
              <c:strCache>
                <c:ptCount val="1"/>
                <c:pt idx="0">
                  <c:v>DTA to Bed Ready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Summary!$R$9:$R$10</c:f>
              <c:strCache>
                <c:ptCount val="2"/>
                <c:pt idx="0">
                  <c:v>Median</c:v>
                </c:pt>
                <c:pt idx="1">
                  <c:v>80th %ile</c:v>
                </c:pt>
              </c:strCache>
            </c:strRef>
          </c:cat>
          <c:val>
            <c:numRef>
              <c:f>Summary!$V$9:$V$10</c:f>
              <c:numCache>
                <c:formatCode>0</c:formatCode>
                <c:ptCount val="2"/>
                <c:pt idx="0">
                  <c:v>145.50000000360887</c:v>
                </c:pt>
                <c:pt idx="1">
                  <c:v>395.59999997425109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EB4-4C78-816E-D1F5327B9A76}"/>
            </c:ext>
          </c:extLst>
        </c:ser>
        <c:ser>
          <c:idx val="4"/>
          <c:order val="4"/>
          <c:tx>
            <c:strRef>
              <c:f>Summary!$W$8</c:f>
              <c:strCache>
                <c:ptCount val="1"/>
                <c:pt idx="0">
                  <c:v>Admit Bed Ready to Depart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Summary!$R$9:$R$10</c:f>
              <c:strCache>
                <c:ptCount val="2"/>
                <c:pt idx="0">
                  <c:v>Median</c:v>
                </c:pt>
                <c:pt idx="1">
                  <c:v>80th %ile</c:v>
                </c:pt>
              </c:strCache>
            </c:strRef>
          </c:cat>
          <c:val>
            <c:numRef>
              <c:f>Summary!$W$9:$W$10</c:f>
              <c:numCache>
                <c:formatCode>0</c:formatCode>
                <c:ptCount val="2"/>
                <c:pt idx="0">
                  <c:v>47.999999957391992</c:v>
                </c:pt>
                <c:pt idx="1">
                  <c:v>93.999999971129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EB4-4C78-816E-D1F5327B9A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5429632"/>
        <c:axId val="85439616"/>
      </c:barChart>
      <c:catAx>
        <c:axId val="85429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39616"/>
        <c:crosses val="autoZero"/>
        <c:auto val="1"/>
        <c:lblAlgn val="ctr"/>
        <c:lblOffset val="100"/>
        <c:noMultiLvlLbl val="0"/>
      </c:catAx>
      <c:valAx>
        <c:axId val="85439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29632"/>
        <c:crosses val="autoZero"/>
        <c:crossBetween val="between"/>
        <c:majorUnit val="6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40" b="0" i="0" u="none" strike="noStrike" baseline="0" dirty="0">
                <a:effectLst/>
              </a:rPr>
              <a:t>Example - </a:t>
            </a:r>
            <a:r>
              <a:rPr lang="en-US" dirty="0"/>
              <a:t>Delays as major contributor to ED LOS &gt; 4 hours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Pareto!$C$1</c:f>
              <c:strCache>
                <c:ptCount val="1"/>
                <c:pt idx="0">
                  <c:v>Delays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Pareto!$B$2:$B$11</c:f>
              <c:strCache>
                <c:ptCount val="10"/>
                <c:pt idx="0">
                  <c:v>Inpatient bed not ready/no bed</c:v>
                </c:pt>
                <c:pt idx="1">
                  <c:v>Specialty review</c:v>
                </c:pt>
                <c:pt idx="2">
                  <c:v>Referral to specialty</c:v>
                </c:pt>
                <c:pt idx="3">
                  <c:v>ED MO Assessment/ decision making</c:v>
                </c:pt>
                <c:pt idx="4">
                  <c:v>Access to ED Treatment space</c:v>
                </c:pt>
                <c:pt idx="5">
                  <c:v>Delay to CT  and radiology results</c:v>
                </c:pt>
                <c:pt idx="6">
                  <c:v>Delay to MH reivew</c:v>
                </c:pt>
                <c:pt idx="7">
                  <c:v>Pathology</c:v>
                </c:pt>
                <c:pt idx="8">
                  <c:v>Discharge/admit decision</c:v>
                </c:pt>
                <c:pt idx="9">
                  <c:v>Nursing availability</c:v>
                </c:pt>
              </c:strCache>
            </c:strRef>
          </c:cat>
          <c:val>
            <c:numRef>
              <c:f>Pareto!$C$2:$C$11</c:f>
              <c:numCache>
                <c:formatCode>General</c:formatCode>
                <c:ptCount val="10"/>
                <c:pt idx="0">
                  <c:v>29</c:v>
                </c:pt>
                <c:pt idx="1">
                  <c:v>25</c:v>
                </c:pt>
                <c:pt idx="2">
                  <c:v>16</c:v>
                </c:pt>
                <c:pt idx="3">
                  <c:v>9</c:v>
                </c:pt>
                <c:pt idx="4">
                  <c:v>7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43-4E98-A22B-2A6E533B1F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487872"/>
        <c:axId val="93489408"/>
      </c:barChart>
      <c:catAx>
        <c:axId val="9348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489408"/>
        <c:crosses val="autoZero"/>
        <c:auto val="1"/>
        <c:lblAlgn val="ctr"/>
        <c:lblOffset val="100"/>
        <c:noMultiLvlLbl val="0"/>
      </c:catAx>
      <c:valAx>
        <c:axId val="93489408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Patient delays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48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58417-E609-4A7F-9E9D-EA3AD43136B3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BE518-F307-4A0A-8EC9-B8C7568668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4546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C164C1-6BE7-405E-BAFD-D4F0AB07BE6F}" type="slidenum">
              <a:rPr lang="en-AU" smtClean="0"/>
              <a:pPr/>
              <a:t>2</a:t>
            </a:fld>
            <a:endParaRPr lang="en-AU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41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2400" y="784225"/>
            <a:ext cx="6961188" cy="39163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 solutions on the patient journey framework</a:t>
            </a:r>
            <a:r>
              <a:rPr lang="en-US" baseline="0" dirty="0"/>
              <a:t> and the proven root causes</a:t>
            </a:r>
          </a:p>
          <a:p>
            <a:endParaRPr lang="en-US" dirty="0"/>
          </a:p>
          <a:p>
            <a:r>
              <a:rPr lang="en-US" dirty="0"/>
              <a:t>5 days 24/7</a:t>
            </a:r>
          </a:p>
          <a:p>
            <a:r>
              <a:rPr lang="en-US" dirty="0"/>
              <a:t>Volunteers from wards, specialists,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4AA-5391-4739-8BCE-9FD9359FCC79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4950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5F5C93-81E3-407C-A50A-241CBA1892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29668EC-6993-4DD3-A810-C35E9B2ED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F65D73-9A79-4EEA-9CC5-44D80B7FF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072B-E032-4423-9B0F-6BF03D54D74D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84F6B4-DE7E-4E76-A12A-8265999D3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B4C2F3-2A12-444C-9F36-FBCC29071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0067-A9D8-4199-B0DE-2F208628F6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091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E76A98-C33A-4371-9C00-252995913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2D99E01-CC5E-43B1-A6CD-1B388D6D4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2787FE-EFBA-46D7-AAB9-9851C4B7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072B-E032-4423-9B0F-6BF03D54D74D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9DC570-5908-4950-9ECE-3EACB811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AD3CADD-E416-4469-AB0B-FD243540F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0067-A9D8-4199-B0DE-2F208628F6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551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147E2C1-7010-4E28-9033-37B925319B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DD6D925-186E-4E82-B557-22E1F2C2C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D0420F-E127-47FD-81D2-2E02D8E5D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072B-E032-4423-9B0F-6BF03D54D74D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EE5A8A-48D8-412D-A919-AF070A4C0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006BCB-C8A5-4D2B-BCFD-F9DD19DE9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0067-A9D8-4199-B0DE-2F208628F6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925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584752-8566-4E08-B869-DE59BBC4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8783E1-5670-4F56-AD25-7E34C7DC4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679098-4249-4622-B58E-EDB85A914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072B-E032-4423-9B0F-6BF03D54D74D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0ADF3F-F313-4A05-9D0E-49C388F33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1DBE9C-CD6C-48CB-898F-32D25A563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0067-A9D8-4199-B0DE-2F208628F6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413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6304C1-7873-44AF-A2F0-E6B6307CC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CC08EB-559A-452C-9FF2-509E77FEE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A9A4EC-3A1C-4854-8A5E-2E6FE6DFF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072B-E032-4423-9B0F-6BF03D54D74D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370ED1-8DA8-4301-AD69-F272F4A7D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4BD3CD-102D-43D4-AE5D-5EE911AB5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0067-A9D8-4199-B0DE-2F208628F6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765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B299A0-C85D-4374-A31D-56CA93A57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E273E3-1529-4B4A-B155-C36555E2D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FD2D449-2B66-4A45-A452-DED6D1DBB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E276C8-C727-4AD9-B727-F64480B8A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072B-E032-4423-9B0F-6BF03D54D74D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49FC618-32BF-4FDD-B366-D9344B0B8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E5E1FB7-522B-49CA-80A7-C6186E36B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0067-A9D8-4199-B0DE-2F208628F6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383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DFBE47-2A85-4CCD-8584-47BF1F303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127BF0F-9DEA-4A95-89CE-56B17E758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2873202-5EF6-451F-AC40-7268771A4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431676E-2682-4731-811F-F785EE38D0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04D9C6D-93EB-459F-B6AB-46D0D5DA43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082A85F-D92A-48E6-B383-953B66070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072B-E032-4423-9B0F-6BF03D54D74D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873DF54-564B-4838-B120-C7A33769A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BE446B9-3BDE-4FC5-933B-15C9185D2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0067-A9D8-4199-B0DE-2F208628F6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840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B0CFE3-2D0F-4DE2-9DE2-0D5F081FB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4B0E674-6612-4993-AAE1-25C36BEA1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072B-E032-4423-9B0F-6BF03D54D74D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6AB16FB-E4D6-4977-BC63-C845F123F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459FDEE-4730-4F03-AA0A-DF6E54349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0067-A9D8-4199-B0DE-2F208628F6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197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70B66B9-AD36-4B35-A872-1318D4F4B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072B-E032-4423-9B0F-6BF03D54D74D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A01DFF2-DA36-402A-B008-F5FB5CCAF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5ABE148-493A-4CAF-ACD7-859E81D53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0067-A9D8-4199-B0DE-2F208628F6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191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861DA5-8981-42A2-9E70-B236173C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52C871-727E-4598-B050-675BF64D0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0936705-D903-481D-A1F3-67222BC8D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BB9475-0F07-4086-90C3-53EE5954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072B-E032-4423-9B0F-6BF03D54D74D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F42406-A3D4-4916-BEB2-399E28E34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774FAA-50DA-494A-BE5D-C6E0AF18F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0067-A9D8-4199-B0DE-2F208628F6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448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64D0F5-2BBB-47B3-B6ED-339592474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65FA2B1-E13D-43AA-898D-6D8D9EF985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A4DFBD1-B409-43CE-A847-4005F717F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870AB78-7F5C-4CAF-9B7D-B43CBD23B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072B-E032-4423-9B0F-6BF03D54D74D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E8F9C24-97C1-4707-A7ED-08C425734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27B2CBF-F403-45F3-9783-84BAB7BC2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0067-A9D8-4199-B0DE-2F208628F6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493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5ED63C3-5B7C-4EF4-BC7E-CCF126B6C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2C829C4-ECB6-4B3A-81B3-D9AFD2AD7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91ADE5-AF33-4550-9E7E-CBCA446F38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3072B-E032-4423-9B0F-6BF03D54D74D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0F0413-6E84-4B70-973C-5E30FF8A03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70ED8F-30C1-4CB8-99C3-0B8CBF470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70067-A9D8-4199-B0DE-2F208628F6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424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5CBBA31-93A9-4E3C-8B5C-7EB38F5F2D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2C123BC1-971B-4EA9-B48B-7CFEFAC5270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863600">
              <a:lnSpc>
                <a:spcPct val="90000"/>
              </a:lnSpc>
            </a:pPr>
            <a:r>
              <a:rPr lang="en-AU" sz="5400" dirty="0">
                <a:latin typeface="Arial" charset="0"/>
              </a:rPr>
              <a:t>[Insert Hospital Name]</a:t>
            </a:r>
          </a:p>
          <a:p>
            <a:pPr defTabSz="863600">
              <a:lnSpc>
                <a:spcPct val="90000"/>
              </a:lnSpc>
            </a:pPr>
            <a:r>
              <a:rPr lang="en-US" sz="5400" dirty="0">
                <a:latin typeface="Arial" charset="0"/>
              </a:rPr>
              <a:t>Emergency patient Timeline Study</a:t>
            </a:r>
            <a:endParaRPr lang="en-AU" sz="5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95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133843" y="380138"/>
            <a:ext cx="7998202" cy="1220804"/>
          </a:xfrm>
        </p:spPr>
        <p:txBody>
          <a:bodyPr>
            <a:normAutofit fontScale="90000"/>
          </a:bodyPr>
          <a:lstStyle/>
          <a:p>
            <a:r>
              <a:rPr lang="en-AU" dirty="0"/>
              <a:t>Where do we go to from here?</a:t>
            </a:r>
            <a:br>
              <a:rPr lang="en-AU" dirty="0"/>
            </a:br>
            <a:r>
              <a:rPr lang="en-AU" i="1" dirty="0"/>
              <a:t>Discussion Points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Root Cause Analysis</a:t>
            </a:r>
          </a:p>
          <a:p>
            <a:r>
              <a:rPr lang="en-US" dirty="0"/>
              <a:t>Further data analysis to clarify issues</a:t>
            </a:r>
          </a:p>
          <a:p>
            <a:r>
              <a:rPr lang="en-US" dirty="0"/>
              <a:t>Solution Design</a:t>
            </a:r>
          </a:p>
        </p:txBody>
      </p:sp>
    </p:spTree>
    <p:extLst>
      <p:ext uri="{BB962C8B-B14F-4D97-AF65-F5344CB8AC3E}">
        <p14:creationId xmlns:p14="http://schemas.microsoft.com/office/powerpoint/2010/main" val="322839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1272209" y="306067"/>
            <a:ext cx="8861201" cy="122080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AU" dirty="0"/>
              <a:t>Why do we need the Timeline Study?</a:t>
            </a:r>
            <a:br>
              <a:rPr lang="en-AU" dirty="0"/>
            </a:br>
            <a:r>
              <a:rPr lang="en-AU" i="1" dirty="0"/>
              <a:t>because we know things can be like this...</a:t>
            </a:r>
          </a:p>
        </p:txBody>
      </p:sp>
      <p:sp>
        <p:nvSpPr>
          <p:cNvPr id="4099" name="Content Placeholder 7"/>
          <p:cNvSpPr>
            <a:spLocks noGrp="1"/>
          </p:cNvSpPr>
          <p:nvPr>
            <p:ph sz="half" idx="1"/>
          </p:nvPr>
        </p:nvSpPr>
        <p:spPr>
          <a:xfrm>
            <a:off x="1754362" y="2516204"/>
            <a:ext cx="4417807" cy="3121699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AU" sz="1692" dirty="0"/>
              <a:t>Initial ED Review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69" dirty="0"/>
              <a:t>Junior RN, senior RN, junior MO, senior MO....then decision</a:t>
            </a:r>
          </a:p>
          <a:p>
            <a:pPr lvl="1">
              <a:spcBef>
                <a:spcPct val="0"/>
              </a:spcBef>
            </a:pPr>
            <a:endParaRPr lang="en-AU" sz="1269" dirty="0"/>
          </a:p>
          <a:p>
            <a:pPr>
              <a:spcBef>
                <a:spcPct val="0"/>
              </a:spcBef>
            </a:pPr>
            <a:r>
              <a:rPr lang="en-AU" sz="1692" dirty="0"/>
              <a:t>In Patient Review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69" dirty="0"/>
              <a:t>Calls to Specialty Consultant unanswered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69" dirty="0"/>
              <a:t>Consultant not in hospital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69" dirty="0"/>
              <a:t>Multiple referrals, multiple specialties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69" dirty="0"/>
              <a:t>Delays and multiple conversations to accept patients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69" dirty="0"/>
              <a:t>Requesting additional diagnostics before decision or transfer to ward</a:t>
            </a:r>
          </a:p>
          <a:p>
            <a:pPr marL="457200" lvl="1" indent="0">
              <a:spcBef>
                <a:spcPct val="0"/>
              </a:spcBef>
              <a:buNone/>
            </a:pPr>
            <a:endParaRPr lang="en-AU" sz="1692" dirty="0"/>
          </a:p>
          <a:p>
            <a:pPr>
              <a:spcBef>
                <a:spcPct val="0"/>
              </a:spcBef>
            </a:pPr>
            <a:r>
              <a:rPr lang="en-AU" sz="1692" dirty="0"/>
              <a:t>Bed Allocation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69" dirty="0"/>
              <a:t>Bed status not accurate, electronic systems not fully utilised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69" dirty="0"/>
              <a:t>Bed management team spend significant time ‘looking’ for beds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69" dirty="0"/>
              <a:t>Available beds ‘hidden’ on wards</a:t>
            </a:r>
          </a:p>
        </p:txBody>
      </p:sp>
      <p:sp>
        <p:nvSpPr>
          <p:cNvPr id="4100" name="Content Placeholder 8"/>
          <p:cNvSpPr>
            <a:spLocks noGrp="1"/>
          </p:cNvSpPr>
          <p:nvPr>
            <p:ph sz="half" idx="2"/>
          </p:nvPr>
        </p:nvSpPr>
        <p:spPr>
          <a:xfrm>
            <a:off x="6214387" y="2516205"/>
            <a:ext cx="4147713" cy="2972248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AU" sz="1692" dirty="0"/>
              <a:t>ED Patient Preparation for Ward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69" dirty="0"/>
              <a:t>Ward ‘didn’t see’ bed request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69" dirty="0"/>
              <a:t>Ward ‘not ready’ to take patient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69" dirty="0"/>
              <a:t>Competing RN priorities in ED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69" dirty="0"/>
              <a:t>Competing MO priorities in ED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AU" sz="1269" dirty="0"/>
          </a:p>
          <a:p>
            <a:pPr>
              <a:spcBef>
                <a:spcPct val="0"/>
              </a:spcBef>
            </a:pPr>
            <a:r>
              <a:rPr lang="en-AU" sz="1692" dirty="0"/>
              <a:t>Patient Transfer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69" dirty="0"/>
              <a:t>Orderlies not available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AU" sz="1269" dirty="0"/>
          </a:p>
          <a:p>
            <a:pPr marL="0" indent="0">
              <a:spcBef>
                <a:spcPct val="0"/>
              </a:spcBef>
              <a:buNone/>
            </a:pPr>
            <a:r>
              <a:rPr lang="en-AU" sz="1904" b="1" i="1" dirty="0">
                <a:solidFill>
                  <a:srgbClr val="A71930"/>
                </a:solidFill>
              </a:rPr>
              <a:t>How do all the different parts coordinate themselves?</a:t>
            </a:r>
            <a:endParaRPr lang="en-AU" sz="1692" b="1" i="1" dirty="0">
              <a:solidFill>
                <a:srgbClr val="A71930"/>
              </a:solidFill>
            </a:endParaRPr>
          </a:p>
          <a:p>
            <a:endParaRPr lang="en-AU" sz="1692" dirty="0"/>
          </a:p>
        </p:txBody>
      </p:sp>
      <p:cxnSp>
        <p:nvCxnSpPr>
          <p:cNvPr id="4101" name="Straight Connector 3"/>
          <p:cNvCxnSpPr>
            <a:cxnSpLocks noChangeShapeType="1"/>
          </p:cNvCxnSpPr>
          <p:nvPr/>
        </p:nvCxnSpPr>
        <p:spPr bwMode="auto">
          <a:xfrm>
            <a:off x="1525960" y="1464294"/>
            <a:ext cx="9140082" cy="0"/>
          </a:xfrm>
          <a:prstGeom prst="line">
            <a:avLst/>
          </a:prstGeom>
          <a:noFill/>
          <a:ln w="9525" algn="ctr">
            <a:solidFill>
              <a:srgbClr val="133880"/>
            </a:solidFill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049280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2658A17-132E-3949-8914-F4772606AE6D}" type="slidenum">
              <a:rPr lang="en-US" sz="1100">
                <a:solidFill>
                  <a:schemeClr val="tx1"/>
                </a:solidFill>
                <a:latin typeface="EYInterstate Light" charset="0"/>
                <a:cs typeface="Arial" charset="0"/>
              </a:rPr>
              <a:pPr eaLnBrk="1" hangingPunct="1"/>
              <a:t>3</a:t>
            </a:fld>
            <a:endParaRPr lang="en-US" sz="1100" dirty="0">
              <a:solidFill>
                <a:schemeClr val="tx1"/>
              </a:solidFill>
              <a:latin typeface="EYInterstate Light" charset="0"/>
              <a:cs typeface="Arial" charset="0"/>
            </a:endParaRPr>
          </a:p>
        </p:txBody>
      </p:sp>
      <p:pic>
        <p:nvPicPr>
          <p:cNvPr id="25602" name="Picture 10" descr="4HR conceptual mod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912" y="1411288"/>
            <a:ext cx="5107781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041" y="4980784"/>
            <a:ext cx="6117431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5611" name="Title 1"/>
          <p:cNvSpPr>
            <a:spLocks noGrp="1"/>
          </p:cNvSpPr>
          <p:nvPr>
            <p:ph type="title"/>
          </p:nvPr>
        </p:nvSpPr>
        <p:spPr>
          <a:xfrm>
            <a:off x="2152651" y="659607"/>
            <a:ext cx="7174381" cy="477837"/>
          </a:xfrm>
        </p:spPr>
        <p:txBody>
          <a:bodyPr>
            <a:noAutofit/>
          </a:bodyPr>
          <a:lstStyle/>
          <a:p>
            <a:r>
              <a:rPr lang="en-AU" sz="3200" dirty="0"/>
              <a:t>What are we trying to achieve? Safe timely access to care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2551987" y="3655221"/>
            <a:ext cx="1067992" cy="1257299"/>
          </a:xfrm>
          <a:prstGeom prst="wedgeRectCallout">
            <a:avLst>
              <a:gd name="adj1" fmla="val 132510"/>
              <a:gd name="adj2" fmla="val -143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/>
              <a:t>SB ED Decision Clinician</a:t>
            </a:r>
          </a:p>
          <a:p>
            <a:pPr algn="ctr"/>
            <a:r>
              <a:rPr lang="en-AU" sz="1400" dirty="0"/>
              <a:t>Target 1:00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3788450" y="3655220"/>
            <a:ext cx="1067992" cy="1257299"/>
          </a:xfrm>
          <a:prstGeom prst="wedgeRectCallout">
            <a:avLst>
              <a:gd name="adj1" fmla="val 68295"/>
              <a:gd name="adj2" fmla="val -1404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/>
              <a:t>Test and referrals</a:t>
            </a:r>
          </a:p>
          <a:p>
            <a:pPr algn="ctr"/>
            <a:r>
              <a:rPr lang="en-AU" sz="1400" dirty="0"/>
              <a:t>Target 1:00</a:t>
            </a:r>
          </a:p>
        </p:txBody>
      </p:sp>
      <p:sp>
        <p:nvSpPr>
          <p:cNvPr id="17" name="Rectangular Callout 16"/>
          <p:cNvSpPr/>
          <p:nvPr/>
        </p:nvSpPr>
        <p:spPr>
          <a:xfrm>
            <a:off x="5048249" y="3653632"/>
            <a:ext cx="1067992" cy="1257299"/>
          </a:xfrm>
          <a:prstGeom prst="wedgeRectCallout">
            <a:avLst>
              <a:gd name="adj1" fmla="val -24012"/>
              <a:gd name="adj2" fmla="val -1404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/>
              <a:t>Admit DC decision</a:t>
            </a:r>
          </a:p>
          <a:p>
            <a:pPr algn="ctr"/>
            <a:r>
              <a:rPr lang="en-AU" sz="1400" dirty="0"/>
              <a:t>Target 2:00</a:t>
            </a:r>
          </a:p>
        </p:txBody>
      </p:sp>
      <p:sp>
        <p:nvSpPr>
          <p:cNvPr id="18" name="Rectangular Callout 17"/>
          <p:cNvSpPr/>
          <p:nvPr/>
        </p:nvSpPr>
        <p:spPr>
          <a:xfrm>
            <a:off x="6346626" y="3653632"/>
            <a:ext cx="1067992" cy="1257299"/>
          </a:xfrm>
          <a:prstGeom prst="wedgeRectCallout">
            <a:avLst>
              <a:gd name="adj1" fmla="val -46086"/>
              <a:gd name="adj2" fmla="val -143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/>
              <a:t>Bed allocated and ready</a:t>
            </a:r>
          </a:p>
          <a:p>
            <a:pPr algn="ctr"/>
            <a:r>
              <a:rPr lang="en-AU" sz="1400" dirty="0"/>
              <a:t>Target 3:00</a:t>
            </a:r>
          </a:p>
        </p:txBody>
      </p:sp>
      <p:sp>
        <p:nvSpPr>
          <p:cNvPr id="19" name="Rectangular Callout 18"/>
          <p:cNvSpPr/>
          <p:nvPr/>
        </p:nvSpPr>
        <p:spPr>
          <a:xfrm>
            <a:off x="7645002" y="3653630"/>
            <a:ext cx="1067992" cy="1257299"/>
          </a:xfrm>
          <a:prstGeom prst="wedgeRectCallout">
            <a:avLst>
              <a:gd name="adj1" fmla="val -98260"/>
              <a:gd name="adj2" fmla="val -1392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/>
              <a:t>Patient ready to depart</a:t>
            </a:r>
          </a:p>
          <a:p>
            <a:pPr algn="ctr"/>
            <a:r>
              <a:rPr lang="en-AU" sz="1400" dirty="0"/>
              <a:t>Target 3:45</a:t>
            </a:r>
          </a:p>
        </p:txBody>
      </p:sp>
      <p:sp>
        <p:nvSpPr>
          <p:cNvPr id="20" name="Rectangular Callout 19"/>
          <p:cNvSpPr/>
          <p:nvPr/>
        </p:nvSpPr>
        <p:spPr>
          <a:xfrm>
            <a:off x="8943379" y="3653629"/>
            <a:ext cx="1067992" cy="1257299"/>
          </a:xfrm>
          <a:prstGeom prst="wedgeRectCallout">
            <a:avLst>
              <a:gd name="adj1" fmla="val -156454"/>
              <a:gd name="adj2" fmla="val -1404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/>
              <a:t>Patient depart</a:t>
            </a:r>
          </a:p>
          <a:p>
            <a:pPr algn="ctr"/>
            <a:r>
              <a:rPr lang="en-AU" sz="1400" dirty="0"/>
              <a:t>Target 4:00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558222" y="5756275"/>
            <a:ext cx="7174381" cy="4778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3200" b="1" dirty="0"/>
              <a:t>This will be achievable for most patients – some need to stay in ED longer for clinical reasons</a:t>
            </a:r>
          </a:p>
        </p:txBody>
      </p:sp>
    </p:spTree>
    <p:extLst>
      <p:ext uri="{BB962C8B-B14F-4D97-AF65-F5344CB8AC3E}">
        <p14:creationId xmlns:p14="http://schemas.microsoft.com/office/powerpoint/2010/main" val="3779800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133843" y="92359"/>
            <a:ext cx="7998202" cy="1051202"/>
          </a:xfrm>
        </p:spPr>
        <p:txBody>
          <a:bodyPr/>
          <a:lstStyle/>
          <a:p>
            <a:r>
              <a:rPr lang="en-AU" dirty="0"/>
              <a:t>Methodology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135523" y="1296266"/>
            <a:ext cx="7996522" cy="4191373"/>
          </a:xfrm>
        </p:spPr>
        <p:txBody>
          <a:bodyPr/>
          <a:lstStyle/>
          <a:p>
            <a:r>
              <a:rPr lang="en-AU" sz="1904" dirty="0"/>
              <a:t>Data collected manually over 2 days on </a:t>
            </a:r>
            <a:r>
              <a:rPr lang="en-AU" sz="1904" dirty="0">
                <a:solidFill>
                  <a:srgbClr val="A71930"/>
                </a:solidFill>
              </a:rPr>
              <a:t>[insert your dates here]</a:t>
            </a:r>
          </a:p>
          <a:p>
            <a:r>
              <a:rPr lang="en-AU" sz="1904" dirty="0"/>
              <a:t>Staff collecting data included </a:t>
            </a:r>
            <a:r>
              <a:rPr lang="en-AU" sz="1904" dirty="0">
                <a:solidFill>
                  <a:srgbClr val="A71930"/>
                </a:solidFill>
              </a:rPr>
              <a:t>[insert range of staff groups who participated]</a:t>
            </a:r>
          </a:p>
          <a:p>
            <a:r>
              <a:rPr lang="en-AU" sz="1904" dirty="0"/>
              <a:t>The journeys of</a:t>
            </a:r>
            <a:r>
              <a:rPr lang="en-AU" sz="1904" dirty="0">
                <a:solidFill>
                  <a:srgbClr val="FF0000"/>
                </a:solidFill>
              </a:rPr>
              <a:t> </a:t>
            </a:r>
            <a:r>
              <a:rPr lang="en-AU" sz="1904" dirty="0">
                <a:solidFill>
                  <a:srgbClr val="A71930"/>
                </a:solidFill>
              </a:rPr>
              <a:t>[insert number here]</a:t>
            </a:r>
            <a:r>
              <a:rPr lang="en-AU" sz="1904" i="1" dirty="0">
                <a:solidFill>
                  <a:srgbClr val="A71930"/>
                </a:solidFill>
              </a:rPr>
              <a:t> </a:t>
            </a:r>
            <a:r>
              <a:rPr lang="en-AU" sz="1904" dirty="0"/>
              <a:t>patients were followed from arrival at triage to departure from ED </a:t>
            </a:r>
          </a:p>
          <a:p>
            <a:r>
              <a:rPr lang="en-AU" sz="1904" dirty="0"/>
              <a:t>The total number of presentations during the study period was </a:t>
            </a:r>
            <a:r>
              <a:rPr lang="en-AU" sz="1904" dirty="0">
                <a:solidFill>
                  <a:srgbClr val="A71930"/>
                </a:solidFill>
              </a:rPr>
              <a:t>[insert number here]</a:t>
            </a:r>
            <a:r>
              <a:rPr lang="en-AU" sz="1904" i="1" dirty="0">
                <a:solidFill>
                  <a:srgbClr val="A71930"/>
                </a:solidFill>
              </a:rPr>
              <a:t> </a:t>
            </a:r>
            <a:r>
              <a:rPr lang="en-AU" sz="1904" i="1" dirty="0"/>
              <a:t>– </a:t>
            </a:r>
            <a:r>
              <a:rPr lang="en-AU" sz="1904" dirty="0"/>
              <a:t>we would usually have </a:t>
            </a:r>
            <a:r>
              <a:rPr lang="en-AU" sz="1904" dirty="0">
                <a:solidFill>
                  <a:srgbClr val="A71930"/>
                </a:solidFill>
              </a:rPr>
              <a:t>[insert number here] </a:t>
            </a:r>
            <a:r>
              <a:rPr lang="en-AU" sz="1904" dirty="0"/>
              <a:t>presentations during this period – the </a:t>
            </a:r>
            <a:r>
              <a:rPr lang="en-AU" sz="1904" dirty="0" err="1"/>
              <a:t>sudy</a:t>
            </a:r>
            <a:r>
              <a:rPr lang="en-AU" sz="1904" dirty="0"/>
              <a:t> period was quieter/busier </a:t>
            </a:r>
            <a:r>
              <a:rPr lang="en-AU" sz="1904" dirty="0">
                <a:solidFill>
                  <a:srgbClr val="A71930"/>
                </a:solidFill>
              </a:rPr>
              <a:t>[delete one]</a:t>
            </a:r>
            <a:r>
              <a:rPr lang="en-AU" sz="1904" dirty="0"/>
              <a:t> than usual </a:t>
            </a:r>
          </a:p>
          <a:p>
            <a:r>
              <a:rPr lang="en-AU" sz="1904" dirty="0"/>
              <a:t>Data points included times to: Initial ED Review; In Patient Review; Bed Allocation; ED Patient Preparation for Ward and Patient Transfer</a:t>
            </a:r>
          </a:p>
          <a:p>
            <a:r>
              <a:rPr lang="en-AU" sz="1904" dirty="0"/>
              <a:t>A significant amount of narrative was also collected by the staff about observations of the process in action, barriers identified and missed opportunities. </a:t>
            </a:r>
          </a:p>
          <a:p>
            <a:endParaRPr lang="en-AU" sz="2116" dirty="0"/>
          </a:p>
        </p:txBody>
      </p:sp>
    </p:spTree>
    <p:extLst>
      <p:ext uri="{BB962C8B-B14F-4D97-AF65-F5344CB8AC3E}">
        <p14:creationId xmlns:p14="http://schemas.microsoft.com/office/powerpoint/2010/main" val="2452277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859FE0-2282-44A7-A1E9-8D5CAD680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Our admitted patient timeline [insert your timeline]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F9DAEB6-936C-466A-867D-C7621D5857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733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27526DB-F4F6-4EFF-9EED-59BD9A894D2E}"/>
              </a:ext>
            </a:extLst>
          </p:cNvPr>
          <p:cNvSpPr txBox="1"/>
          <p:nvPr/>
        </p:nvSpPr>
        <p:spPr>
          <a:xfrm>
            <a:off x="8476090" y="6176963"/>
            <a:ext cx="2401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DTA = Decision to admit</a:t>
            </a:r>
          </a:p>
        </p:txBody>
      </p:sp>
    </p:spTree>
    <p:extLst>
      <p:ext uri="{BB962C8B-B14F-4D97-AF65-F5344CB8AC3E}">
        <p14:creationId xmlns:p14="http://schemas.microsoft.com/office/powerpoint/2010/main" val="1649811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859FE0-2282-44A7-A1E9-8D5CAD680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Our non-admitted patient timeline [insert your timeline for non-admitted patients]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27526DB-F4F6-4EFF-9EED-59BD9A894D2E}"/>
              </a:ext>
            </a:extLst>
          </p:cNvPr>
          <p:cNvSpPr txBox="1"/>
          <p:nvPr/>
        </p:nvSpPr>
        <p:spPr>
          <a:xfrm>
            <a:off x="8476090" y="6176963"/>
            <a:ext cx="2401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DTA = Decision to admit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DE065D-8924-4DD6-83B3-33F267C61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4923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96070890"/>
              </p:ext>
            </p:extLst>
          </p:nvPr>
        </p:nvGraphicFramePr>
        <p:xfrm>
          <a:off x="0" y="0"/>
          <a:ext cx="121031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920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DF9E70-F1E6-417D-8BB9-5234BD817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Case study [insert an observed patient journey from your study that demonstrates the key issues] </a:t>
            </a:r>
          </a:p>
        </p:txBody>
      </p:sp>
    </p:spTree>
    <p:extLst>
      <p:ext uri="{BB962C8B-B14F-4D97-AF65-F5344CB8AC3E}">
        <p14:creationId xmlns:p14="http://schemas.microsoft.com/office/powerpoint/2010/main" val="1662165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327868" y="380138"/>
            <a:ext cx="8804177" cy="1220804"/>
          </a:xfrm>
        </p:spPr>
        <p:txBody>
          <a:bodyPr>
            <a:normAutofit fontScale="90000"/>
          </a:bodyPr>
          <a:lstStyle/>
          <a:p>
            <a:r>
              <a:rPr lang="en-AU" dirty="0"/>
              <a:t>Themes of barriers to flow identified during observations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[Insert local issues observed during the study]</a:t>
            </a:r>
          </a:p>
        </p:txBody>
      </p:sp>
    </p:spTree>
    <p:extLst>
      <p:ext uri="{BB962C8B-B14F-4D97-AF65-F5344CB8AC3E}">
        <p14:creationId xmlns:p14="http://schemas.microsoft.com/office/powerpoint/2010/main" val="388738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AD1EA2D5C3B24982CEB388F1E70768" ma:contentTypeVersion="2" ma:contentTypeDescription="Create a new document." ma:contentTypeScope="" ma:versionID="9945670e7af9060a84f11d38da0908c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3dc06c31ec82c0019b22eee8fb71ea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4099C5-C2AB-43D7-AD83-F371BB539E3C}"/>
</file>

<file path=customXml/itemProps2.xml><?xml version="1.0" encoding="utf-8"?>
<ds:datastoreItem xmlns:ds="http://schemas.openxmlformats.org/officeDocument/2006/customXml" ds:itemID="{5612F274-6D2F-4DB2-81A8-3E552262659F}"/>
</file>

<file path=customXml/itemProps3.xml><?xml version="1.0" encoding="utf-8"?>
<ds:datastoreItem xmlns:ds="http://schemas.openxmlformats.org/officeDocument/2006/customXml" ds:itemID="{2AE8F2EF-3201-42FF-BBC4-F3A4AD31090F}"/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469</Words>
  <Application>Microsoft Office PowerPoint</Application>
  <PresentationFormat>Custom</PresentationFormat>
  <Paragraphs>69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[Insert Hospital Name] Emergency patient Timeline Study</vt:lpstr>
      <vt:lpstr>Why do we need the Timeline Study? because we know things can be like this...</vt:lpstr>
      <vt:lpstr>What are we trying to achieve? Safe timely access to care</vt:lpstr>
      <vt:lpstr>Methodology</vt:lpstr>
      <vt:lpstr>Our admitted patient timeline [insert your timeline]</vt:lpstr>
      <vt:lpstr>Our non-admitted patient timeline [insert your timeline for non-admitted patients]</vt:lpstr>
      <vt:lpstr>PowerPoint Presentation</vt:lpstr>
      <vt:lpstr>Case study [insert an observed patient journey from your study that demonstrates the key issues] </vt:lpstr>
      <vt:lpstr>Themes of barriers to flow identified during observations</vt:lpstr>
      <vt:lpstr>Where do we go to from here? Discussion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- Emergency patient timeline study</dc:title>
  <dc:creator>Louise</dc:creator>
  <cp:lastModifiedBy>BARRETT, Elizabeth</cp:lastModifiedBy>
  <cp:revision>5</cp:revision>
  <dcterms:created xsi:type="dcterms:W3CDTF">2018-06-12T05:55:36Z</dcterms:created>
  <dcterms:modified xsi:type="dcterms:W3CDTF">2018-06-14T03:23:49Z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0x010100E0AD1EA2D5C3B24982CEB388F1E70768</vt:lpwstr>
  </property>
</Properties>
</file>