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17.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docProps/app.xml" ContentType="application/vnd.openxmlformats-officedocument.extended-properties+xml"/>
  <Override PartName="/ppt/tags/tag1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3.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ppt/tags/tag14.xml" ContentType="application/vnd.openxmlformats-officedocument.presentationml.tags+xml"/>
  <Override PartName="/ppt/tags/tag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Lst>
  <p:notesMasterIdLst>
    <p:notesMasterId r:id="rId24"/>
  </p:notesMasterIdLst>
  <p:sldIdLst>
    <p:sldId id="345" r:id="rId6"/>
    <p:sldId id="374" r:id="rId7"/>
    <p:sldId id="348" r:id="rId8"/>
    <p:sldId id="347" r:id="rId9"/>
    <p:sldId id="356" r:id="rId10"/>
    <p:sldId id="357" r:id="rId11"/>
    <p:sldId id="326" r:id="rId12"/>
    <p:sldId id="375" r:id="rId13"/>
    <p:sldId id="373" r:id="rId14"/>
    <p:sldId id="382" r:id="rId15"/>
    <p:sldId id="377" r:id="rId16"/>
    <p:sldId id="379" r:id="rId17"/>
    <p:sldId id="376" r:id="rId18"/>
    <p:sldId id="383" r:id="rId19"/>
    <p:sldId id="380" r:id="rId20"/>
    <p:sldId id="365" r:id="rId21"/>
    <p:sldId id="370" r:id="rId22"/>
    <p:sldId id="372" r:id="rId23"/>
  </p:sldIdLst>
  <p:sldSz cx="9144000" cy="6858000" type="screen4x3"/>
  <p:notesSz cx="6669088" cy="9926638"/>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userDrawn="1">
          <p15:clr>
            <a:srgbClr val="A4A3A4"/>
          </p15:clr>
        </p15:guide>
        <p15:guide id="4" orient="horz" pos="2115" userDrawn="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00"/>
    <a:srgbClr val="FF7F2F"/>
    <a:srgbClr val="752F8A"/>
    <a:srgbClr val="78B143"/>
    <a:srgbClr val="001942"/>
    <a:srgbClr val="00122E"/>
    <a:srgbClr val="FFFFFF"/>
    <a:srgbClr val="001E50"/>
    <a:srgbClr val="1C3F94"/>
    <a:srgbClr val="0D7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440" autoAdjust="0"/>
    <p:restoredTop sz="83952" autoAdjust="0"/>
  </p:normalViewPr>
  <p:slideViewPr>
    <p:cSldViewPr snapToGrid="0" showGuides="1">
      <p:cViewPr varScale="1">
        <p:scale>
          <a:sx n="128" d="100"/>
          <a:sy n="128" d="100"/>
        </p:scale>
        <p:origin x="126" y="264"/>
      </p:cViewPr>
      <p:guideLst>
        <p:guide orient="horz" pos="1774"/>
        <p:guide orient="horz" pos="2115"/>
        <p:guide pos="2880"/>
      </p:guideLst>
    </p:cSldViewPr>
  </p:slideViewPr>
  <p:outlineViewPr>
    <p:cViewPr>
      <p:scale>
        <a:sx n="33" d="100"/>
        <a:sy n="33" d="100"/>
      </p:scale>
      <p:origin x="0" y="-2852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atin typeface="Arial" panose="020B0604020202020204" pitchFamily="34" charset="0"/>
              </a:defRPr>
            </a:lvl1pPr>
          </a:lstStyle>
          <a:p>
            <a:fld id="{B54B9022-B3DC-4EAE-8AD5-71EC8BD8744A}" type="datetimeFigureOut">
              <a:rPr lang="en-AU" smtClean="0"/>
              <a:pPr/>
              <a:t>26/11/2021</a:t>
            </a:fld>
            <a:endParaRPr lang="en-AU"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3ACC9E35-E9F3-4F69-AAEB-DBBAC33C112E}" type="slidenum">
              <a:rPr lang="en-AU" smtClean="0"/>
              <a:pPr/>
              <a:t>‹#›</a:t>
            </a:fld>
            <a:endParaRPr lang="en-AU" dirty="0"/>
          </a:p>
        </p:txBody>
      </p:sp>
    </p:spTree>
    <p:extLst>
      <p:ext uri="{BB962C8B-B14F-4D97-AF65-F5344CB8AC3E}">
        <p14:creationId xmlns:p14="http://schemas.microsoft.com/office/powerpoint/2010/main" val="160902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a:t>
            </a:fld>
            <a:endParaRPr lang="en-AU" dirty="0"/>
          </a:p>
        </p:txBody>
      </p:sp>
    </p:spTree>
    <p:extLst>
      <p:ext uri="{BB962C8B-B14F-4D97-AF65-F5344CB8AC3E}">
        <p14:creationId xmlns:p14="http://schemas.microsoft.com/office/powerpoint/2010/main" val="391624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11</a:t>
            </a:fld>
            <a:endParaRPr lang="en-AU" dirty="0"/>
          </a:p>
        </p:txBody>
      </p:sp>
    </p:spTree>
    <p:extLst>
      <p:ext uri="{BB962C8B-B14F-4D97-AF65-F5344CB8AC3E}">
        <p14:creationId xmlns:p14="http://schemas.microsoft.com/office/powerpoint/2010/main" val="399989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12</a:t>
            </a:fld>
            <a:endParaRPr lang="en-AU" dirty="0"/>
          </a:p>
        </p:txBody>
      </p:sp>
    </p:spTree>
    <p:extLst>
      <p:ext uri="{BB962C8B-B14F-4D97-AF65-F5344CB8AC3E}">
        <p14:creationId xmlns:p14="http://schemas.microsoft.com/office/powerpoint/2010/main" val="217503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13</a:t>
            </a:fld>
            <a:endParaRPr lang="en-AU" dirty="0"/>
          </a:p>
        </p:txBody>
      </p:sp>
    </p:spTree>
    <p:extLst>
      <p:ext uri="{BB962C8B-B14F-4D97-AF65-F5344CB8AC3E}">
        <p14:creationId xmlns:p14="http://schemas.microsoft.com/office/powerpoint/2010/main" val="79565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14</a:t>
            </a:fld>
            <a:endParaRPr lang="en-AU" dirty="0"/>
          </a:p>
        </p:txBody>
      </p:sp>
    </p:spTree>
    <p:extLst>
      <p:ext uri="{BB962C8B-B14F-4D97-AF65-F5344CB8AC3E}">
        <p14:creationId xmlns:p14="http://schemas.microsoft.com/office/powerpoint/2010/main" val="63897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15</a:t>
            </a:fld>
            <a:endParaRPr lang="en-AU" dirty="0"/>
          </a:p>
        </p:txBody>
      </p:sp>
    </p:spTree>
    <p:extLst>
      <p:ext uri="{BB962C8B-B14F-4D97-AF65-F5344CB8AC3E}">
        <p14:creationId xmlns:p14="http://schemas.microsoft.com/office/powerpoint/2010/main" val="245591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16</a:t>
            </a:fld>
            <a:endParaRPr lang="en-AU" dirty="0"/>
          </a:p>
        </p:txBody>
      </p:sp>
    </p:spTree>
    <p:extLst>
      <p:ext uri="{BB962C8B-B14F-4D97-AF65-F5344CB8AC3E}">
        <p14:creationId xmlns:p14="http://schemas.microsoft.com/office/powerpoint/2010/main" val="316953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17</a:t>
            </a:fld>
            <a:endParaRPr lang="en-AU" dirty="0"/>
          </a:p>
        </p:txBody>
      </p:sp>
    </p:spTree>
    <p:extLst>
      <p:ext uri="{BB962C8B-B14F-4D97-AF65-F5344CB8AC3E}">
        <p14:creationId xmlns:p14="http://schemas.microsoft.com/office/powerpoint/2010/main" val="414172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18</a:t>
            </a:fld>
            <a:endParaRPr lang="en-AU" dirty="0"/>
          </a:p>
        </p:txBody>
      </p:sp>
    </p:spTree>
    <p:extLst>
      <p:ext uri="{BB962C8B-B14F-4D97-AF65-F5344CB8AC3E}">
        <p14:creationId xmlns:p14="http://schemas.microsoft.com/office/powerpoint/2010/main" val="224029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3</a:t>
            </a:fld>
            <a:endParaRPr lang="en-AU" dirty="0"/>
          </a:p>
        </p:txBody>
      </p:sp>
    </p:spTree>
    <p:extLst>
      <p:ext uri="{BB962C8B-B14F-4D97-AF65-F5344CB8AC3E}">
        <p14:creationId xmlns:p14="http://schemas.microsoft.com/office/powerpoint/2010/main" val="22460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4</a:t>
            </a:fld>
            <a:endParaRPr lang="en-AU" dirty="0"/>
          </a:p>
        </p:txBody>
      </p:sp>
    </p:spTree>
    <p:extLst>
      <p:ext uri="{BB962C8B-B14F-4D97-AF65-F5344CB8AC3E}">
        <p14:creationId xmlns:p14="http://schemas.microsoft.com/office/powerpoint/2010/main" val="420636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5</a:t>
            </a:fld>
            <a:endParaRPr lang="en-AU" dirty="0"/>
          </a:p>
        </p:txBody>
      </p:sp>
    </p:spTree>
    <p:extLst>
      <p:ext uri="{BB962C8B-B14F-4D97-AF65-F5344CB8AC3E}">
        <p14:creationId xmlns:p14="http://schemas.microsoft.com/office/powerpoint/2010/main" val="12203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6</a:t>
            </a:fld>
            <a:endParaRPr lang="en-AU" dirty="0"/>
          </a:p>
        </p:txBody>
      </p:sp>
    </p:spTree>
    <p:extLst>
      <p:ext uri="{BB962C8B-B14F-4D97-AF65-F5344CB8AC3E}">
        <p14:creationId xmlns:p14="http://schemas.microsoft.com/office/powerpoint/2010/main" val="34454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7</a:t>
            </a:fld>
            <a:endParaRPr lang="en-AU" dirty="0"/>
          </a:p>
        </p:txBody>
      </p:sp>
    </p:spTree>
    <p:extLst>
      <p:ext uri="{BB962C8B-B14F-4D97-AF65-F5344CB8AC3E}">
        <p14:creationId xmlns:p14="http://schemas.microsoft.com/office/powerpoint/2010/main" val="426295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0" i="0" u="none" strike="noStrike" kern="1200" baseline="0" dirty="0">
                <a:solidFill>
                  <a:schemeClr val="tx1"/>
                </a:solidFill>
                <a:latin typeface="Arial" panose="020B0604020202020204" pitchFamily="34" charset="0"/>
                <a:ea typeface="+mn-ea"/>
                <a:cs typeface="+mn-cs"/>
              </a:rPr>
              <a:t>Physical abuse is a </a:t>
            </a:r>
            <a:r>
              <a:rPr lang="en-AU" sz="1000" b="0" i="1" u="none" strike="noStrike" kern="1200" baseline="0" dirty="0">
                <a:solidFill>
                  <a:schemeClr val="tx1"/>
                </a:solidFill>
                <a:latin typeface="Arial" panose="020B0604020202020204" pitchFamily="34" charset="0"/>
                <a:ea typeface="+mn-ea"/>
                <a:cs typeface="+mn-cs"/>
              </a:rPr>
              <a:t>non-accidental </a:t>
            </a:r>
            <a:r>
              <a:rPr lang="en-AU" sz="1000" b="0" i="0" u="none" strike="noStrike" kern="1200" baseline="0" dirty="0">
                <a:solidFill>
                  <a:schemeClr val="tx1"/>
                </a:solidFill>
                <a:latin typeface="Arial" panose="020B0604020202020204" pitchFamily="34" charset="0"/>
                <a:ea typeface="+mn-ea"/>
                <a:cs typeface="+mn-cs"/>
              </a:rPr>
              <a:t>injury or pattern of injuries to a child or young person caused by a parent, caregiver or any other person.</a:t>
            </a:r>
          </a:p>
          <a:p>
            <a:r>
              <a:rPr lang="en-AU" sz="1000" b="0" i="0" u="none" strike="noStrike" kern="1200" baseline="0" dirty="0">
                <a:solidFill>
                  <a:schemeClr val="tx1"/>
                </a:solidFill>
                <a:latin typeface="Arial" panose="020B0604020202020204" pitchFamily="34" charset="0"/>
                <a:ea typeface="+mn-ea"/>
                <a:cs typeface="+mn-cs"/>
              </a:rPr>
              <a:t>Psychological abuse is characterised by a person subjecting or exposing another person to behaviour that may result in psychological trauma, including anxiety, chronic depression, or post-traumatic stress disorder.</a:t>
            </a:r>
          </a:p>
          <a:p>
            <a:r>
              <a:rPr lang="en-AU" sz="1000" b="0" i="0" u="none" strike="noStrike" kern="1200" baseline="0" dirty="0">
                <a:solidFill>
                  <a:schemeClr val="tx1"/>
                </a:solidFill>
                <a:latin typeface="Arial" panose="020B0604020202020204" pitchFamily="34" charset="0"/>
                <a:ea typeface="+mn-ea"/>
                <a:cs typeface="+mn-cs"/>
              </a:rPr>
              <a:t>• Sexual abuse occurs when someone involves a child or young person in a sexual activity by using their power over them or taking advantage of their trust.</a:t>
            </a:r>
          </a:p>
          <a:p>
            <a:r>
              <a:rPr lang="en-AU" sz="1000" b="0" i="0" u="none" strike="noStrike" kern="1200" baseline="0" dirty="0">
                <a:solidFill>
                  <a:schemeClr val="tx1"/>
                </a:solidFill>
                <a:latin typeface="Arial" panose="020B0604020202020204" pitchFamily="34" charset="0"/>
                <a:ea typeface="+mn-ea"/>
                <a:cs typeface="+mn-cs"/>
              </a:rPr>
              <a:t>• Emotional abuse of a young person can occur if the behaviour of their parent or caregiver damages the confidence and self-esteem of the child or young person, which often results in serious emotional disturbance or psychological trauma.</a:t>
            </a:r>
          </a:p>
          <a:p>
            <a:r>
              <a:rPr lang="en-AU" sz="1000" b="0" i="0" u="none" strike="noStrike" kern="1200" baseline="0" dirty="0">
                <a:solidFill>
                  <a:schemeClr val="tx1"/>
                </a:solidFill>
                <a:latin typeface="Arial" panose="020B0604020202020204" pitchFamily="34" charset="0"/>
                <a:ea typeface="+mn-ea"/>
                <a:cs typeface="+mn-cs"/>
              </a:rPr>
              <a:t>• Domestic or family violence is any abusive behaviour used by a person in a relationship to gain and maintain control over their partner or ex-partner. It can include a broad range of behaviours that cause fear and physical and/or psychological harm. If a child or young person is living in a household where there have been</a:t>
            </a:r>
          </a:p>
          <a:p>
            <a:r>
              <a:rPr lang="en-AU" sz="1000" b="0" i="0" u="none" strike="noStrike" kern="1200" baseline="0" dirty="0">
                <a:solidFill>
                  <a:schemeClr val="tx1"/>
                </a:solidFill>
                <a:latin typeface="Arial" panose="020B0604020202020204" pitchFamily="34" charset="0"/>
                <a:ea typeface="+mn-ea"/>
                <a:cs typeface="+mn-cs"/>
              </a:rPr>
              <a:t>incidents of domestic violence, they may be at risk of serious physical and/or psychological </a:t>
            </a:r>
            <a:r>
              <a:rPr lang="en-AU" sz="1100" b="0" i="0" u="none" strike="noStrike" kern="1200" baseline="0" dirty="0">
                <a:solidFill>
                  <a:schemeClr val="tx1"/>
                </a:solidFill>
                <a:latin typeface="Arial" panose="020B0604020202020204" pitchFamily="34" charset="0"/>
                <a:ea typeface="+mn-ea"/>
                <a:cs typeface="+mn-cs"/>
              </a:rPr>
              <a:t>harm</a:t>
            </a:r>
            <a:endParaRPr lang="en-AU" sz="1100"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8</a:t>
            </a:fld>
            <a:endParaRPr lang="en-AU" dirty="0"/>
          </a:p>
        </p:txBody>
      </p:sp>
    </p:spTree>
    <p:extLst>
      <p:ext uri="{BB962C8B-B14F-4D97-AF65-F5344CB8AC3E}">
        <p14:creationId xmlns:p14="http://schemas.microsoft.com/office/powerpoint/2010/main" val="402005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9</a:t>
            </a:fld>
            <a:endParaRPr lang="en-AU" dirty="0"/>
          </a:p>
        </p:txBody>
      </p:sp>
    </p:spTree>
    <p:extLst>
      <p:ext uri="{BB962C8B-B14F-4D97-AF65-F5344CB8AC3E}">
        <p14:creationId xmlns:p14="http://schemas.microsoft.com/office/powerpoint/2010/main" val="149289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effectLst/>
              </a:rPr>
              <a:t>Methadone (</a:t>
            </a:r>
            <a:r>
              <a:rPr lang="en-AU" b="1" dirty="0" err="1">
                <a:effectLst/>
              </a:rPr>
              <a:t>Biodone</a:t>
            </a:r>
            <a:r>
              <a:rPr lang="en-AU" b="1" dirty="0">
                <a:effectLst/>
              </a:rPr>
              <a:t> Forte® or Methadone Syrup®) </a:t>
            </a:r>
            <a:endParaRPr lang="en-AU" dirty="0">
              <a:effectLst/>
            </a:endParaRPr>
          </a:p>
          <a:p>
            <a:r>
              <a:rPr lang="en-AU" b="1" dirty="0">
                <a:effectLst/>
              </a:rPr>
              <a:t>Do not drive: </a:t>
            </a:r>
            <a:r>
              <a:rPr lang="en-AU" dirty="0">
                <a:effectLst/>
              </a:rPr>
              <a:t> 4 weeks from start </a:t>
            </a:r>
          </a:p>
          <a:p>
            <a:r>
              <a:rPr lang="en-AU" b="1" dirty="0">
                <a:effectLst/>
              </a:rPr>
              <a:t>Especially Careful : </a:t>
            </a:r>
            <a:r>
              <a:rPr lang="en-AU" dirty="0">
                <a:effectLst/>
              </a:rPr>
              <a:t>3-5 days after dose change </a:t>
            </a:r>
          </a:p>
          <a:p>
            <a:r>
              <a:rPr lang="en-AU" b="1" dirty="0">
                <a:effectLst/>
              </a:rPr>
              <a:t>Buprenorphine (</a:t>
            </a:r>
            <a:r>
              <a:rPr lang="en-AU" b="1" dirty="0" err="1">
                <a:effectLst/>
              </a:rPr>
              <a:t>Suboxone</a:t>
            </a:r>
            <a:r>
              <a:rPr lang="en-AU" b="1" dirty="0">
                <a:effectLst/>
              </a:rPr>
              <a:t>® or </a:t>
            </a:r>
            <a:r>
              <a:rPr lang="en-AU" b="1" dirty="0" err="1">
                <a:effectLst/>
              </a:rPr>
              <a:t>Subutex</a:t>
            </a:r>
            <a:r>
              <a:rPr lang="en-AU" b="1" dirty="0">
                <a:effectLst/>
              </a:rPr>
              <a:t>®) </a:t>
            </a:r>
            <a:endParaRPr lang="en-AU" dirty="0">
              <a:effectLst/>
            </a:endParaRPr>
          </a:p>
          <a:p>
            <a:r>
              <a:rPr lang="en-AU" b="1" dirty="0">
                <a:effectLst/>
              </a:rPr>
              <a:t>Do not drive:</a:t>
            </a:r>
            <a:r>
              <a:rPr lang="en-AU" dirty="0">
                <a:effectLst/>
              </a:rPr>
              <a:t> 2 weeks from start </a:t>
            </a:r>
          </a:p>
          <a:p>
            <a:r>
              <a:rPr lang="en-AU" b="1" dirty="0">
                <a:effectLst/>
              </a:rPr>
              <a:t>Be especially careful:</a:t>
            </a:r>
            <a:r>
              <a:rPr lang="en-AU" dirty="0">
                <a:effectLst/>
              </a:rPr>
              <a:t> 3-5 days after dose change </a:t>
            </a:r>
          </a:p>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10</a:t>
            </a:fld>
            <a:endParaRPr lang="en-AU" dirty="0"/>
          </a:p>
        </p:txBody>
      </p:sp>
    </p:spTree>
    <p:extLst>
      <p:ext uri="{BB962C8B-B14F-4D97-AF65-F5344CB8AC3E}">
        <p14:creationId xmlns:p14="http://schemas.microsoft.com/office/powerpoint/2010/main" val="207490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88" y="953179"/>
            <a:ext cx="4173537" cy="2387600"/>
          </a:xfrm>
        </p:spPr>
        <p:txBody>
          <a:bodyPr anchor="b"/>
          <a:lstStyle>
            <a:lvl1pPr algn="l">
              <a:defRPr lang="en-US" sz="6600" b="1" kern="1200" cap="none" baseline="0" dirty="0">
                <a:solidFill>
                  <a:schemeClr val="bg1"/>
                </a:solidFill>
                <a:latin typeface="+mj-lt"/>
                <a:ea typeface="+mj-ea"/>
                <a:cs typeface="+mj-cs"/>
              </a:defRPr>
            </a:lvl1pPr>
          </a:lstStyle>
          <a:p>
            <a:pPr marL="0" lvl="0" algn="l" defTabSz="914400" rtl="0" eaLnBrk="1" latinLnBrk="0" hangingPunct="1">
              <a:lnSpc>
                <a:spcPct val="90000"/>
              </a:lnSpc>
              <a:spcBef>
                <a:spcPct val="0"/>
              </a:spcBef>
              <a:buNone/>
            </a:pPr>
            <a:r>
              <a:rPr lang="en-US" dirty="0"/>
              <a:t>Title</a:t>
            </a:r>
          </a:p>
        </p:txBody>
      </p:sp>
      <p:sp>
        <p:nvSpPr>
          <p:cNvPr id="3" name="Subtitle 2"/>
          <p:cNvSpPr>
            <a:spLocks noGrp="1"/>
          </p:cNvSpPr>
          <p:nvPr>
            <p:ph type="subTitle" idx="1"/>
          </p:nvPr>
        </p:nvSpPr>
        <p:spPr>
          <a:xfrm>
            <a:off x="331788" y="3432854"/>
            <a:ext cx="4173537" cy="1655762"/>
          </a:xfrm>
        </p:spPr>
        <p:txBody>
          <a:bodyPr/>
          <a:lstStyle>
            <a:lvl1pPr marL="0" indent="0" algn="l">
              <a:buNone/>
              <a:defRPr lang="en-US" sz="18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600"/>
              </a:spcBef>
              <a:buClr>
                <a:schemeClr val="accent4"/>
              </a:buClr>
              <a:buSzPct val="75000"/>
              <a:buFont typeface="Arial" panose="020B0604020202020204" pitchFamily="34" charset="0"/>
              <a:buNone/>
            </a:pPr>
            <a:r>
              <a:rPr lang="en-US" dirty="0"/>
              <a:t>Click to edit Master subtitle style</a:t>
            </a:r>
          </a:p>
        </p:txBody>
      </p:sp>
      <p:pic>
        <p:nvPicPr>
          <p:cNvPr id="7" name="Picture 6">
            <a:extLst>
              <a:ext uri="{FF2B5EF4-FFF2-40B4-BE49-F238E27FC236}">
                <a16:creationId xmlns:a16="http://schemas.microsoft.com/office/drawing/2014/main" id="{24DE60F4-F358-4E62-9887-923C33557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06" r="52155"/>
          <a:stretch/>
        </p:blipFill>
        <p:spPr>
          <a:xfrm>
            <a:off x="4638677" y="546779"/>
            <a:ext cx="4505323" cy="6229421"/>
          </a:xfrm>
          <a:prstGeom prst="rect">
            <a:avLst/>
          </a:prstGeom>
        </p:spPr>
      </p:pic>
      <p:grpSp>
        <p:nvGrpSpPr>
          <p:cNvPr id="45" name="Group 44">
            <a:extLst>
              <a:ext uri="{FF2B5EF4-FFF2-40B4-BE49-F238E27FC236}">
                <a16:creationId xmlns:a16="http://schemas.microsoft.com/office/drawing/2014/main" id="{B0024A80-6E11-4693-B598-8DC0969F1778}"/>
              </a:ext>
            </a:extLst>
          </p:cNvPr>
          <p:cNvGrpSpPr/>
          <p:nvPr userDrawn="1"/>
        </p:nvGrpSpPr>
        <p:grpSpPr>
          <a:xfrm>
            <a:off x="335733" y="5831540"/>
            <a:ext cx="713777" cy="769667"/>
            <a:chOff x="335733" y="5831540"/>
            <a:chExt cx="713777" cy="769667"/>
          </a:xfrm>
          <a:solidFill>
            <a:schemeClr val="bg1"/>
          </a:solidFill>
        </p:grpSpPr>
        <p:sp>
          <p:nvSpPr>
            <p:cNvPr id="19" name="Freeform: Shape 18">
              <a:extLst>
                <a:ext uri="{FF2B5EF4-FFF2-40B4-BE49-F238E27FC236}">
                  <a16:creationId xmlns:a16="http://schemas.microsoft.com/office/drawing/2014/main" id="{70D9303C-EEB2-48A1-B3BB-EE71AE2EF02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46C0FB2-C0BB-4AFA-9767-DF8A791669B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E4B05A8-39D4-4E4C-ADEA-BE47AAB292A8}"/>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E35CF6E-B995-4805-BC53-3AEA923A5DEF}"/>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35DC608-6915-4FC8-8455-8AB7FA4A363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56DB3E12-B90B-4EBD-B985-8AE12F7A5742}"/>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84C2F6C-EE3F-45FF-89BC-B6D5E5B2F2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17529FAE-F330-4F78-8761-00EAFEAD7E0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BAFF6534-2B77-4FA5-8C66-E2F037A1F4A3}"/>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69A85B9-E61E-4B5B-9937-33A4F4F37F3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3FFBDFF-DA61-4500-AFB8-63B2F57942B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36B73BB-C82B-481D-A273-8C013A91C2A5}"/>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C2F8C7A-F099-4A2D-AA1F-A44277624312}"/>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F899923-2535-4043-9025-45F6D73A00D0}"/>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CEF719A9-3790-4003-B862-514AA8CF2FE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1160CB2-3CBB-4947-B8AE-5ABD982F7D44}"/>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DC78740-11DB-44D9-BC3F-668932BC3DE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4B6AFAF-E85A-488F-9803-D56D7BE45F3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5D4CE94-FE59-45AE-9329-8407846AA03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514BC14D-57E3-4588-8317-47CAC58B102F}"/>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33A4A2AF-6218-4503-8D00-5248FB0CE7E4}"/>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63AFBCE8-E6CF-4F80-B447-DD74AF31BE1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4FFD4AF0-439B-4397-8B10-0294EB71A17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E8EDB8EF-7CD7-48ED-9DF3-C71A322E53E6}"/>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AF0F4ED-5109-4868-B40F-0DC09CCA4E74}"/>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77946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Image 1">
    <p:spTree>
      <p:nvGrpSpPr>
        <p:cNvPr id="1" name=""/>
        <p:cNvGrpSpPr/>
        <p:nvPr/>
      </p:nvGrpSpPr>
      <p:grpSpPr>
        <a:xfrm>
          <a:off x="0" y="0"/>
          <a:ext cx="0" cy="0"/>
          <a:chOff x="0" y="0"/>
          <a:chExt cx="0" cy="0"/>
        </a:xfrm>
      </p:grpSpPr>
      <p:sp>
        <p:nvSpPr>
          <p:cNvPr id="67" name="Picture Placeholder 66"/>
          <p:cNvSpPr>
            <a:spLocks noGrp="1"/>
          </p:cNvSpPr>
          <p:nvPr>
            <p:ph type="pic" sz="quarter" idx="11"/>
          </p:nvPr>
        </p:nvSpPr>
        <p:spPr>
          <a:xfrm>
            <a:off x="0" y="0"/>
            <a:ext cx="9144000" cy="2910114"/>
          </a:xfrm>
          <a:custGeom>
            <a:avLst/>
            <a:gdLst>
              <a:gd name="connsiteX0" fmla="*/ 0 w 12192000"/>
              <a:gd name="connsiteY0" fmla="*/ 0 h 2910114"/>
              <a:gd name="connsiteX1" fmla="*/ 12192000 w 12192000"/>
              <a:gd name="connsiteY1" fmla="*/ 0 h 2910114"/>
              <a:gd name="connsiteX2" fmla="*/ 12192000 w 12192000"/>
              <a:gd name="connsiteY2" fmla="*/ 2089480 h 2910114"/>
              <a:gd name="connsiteX3" fmla="*/ 12192000 w 12192000"/>
              <a:gd name="connsiteY3" fmla="*/ 2910114 h 2910114"/>
              <a:gd name="connsiteX4" fmla="*/ 0 w 12192000"/>
              <a:gd name="connsiteY4" fmla="*/ 2910114 h 291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910114">
                <a:moveTo>
                  <a:pt x="0" y="0"/>
                </a:moveTo>
                <a:lnTo>
                  <a:pt x="12192000" y="0"/>
                </a:lnTo>
                <a:lnTo>
                  <a:pt x="12192000" y="2089480"/>
                </a:lnTo>
                <a:lnTo>
                  <a:pt x="12192000" y="2910114"/>
                </a:lnTo>
                <a:lnTo>
                  <a:pt x="0" y="2910114"/>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p:nvPr>
        </p:nvSpPr>
        <p:spPr>
          <a:xfrm>
            <a:off x="332187" y="2005241"/>
            <a:ext cx="8479630" cy="540310"/>
          </a:xfrm>
        </p:spPr>
        <p:txBody>
          <a:bodyPr lIns="0" tIns="0" rIns="0" bIns="0">
            <a:noAutofit/>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2186"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B5EC3768-5B7B-4D52-964A-6513598A24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id="{4116DDBB-B79A-4F4B-9EB3-CDEABBE1053F}"/>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id="{16226FB5-9653-4134-919A-8D26EB9044D5}"/>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BCF5871-79CE-4CCD-A1CE-9D388ABAFB6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EBDBBAC-9F9C-4A6E-A7D6-C21966880B6C}"/>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6E24B58-5B40-4603-9A7B-EE473D0C358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8E410F5-E0D8-44AF-99B9-1EDD938C707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EA38E8C-2FE0-4B39-9E7A-78E2A379BFA8}"/>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4C956E8-42D4-4175-B304-0C4E49BB1A4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E045589-F61F-4632-8832-19C33E96A6D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206CD1F0-E39D-49F5-B584-F9208D786F4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12631DF1-02B3-499F-B8D9-EFDD150BFE5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4FC72C5-6A65-46D5-8DAE-F6544D44EDC5}"/>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842B2C08-60BD-4F78-9E29-6A86188A4BBB}"/>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D80A9735-211E-4369-B704-15B69160C36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5497143-5C48-4271-9884-5F9B06596A1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C5F90DA-5015-4AD2-8D74-21BF2D93928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2EE246-40C2-4763-96DF-6D412D6857A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A61CFFFA-1836-42A0-990D-05A9347F9349}"/>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F8A8EA0-E330-4642-A0F9-1ACB61491F9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A07DCE99-3457-4D3A-A77E-06DFADE439C4}"/>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7D024651-90A1-4431-8050-06E713144232}"/>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9EB452C-9B7E-4FC5-99A7-3632C549F35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BC6A860-78BC-44C1-8545-4122C6491AE7}"/>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B8F6CF5-A932-4F18-87A1-80DEF348DACA}"/>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94E298C5-E641-46EB-BF3C-CEDD05F94809}"/>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11BB282-781C-4BE4-A344-D1CE0D67270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5588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op Image 1 examp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BD6499-F024-49A1-99A7-EEEF4D3153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6136" b="26136"/>
          <a:stretch/>
        </p:blipFill>
        <p:spPr>
          <a:xfrm>
            <a:off x="2" y="0"/>
            <a:ext cx="9143999" cy="2910114"/>
          </a:xfrm>
          <a:prstGeom prst="rect">
            <a:avLst/>
          </a:prstGeom>
        </p:spPr>
      </p:pic>
      <p:sp>
        <p:nvSpPr>
          <p:cNvPr id="3" name="Content Placeholder 2"/>
          <p:cNvSpPr>
            <a:spLocks noGrp="1"/>
          </p:cNvSpPr>
          <p:nvPr>
            <p:ph idx="1"/>
          </p:nvPr>
        </p:nvSpPr>
        <p:spPr>
          <a:xfrm>
            <a:off x="332186" y="3436261"/>
            <a:ext cx="4173141" cy="2389864"/>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89864"/>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191BFA28-2945-46F4-AA91-D1AA63DF4ACE}"/>
              </a:ext>
            </a:extLst>
          </p:cNvPr>
          <p:cNvSpPr/>
          <p:nvPr userDrawn="1"/>
        </p:nvSpPr>
        <p:spPr>
          <a:xfrm>
            <a:off x="0" y="2005243"/>
            <a:ext cx="9144000" cy="904873"/>
          </a:xfrm>
          <a:prstGeom prst="rect">
            <a:avLst/>
          </a:prstGeom>
          <a:gradFill>
            <a:gsLst>
              <a:gs pos="0">
                <a:schemeClr val="tx1">
                  <a:alpha val="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332187" y="2005241"/>
            <a:ext cx="8479630" cy="540310"/>
          </a:xfrm>
        </p:spPr>
        <p:txBody>
          <a:bodyPr lIns="0" tIns="0" rIns="0" bIns="0">
            <a:noAutofit/>
          </a:bodyPr>
          <a:lstStyle>
            <a:lvl1pPr>
              <a:defRPr cap="none">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6C82C884-DDCF-4EDA-B649-A8FFDE3C94E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10" name="Group 9">
            <a:extLst>
              <a:ext uri="{FF2B5EF4-FFF2-40B4-BE49-F238E27FC236}">
                <a16:creationId xmlns:a16="http://schemas.microsoft.com/office/drawing/2014/main" id="{36E28158-7774-4001-8620-6BB58777EF95}"/>
              </a:ext>
            </a:extLst>
          </p:cNvPr>
          <p:cNvGrpSpPr/>
          <p:nvPr userDrawn="1"/>
        </p:nvGrpSpPr>
        <p:grpSpPr>
          <a:xfrm>
            <a:off x="335733" y="5831540"/>
            <a:ext cx="713777" cy="769667"/>
            <a:chOff x="335733" y="5831540"/>
            <a:chExt cx="713777" cy="769667"/>
          </a:xfrm>
        </p:grpSpPr>
        <p:sp>
          <p:nvSpPr>
            <p:cNvPr id="13" name="Freeform: Shape 12">
              <a:extLst>
                <a:ext uri="{FF2B5EF4-FFF2-40B4-BE49-F238E27FC236}">
                  <a16:creationId xmlns:a16="http://schemas.microsoft.com/office/drawing/2014/main" id="{E680183C-79B0-4A1D-A0B9-331FB4484A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F50B90F-79FA-49C1-BE86-A10F6487020F}"/>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1AC4AA5-C7FD-4BCF-98C0-CF0A629189B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804CD2BF-4130-41C8-ADE8-AF60B5F11E5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AF53CFF-3B25-4CF2-84D4-EC84DB380F13}"/>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0068B39-1777-4762-AF80-24F38FEF03BE}"/>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08BE90A-CAA8-4A15-BB10-2DC872DA469A}"/>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09C3FD16-B571-4C68-8092-27F2CFED0B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AAEA26A5-D1C7-43FD-B566-C3DBD0060024}"/>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4BAC37B-6DF4-4A97-95C8-0679384323E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0D9555F-8CAE-422B-B543-64A8860563AD}"/>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CBE1D0E7-34B9-490E-958B-4C8702ADCCF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C862AA61-3731-46F8-90F8-1EDCF9EC7AB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C2530752-C230-4C13-8932-78AB02A482FF}"/>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9C8FE583-54D4-47B0-B150-D5187C8B205B}"/>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EFAB6F8-D122-437C-9DA8-9805DC289CCF}"/>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290AABA-24CC-44D3-AD5C-5F43B2575E65}"/>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57526F38-EF67-4EF9-AFED-FDA38E68AD17}"/>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EEBFD73-0A5B-4D11-AF25-9C9E1F57CBB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7B16618-D870-4077-9200-5B255AC7E9FD}"/>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D28BE17A-5B25-49AF-9B96-B480A8E078CA}"/>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01EF1A4D-81EB-4403-B8DA-74F714591F12}"/>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A350AA5-1E5B-42A7-A08D-210938856DA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63B7206-E2F0-4D4F-824F-9EC85C656D7A}"/>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A1F0AF5-45EF-4FBC-9CCA-78A255D43FA2}"/>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5726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6901-767C-4DC5-BB23-866F5CBFD2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2" name="Title 1"/>
          <p:cNvSpPr>
            <a:spLocks noGrp="1"/>
          </p:cNvSpPr>
          <p:nvPr>
            <p:ph type="title"/>
          </p:nvPr>
        </p:nvSpPr>
        <p:spPr/>
        <p:txBody>
          <a:bodyPr lIns="0" tIns="0" rIns="0" bIns="0">
            <a:noAutofit/>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40" name="Group 39">
            <a:extLst>
              <a:ext uri="{FF2B5EF4-FFF2-40B4-BE49-F238E27FC236}">
                <a16:creationId xmlns:a16="http://schemas.microsoft.com/office/drawing/2014/main" id="{261D1B18-D9C8-446E-BCE7-49C86824614B}"/>
              </a:ext>
            </a:extLst>
          </p:cNvPr>
          <p:cNvGrpSpPr/>
          <p:nvPr userDrawn="1"/>
        </p:nvGrpSpPr>
        <p:grpSpPr>
          <a:xfrm>
            <a:off x="335733" y="5831540"/>
            <a:ext cx="713777" cy="769667"/>
            <a:chOff x="335733" y="5831540"/>
            <a:chExt cx="713777" cy="769667"/>
          </a:xfrm>
        </p:grpSpPr>
        <p:sp>
          <p:nvSpPr>
            <p:cNvPr id="23" name="Freeform: Shape 22">
              <a:extLst>
                <a:ext uri="{FF2B5EF4-FFF2-40B4-BE49-F238E27FC236}">
                  <a16:creationId xmlns:a16="http://schemas.microsoft.com/office/drawing/2014/main" id="{227C21C5-6BE3-4FD9-8DDE-A5050CB07BC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370339E9-8D73-4C23-B055-026340306649}"/>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2A949E8-DE32-4CD9-A26C-6E2352A0D4F6}"/>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9421BE4-EC63-4AC6-983F-0FEBA2EFA500}"/>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3AABDB4A-129F-4FA7-8427-BEC6CACD4FF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582E753-77F2-4F3D-B9F8-305DD7A2797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4A5A04A-6EE2-4C53-AEBB-E004FD55EF3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4D9A9F6-3A14-4003-A299-E51EA1B0652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87B1D08C-07FB-4D0C-AD75-B644441D51CD}"/>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F67B484D-A4D8-4C31-AD63-75BD922E9CC6}"/>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0E987AE-27B9-4C1E-B99F-3AF90F65BF59}"/>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42F95E-6ECC-437A-8277-E8B0A4C17123}"/>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ABDFEB6-8B49-4B51-BC41-F0BA66558D8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78A6D0B-2F01-4295-9A0E-F7719A8F210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FF91EAA-1321-4B54-B527-FDAD9E1219C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9F0B932-4B8F-493B-9CEE-B478FB5DED1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42D5F403-963B-4868-9223-B362C424B0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EC206E7-AC81-4E52-90A4-09A279C8453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163586AB-51AF-420D-B753-AE7815BCBD9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3D82AC-B715-4BDC-9091-690743A5051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FBF542B-4273-4D35-B6CD-A550A74D18C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1748BBAF-7708-4713-9E35-29FE2131179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0E48F070-4646-4BFB-A66E-A9B0391CBD54}"/>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7ABC8D8-379F-41EF-8BEF-F7E2D29E282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063EB1FB-85CE-447B-A6CE-C36621B4017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2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9" name="Group 8">
            <a:extLst>
              <a:ext uri="{FF2B5EF4-FFF2-40B4-BE49-F238E27FC236}">
                <a16:creationId xmlns:a16="http://schemas.microsoft.com/office/drawing/2014/main" id="{20212D8E-46AA-413C-B4A1-DFD87EF05189}"/>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id="{BE80063B-220D-49F3-83FD-B6BE8B39A7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72B5B903-48D7-488A-8EE8-D2E09425B70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BB52BE4A-2611-4523-A168-3458139B33D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D2163DAF-EFFF-4DEE-A83A-388BCAAEC989}"/>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A7B02EBC-6C9F-4286-94FD-4F5A69D70CA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EBE9ABFD-48FC-428B-B687-507166A2835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69D897EA-C590-4EE9-AAD2-B74B8839D934}"/>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1905883-7CC4-431F-8499-DC1039C68DBD}"/>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6BDE036E-7AAF-46FC-8C38-6273784EA673}"/>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9837DB8-C553-47E9-ABA1-53259C50FD3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00586412-90B7-4820-BA21-7019A946878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29BEEB5-7BC0-4B75-A371-9F987B3D587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C40EE75-F72E-47C1-AB4B-D7964C7DE25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61DC0DC2-CB8A-44C0-87A5-670B9D1585F4}"/>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3486ED66-DF34-4870-83FA-342B24F10993}"/>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A1E11D4A-E047-4538-8B1B-CAEADF4C8CE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30E35359-4BBE-406C-8284-12622740D7BB}"/>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650E5BFF-5668-4BD1-92A7-196439BA1B54}"/>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8D76A2D9-90AF-44E0-A89F-B834D37CECCA}"/>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A10165C1-80AB-4328-936A-8B71C76EB2D3}"/>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24D80116-2A1B-462D-B090-9DCA115CD4EF}"/>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F5F9244-4184-4B07-8F7F-B18DDC7A6ECB}"/>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AD4D8C1-52E0-40A6-90C9-4DF02BDF14B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6559DEFC-793C-44F1-B091-75D163B4743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D32669F7-F3DC-4F1E-ACBD-2CBF91A7988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891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0031277C-99BF-4C71-9525-4F0E5390388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id="{C2AB1F60-D105-4C3A-A0B5-610791E75E74}"/>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7FFE781-3614-4FBB-8DAF-B8E521CC0F9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9EB43AB8-D474-471C-A06E-C07CF0006D00}"/>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D67DC1E9-B7DE-4429-8FDB-87F9118E540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AA066A86-51C1-4864-B873-59BE1640A4E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4762E42-D2E3-4642-BE6A-5B343AF38D5F}"/>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20F1F8A6-36F5-452F-953A-092A2ABF82F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0EB8E1FE-01D4-448C-A621-F3BBCC621CCB}"/>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C631DACC-7E98-4515-BE94-D6BF34E01FF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A98CEFB8-FEFF-449C-A28C-03F1571E320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2970E4AB-04B8-4ECA-8AB2-041836A4161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030C1F02-A73B-4BDE-BC11-0B4F40900489}"/>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41AF2F4-C0EC-4A97-A41E-3794CAF5196B}"/>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2115329-8378-46D7-AC48-2694DCD7097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DAA7552-29F9-474D-AB30-189163A152F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F55EE5B-4872-48F9-940E-ED9B80ECE07D}"/>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1EE068A-7FB8-4E67-8759-B117FE880E02}"/>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0A05D5FA-3CFD-41A7-A5FA-6123D0920D9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86901820-9771-4947-A878-E845EA633EC7}"/>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149A54B-E5DA-4742-A8C3-3F03F2BFA220}"/>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425F51C-1D04-4608-9FBF-F51BD48FD27E}"/>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CC2D33FB-B04A-4552-B460-4B182A6547A8}"/>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7E6615A-F125-4517-968A-C6F57A65DC3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0EA5714-5349-4357-8BDD-BC4EC9BC31CD}"/>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A2FC086-D78D-4D84-B71A-4AFC4092878B}"/>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886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4">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E57C4B88-DAD3-4FC4-9D69-AE6AFCC396F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id="{7E0B41BD-85F7-4C18-A480-2F89866E6FF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30C5D8D6-045E-45B5-ACB1-14CDC646873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54D69F8A-FCCD-4299-B9EF-DC8D5E57ADE7}"/>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BAE67E1-95C5-4540-AF3F-F93F027D142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9B2E2B38-ABC0-4C4D-9CA3-8C6833C1C66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CEB131F-9602-45B3-AFAF-197FE5276A2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65AD26A7-240D-4FA1-8729-6F4297F6BB6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96FBACF8-4465-4E6C-A837-3678E001180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90F87507-4D3F-4943-B0AE-9C68EA252F0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6777EC33-5AA8-4EFD-9600-BA931D61C23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5827653-FC11-43FC-A18F-CC356DB1B77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570A3CD8-2660-46A1-96AC-5CE3556716CF}"/>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78C8BB6-3FE3-4516-B5D0-E3DADF58AB5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75731273-B530-45DA-A1D2-EF8E3B4615E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6EB5B7ED-DA2B-4B5A-940D-8E2F56A5C5BD}"/>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5C5ED7B5-FDD6-4E72-9AF4-B6D393447EF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8D576534-3EAF-4D7E-BC34-37AC981FD5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BA519932-F9E0-4D0A-A54C-829885B0E57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3E0E3543-0776-467E-A258-16A5AAF97CF5}"/>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D11CDAEF-0784-4EE5-BE1A-B10DB588BAB8}"/>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6B9E0BF-9B52-4A4A-B391-D64D33ED034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C0D67AC-599C-4D16-9F42-FB578A774D45}"/>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3F3172A-ED97-4ABA-AC6C-3EC1558E450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EE07103-7864-4C4E-8B81-8C2DDAFA5641}"/>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C06F0A50-5A25-4F3E-99F1-20F50DC8892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2913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entral Image 1">
    <p:spTree>
      <p:nvGrpSpPr>
        <p:cNvPr id="1" name=""/>
        <p:cNvGrpSpPr/>
        <p:nvPr/>
      </p:nvGrpSpPr>
      <p:grpSpPr>
        <a:xfrm>
          <a:off x="0" y="0"/>
          <a:ext cx="0" cy="0"/>
          <a:chOff x="0" y="0"/>
          <a:chExt cx="0" cy="0"/>
        </a:xfrm>
      </p:grpSpPr>
      <p:sp>
        <p:nvSpPr>
          <p:cNvPr id="64" name="Picture Placeholder 63"/>
          <p:cNvSpPr>
            <a:spLocks noGrp="1"/>
          </p:cNvSpPr>
          <p:nvPr>
            <p:ph type="pic" sz="quarter" idx="10"/>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5" y="365126"/>
            <a:ext cx="3216558" cy="540310"/>
          </a:xfrm>
        </p:spPr>
        <p:txBody>
          <a:bodyPr lIns="0" tIns="0" rIns="0" bIns="0">
            <a:noAutofit/>
          </a:bodyPr>
          <a:lstStyle>
            <a:lvl1pPr>
              <a:defRPr/>
            </a:lvl1pPr>
          </a:lstStyle>
          <a:p>
            <a:r>
              <a:rPr lang="en-US" dirty="0"/>
              <a:t>Title</a:t>
            </a:r>
          </a:p>
        </p:txBody>
      </p:sp>
      <p:sp>
        <p:nvSpPr>
          <p:cNvPr id="3" name="Content Placeholder 2"/>
          <p:cNvSpPr>
            <a:spLocks noGrp="1"/>
          </p:cNvSpPr>
          <p:nvPr>
            <p:ph idx="1"/>
          </p:nvPr>
        </p:nvSpPr>
        <p:spPr>
          <a:xfrm>
            <a:off x="332188" y="1230757"/>
            <a:ext cx="2157012" cy="4595368"/>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31AF29C2-6858-4B19-835C-4DD94628AB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7" name="Group 6">
            <a:extLst>
              <a:ext uri="{FF2B5EF4-FFF2-40B4-BE49-F238E27FC236}">
                <a16:creationId xmlns:a16="http://schemas.microsoft.com/office/drawing/2014/main" id="{589E8C94-29E4-49AD-98AE-AE62D5E16200}"/>
              </a:ext>
            </a:extLst>
          </p:cNvPr>
          <p:cNvGrpSpPr/>
          <p:nvPr userDrawn="1"/>
        </p:nvGrpSpPr>
        <p:grpSpPr>
          <a:xfrm>
            <a:off x="335733" y="5831540"/>
            <a:ext cx="713777" cy="769667"/>
            <a:chOff x="335733" y="5831540"/>
            <a:chExt cx="713777" cy="769667"/>
          </a:xfrm>
        </p:grpSpPr>
        <p:sp>
          <p:nvSpPr>
            <p:cNvPr id="8" name="Freeform: Shape 7">
              <a:extLst>
                <a:ext uri="{FF2B5EF4-FFF2-40B4-BE49-F238E27FC236}">
                  <a16:creationId xmlns:a16="http://schemas.microsoft.com/office/drawing/2014/main" id="{2A2DE5DC-9EFF-4637-B281-67F0C0CFA32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3DEB70B0-0728-4F0C-935F-9DBD03479E82}"/>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3FA207F0-8A11-430C-A9B9-7E3D90E2CB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BFEB5D60-65A4-4019-A685-2CD3F5283C7D}"/>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6643AB8-F470-4CAF-B2DD-56215081096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BB52064-65BD-42B4-9BBC-529F9B778E7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3196BD2B-EF79-4640-9FC7-27F853CB8375}"/>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9377A203-0CC0-41A8-B669-23920C14727A}"/>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79B03C5-05FB-458E-A263-EAE7EE1E198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EB5379B-41C2-4D66-96FA-574DA6078A1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91661BE-C499-478C-B24D-5FE67F2C20E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4474F7D7-DF4F-4E96-BF14-E2421BE9D72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8DBEB86-F294-4C99-B6E4-461ACBF605C0}"/>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2C3A19AC-05B2-4547-9737-4A3D6F848E4C}"/>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0CA7B8B8-BB2B-443F-AA43-15B7E1F3774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56794794-3BD1-46B5-8461-4BFD1154260E}"/>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37ACB91-03B9-4CC1-8F06-C2854D10A38D}"/>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90CF4CC-2598-47D8-B920-FE11C32562B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9800906-B593-41AC-9806-5A5C566EA65C}"/>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68F601A-A638-44DE-9D65-7144FA94BF86}"/>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C93F7BC3-99B5-4863-8D9D-7E1B311EDE38}"/>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40A052E-A834-4FDA-B8A9-E9D2A64BE17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1395F0C-DFCF-4852-8525-DC385C9B4C8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8656D7EA-9E2E-4C3F-9240-9CA1F30B778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52B820A1-C47F-47BA-B7EE-85B01A06A6D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6876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entral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4" name="Picture Placeholder 103"/>
          <p:cNvSpPr>
            <a:spLocks noGrp="1"/>
          </p:cNvSpPr>
          <p:nvPr>
            <p:ph type="pic" sz="quarter" idx="11"/>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pic>
        <p:nvPicPr>
          <p:cNvPr id="10" name="Picture 9">
            <a:extLst>
              <a:ext uri="{FF2B5EF4-FFF2-40B4-BE49-F238E27FC236}">
                <a16:creationId xmlns:a16="http://schemas.microsoft.com/office/drawing/2014/main" id="{6F91FD91-311F-4E18-AE1B-4511217246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12" name="Content Placeholder 2">
            <a:extLst>
              <a:ext uri="{FF2B5EF4-FFF2-40B4-BE49-F238E27FC236}">
                <a16:creationId xmlns:a16="http://schemas.microsoft.com/office/drawing/2014/main" id="{BBDB8CC5-553F-4A46-832E-6E4155531575}"/>
              </a:ext>
            </a:extLst>
          </p:cNvPr>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grpSp>
        <p:nvGrpSpPr>
          <p:cNvPr id="8" name="Group 7">
            <a:extLst>
              <a:ext uri="{FF2B5EF4-FFF2-40B4-BE49-F238E27FC236}">
                <a16:creationId xmlns:a16="http://schemas.microsoft.com/office/drawing/2014/main" id="{3CB8AEC6-C9A9-4D3B-962F-3F994936B2EA}"/>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id="{AD58DF3C-7592-4DF7-8F9F-BF952045585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0B23F1E-C6CD-4492-BE94-AE60D9D46545}"/>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0D8485B0-CFA6-4BB7-B48C-09035A77979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0CB910A-0D70-4797-BE4D-776CCB08238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260EC12-8E82-4897-BD13-480FDF0526D0}"/>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65B88884-E9C8-4C9E-B5E6-26BBF93AC70D}"/>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CD49011-D0FE-4285-AE21-A00A1FE8329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82A808E-3633-4977-A5C3-788377ABE2C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E59F166-92D5-42D2-95C5-81A3F473BA4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815F65-A79F-41D6-9CB2-5D7049B9D0C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0CA9A41D-FA8C-45C3-8993-29360A18BFBC}"/>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C0FA7E1D-A7BD-409E-ACC2-F6A451B9925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7416345-6010-4D0A-A491-E13829E24CF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B5665C0-516F-4BB8-9ABE-88269FE1985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575A8A-19B4-4CA7-9350-6A97F189DF0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9A9D8B8-F252-4601-B96E-3E43CB734326}"/>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ED5BE2FF-121D-4D9A-8233-5C78D0B05774}"/>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26D95AA5-418E-47F5-BFE0-4BDAC2AC25A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0509A8B8-1EE3-467B-9D89-049167828CBF}"/>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608539A1-C3F2-469D-81F7-01FB9879082A}"/>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5A1E987-A56F-4833-9B7D-54EDDD4D7373}"/>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768426-2A7C-46A6-944F-DC79D46F51B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4828F9B1-D9ED-4EE2-8E0F-C9A6E0CD0C69}"/>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1CE5C96-787C-4EEA-9BB9-1CCE73629CB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5F087901-20C5-4724-8EB4-94766CBF0740}"/>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200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Central Image 2 exa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28394-12E6-41CC-9960-48F29A3DA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32" r="9276"/>
          <a:stretch/>
        </p:blipFill>
        <p:spPr>
          <a:xfrm>
            <a:off x="2531821" y="0"/>
            <a:ext cx="5214206" cy="6868336"/>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a:blipFill>
            <a:blip r:embed="rId3"/>
            <a:stretch>
              <a:fillRect/>
            </a:stretch>
          </a:blipFill>
        </p:spPr>
      </p:pic>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3" name="Content Placeholder 2"/>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E0A717D-D4CE-4DE8-A9AA-495A323495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id="{D1F636B0-D897-4737-8CC4-627170A58E4B}"/>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id="{60E0B1CE-07E0-4BFB-B1B8-8273C43C0C0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B4391F0-74BD-4C5C-A4BE-828B10457127}"/>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D705218-6221-4EF1-9A5F-7ED64B76FD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D68AFC7D-7248-46A1-8D44-B491BBDAB683}"/>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9E4B75A3-B9B6-4492-9950-3157FAB4880C}"/>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45C21CE1-5943-451E-AB34-9EB42D7EC999}"/>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B9CD63CF-8F22-4C00-9365-AC07430EA3CF}"/>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463D392-D402-4D6E-8830-B0C7FB6975A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920912B-A68E-4C07-BA1B-F55C93254E3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63F48E8-8B8C-4AEE-BF7B-E1757CAB275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C3D3B74-A79F-43A5-A972-9A8F0E77CA2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37CBD5D-3FEF-4C9D-8040-3E45F85FF5D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BF8D9A9-2FCD-4CE6-9913-7FDB5A832F3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63574D4-F598-4E18-88E2-41CEAFA75EF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0E9D3B60-51EB-41FA-A748-A9741D15246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C9A264C-FD8E-4559-8C9F-B586A4EB0D4A}"/>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D0DFCBE-DE81-4D82-90C7-5D6C02638F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70F0024-7B7D-4DAD-8AF7-BD87D25E966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13EE94D-4645-4DBC-83A1-7EE7B53FD358}"/>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6D12927-14C2-4D87-B686-A8FC0DC160D9}"/>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76A83DD-1430-47B8-9662-1CAEB0588EEC}"/>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3DD5A8F-8E33-4F0A-B3BD-54571040A9C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7EFD67D-44E4-471A-A68A-1258C068560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A963F124-CBEE-4520-8935-72E4E9CE228B}"/>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F63A75D4-41A4-4295-BE65-576A529C784C}"/>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458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61" name="Picture Placeholder 60"/>
          <p:cNvSpPr>
            <a:spLocks noGrp="1"/>
          </p:cNvSpPr>
          <p:nvPr>
            <p:ph type="pic" sz="quarter" idx="10"/>
          </p:nvPr>
        </p:nvSpPr>
        <p:spPr>
          <a:xfrm>
            <a:off x="4638676" y="0"/>
            <a:ext cx="4505325" cy="6858000"/>
          </a:xfrm>
          <a:custGeom>
            <a:avLst/>
            <a:gdLst>
              <a:gd name="connsiteX0" fmla="*/ 1837596 w 6007100"/>
              <a:gd name="connsiteY0" fmla="*/ 0 h 6858000"/>
              <a:gd name="connsiteX1" fmla="*/ 2376041 w 6007100"/>
              <a:gd name="connsiteY1" fmla="*/ 0 h 6858000"/>
              <a:gd name="connsiteX2" fmla="*/ 2737507 w 6007100"/>
              <a:gd name="connsiteY2" fmla="*/ 0 h 6858000"/>
              <a:gd name="connsiteX3" fmla="*/ 6007100 w 6007100"/>
              <a:gd name="connsiteY3" fmla="*/ 0 h 6858000"/>
              <a:gd name="connsiteX4" fmla="*/ 6007100 w 6007100"/>
              <a:gd name="connsiteY4" fmla="*/ 3527437 h 6858000"/>
              <a:gd name="connsiteX5" fmla="*/ 6007100 w 6007100"/>
              <a:gd name="connsiteY5" fmla="*/ 6858000 h 6858000"/>
              <a:gd name="connsiteX6" fmla="*/ 5114678 w 6007100"/>
              <a:gd name="connsiteY6" fmla="*/ 6858000 h 6858000"/>
              <a:gd name="connsiteX7" fmla="*/ 4576233 w 6007100"/>
              <a:gd name="connsiteY7" fmla="*/ 6858000 h 6858000"/>
              <a:gd name="connsiteX8" fmla="*/ 4214767 w 6007100"/>
              <a:gd name="connsiteY8" fmla="*/ 6858000 h 6858000"/>
              <a:gd name="connsiteX9" fmla="*/ 2044700 w 6007100"/>
              <a:gd name="connsiteY9" fmla="*/ 6858000 h 6858000"/>
              <a:gd name="connsiteX10" fmla="*/ 899911 w 6007100"/>
              <a:gd name="connsiteY10" fmla="*/ 6858000 h 6858000"/>
              <a:gd name="connsiteX11" fmla="*/ 538445 w 6007100"/>
              <a:gd name="connsiteY11" fmla="*/ 6858000 h 6858000"/>
              <a:gd name="connsiteX12" fmla="*/ 0 w 60071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100" h="6858000">
                <a:moveTo>
                  <a:pt x="1837596" y="0"/>
                </a:moveTo>
                <a:lnTo>
                  <a:pt x="2376041" y="0"/>
                </a:lnTo>
                <a:lnTo>
                  <a:pt x="2737507" y="0"/>
                </a:lnTo>
                <a:lnTo>
                  <a:pt x="6007100" y="0"/>
                </a:lnTo>
                <a:lnTo>
                  <a:pt x="6007100" y="3527437"/>
                </a:lnTo>
                <a:lnTo>
                  <a:pt x="6007100" y="6858000"/>
                </a:lnTo>
                <a:lnTo>
                  <a:pt x="5114678" y="6858000"/>
                </a:lnTo>
                <a:lnTo>
                  <a:pt x="4576233" y="6858000"/>
                </a:lnTo>
                <a:lnTo>
                  <a:pt x="4214767" y="6858000"/>
                </a:lnTo>
                <a:lnTo>
                  <a:pt x="2044700"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6" y="365126"/>
            <a:ext cx="4838530" cy="540310"/>
          </a:xfrm>
        </p:spPr>
        <p:txBody>
          <a:bodyPr lIns="0" tIns="0" rIns="0" bIns="0">
            <a:noAutofit/>
          </a:bodyPr>
          <a:lstStyle>
            <a:lvl1pPr>
              <a:defRPr cap="none"/>
            </a:lvl1pPr>
          </a:lstStyle>
          <a:p>
            <a:r>
              <a:rPr lang="en-US" dirty="0"/>
              <a:t>Click to edit master title style</a:t>
            </a:r>
          </a:p>
        </p:txBody>
      </p:sp>
      <p:sp>
        <p:nvSpPr>
          <p:cNvPr id="3" name="Content Placeholder 2"/>
          <p:cNvSpPr>
            <a:spLocks noGrp="1"/>
          </p:cNvSpPr>
          <p:nvPr>
            <p:ph idx="1"/>
          </p:nvPr>
        </p:nvSpPr>
        <p:spPr>
          <a:xfrm>
            <a:off x="332185" y="1230757"/>
            <a:ext cx="4173140" cy="4596406"/>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C98274C3-C608-476F-B2E6-B8EBB0BC40C1}"/>
              </a:ext>
            </a:extLst>
          </p:cNvPr>
          <p:cNvGrpSpPr/>
          <p:nvPr userDrawn="1"/>
        </p:nvGrpSpPr>
        <p:grpSpPr>
          <a:xfrm>
            <a:off x="335733" y="5831540"/>
            <a:ext cx="713777" cy="769667"/>
            <a:chOff x="335733" y="5831540"/>
            <a:chExt cx="713777" cy="769667"/>
          </a:xfrm>
        </p:grpSpPr>
        <p:sp>
          <p:nvSpPr>
            <p:cNvPr id="7" name="Freeform: Shape 6">
              <a:extLst>
                <a:ext uri="{FF2B5EF4-FFF2-40B4-BE49-F238E27FC236}">
                  <a16:creationId xmlns:a16="http://schemas.microsoft.com/office/drawing/2014/main" id="{FC9E84A0-027C-4A55-AAE5-0FA2DA7617AB}"/>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FF32FF95-9C9A-4E6F-AE57-F252641834F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82ACF9DC-E107-4885-A205-8E7ED3C87148}"/>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D622034-29C8-4EEF-B471-233ED695D3BB}"/>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4D6890CE-64DD-4659-9733-F5B0E67CD3F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B8BB2FAC-257F-4350-B053-2869FEA55DCC}"/>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58F65317-511E-4622-B35B-A9A97275D5A8}"/>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B63E033F-F508-4A32-9520-940B6E32AAD5}"/>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D4E38E0-B4E1-4ECF-9A7E-6839E6FF7C3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41E4B2B4-0615-4FDB-B888-57B70F4C2C9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0A99B65-299F-4ED3-A016-BC3AD4906DF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D63C2DB-B2DA-4B17-82F0-BBBDAA08485E}"/>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290D118-6229-41E5-988C-EE6D0B758CA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3D17DFB-6221-49EF-BFBA-3BD5E4323975}"/>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75FF978E-CEB5-4808-8D55-97E61EB2C270}"/>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5DF36B8C-83CA-410F-8AC8-413A6D99F121}"/>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F6207B2B-EEB4-4336-8839-2406E429F2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5058647F-CF22-44F0-919D-1B340032CBF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5F78B99-C14F-4A19-A407-5D85B7431F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770B3582-F507-4EE0-883C-0DCA48EFA83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DF7D148-A352-47F5-A4EA-5FBC28C40ED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087B2096-0CC1-49E0-B159-D1AAFD28258A}"/>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A837D42D-C4F0-46B9-AD3C-621282D49DD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41D0BE1-B66C-47D7-9E62-929676562504}"/>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AFD522C9-62FB-48BB-9B28-2B7BC34D007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909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155" y="365126"/>
            <a:ext cx="8478057" cy="540215"/>
          </a:xfrm>
          <a:prstGeom prst="rect">
            <a:avLst/>
          </a:prstGeom>
        </p:spPr>
        <p:txBody>
          <a:bodyPr vert="horz" lIns="0" tIns="0" rIns="0" bIns="0" rtlCol="0" anchor="ctr">
            <a:noAutofit/>
          </a:bodyPr>
          <a:lstStyle/>
          <a:p>
            <a:pPr marL="0" lvl="0"/>
            <a:r>
              <a:rPr lang="en-US" dirty="0"/>
              <a:t>Click to edit Master title style</a:t>
            </a:r>
          </a:p>
        </p:txBody>
      </p:sp>
      <p:sp>
        <p:nvSpPr>
          <p:cNvPr id="3" name="Text Placeholder 2"/>
          <p:cNvSpPr>
            <a:spLocks noGrp="1"/>
          </p:cNvSpPr>
          <p:nvPr>
            <p:ph type="body" idx="1"/>
          </p:nvPr>
        </p:nvSpPr>
        <p:spPr>
          <a:xfrm>
            <a:off x="331787" y="1084729"/>
            <a:ext cx="8478057" cy="4741396"/>
          </a:xfrm>
          <a:prstGeom prst="rect">
            <a:avLst/>
          </a:prstGeom>
        </p:spPr>
        <p:txBody>
          <a:bodyPr vert="horz" lIns="0" tIns="0" rIns="0" bIns="0" rtlCol="0">
            <a:noAutofit/>
          </a:bodyPr>
          <a:lstStyle/>
          <a:p>
            <a:pPr marL="268288" lvl="0" indent="-268288">
              <a:buClr>
                <a:schemeClr val="accent4"/>
              </a:buClr>
            </a:pPr>
            <a:r>
              <a:rPr lang="en-US" dirty="0"/>
              <a:t>Edit Master text styles</a:t>
            </a:r>
          </a:p>
          <a:p>
            <a:pPr marL="538163" lvl="1" indent="-269875">
              <a:buClr>
                <a:schemeClr val="accent1"/>
              </a:buClr>
            </a:pPr>
            <a:r>
              <a:rPr lang="en-US" dirty="0"/>
              <a:t>Second level</a:t>
            </a:r>
          </a:p>
          <a:p>
            <a:pPr marL="806450" lvl="2" indent="-268288">
              <a:buClr>
                <a:schemeClr val="accent2"/>
              </a:buClr>
            </a:pPr>
            <a:r>
              <a:rPr lang="en-US" dirty="0"/>
              <a:t>Third level</a:t>
            </a:r>
          </a:p>
          <a:p>
            <a:pPr marL="1600200" lvl="3" indent="-228600">
              <a:buClr>
                <a:schemeClr val="accent4"/>
              </a:buClr>
              <a:buSzPct val="75000"/>
              <a:buChar char="►"/>
            </a:pP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CA7E151A-6843-414F-83D0-1E60560D150A}"/>
              </a:ext>
            </a:extLst>
          </p:cNvPr>
          <p:cNvSpPr txBox="1"/>
          <p:nvPr userDrawn="1"/>
        </p:nvSpPr>
        <p:spPr>
          <a:xfrm>
            <a:off x="3939780" y="6330765"/>
            <a:ext cx="1264444" cy="276999"/>
          </a:xfrm>
          <a:prstGeom prst="rect">
            <a:avLst/>
          </a:prstGeom>
          <a:noFill/>
        </p:spPr>
        <p:txBody>
          <a:bodyPr wrap="square" lIns="0" tIns="0" rIns="0" bIns="0" rtlCol="0" anchor="b">
            <a:noAutofit/>
          </a:bodyPr>
          <a:lstStyle/>
          <a:p>
            <a:pPr algn="ctr"/>
            <a:fld id="{BB0550BB-1B04-43DD-891E-0AC4A154F765}" type="slidenum">
              <a:rPr lang="en-AU" sz="600" smtClean="0">
                <a:solidFill>
                  <a:schemeClr val="tx2"/>
                </a:solidFill>
                <a:latin typeface="Arial" panose="020B0604020202020204" pitchFamily="34" charset="0"/>
              </a:rPr>
              <a:pPr algn="ctr"/>
              <a:t>‹#›</a:t>
            </a:fld>
            <a:endParaRPr lang="en-AU" sz="600" dirty="0">
              <a:solidFill>
                <a:schemeClr val="tx2"/>
              </a:solidFill>
              <a:latin typeface="Arial" panose="020B0604020202020204" pitchFamily="34" charset="0"/>
            </a:endParaRPr>
          </a:p>
        </p:txBody>
      </p:sp>
    </p:spTree>
    <p:extLst>
      <p:ext uri="{BB962C8B-B14F-4D97-AF65-F5344CB8AC3E}">
        <p14:creationId xmlns:p14="http://schemas.microsoft.com/office/powerpoint/2010/main" val="3708801601"/>
      </p:ext>
    </p:extLst>
  </p:cSld>
  <p:clrMap bg1="lt1" tx1="dk1" bg2="lt2" tx2="dk2" accent1="accent1" accent2="accent2" accent3="accent3" accent4="accent4" accent5="accent5" accent6="accent6" hlink="hlink" folHlink="folHlink"/>
  <p:sldLayoutIdLst>
    <p:sldLayoutId id="2147483699" r:id="rId1"/>
    <p:sldLayoutId id="2147483711" r:id="rId2"/>
    <p:sldLayoutId id="2147483682" r:id="rId3"/>
    <p:sldLayoutId id="2147483722" r:id="rId4"/>
    <p:sldLayoutId id="2147483723" r:id="rId5"/>
    <p:sldLayoutId id="2147483676" r:id="rId6"/>
    <p:sldLayoutId id="2147483691" r:id="rId7"/>
    <p:sldLayoutId id="2147483721" r:id="rId8"/>
    <p:sldLayoutId id="2147483689" r:id="rId9"/>
    <p:sldLayoutId id="2147483693"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400" b="1" kern="1200" cap="none" baseline="0" dirty="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9" userDrawn="1">
          <p15:clr>
            <a:srgbClr val="F26B43"/>
          </p15:clr>
        </p15:guide>
        <p15:guide id="2" pos="5551" userDrawn="1">
          <p15:clr>
            <a:srgbClr val="F26B43"/>
          </p15:clr>
        </p15:guide>
        <p15:guide id="3" orient="horz" pos="2160" userDrawn="1">
          <p15:clr>
            <a:srgbClr val="F26B43"/>
          </p15:clr>
        </p15:guide>
        <p15:guide id="4" pos="1478" userDrawn="1">
          <p15:clr>
            <a:srgbClr val="F26B43"/>
          </p15:clr>
        </p15:guide>
        <p15:guide id="5" pos="4278" userDrawn="1">
          <p15:clr>
            <a:srgbClr val="F26B43"/>
          </p15:clr>
        </p15:guide>
        <p15:guide id="6" pos="1568" userDrawn="1">
          <p15:clr>
            <a:srgbClr val="F26B43"/>
          </p15:clr>
        </p15:guide>
        <p15:guide id="7" pos="2838" userDrawn="1">
          <p15:clr>
            <a:srgbClr val="F26B43"/>
          </p15:clr>
        </p15:guide>
        <p15:guide id="8" pos="2922" userDrawn="1">
          <p15:clr>
            <a:srgbClr val="F26B43"/>
          </p15:clr>
        </p15:guide>
        <p15:guide id="9" pos="4193" userDrawn="1">
          <p15:clr>
            <a:srgbClr val="F26B43"/>
          </p15:clr>
        </p15:guide>
        <p15:guide id="10" orient="horz" pos="36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1.health.nsw.gov.au/pds/ActivePDSDocuments/PD2013_00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1.health.nsw.gov.au/pds/ActivePDSDocuments/PD2006_084.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notesSlide" Target="../notesSlides/notesSlide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8.jpg"/><Relationship Id="rId4" Type="http://schemas.openxmlformats.org/officeDocument/2006/relationships/hyperlink" Target="https://reporter.childstory.nsw.gov.au/s/login/"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CDA72-3109-4BF1-B1AA-60C024E510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 r="10424"/>
          <a:stretch/>
        </p:blipFill>
        <p:spPr>
          <a:xfrm>
            <a:off x="0" y="0"/>
            <a:ext cx="9144000" cy="6858000"/>
          </a:xfrm>
          <a:prstGeom prst="rect">
            <a:avLst/>
          </a:prstGeom>
        </p:spPr>
      </p:pic>
      <p:sp>
        <p:nvSpPr>
          <p:cNvPr id="5" name="Rectangle 4"/>
          <p:cNvSpPr/>
          <p:nvPr/>
        </p:nvSpPr>
        <p:spPr>
          <a:xfrm>
            <a:off x="-8388" y="806450"/>
            <a:ext cx="4735463" cy="4389860"/>
          </a:xfrm>
          <a:prstGeom prst="rect">
            <a:avLst/>
          </a:prstGeom>
          <a:solidFill>
            <a:srgbClr val="78B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pic>
        <p:nvPicPr>
          <p:cNvPr id="8" name="Picture 7">
            <a:extLst>
              <a:ext uri="{FF2B5EF4-FFF2-40B4-BE49-F238E27FC236}">
                <a16:creationId xmlns:a16="http://schemas.microsoft.com/office/drawing/2014/main" id="{E94201F6-1203-4D69-9C84-BC4B7A2A13FC}"/>
              </a:ext>
            </a:extLst>
          </p:cNvPr>
          <p:cNvPicPr>
            <a:picLocks noChangeAspect="1"/>
          </p:cNvPicPr>
          <p:nvPr/>
        </p:nvPicPr>
        <p:blipFill rotWithShape="1">
          <a:blip r:embed="rId4">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2" name="Title 1">
            <a:extLst>
              <a:ext uri="{FF2B5EF4-FFF2-40B4-BE49-F238E27FC236}">
                <a16:creationId xmlns:a16="http://schemas.microsoft.com/office/drawing/2014/main" id="{283AC6B0-0C3B-4D41-A5AB-EC9337C012EB}"/>
              </a:ext>
            </a:extLst>
          </p:cNvPr>
          <p:cNvSpPr>
            <a:spLocks noGrp="1"/>
          </p:cNvSpPr>
          <p:nvPr>
            <p:ph type="ctrTitle"/>
          </p:nvPr>
        </p:nvSpPr>
        <p:spPr>
          <a:xfrm>
            <a:off x="-8387" y="864067"/>
            <a:ext cx="4425314" cy="1183182"/>
          </a:xfrm>
        </p:spPr>
        <p:txBody>
          <a:bodyPr/>
          <a:lstStyle/>
          <a:p>
            <a:pPr algn="ctr"/>
            <a:r>
              <a:rPr lang="en-AU" sz="2000" dirty="0">
                <a:solidFill>
                  <a:schemeClr val="accent2"/>
                </a:solidFill>
              </a:rPr>
              <a:t>Handbook for Nurses and Midwives: Responding Effectively to People Who Use AOD</a:t>
            </a:r>
          </a:p>
        </p:txBody>
      </p:sp>
      <p:sp>
        <p:nvSpPr>
          <p:cNvPr id="3" name="Subtitle 2">
            <a:extLst>
              <a:ext uri="{FF2B5EF4-FFF2-40B4-BE49-F238E27FC236}">
                <a16:creationId xmlns:a16="http://schemas.microsoft.com/office/drawing/2014/main" id="{F5E1CB6D-A691-4537-8288-D9ABA6EA7E10}"/>
              </a:ext>
            </a:extLst>
          </p:cNvPr>
          <p:cNvSpPr>
            <a:spLocks noGrp="1"/>
          </p:cNvSpPr>
          <p:nvPr>
            <p:ph type="subTitle" idx="1"/>
          </p:nvPr>
        </p:nvSpPr>
        <p:spPr>
          <a:xfrm>
            <a:off x="146686" y="2323949"/>
            <a:ext cx="4425314" cy="2107123"/>
          </a:xfrm>
        </p:spPr>
        <p:txBody>
          <a:bodyPr/>
          <a:lstStyle/>
          <a:p>
            <a:r>
              <a:rPr lang="en-AU" sz="2000" dirty="0"/>
              <a:t>Identifying and Managing Family and Social Needs</a:t>
            </a:r>
          </a:p>
          <a:p>
            <a:endParaRPr lang="en-AU" sz="2000" dirty="0"/>
          </a:p>
          <a:p>
            <a:r>
              <a:rPr lang="en-AU" sz="2000" dirty="0"/>
              <a:t>Prepared by Mary Wahhab</a:t>
            </a:r>
          </a:p>
          <a:p>
            <a:r>
              <a:rPr lang="en-AU" sz="2000" dirty="0"/>
              <a:t>November 2021</a:t>
            </a:r>
          </a:p>
        </p:txBody>
      </p:sp>
      <p:grpSp>
        <p:nvGrpSpPr>
          <p:cNvPr id="47" name="Group 46">
            <a:extLst>
              <a:ext uri="{FF2B5EF4-FFF2-40B4-BE49-F238E27FC236}">
                <a16:creationId xmlns:a16="http://schemas.microsoft.com/office/drawing/2014/main" id="{E9A5F176-AF93-4276-B570-CAE52AE9D471}"/>
              </a:ext>
            </a:extLst>
          </p:cNvPr>
          <p:cNvGrpSpPr/>
          <p:nvPr/>
        </p:nvGrpSpPr>
        <p:grpSpPr>
          <a:xfrm>
            <a:off x="335733" y="5831540"/>
            <a:ext cx="713777" cy="769667"/>
            <a:chOff x="335733" y="5831540"/>
            <a:chExt cx="713777" cy="769667"/>
          </a:xfrm>
          <a:solidFill>
            <a:schemeClr val="bg1"/>
          </a:solidFill>
        </p:grpSpPr>
        <p:sp>
          <p:nvSpPr>
            <p:cNvPr id="48" name="Freeform: Shape 47">
              <a:extLst>
                <a:ext uri="{FF2B5EF4-FFF2-40B4-BE49-F238E27FC236}">
                  <a16:creationId xmlns:a16="http://schemas.microsoft.com/office/drawing/2014/main" id="{61FDAEF4-F6C4-4500-96AF-75E35786162D}"/>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0489827B-9C8F-4870-9E23-CAB5F8AB246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A28C52B5-3BE8-4395-A6FA-62B3197A51E4}"/>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AF20530F-22D6-45BD-908F-EEA0A4ABD41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FEB8898A-F4AB-4132-B3FB-7FF49D1BF58B}"/>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EC003477-4F8E-4C5B-9C1A-5F894B0893C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11D7ED1E-B4FF-4B77-847D-3B603873DDBC}"/>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5B801F6F-8623-42C3-AE8C-B7695500941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7577ED81-3C27-4F5B-B723-3E2E99979D4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A9DE4E57-8E54-4D1E-ABB5-46068432C8E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D8623FBF-612B-4829-AFD2-482F65C8FC9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44A4184B-62CC-4D64-8DCA-5CB5880D155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9FFE089E-D10D-4937-93CD-1D18C9CD229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983BCBF2-5E6F-4847-BC8E-8E83ACDB795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62" name="Freeform: Shape 61">
              <a:extLst>
                <a:ext uri="{FF2B5EF4-FFF2-40B4-BE49-F238E27FC236}">
                  <a16:creationId xmlns:a16="http://schemas.microsoft.com/office/drawing/2014/main" id="{5F8BFD2F-37F1-4907-8489-C912B896F35F}"/>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C455CFD2-5607-4A65-A497-78ECFDFD849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64" name="Freeform: Shape 63">
              <a:extLst>
                <a:ext uri="{FF2B5EF4-FFF2-40B4-BE49-F238E27FC236}">
                  <a16:creationId xmlns:a16="http://schemas.microsoft.com/office/drawing/2014/main" id="{5D66B888-1287-4872-A6BC-78CD9FF063B8}"/>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8699E059-ECCF-47B4-BF69-64251855BB63}"/>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99694726-ACA3-4EE0-8570-6CFD59B6706E}"/>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67" name="Freeform: Shape 66">
              <a:extLst>
                <a:ext uri="{FF2B5EF4-FFF2-40B4-BE49-F238E27FC236}">
                  <a16:creationId xmlns:a16="http://schemas.microsoft.com/office/drawing/2014/main" id="{CCE5844A-2B3F-421F-B40E-2E847AE233B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68" name="Freeform: Shape 67">
              <a:extLst>
                <a:ext uri="{FF2B5EF4-FFF2-40B4-BE49-F238E27FC236}">
                  <a16:creationId xmlns:a16="http://schemas.microsoft.com/office/drawing/2014/main" id="{796A47CE-DDC5-40BE-81E4-819533A0BB0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69" name="Freeform: Shape 68">
              <a:extLst>
                <a:ext uri="{FF2B5EF4-FFF2-40B4-BE49-F238E27FC236}">
                  <a16:creationId xmlns:a16="http://schemas.microsoft.com/office/drawing/2014/main" id="{A7C2DCD5-C0B5-4F48-A496-C92B8358BA69}"/>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70" name="Freeform: Shape 69">
              <a:extLst>
                <a:ext uri="{FF2B5EF4-FFF2-40B4-BE49-F238E27FC236}">
                  <a16:creationId xmlns:a16="http://schemas.microsoft.com/office/drawing/2014/main" id="{C1A267EA-928B-4942-BC89-06C2EFB59EDE}"/>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71" name="Freeform: Shape 70">
              <a:extLst>
                <a:ext uri="{FF2B5EF4-FFF2-40B4-BE49-F238E27FC236}">
                  <a16:creationId xmlns:a16="http://schemas.microsoft.com/office/drawing/2014/main" id="{314CBB24-86C9-42A8-83FA-0D185856CE72}"/>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72" name="Freeform: Shape 71">
              <a:extLst>
                <a:ext uri="{FF2B5EF4-FFF2-40B4-BE49-F238E27FC236}">
                  <a16:creationId xmlns:a16="http://schemas.microsoft.com/office/drawing/2014/main" id="{62C731B2-C933-4163-B40B-ADCD9FBA6BD3}"/>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89558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Risks following discharges from a facility</a:t>
            </a:r>
          </a:p>
        </p:txBody>
      </p:sp>
      <p:sp>
        <p:nvSpPr>
          <p:cNvPr id="5" name="Content Placeholder 4"/>
          <p:cNvSpPr>
            <a:spLocks noGrp="1"/>
          </p:cNvSpPr>
          <p:nvPr>
            <p:ph idx="1"/>
          </p:nvPr>
        </p:nvSpPr>
        <p:spPr/>
        <p:txBody>
          <a:bodyPr/>
          <a:lstStyle/>
          <a:p>
            <a:r>
              <a:rPr lang="en-AU" dirty="0"/>
              <a:t>Nurses and Midwives should identify whether patient has recently been discharged from a facility such as:</a:t>
            </a:r>
          </a:p>
          <a:p>
            <a:pPr lvl="1"/>
            <a:r>
              <a:rPr lang="en-AU" dirty="0"/>
              <a:t>Hospital or other health setting</a:t>
            </a:r>
          </a:p>
          <a:p>
            <a:pPr lvl="1"/>
            <a:r>
              <a:rPr lang="en-AU" dirty="0"/>
              <a:t>A rehabilitation or detoxification service</a:t>
            </a:r>
          </a:p>
          <a:p>
            <a:pPr lvl="1"/>
            <a:r>
              <a:rPr lang="en-AU" dirty="0"/>
              <a:t>Correctional centre or other custodial setting</a:t>
            </a:r>
          </a:p>
          <a:p>
            <a:pPr lvl="1"/>
            <a:r>
              <a:rPr lang="en-AU" dirty="0"/>
              <a:t>Other temporary health of social service</a:t>
            </a:r>
          </a:p>
          <a:p>
            <a:endParaRPr lang="en-AU" dirty="0"/>
          </a:p>
          <a:p>
            <a:r>
              <a:rPr lang="en-AU" dirty="0"/>
              <a:t>Patients sometimes commence Opioid Agonist Treatment (OAT) treatment during an admission in a health setting such as methadone, buprenorphine </a:t>
            </a:r>
          </a:p>
        </p:txBody>
      </p:sp>
      <p:sp>
        <p:nvSpPr>
          <p:cNvPr id="6" name="Content Placeholder 5"/>
          <p:cNvSpPr>
            <a:spLocks noGrp="1"/>
          </p:cNvSpPr>
          <p:nvPr>
            <p:ph idx="10"/>
          </p:nvPr>
        </p:nvSpPr>
        <p:spPr/>
        <p:txBody>
          <a:bodyPr/>
          <a:lstStyle/>
          <a:p>
            <a:pPr marL="0" indent="0">
              <a:buNone/>
            </a:pPr>
            <a:r>
              <a:rPr lang="en-AU" b="1" dirty="0"/>
              <a:t>Risks following discharges include:</a:t>
            </a:r>
          </a:p>
          <a:p>
            <a:pPr lvl="1"/>
            <a:r>
              <a:rPr lang="en-AU" dirty="0"/>
              <a:t>Resumption of substance use post discharge </a:t>
            </a:r>
          </a:p>
          <a:p>
            <a:pPr lvl="1"/>
            <a:r>
              <a:rPr lang="en-AU" dirty="0"/>
              <a:t>With reduced tolerance, risk of intoxication and or overdose is high </a:t>
            </a:r>
          </a:p>
          <a:p>
            <a:pPr lvl="1"/>
            <a:r>
              <a:rPr lang="en-AU" dirty="0"/>
              <a:t>Dose changes or initiation on OAT treatment may pose a risk on normal activity such as driving skills, operating machinery</a:t>
            </a:r>
          </a:p>
          <a:p>
            <a:pPr marL="0" indent="0">
              <a:buNone/>
            </a:pPr>
            <a:endParaRPr lang="en-AU" dirty="0"/>
          </a:p>
        </p:txBody>
      </p:sp>
      <p:pic>
        <p:nvPicPr>
          <p:cNvPr id="2" name="Picture 1"/>
          <p:cNvPicPr>
            <a:picLocks noChangeAspect="1"/>
          </p:cNvPicPr>
          <p:nvPr/>
        </p:nvPicPr>
        <p:blipFill>
          <a:blip r:embed="rId3"/>
          <a:stretch>
            <a:fillRect/>
          </a:stretch>
        </p:blipFill>
        <p:spPr>
          <a:xfrm>
            <a:off x="3073706" y="4840440"/>
            <a:ext cx="4679471" cy="1420946"/>
          </a:xfrm>
          <a:prstGeom prst="rect">
            <a:avLst/>
          </a:prstGeom>
        </p:spPr>
      </p:pic>
      <p:sp>
        <p:nvSpPr>
          <p:cNvPr id="7" name="Rectangle 6"/>
          <p:cNvSpPr/>
          <p:nvPr/>
        </p:nvSpPr>
        <p:spPr>
          <a:xfrm>
            <a:off x="1344632" y="6422605"/>
            <a:ext cx="3294043" cy="246221"/>
          </a:xfrm>
          <a:prstGeom prst="rect">
            <a:avLst/>
          </a:prstGeom>
        </p:spPr>
        <p:txBody>
          <a:bodyPr wrap="square">
            <a:spAutoFit/>
          </a:bodyPr>
          <a:lstStyle/>
          <a:p>
            <a:r>
              <a:rPr lang="en-AU" sz="1000" i="1" dirty="0"/>
              <a:t>Infographics: NUAA Users News</a:t>
            </a:r>
          </a:p>
        </p:txBody>
      </p:sp>
    </p:spTree>
    <p:extLst>
      <p:ext uri="{BB962C8B-B14F-4D97-AF65-F5344CB8AC3E}">
        <p14:creationId xmlns:p14="http://schemas.microsoft.com/office/powerpoint/2010/main" val="17048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2186" y="3436261"/>
            <a:ext cx="4173141" cy="2389864"/>
          </a:xfrm>
        </p:spPr>
        <p:txBody>
          <a:bodyPr/>
          <a:lstStyle/>
          <a:p>
            <a:r>
              <a:rPr lang="en-AU" dirty="0"/>
              <a:t>Substance use is likely to be a marker for the presence of other risk factors, including poverty, homelessness, inadequate accommodation and poor social supports.</a:t>
            </a:r>
          </a:p>
          <a:p>
            <a:r>
              <a:rPr lang="en-AU" dirty="0"/>
              <a:t>Patients identified as being homeless or at risk of eviction should be referred to social worker at the hospital</a:t>
            </a:r>
          </a:p>
        </p:txBody>
      </p:sp>
      <p:sp>
        <p:nvSpPr>
          <p:cNvPr id="3" name="Content Placeholder 2">
            <a:extLst>
              <a:ext uri="{FF2B5EF4-FFF2-40B4-BE49-F238E27FC236}">
                <a16:creationId xmlns:a16="http://schemas.microsoft.com/office/drawing/2014/main" id="{CDCDA6E0-4823-944F-A92B-B83B60756EEE}"/>
              </a:ext>
            </a:extLst>
          </p:cNvPr>
          <p:cNvSpPr>
            <a:spLocks noGrp="1"/>
          </p:cNvSpPr>
          <p:nvPr>
            <p:ph idx="10"/>
          </p:nvPr>
        </p:nvSpPr>
        <p:spPr/>
        <p:txBody>
          <a:bodyPr/>
          <a:lstStyle/>
          <a:p>
            <a:pPr marL="0" indent="0">
              <a:buNone/>
            </a:pPr>
            <a:r>
              <a:rPr lang="en-AU" dirty="0"/>
              <a:t>Strategies to encourage discussions:</a:t>
            </a:r>
          </a:p>
          <a:p>
            <a:pPr lvl="1"/>
            <a:r>
              <a:rPr lang="en-AU" dirty="0"/>
              <a:t>Building rapport</a:t>
            </a:r>
          </a:p>
          <a:p>
            <a:pPr lvl="1"/>
            <a:r>
              <a:rPr lang="en-AU" dirty="0"/>
              <a:t>Approach topic with sensitivity</a:t>
            </a:r>
          </a:p>
          <a:p>
            <a:pPr lvl="1"/>
            <a:r>
              <a:rPr lang="en-AU" dirty="0"/>
              <a:t>Ensure language is appropriate and not blaming</a:t>
            </a:r>
          </a:p>
          <a:p>
            <a:endParaRPr lang="en-US" dirty="0"/>
          </a:p>
        </p:txBody>
      </p:sp>
      <p:sp>
        <p:nvSpPr>
          <p:cNvPr id="2" name="Title 1"/>
          <p:cNvSpPr>
            <a:spLocks noGrp="1"/>
          </p:cNvSpPr>
          <p:nvPr>
            <p:ph type="title"/>
          </p:nvPr>
        </p:nvSpPr>
        <p:spPr/>
        <p:txBody>
          <a:bodyPr/>
          <a:lstStyle/>
          <a:p>
            <a:r>
              <a:rPr lang="en-AU" dirty="0"/>
              <a:t>Homelessness or Risk of Eviction</a:t>
            </a:r>
          </a:p>
        </p:txBody>
      </p:sp>
      <p:pic>
        <p:nvPicPr>
          <p:cNvPr id="6" name="Picture 5"/>
          <p:cNvPicPr>
            <a:picLocks noChangeAspect="1"/>
          </p:cNvPicPr>
          <p:nvPr/>
        </p:nvPicPr>
        <p:blipFill>
          <a:blip r:embed="rId3"/>
          <a:stretch>
            <a:fillRect/>
          </a:stretch>
        </p:blipFill>
        <p:spPr>
          <a:xfrm>
            <a:off x="2931522" y="5420299"/>
            <a:ext cx="3800475" cy="1296536"/>
          </a:xfrm>
          <a:prstGeom prst="rect">
            <a:avLst/>
          </a:prstGeom>
        </p:spPr>
      </p:pic>
    </p:spTree>
    <p:extLst>
      <p:ext uri="{BB962C8B-B14F-4D97-AF65-F5344CB8AC3E}">
        <p14:creationId xmlns:p14="http://schemas.microsoft.com/office/powerpoint/2010/main" val="92051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Content Placeholder 35">
            <a:extLst>
              <a:ext uri="{FF2B5EF4-FFF2-40B4-BE49-F238E27FC236}">
                <a16:creationId xmlns:a16="http://schemas.microsoft.com/office/drawing/2014/main" id="{7CAB1F66-ADD3-4473-A98C-8918F2313C5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020" t="179" r="14400" b="8265"/>
          <a:stretch/>
        </p:blipFill>
        <p:spPr>
          <a:xfrm>
            <a:off x="-8387" y="-11009"/>
            <a:ext cx="9152387" cy="6869009"/>
          </a:xfrm>
          <a:prstGeom prst="rect">
            <a:avLst/>
          </a:prstGeom>
        </p:spPr>
      </p:pic>
      <p:pic>
        <p:nvPicPr>
          <p:cNvPr id="5" name="Picture 4">
            <a:extLst>
              <a:ext uri="{FF2B5EF4-FFF2-40B4-BE49-F238E27FC236}">
                <a16:creationId xmlns:a16="http://schemas.microsoft.com/office/drawing/2014/main" id="{68D72027-ABF1-4461-AF5E-641ABB60D9DF}"/>
              </a:ext>
            </a:extLst>
          </p:cNvPr>
          <p:cNvPicPr>
            <a:picLocks noChangeAspect="1"/>
          </p:cNvPicPr>
          <p:nvPr/>
        </p:nvPicPr>
        <p:blipFill rotWithShape="1">
          <a:blip r:embed="rId4">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6" name="Rectangle 5">
            <a:extLst>
              <a:ext uri="{FF2B5EF4-FFF2-40B4-BE49-F238E27FC236}">
                <a16:creationId xmlns:a16="http://schemas.microsoft.com/office/drawing/2014/main" id="{CEFC8E91-9686-4DFA-B202-502546246B73}"/>
              </a:ext>
            </a:extLst>
          </p:cNvPr>
          <p:cNvSpPr/>
          <p:nvPr/>
        </p:nvSpPr>
        <p:spPr>
          <a:xfrm>
            <a:off x="-7081" y="4301067"/>
            <a:ext cx="5964354" cy="1562804"/>
          </a:xfrm>
          <a:prstGeom prst="rect">
            <a:avLst/>
          </a:prstGeom>
          <a:solidFill>
            <a:srgbClr val="752F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7" name="Title 1">
            <a:extLst>
              <a:ext uri="{FF2B5EF4-FFF2-40B4-BE49-F238E27FC236}">
                <a16:creationId xmlns:a16="http://schemas.microsoft.com/office/drawing/2014/main" id="{E7589857-D09F-493A-B496-C79C2F5B07D8}"/>
              </a:ext>
            </a:extLst>
          </p:cNvPr>
          <p:cNvSpPr txBox="1">
            <a:spLocks/>
          </p:cNvSpPr>
          <p:nvPr/>
        </p:nvSpPr>
        <p:spPr>
          <a:xfrm>
            <a:off x="-299009" y="4590226"/>
            <a:ext cx="6445955" cy="87760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US" sz="2400" b="1" kern="1200" cap="none" baseline="0">
                <a:solidFill>
                  <a:schemeClr val="accent2"/>
                </a:solidFill>
                <a:latin typeface="+mj-lt"/>
                <a:ea typeface="+mj-ea"/>
                <a:cs typeface="+mj-cs"/>
              </a:defRPr>
            </a:lvl1pPr>
          </a:lstStyle>
          <a:p>
            <a:pPr algn="ctr"/>
            <a:r>
              <a:rPr lang="en-AU" sz="4000" dirty="0">
                <a:solidFill>
                  <a:schemeClr val="bg1"/>
                </a:solidFill>
                <a:latin typeface="Arial" panose="020B0604020202020204" pitchFamily="34" charset="0"/>
              </a:rPr>
              <a:t>Substance use in Pregnancy &amp; Parenting</a:t>
            </a:r>
          </a:p>
        </p:txBody>
      </p:sp>
      <p:grpSp>
        <p:nvGrpSpPr>
          <p:cNvPr id="9" name="Group 8">
            <a:extLst>
              <a:ext uri="{FF2B5EF4-FFF2-40B4-BE49-F238E27FC236}">
                <a16:creationId xmlns:a16="http://schemas.microsoft.com/office/drawing/2014/main" id="{B4475425-C2E9-4F8C-9908-BF4993614183}"/>
              </a:ext>
            </a:extLst>
          </p:cNvPr>
          <p:cNvGrpSpPr/>
          <p:nvPr/>
        </p:nvGrpSpPr>
        <p:grpSpPr>
          <a:xfrm>
            <a:off x="200560" y="5873298"/>
            <a:ext cx="713777" cy="769667"/>
            <a:chOff x="335733" y="5831540"/>
            <a:chExt cx="713777" cy="769667"/>
          </a:xfrm>
          <a:solidFill>
            <a:schemeClr val="bg1"/>
          </a:solidFill>
        </p:grpSpPr>
        <p:sp>
          <p:nvSpPr>
            <p:cNvPr id="10" name="Freeform: Shape 9">
              <a:extLst>
                <a:ext uri="{FF2B5EF4-FFF2-40B4-BE49-F238E27FC236}">
                  <a16:creationId xmlns:a16="http://schemas.microsoft.com/office/drawing/2014/main" id="{F1E04813-A9D5-4DD2-AC6E-B43BAEA9867B}"/>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0204EE2-5349-4719-9D37-9291F4029424}"/>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A58FDED-A9D2-4B9E-A7F7-591010DA57C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ED4AEC65-65B3-41F8-9755-3ADB1C71932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8E54AFF0-2931-4E15-B1F8-4708F7FC9DF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F9F8B61-2527-4492-B5A0-E492484E878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C81E28D-A7E0-4E2D-BB0A-B4ECCC0A4CE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D1BDD32-FF69-4915-BD19-C1CFCA3B1689}"/>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33552023-FD51-469D-84CE-DD875E3B88B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87E387ED-352B-48EE-A7F4-7D423D4F739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AACFA9C-5F82-4DE8-A51D-FBECBEB84D5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3F6BB4-1AAF-46C3-A66B-FDE3C33AE9E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EE0E43D-5382-433B-B2EB-2D0C405AF0C3}"/>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37E4E23-BD89-4D33-A8B5-144D05E8DBA3}"/>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DC73931-FD50-4484-815C-66D331418A3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290D09D4-F669-492F-902E-CA5766D2071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2D70D63-4533-4D8E-97CB-BD8B7E99CBC3}"/>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71A6860-1090-434F-B889-025E1F03B2F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54005E7F-80FE-4A62-AD3D-9127470100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8E69804-43A6-4A73-B8BD-972B21D5D675}"/>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B4725B1-B5FB-469B-B0E9-179E7ACF7B0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F442AD4-2260-472F-B475-CC18D006E0A4}"/>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0202F05-4105-47BF-AC66-B8901FE6ACD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F85DBB6-3F24-4C86-AE32-212B138FD51E}"/>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3A3C0C82-3010-41B0-966A-0B5A661DEB9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56714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Substance Use during Pregnancy</a:t>
            </a:r>
          </a:p>
        </p:txBody>
      </p:sp>
      <p:sp>
        <p:nvSpPr>
          <p:cNvPr id="3" name="Content Placeholder 2"/>
          <p:cNvSpPr>
            <a:spLocks noGrp="1"/>
          </p:cNvSpPr>
          <p:nvPr>
            <p:ph idx="1"/>
          </p:nvPr>
        </p:nvSpPr>
        <p:spPr/>
        <p:txBody>
          <a:bodyPr/>
          <a:lstStyle/>
          <a:p>
            <a:r>
              <a:rPr lang="en-AU" dirty="0"/>
              <a:t>While reporting concerns relating to an unborn child is not mandatory, it is good practice and allows:</a:t>
            </a:r>
          </a:p>
          <a:p>
            <a:pPr lvl="1"/>
            <a:r>
              <a:rPr lang="en-AU" dirty="0"/>
              <a:t>Department of Communities and Justices (DCJ) and other agencies to work collaboratively with the pregnant woman and partner to engage in services for support to the parent/s and unborn child</a:t>
            </a:r>
          </a:p>
          <a:p>
            <a:pPr lvl="1"/>
            <a:r>
              <a:rPr lang="en-AU" dirty="0"/>
              <a:t>DCJ to prepare statutory/protective intervention following the birth of the child </a:t>
            </a:r>
          </a:p>
          <a:p>
            <a:r>
              <a:rPr lang="en-AU" dirty="0"/>
              <a:t>Clinicians are encouraged to engage pregnant women to provide support and access to services such as SUPPS service.</a:t>
            </a:r>
          </a:p>
          <a:p>
            <a:r>
              <a:rPr lang="en-AU" dirty="0"/>
              <a:t>Stigma is a barrier to accessing services. Clinicians are encouraged to:</a:t>
            </a:r>
          </a:p>
          <a:p>
            <a:pPr lvl="1"/>
            <a:r>
              <a:rPr lang="en-AU" dirty="0"/>
              <a:t>Ensure confidentiality</a:t>
            </a:r>
          </a:p>
          <a:p>
            <a:pPr lvl="1"/>
            <a:r>
              <a:rPr lang="en-AU" dirty="0"/>
              <a:t>Engage sensitively </a:t>
            </a:r>
          </a:p>
          <a:p>
            <a:pPr lvl="1"/>
            <a:r>
              <a:rPr lang="en-AU" dirty="0"/>
              <a:t>Build rapport and trust</a:t>
            </a:r>
          </a:p>
          <a:p>
            <a:pPr lvl="1"/>
            <a:r>
              <a:rPr lang="en-AU" dirty="0"/>
              <a:t>Offer appropriate care and referral pathways for support </a:t>
            </a:r>
          </a:p>
          <a:p>
            <a:pPr lvl="1"/>
            <a:endParaRPr lang="en-AU" dirty="0"/>
          </a:p>
        </p:txBody>
      </p:sp>
      <p:pic>
        <p:nvPicPr>
          <p:cNvPr id="4" name="Picture 3"/>
          <p:cNvPicPr>
            <a:picLocks noChangeAspect="1"/>
          </p:cNvPicPr>
          <p:nvPr/>
        </p:nvPicPr>
        <p:blipFill>
          <a:blip r:embed="rId3"/>
          <a:stretch>
            <a:fillRect/>
          </a:stretch>
        </p:blipFill>
        <p:spPr>
          <a:xfrm>
            <a:off x="1112149" y="5174023"/>
            <a:ext cx="3152775" cy="1152525"/>
          </a:xfrm>
          <a:prstGeom prst="rect">
            <a:avLst/>
          </a:prstGeom>
        </p:spPr>
      </p:pic>
      <p:sp>
        <p:nvSpPr>
          <p:cNvPr id="5" name="Rectangle 4"/>
          <p:cNvSpPr/>
          <p:nvPr/>
        </p:nvSpPr>
        <p:spPr>
          <a:xfrm>
            <a:off x="1497457" y="6326548"/>
            <a:ext cx="3294043" cy="246221"/>
          </a:xfrm>
          <a:prstGeom prst="rect">
            <a:avLst/>
          </a:prstGeom>
        </p:spPr>
        <p:txBody>
          <a:bodyPr wrap="square">
            <a:spAutoFit/>
          </a:bodyPr>
          <a:lstStyle/>
          <a:p>
            <a:r>
              <a:rPr lang="en-AU" sz="1000" i="1" dirty="0"/>
              <a:t>Infographics: SWSLHD SUPPS service</a:t>
            </a:r>
          </a:p>
        </p:txBody>
      </p:sp>
      <p:sp>
        <p:nvSpPr>
          <p:cNvPr id="6" name="Rectangle 5"/>
          <p:cNvSpPr/>
          <p:nvPr/>
        </p:nvSpPr>
        <p:spPr>
          <a:xfrm>
            <a:off x="4368047" y="5920708"/>
            <a:ext cx="4340646" cy="461665"/>
          </a:xfrm>
          <a:prstGeom prst="rect">
            <a:avLst/>
          </a:prstGeom>
        </p:spPr>
        <p:txBody>
          <a:bodyPr wrap="square">
            <a:spAutoFit/>
          </a:bodyPr>
          <a:lstStyle/>
          <a:p>
            <a:r>
              <a:rPr lang="en-AU" sz="12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SUPPS supports pregnant women who use substances from the antenatal period to two years post-delivery</a:t>
            </a:r>
          </a:p>
        </p:txBody>
      </p:sp>
    </p:spTree>
    <p:extLst>
      <p:ext uri="{BB962C8B-B14F-4D97-AF65-F5344CB8AC3E}">
        <p14:creationId xmlns:p14="http://schemas.microsoft.com/office/powerpoint/2010/main" val="34434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Substance Use and Impact on Parenting </a:t>
            </a:r>
          </a:p>
        </p:txBody>
      </p:sp>
      <p:sp>
        <p:nvSpPr>
          <p:cNvPr id="3" name="Rectangle 2"/>
          <p:cNvSpPr/>
          <p:nvPr/>
        </p:nvSpPr>
        <p:spPr>
          <a:xfrm>
            <a:off x="1105319" y="6151097"/>
            <a:ext cx="8038681" cy="461665"/>
          </a:xfrm>
          <a:prstGeom prst="rect">
            <a:avLst/>
          </a:prstGeom>
        </p:spPr>
        <p:txBody>
          <a:bodyPr wrap="square">
            <a:spAutoFit/>
          </a:bodyPr>
          <a:lstStyle/>
          <a:p>
            <a:r>
              <a:rPr lang="en-AU" sz="1200" i="1" dirty="0"/>
              <a:t>Source: Handbook for Nurses and Midwives: Responding effectively to people who use alcohol and other drugs, </a:t>
            </a:r>
            <a:r>
              <a:rPr lang="en-AU" sz="1200" i="1" dirty="0">
                <a:latin typeface="Arial" panose="020B0604020202020204" pitchFamily="34" charset="0"/>
              </a:rPr>
              <a:t>2020</a:t>
            </a:r>
            <a:endParaRPr lang="en-AU" sz="1200" i="1" dirty="0"/>
          </a:p>
        </p:txBody>
      </p:sp>
      <p:pic>
        <p:nvPicPr>
          <p:cNvPr id="5" name="Content Placeholder 4"/>
          <p:cNvPicPr>
            <a:picLocks noGrp="1" noChangeAspect="1"/>
          </p:cNvPicPr>
          <p:nvPr>
            <p:ph idx="1"/>
          </p:nvPr>
        </p:nvPicPr>
        <p:blipFill>
          <a:blip r:embed="rId3"/>
          <a:stretch>
            <a:fillRect/>
          </a:stretch>
        </p:blipFill>
        <p:spPr>
          <a:xfrm>
            <a:off x="484147" y="1230313"/>
            <a:ext cx="8175707" cy="4595812"/>
          </a:xfrm>
          <a:prstGeom prst="rect">
            <a:avLst/>
          </a:prstGeom>
        </p:spPr>
      </p:pic>
    </p:spTree>
    <p:extLst>
      <p:ext uri="{BB962C8B-B14F-4D97-AF65-F5344CB8AC3E}">
        <p14:creationId xmlns:p14="http://schemas.microsoft.com/office/powerpoint/2010/main" val="21536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34">
            <a:extLst>
              <a:ext uri="{FF2B5EF4-FFF2-40B4-BE49-F238E27FC236}">
                <a16:creationId xmlns:a16="http://schemas.microsoft.com/office/drawing/2014/main" id="{D06B7F0E-D9BB-4982-80E1-01CD4BE3F23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338" r="6906" b="6446"/>
          <a:stretch/>
        </p:blipFill>
        <p:spPr>
          <a:xfrm>
            <a:off x="0" y="0"/>
            <a:ext cx="9152388" cy="6960358"/>
          </a:xfrm>
          <a:prstGeom prst="rect">
            <a:avLst/>
          </a:prstGeom>
        </p:spPr>
      </p:pic>
      <p:pic>
        <p:nvPicPr>
          <p:cNvPr id="5" name="Picture 4">
            <a:extLst>
              <a:ext uri="{FF2B5EF4-FFF2-40B4-BE49-F238E27FC236}">
                <a16:creationId xmlns:a16="http://schemas.microsoft.com/office/drawing/2014/main" id="{68D72027-ABF1-4461-AF5E-641ABB60D9DF}"/>
              </a:ext>
            </a:extLst>
          </p:cNvPr>
          <p:cNvPicPr>
            <a:picLocks noChangeAspect="1"/>
          </p:cNvPicPr>
          <p:nvPr/>
        </p:nvPicPr>
        <p:blipFill rotWithShape="1">
          <a:blip r:embed="rId4">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6" name="Rectangle 5">
            <a:extLst>
              <a:ext uri="{FF2B5EF4-FFF2-40B4-BE49-F238E27FC236}">
                <a16:creationId xmlns:a16="http://schemas.microsoft.com/office/drawing/2014/main" id="{CEFC8E91-9686-4DFA-B202-502546246B73}"/>
              </a:ext>
            </a:extLst>
          </p:cNvPr>
          <p:cNvSpPr/>
          <p:nvPr/>
        </p:nvSpPr>
        <p:spPr>
          <a:xfrm>
            <a:off x="-12342" y="4151158"/>
            <a:ext cx="5478355" cy="1671636"/>
          </a:xfrm>
          <a:prstGeom prst="rect">
            <a:avLst/>
          </a:prstGeom>
          <a:solidFill>
            <a:srgbClr val="752F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7" name="Title 1">
            <a:extLst>
              <a:ext uri="{FF2B5EF4-FFF2-40B4-BE49-F238E27FC236}">
                <a16:creationId xmlns:a16="http://schemas.microsoft.com/office/drawing/2014/main" id="{E7589857-D09F-493A-B496-C79C2F5B07D8}"/>
              </a:ext>
            </a:extLst>
          </p:cNvPr>
          <p:cNvSpPr txBox="1">
            <a:spLocks/>
          </p:cNvSpPr>
          <p:nvPr/>
        </p:nvSpPr>
        <p:spPr>
          <a:xfrm>
            <a:off x="0" y="4446683"/>
            <a:ext cx="5244029" cy="87760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US" sz="2400" b="1" kern="1200" cap="none" baseline="0">
                <a:solidFill>
                  <a:schemeClr val="accent2"/>
                </a:solidFill>
                <a:latin typeface="+mj-lt"/>
                <a:ea typeface="+mj-ea"/>
                <a:cs typeface="+mj-cs"/>
              </a:defRPr>
            </a:lvl1pPr>
          </a:lstStyle>
          <a:p>
            <a:pPr algn="ctr"/>
            <a:r>
              <a:rPr lang="en-AU" sz="4000" dirty="0">
                <a:solidFill>
                  <a:schemeClr val="bg1"/>
                </a:solidFill>
                <a:latin typeface="Arial" panose="020B0604020202020204" pitchFamily="34" charset="0"/>
              </a:rPr>
              <a:t>Domestic and Family Violence </a:t>
            </a:r>
          </a:p>
        </p:txBody>
      </p:sp>
      <p:grpSp>
        <p:nvGrpSpPr>
          <p:cNvPr id="9" name="Group 8">
            <a:extLst>
              <a:ext uri="{FF2B5EF4-FFF2-40B4-BE49-F238E27FC236}">
                <a16:creationId xmlns:a16="http://schemas.microsoft.com/office/drawing/2014/main" id="{B4475425-C2E9-4F8C-9908-BF4993614183}"/>
              </a:ext>
            </a:extLst>
          </p:cNvPr>
          <p:cNvGrpSpPr/>
          <p:nvPr/>
        </p:nvGrpSpPr>
        <p:grpSpPr>
          <a:xfrm>
            <a:off x="200560" y="5873298"/>
            <a:ext cx="713777" cy="769667"/>
            <a:chOff x="335733" y="5831540"/>
            <a:chExt cx="713777" cy="769667"/>
          </a:xfrm>
          <a:solidFill>
            <a:schemeClr val="bg1"/>
          </a:solidFill>
        </p:grpSpPr>
        <p:sp>
          <p:nvSpPr>
            <p:cNvPr id="10" name="Freeform: Shape 9">
              <a:extLst>
                <a:ext uri="{FF2B5EF4-FFF2-40B4-BE49-F238E27FC236}">
                  <a16:creationId xmlns:a16="http://schemas.microsoft.com/office/drawing/2014/main" id="{F1E04813-A9D5-4DD2-AC6E-B43BAEA9867B}"/>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0204EE2-5349-4719-9D37-9291F4029424}"/>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A58FDED-A9D2-4B9E-A7F7-591010DA57C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ED4AEC65-65B3-41F8-9755-3ADB1C71932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8E54AFF0-2931-4E15-B1F8-4708F7FC9DF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F9F8B61-2527-4492-B5A0-E492484E878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C81E28D-A7E0-4E2D-BB0A-B4ECCC0A4CE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D1BDD32-FF69-4915-BD19-C1CFCA3B1689}"/>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33552023-FD51-469D-84CE-DD875E3B88B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87E387ED-352B-48EE-A7F4-7D423D4F739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AACFA9C-5F82-4DE8-A51D-FBECBEB84D5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3F6BB4-1AAF-46C3-A66B-FDE3C33AE9E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EE0E43D-5382-433B-B2EB-2D0C405AF0C3}"/>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37E4E23-BD89-4D33-A8B5-144D05E8DBA3}"/>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DC73931-FD50-4484-815C-66D331418A3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290D09D4-F669-492F-902E-CA5766D2071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2D70D63-4533-4D8E-97CB-BD8B7E99CBC3}"/>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71A6860-1090-434F-B889-025E1F03B2F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54005E7F-80FE-4A62-AD3D-9127470100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8E69804-43A6-4A73-B8BD-972B21D5D675}"/>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B4725B1-B5FB-469B-B0E9-179E7ACF7B0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F442AD4-2260-472F-B475-CC18D006E0A4}"/>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0202F05-4105-47BF-AC66-B8901FE6ACD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F85DBB6-3F24-4C86-AE32-212B138FD51E}"/>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3A3C0C82-3010-41B0-966A-0B5A661DEB9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07868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p:txBody>
          <a:bodyPr/>
          <a:lstStyle/>
          <a:p>
            <a:r>
              <a:rPr lang="en-AU" dirty="0"/>
              <a:t>Domestic and Family Violence (DFV)</a:t>
            </a:r>
            <a:endParaRPr lang="en-AU" dirty="0">
              <a:solidFill>
                <a:schemeClr val="accent2"/>
              </a:solidFill>
            </a:endParaRPr>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p:txBody>
          <a:bodyPr/>
          <a:lstStyle/>
          <a:p>
            <a:r>
              <a:rPr lang="en-AU" dirty="0"/>
              <a:t>DFV refers to acts of violence that occur between people who have, have had an intimate relationship</a:t>
            </a:r>
          </a:p>
          <a:p>
            <a:r>
              <a:rPr lang="en-AU" dirty="0"/>
              <a:t>Elements of Domestic Violence (DV) are ongoing patterns of behaviours aimed at controlling a partner, through fear and a range of other tactics to exercise power and control another person and their children</a:t>
            </a:r>
          </a:p>
          <a:p>
            <a:r>
              <a:rPr lang="en-AU" dirty="0"/>
              <a:t>DV may include physical, verbal, financial, sexual, emotional, and psychological abuse</a:t>
            </a:r>
          </a:p>
          <a:p>
            <a:r>
              <a:rPr lang="en-AU" dirty="0"/>
              <a:t>DFV occurs in cyclical patterns making it difficult for the victim to leave the relationship</a:t>
            </a:r>
          </a:p>
          <a:p>
            <a:r>
              <a:rPr lang="en-AU" dirty="0"/>
              <a:t>Family violence is a broader term referring to violence between family members as well as between intimate partners. </a:t>
            </a:r>
          </a:p>
          <a:p>
            <a:pPr marL="0" indent="0">
              <a:buNone/>
            </a:pPr>
            <a:endParaRPr lang="en-AU" dirty="0"/>
          </a:p>
          <a:p>
            <a:endParaRPr lang="en-AU" dirty="0"/>
          </a:p>
          <a:p>
            <a:endParaRPr lang="en-AU" dirty="0"/>
          </a:p>
        </p:txBody>
      </p:sp>
      <p:sp>
        <p:nvSpPr>
          <p:cNvPr id="5" name="Content Placeholder 4">
            <a:extLst>
              <a:ext uri="{FF2B5EF4-FFF2-40B4-BE49-F238E27FC236}">
                <a16:creationId xmlns:a16="http://schemas.microsoft.com/office/drawing/2014/main" id="{51D9030F-AAE9-454D-82CF-CCE720A2E4DE}"/>
              </a:ext>
            </a:extLst>
          </p:cNvPr>
          <p:cNvSpPr>
            <a:spLocks noGrp="1"/>
          </p:cNvSpPr>
          <p:nvPr>
            <p:ph idx="10"/>
          </p:nvPr>
        </p:nvSpPr>
        <p:spPr/>
        <p:txBody>
          <a:bodyPr/>
          <a:lstStyle/>
          <a:p>
            <a:pPr marL="0" indent="0">
              <a:buNone/>
            </a:pPr>
            <a:r>
              <a:rPr lang="en-US" b="1" dirty="0">
                <a:solidFill>
                  <a:schemeClr val="accent2"/>
                </a:solidFill>
              </a:rPr>
              <a:t>Key points</a:t>
            </a:r>
          </a:p>
          <a:p>
            <a:r>
              <a:rPr lang="en-US" dirty="0"/>
              <a:t>Responding to DFV is the responsibility of all NSW Health employees</a:t>
            </a:r>
          </a:p>
          <a:p>
            <a:r>
              <a:rPr lang="en-US" dirty="0"/>
              <a:t>Risk assessment is considered routine clinical practice where DV is identified</a:t>
            </a:r>
          </a:p>
          <a:p>
            <a:r>
              <a:rPr lang="en-US" dirty="0"/>
              <a:t>Risk assessment is part of an ongoing continuum of care, therefore should be reassessed </a:t>
            </a:r>
          </a:p>
          <a:p>
            <a:r>
              <a:rPr lang="en-US" dirty="0"/>
              <a:t>Risk changes quickly - must be continuously assessed, monitored and reviewed as part of patient care</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pic>
        <p:nvPicPr>
          <p:cNvPr id="4" name="Picture 3">
            <a:extLst>
              <a:ext uri="{FF2B5EF4-FFF2-40B4-BE49-F238E27FC236}">
                <a16:creationId xmlns:a16="http://schemas.microsoft.com/office/drawing/2014/main" id="{3421E90F-4BDC-C844-8AD5-929A484A5F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7184" y="5765800"/>
            <a:ext cx="3276600" cy="1092200"/>
          </a:xfrm>
          <a:prstGeom prst="rect">
            <a:avLst/>
          </a:prstGeom>
        </p:spPr>
      </p:pic>
    </p:spTree>
    <p:extLst>
      <p:ext uri="{BB962C8B-B14F-4D97-AF65-F5344CB8AC3E}">
        <p14:creationId xmlns:p14="http://schemas.microsoft.com/office/powerpoint/2010/main" val="32405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sz="3200" dirty="0"/>
              <a:t>Risk Assessment and Child Protection</a:t>
            </a:r>
          </a:p>
        </p:txBody>
      </p:sp>
      <p:sp>
        <p:nvSpPr>
          <p:cNvPr id="5" name="Content Placeholder 4"/>
          <p:cNvSpPr>
            <a:spLocks noGrp="1" noRot="1" noMove="1" noResize="1"/>
          </p:cNvSpPr>
          <p:nvPr>
            <p:ph idx="1"/>
            <p:custDataLst>
              <p:tags r:id="rId2"/>
            </p:custDataLst>
          </p:nvPr>
        </p:nvSpPr>
        <p:spPr/>
        <p:txBody>
          <a:bodyPr/>
          <a:lstStyle/>
          <a:p>
            <a:pPr marL="0" indent="0">
              <a:buNone/>
            </a:pPr>
            <a:r>
              <a:rPr lang="en-AU" b="1" dirty="0"/>
              <a:t>DFV Risk Assessment</a:t>
            </a:r>
          </a:p>
          <a:p>
            <a:r>
              <a:rPr lang="en-AU" dirty="0"/>
              <a:t>Clinicians who have received training in Domestic Violence Routine Screening (DVRS) should conduct risk assessment using the structured risk assessment tool when </a:t>
            </a:r>
            <a:r>
              <a:rPr lang="en-AU" b="1" dirty="0"/>
              <a:t>safe </a:t>
            </a:r>
            <a:r>
              <a:rPr lang="en-AU" dirty="0"/>
              <a:t>and </a:t>
            </a:r>
            <a:r>
              <a:rPr lang="en-AU" b="1" dirty="0"/>
              <a:t>appropriate </a:t>
            </a:r>
          </a:p>
          <a:p>
            <a:r>
              <a:rPr lang="en-AU" dirty="0"/>
              <a:t>Clinicians who have not received training, should refer to another trained clinician in psychosocial interventions/conducting the assessment</a:t>
            </a:r>
          </a:p>
          <a:p>
            <a:r>
              <a:rPr lang="en-AU" dirty="0"/>
              <a:t>When conducting risk assessment consider the:</a:t>
            </a:r>
          </a:p>
          <a:p>
            <a:pPr lvl="1"/>
            <a:r>
              <a:rPr lang="en-AU" dirty="0"/>
              <a:t>Safety of all children </a:t>
            </a:r>
          </a:p>
          <a:p>
            <a:pPr lvl="1"/>
            <a:r>
              <a:rPr lang="en-AU" dirty="0"/>
              <a:t>Safety planning as part of the intervention</a:t>
            </a:r>
          </a:p>
          <a:p>
            <a:pPr lvl="1"/>
            <a:r>
              <a:rPr lang="en-AU" dirty="0"/>
              <a:t>Reporting responsibilities starting with MRG</a:t>
            </a:r>
          </a:p>
          <a:p>
            <a:r>
              <a:rPr lang="en-AU" dirty="0"/>
              <a:t>Risk Assessment tools:</a:t>
            </a:r>
          </a:p>
          <a:p>
            <a:pPr lvl="1"/>
            <a:r>
              <a:rPr lang="en-AU" dirty="0"/>
              <a:t>Domestic Violence Routine Screening Tool (DVRS)</a:t>
            </a:r>
          </a:p>
          <a:p>
            <a:pPr lvl="1"/>
            <a:r>
              <a:rPr lang="en-AU" dirty="0"/>
              <a:t>Domestic Violence Safety Assessment Tool (DVSAT)</a:t>
            </a:r>
          </a:p>
        </p:txBody>
      </p:sp>
      <p:pic>
        <p:nvPicPr>
          <p:cNvPr id="10" name="Picture 9">
            <a:extLst>
              <a:ext uri="{FF2B5EF4-FFF2-40B4-BE49-F238E27FC236}">
                <a16:creationId xmlns:a16="http://schemas.microsoft.com/office/drawing/2014/main" id="{503E6F79-CCB5-A44B-B066-F32C25BA2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6728" y="2765236"/>
            <a:ext cx="2137272" cy="1814830"/>
          </a:xfrm>
          <a:prstGeom prst="rect">
            <a:avLst/>
          </a:prstGeom>
        </p:spPr>
      </p:pic>
      <p:pic>
        <p:nvPicPr>
          <p:cNvPr id="2" name="Picture 1"/>
          <p:cNvPicPr>
            <a:picLocks noChangeAspect="1"/>
          </p:cNvPicPr>
          <p:nvPr/>
        </p:nvPicPr>
        <p:blipFill>
          <a:blip r:embed="rId6"/>
          <a:stretch>
            <a:fillRect/>
          </a:stretch>
        </p:blipFill>
        <p:spPr>
          <a:xfrm>
            <a:off x="1676401" y="5442333"/>
            <a:ext cx="5791200" cy="1239953"/>
          </a:xfrm>
          <a:prstGeom prst="rect">
            <a:avLst/>
          </a:prstGeom>
        </p:spPr>
      </p:pic>
    </p:spTree>
    <p:extLst>
      <p:ext uri="{BB962C8B-B14F-4D97-AF65-F5344CB8AC3E}">
        <p14:creationId xmlns:p14="http://schemas.microsoft.com/office/powerpoint/2010/main" val="326569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lstStyle/>
          <a:p>
            <a:r>
              <a:rPr lang="en-AU" dirty="0">
                <a:latin typeface="Arial" panose="020B0604020202020204" pitchFamily="34" charset="0"/>
              </a:rPr>
              <a:t>NSW Ministry of Health. (2020). </a:t>
            </a:r>
            <a:r>
              <a:rPr lang="en-AU" dirty="0"/>
              <a:t>Handbook for Nurses and Midwives: Responding effectively to people who use alcohol and other drugs</a:t>
            </a:r>
          </a:p>
          <a:p>
            <a:r>
              <a:rPr lang="en-AU" dirty="0">
                <a:latin typeface="Arial" panose="020B0604020202020204" pitchFamily="34" charset="0"/>
              </a:rPr>
              <a:t>NSW Ministry of Health. (2020). Drug Compendium: Supplement Reference for AOD Treatment</a:t>
            </a:r>
          </a:p>
          <a:p>
            <a:r>
              <a:rPr lang="en-AU" dirty="0"/>
              <a:t>NSW Ministry of Health. (2020). Nursing and midwifery management of alcohol and drug use in the delivery of health care: procedures</a:t>
            </a:r>
          </a:p>
          <a:p>
            <a:r>
              <a:rPr lang="en-AU" dirty="0"/>
              <a:t>NSW Health. (2013). Child Wellbeing and Child protection Policies and Procedures for NSW Health </a:t>
            </a:r>
            <a:r>
              <a:rPr lang="en-AU" dirty="0">
                <a:hlinkClick r:id="rId3"/>
              </a:rPr>
              <a:t>https://www1.health.nsw.gov.au/pds/ActivePDSDocuments/PD2013_007.pdf</a:t>
            </a:r>
            <a:endParaRPr lang="en-AU" dirty="0"/>
          </a:p>
          <a:p>
            <a:r>
              <a:rPr lang="en-AU" dirty="0"/>
              <a:t>NSW Health. (2006). </a:t>
            </a:r>
            <a:r>
              <a:rPr lang="en-AU" i="1" dirty="0"/>
              <a:t>Domestic Violence - Identifying and Responding. </a:t>
            </a:r>
            <a:r>
              <a:rPr lang="en-AU" i="1" dirty="0">
                <a:hlinkClick r:id="rId4"/>
              </a:rPr>
              <a:t>https://www1.health.nsw.gov.au/pds/ActivePDSDocuments/PD2006_084.pdf</a:t>
            </a:r>
            <a:endParaRPr lang="en-AU" i="1" dirty="0"/>
          </a:p>
          <a:p>
            <a:endParaRPr lang="en-AU" dirty="0"/>
          </a:p>
        </p:txBody>
      </p:sp>
    </p:spTree>
    <p:extLst>
      <p:ext uri="{BB962C8B-B14F-4D97-AF65-F5344CB8AC3E}">
        <p14:creationId xmlns:p14="http://schemas.microsoft.com/office/powerpoint/2010/main" val="23218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1" y="1494759"/>
            <a:ext cx="8124825"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746495" y="2197235"/>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prepared by Mary Wahhab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33934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6DDD18-27A4-4911-9D6F-3BB7508BA1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 r="4971"/>
          <a:stretch/>
        </p:blipFill>
        <p:spPr>
          <a:xfrm>
            <a:off x="-626582" y="0"/>
            <a:ext cx="9770581" cy="6858000"/>
          </a:xfrm>
          <a:prstGeom prst="rect">
            <a:avLst/>
          </a:prstGeom>
        </p:spPr>
      </p:pic>
      <p:sp>
        <p:nvSpPr>
          <p:cNvPr id="54" name="Rectangle 53"/>
          <p:cNvSpPr/>
          <p:nvPr/>
        </p:nvSpPr>
        <p:spPr>
          <a:xfrm>
            <a:off x="677230" y="0"/>
            <a:ext cx="346297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8"/>
            <a:endParaRPr lang="en-US" dirty="0">
              <a:solidFill>
                <a:prstClr val="white"/>
              </a:solidFill>
              <a:latin typeface="Arial" panose="020B0604020202020204" pitchFamily="34" charset="0"/>
            </a:endParaRPr>
          </a:p>
        </p:txBody>
      </p:sp>
      <p:grpSp>
        <p:nvGrpSpPr>
          <p:cNvPr id="6" name="Group 5"/>
          <p:cNvGrpSpPr/>
          <p:nvPr/>
        </p:nvGrpSpPr>
        <p:grpSpPr>
          <a:xfrm>
            <a:off x="1964214" y="635306"/>
            <a:ext cx="889003" cy="889003"/>
            <a:chOff x="2793566" y="635304"/>
            <a:chExt cx="889003" cy="889003"/>
          </a:xfrm>
        </p:grpSpPr>
        <p:sp>
          <p:nvSpPr>
            <p:cNvPr id="7" name="Oval 6"/>
            <p:cNvSpPr/>
            <p:nvPr/>
          </p:nvSpPr>
          <p:spPr>
            <a:xfrm>
              <a:off x="2793566" y="635304"/>
              <a:ext cx="889003" cy="889003"/>
            </a:xfrm>
            <a:prstGeom prst="ellipse">
              <a:avLst/>
            </a:prstGeom>
            <a:noFill/>
            <a:ln w="19050" cap="flat" cmpd="sng" algn="ctr">
              <a:solidFill>
                <a:schemeClr val="accent4"/>
              </a:solidFill>
              <a:prstDash val="solid"/>
              <a:miter lim="800000"/>
            </a:ln>
            <a:effectLst/>
          </p:spPr>
          <p:txBody>
            <a:bodyPr rtlCol="0" anchor="ctr"/>
            <a:lstStyle/>
            <a:p>
              <a:pPr algn="ctr">
                <a:defRPr/>
              </a:pPr>
              <a:endParaRPr lang="en-US" sz="1719" kern="0" dirty="0">
                <a:solidFill>
                  <a:srgbClr val="767171"/>
                </a:solidFill>
                <a:latin typeface="Arial" panose="020B0604020202020204" pitchFamily="34" charset="0"/>
              </a:endParaRPr>
            </a:p>
          </p:txBody>
        </p:sp>
        <p:grpSp>
          <p:nvGrpSpPr>
            <p:cNvPr id="8" name="Group 7"/>
            <p:cNvGrpSpPr/>
            <p:nvPr/>
          </p:nvGrpSpPr>
          <p:grpSpPr>
            <a:xfrm>
              <a:off x="2986262" y="782080"/>
              <a:ext cx="503610" cy="595450"/>
              <a:chOff x="4010025" y="58737"/>
              <a:chExt cx="792163" cy="936625"/>
            </a:xfrm>
            <a:solidFill>
              <a:schemeClr val="accent4"/>
            </a:solidFill>
          </p:grpSpPr>
          <p:sp>
            <p:nvSpPr>
              <p:cNvPr id="9" name="Freeform 11"/>
              <p:cNvSpPr>
                <a:spLocks noEditPoints="1"/>
              </p:cNvSpPr>
              <p:nvPr/>
            </p:nvSpPr>
            <p:spPr bwMode="auto">
              <a:xfrm>
                <a:off x="4010025" y="58737"/>
                <a:ext cx="792163" cy="766763"/>
              </a:xfrm>
              <a:custGeom>
                <a:avLst/>
                <a:gdLst>
                  <a:gd name="T0" fmla="*/ 419 w 838"/>
                  <a:gd name="T1" fmla="*/ 456 h 811"/>
                  <a:gd name="T2" fmla="*/ 260 w 838"/>
                  <a:gd name="T3" fmla="*/ 181 h 811"/>
                  <a:gd name="T4" fmla="*/ 246 w 838"/>
                  <a:gd name="T5" fmla="*/ 69 h 811"/>
                  <a:gd name="T6" fmla="*/ 581 w 838"/>
                  <a:gd name="T7" fmla="*/ 150 h 811"/>
                  <a:gd name="T8" fmla="*/ 522 w 838"/>
                  <a:gd name="T9" fmla="*/ 360 h 811"/>
                  <a:gd name="T10" fmla="*/ 203 w 838"/>
                  <a:gd name="T11" fmla="*/ 776 h 811"/>
                  <a:gd name="T12" fmla="*/ 600 w 838"/>
                  <a:gd name="T13" fmla="*/ 811 h 811"/>
                  <a:gd name="T14" fmla="*/ 600 w 838"/>
                  <a:gd name="T15" fmla="*/ 741 h 811"/>
                  <a:gd name="T16" fmla="*/ 454 w 838"/>
                  <a:gd name="T17" fmla="*/ 612 h 811"/>
                  <a:gd name="T18" fmla="*/ 454 w 838"/>
                  <a:gd name="T19" fmla="*/ 517 h 811"/>
                  <a:gd name="T20" fmla="*/ 705 w 838"/>
                  <a:gd name="T21" fmla="*/ 342 h 811"/>
                  <a:gd name="T22" fmla="*/ 805 w 838"/>
                  <a:gd name="T23" fmla="*/ 20 h 811"/>
                  <a:gd name="T24" fmla="*/ 722 w 838"/>
                  <a:gd name="T25" fmla="*/ 8 h 811"/>
                  <a:gd name="T26" fmla="*/ 635 w 838"/>
                  <a:gd name="T27" fmla="*/ 96 h 811"/>
                  <a:gd name="T28" fmla="*/ 638 w 838"/>
                  <a:gd name="T29" fmla="*/ 24 h 811"/>
                  <a:gd name="T30" fmla="*/ 626 w 838"/>
                  <a:gd name="T31" fmla="*/ 21 h 811"/>
                  <a:gd name="T32" fmla="*/ 188 w 838"/>
                  <a:gd name="T33" fmla="*/ 45 h 811"/>
                  <a:gd name="T34" fmla="*/ 203 w 838"/>
                  <a:gd name="T35" fmla="*/ 96 h 811"/>
                  <a:gd name="T36" fmla="*/ 116 w 838"/>
                  <a:gd name="T37" fmla="*/ 8 h 811"/>
                  <a:gd name="T38" fmla="*/ 33 w 838"/>
                  <a:gd name="T39" fmla="*/ 20 h 811"/>
                  <a:gd name="T40" fmla="*/ 133 w 838"/>
                  <a:gd name="T41" fmla="*/ 342 h 811"/>
                  <a:gd name="T42" fmla="*/ 384 w 838"/>
                  <a:gd name="T43" fmla="*/ 517 h 811"/>
                  <a:gd name="T44" fmla="*/ 384 w 838"/>
                  <a:gd name="T45" fmla="*/ 612 h 811"/>
                  <a:gd name="T46" fmla="*/ 238 w 838"/>
                  <a:gd name="T47" fmla="*/ 741 h 811"/>
                  <a:gd name="T48" fmla="*/ 419 w 838"/>
                  <a:gd name="T49" fmla="*/ 686 h 811"/>
                  <a:gd name="T50" fmla="*/ 377 w 838"/>
                  <a:gd name="T51" fmla="*/ 757 h 811"/>
                  <a:gd name="T52" fmla="*/ 675 w 838"/>
                  <a:gd name="T53" fmla="*/ 144 h 811"/>
                  <a:gd name="T54" fmla="*/ 740 w 838"/>
                  <a:gd name="T55" fmla="*/ 52 h 811"/>
                  <a:gd name="T56" fmla="*/ 773 w 838"/>
                  <a:gd name="T57" fmla="*/ 55 h 811"/>
                  <a:gd name="T58" fmla="*/ 671 w 838"/>
                  <a:gd name="T59" fmla="*/ 309 h 811"/>
                  <a:gd name="T60" fmla="*/ 563 w 838"/>
                  <a:gd name="T61" fmla="*/ 385 h 811"/>
                  <a:gd name="T62" fmla="*/ 629 w 838"/>
                  <a:gd name="T63" fmla="*/ 155 h 811"/>
                  <a:gd name="T64" fmla="*/ 278 w 838"/>
                  <a:gd name="T65" fmla="*/ 390 h 811"/>
                  <a:gd name="T66" fmla="*/ 57 w 838"/>
                  <a:gd name="T67" fmla="*/ 114 h 811"/>
                  <a:gd name="T68" fmla="*/ 79 w 838"/>
                  <a:gd name="T69" fmla="*/ 49 h 811"/>
                  <a:gd name="T70" fmla="*/ 140 w 838"/>
                  <a:gd name="T71" fmla="*/ 122 h 811"/>
                  <a:gd name="T72" fmla="*/ 208 w 838"/>
                  <a:gd name="T73" fmla="*/ 144 h 811"/>
                  <a:gd name="T74" fmla="*/ 212 w 838"/>
                  <a:gd name="T75" fmla="*/ 186 h 811"/>
                  <a:gd name="T76" fmla="*/ 278 w 838"/>
                  <a:gd name="T77" fmla="*/ 390 h 811"/>
                  <a:gd name="T78" fmla="*/ 561 w 838"/>
                  <a:gd name="T79" fmla="*/ 135 h 811"/>
                  <a:gd name="T80" fmla="*/ 289 w 838"/>
                  <a:gd name="T81" fmla="*/ 123 h 811"/>
                  <a:gd name="T82" fmla="*/ 289 w 838"/>
                  <a:gd name="T83" fmla="*/ 14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11">
                    <a:moveTo>
                      <a:pt x="522" y="360"/>
                    </a:moveTo>
                    <a:cubicBezTo>
                      <a:pt x="498" y="401"/>
                      <a:pt x="464" y="434"/>
                      <a:pt x="419" y="456"/>
                    </a:cubicBezTo>
                    <a:cubicBezTo>
                      <a:pt x="374" y="434"/>
                      <a:pt x="340" y="401"/>
                      <a:pt x="316" y="360"/>
                    </a:cubicBezTo>
                    <a:cubicBezTo>
                      <a:pt x="285" y="311"/>
                      <a:pt x="268" y="249"/>
                      <a:pt x="260" y="181"/>
                    </a:cubicBezTo>
                    <a:cubicBezTo>
                      <a:pt x="259" y="173"/>
                      <a:pt x="258" y="162"/>
                      <a:pt x="257" y="150"/>
                    </a:cubicBezTo>
                    <a:cubicBezTo>
                      <a:pt x="254" y="124"/>
                      <a:pt x="252" y="94"/>
                      <a:pt x="246" y="69"/>
                    </a:cubicBezTo>
                    <a:cubicBezTo>
                      <a:pt x="592" y="69"/>
                      <a:pt x="592" y="69"/>
                      <a:pt x="592" y="69"/>
                    </a:cubicBezTo>
                    <a:cubicBezTo>
                      <a:pt x="586" y="94"/>
                      <a:pt x="584" y="124"/>
                      <a:pt x="581" y="150"/>
                    </a:cubicBezTo>
                    <a:cubicBezTo>
                      <a:pt x="580" y="162"/>
                      <a:pt x="579" y="173"/>
                      <a:pt x="578" y="181"/>
                    </a:cubicBezTo>
                    <a:cubicBezTo>
                      <a:pt x="570" y="249"/>
                      <a:pt x="553" y="311"/>
                      <a:pt x="522" y="360"/>
                    </a:cubicBezTo>
                    <a:close/>
                    <a:moveTo>
                      <a:pt x="238" y="741"/>
                    </a:moveTo>
                    <a:cubicBezTo>
                      <a:pt x="219" y="741"/>
                      <a:pt x="203" y="757"/>
                      <a:pt x="203" y="776"/>
                    </a:cubicBezTo>
                    <a:cubicBezTo>
                      <a:pt x="203" y="795"/>
                      <a:pt x="219" y="811"/>
                      <a:pt x="238" y="811"/>
                    </a:cubicBezTo>
                    <a:cubicBezTo>
                      <a:pt x="356" y="811"/>
                      <a:pt x="482" y="811"/>
                      <a:pt x="600" y="811"/>
                    </a:cubicBezTo>
                    <a:cubicBezTo>
                      <a:pt x="619" y="811"/>
                      <a:pt x="635" y="795"/>
                      <a:pt x="635" y="776"/>
                    </a:cubicBezTo>
                    <a:cubicBezTo>
                      <a:pt x="635" y="757"/>
                      <a:pt x="619" y="741"/>
                      <a:pt x="600" y="741"/>
                    </a:cubicBezTo>
                    <a:cubicBezTo>
                      <a:pt x="589" y="741"/>
                      <a:pt x="579" y="746"/>
                      <a:pt x="573" y="755"/>
                    </a:cubicBezTo>
                    <a:cubicBezTo>
                      <a:pt x="487" y="742"/>
                      <a:pt x="460" y="681"/>
                      <a:pt x="454" y="612"/>
                    </a:cubicBezTo>
                    <a:cubicBezTo>
                      <a:pt x="480" y="604"/>
                      <a:pt x="498" y="586"/>
                      <a:pt x="498" y="565"/>
                    </a:cubicBezTo>
                    <a:cubicBezTo>
                      <a:pt x="498" y="544"/>
                      <a:pt x="480" y="526"/>
                      <a:pt x="454" y="517"/>
                    </a:cubicBezTo>
                    <a:cubicBezTo>
                      <a:pt x="457" y="477"/>
                      <a:pt x="475" y="475"/>
                      <a:pt x="519" y="459"/>
                    </a:cubicBezTo>
                    <a:cubicBezTo>
                      <a:pt x="590" y="434"/>
                      <a:pt x="654" y="394"/>
                      <a:pt x="705" y="342"/>
                    </a:cubicBezTo>
                    <a:cubicBezTo>
                      <a:pt x="765" y="281"/>
                      <a:pt x="808" y="206"/>
                      <a:pt x="827" y="125"/>
                    </a:cubicBezTo>
                    <a:cubicBezTo>
                      <a:pt x="838" y="75"/>
                      <a:pt x="826" y="40"/>
                      <a:pt x="805" y="20"/>
                    </a:cubicBezTo>
                    <a:cubicBezTo>
                      <a:pt x="793" y="10"/>
                      <a:pt x="779" y="4"/>
                      <a:pt x="765" y="2"/>
                    </a:cubicBezTo>
                    <a:cubicBezTo>
                      <a:pt x="751" y="0"/>
                      <a:pt x="736" y="2"/>
                      <a:pt x="722" y="8"/>
                    </a:cubicBezTo>
                    <a:cubicBezTo>
                      <a:pt x="693" y="21"/>
                      <a:pt x="666" y="50"/>
                      <a:pt x="655" y="96"/>
                    </a:cubicBezTo>
                    <a:cubicBezTo>
                      <a:pt x="635" y="96"/>
                      <a:pt x="635" y="96"/>
                      <a:pt x="635" y="96"/>
                    </a:cubicBezTo>
                    <a:cubicBezTo>
                      <a:pt x="638" y="80"/>
                      <a:pt x="642" y="66"/>
                      <a:pt x="647" y="57"/>
                    </a:cubicBezTo>
                    <a:cubicBezTo>
                      <a:pt x="653" y="45"/>
                      <a:pt x="649" y="31"/>
                      <a:pt x="638" y="24"/>
                    </a:cubicBezTo>
                    <a:cubicBezTo>
                      <a:pt x="634" y="22"/>
                      <a:pt x="630" y="21"/>
                      <a:pt x="626" y="21"/>
                    </a:cubicBezTo>
                    <a:cubicBezTo>
                      <a:pt x="626" y="21"/>
                      <a:pt x="626" y="21"/>
                      <a:pt x="626" y="21"/>
                    </a:cubicBezTo>
                    <a:cubicBezTo>
                      <a:pt x="212" y="21"/>
                      <a:pt x="212" y="21"/>
                      <a:pt x="212" y="21"/>
                    </a:cubicBezTo>
                    <a:cubicBezTo>
                      <a:pt x="199" y="21"/>
                      <a:pt x="188" y="32"/>
                      <a:pt x="188" y="45"/>
                    </a:cubicBezTo>
                    <a:cubicBezTo>
                      <a:pt x="188" y="49"/>
                      <a:pt x="189" y="54"/>
                      <a:pt x="192" y="57"/>
                    </a:cubicBezTo>
                    <a:cubicBezTo>
                      <a:pt x="197" y="66"/>
                      <a:pt x="200" y="80"/>
                      <a:pt x="203" y="96"/>
                    </a:cubicBezTo>
                    <a:cubicBezTo>
                      <a:pt x="183" y="96"/>
                      <a:pt x="183" y="96"/>
                      <a:pt x="183" y="96"/>
                    </a:cubicBezTo>
                    <a:cubicBezTo>
                      <a:pt x="172" y="50"/>
                      <a:pt x="145" y="21"/>
                      <a:pt x="116" y="8"/>
                    </a:cubicBezTo>
                    <a:cubicBezTo>
                      <a:pt x="102" y="2"/>
                      <a:pt x="87" y="0"/>
                      <a:pt x="73" y="2"/>
                    </a:cubicBezTo>
                    <a:cubicBezTo>
                      <a:pt x="59" y="4"/>
                      <a:pt x="45" y="10"/>
                      <a:pt x="33" y="20"/>
                    </a:cubicBezTo>
                    <a:cubicBezTo>
                      <a:pt x="12" y="40"/>
                      <a:pt x="0" y="75"/>
                      <a:pt x="11" y="125"/>
                    </a:cubicBezTo>
                    <a:cubicBezTo>
                      <a:pt x="30" y="206"/>
                      <a:pt x="73" y="281"/>
                      <a:pt x="133" y="342"/>
                    </a:cubicBezTo>
                    <a:cubicBezTo>
                      <a:pt x="184" y="394"/>
                      <a:pt x="248" y="435"/>
                      <a:pt x="320" y="460"/>
                    </a:cubicBezTo>
                    <a:cubicBezTo>
                      <a:pt x="364" y="475"/>
                      <a:pt x="381" y="476"/>
                      <a:pt x="384" y="517"/>
                    </a:cubicBezTo>
                    <a:cubicBezTo>
                      <a:pt x="358" y="525"/>
                      <a:pt x="340" y="544"/>
                      <a:pt x="340" y="565"/>
                    </a:cubicBezTo>
                    <a:cubicBezTo>
                      <a:pt x="340" y="586"/>
                      <a:pt x="358" y="604"/>
                      <a:pt x="384" y="612"/>
                    </a:cubicBezTo>
                    <a:cubicBezTo>
                      <a:pt x="378" y="681"/>
                      <a:pt x="351" y="742"/>
                      <a:pt x="265" y="755"/>
                    </a:cubicBezTo>
                    <a:cubicBezTo>
                      <a:pt x="259" y="746"/>
                      <a:pt x="249" y="741"/>
                      <a:pt x="238" y="741"/>
                    </a:cubicBezTo>
                    <a:close/>
                    <a:moveTo>
                      <a:pt x="377" y="757"/>
                    </a:moveTo>
                    <a:cubicBezTo>
                      <a:pt x="397" y="737"/>
                      <a:pt x="410" y="713"/>
                      <a:pt x="419" y="686"/>
                    </a:cubicBezTo>
                    <a:cubicBezTo>
                      <a:pt x="428" y="713"/>
                      <a:pt x="441" y="737"/>
                      <a:pt x="461" y="757"/>
                    </a:cubicBezTo>
                    <a:cubicBezTo>
                      <a:pt x="433" y="757"/>
                      <a:pt x="405" y="757"/>
                      <a:pt x="377" y="757"/>
                    </a:cubicBezTo>
                    <a:close/>
                    <a:moveTo>
                      <a:pt x="630" y="144"/>
                    </a:moveTo>
                    <a:cubicBezTo>
                      <a:pt x="675" y="144"/>
                      <a:pt x="675" y="144"/>
                      <a:pt x="675" y="144"/>
                    </a:cubicBezTo>
                    <a:cubicBezTo>
                      <a:pt x="687" y="144"/>
                      <a:pt x="697" y="134"/>
                      <a:pt x="698" y="122"/>
                    </a:cubicBezTo>
                    <a:cubicBezTo>
                      <a:pt x="703" y="83"/>
                      <a:pt x="721" y="60"/>
                      <a:pt x="740" y="52"/>
                    </a:cubicBezTo>
                    <a:cubicBezTo>
                      <a:pt x="747" y="49"/>
                      <a:pt x="753" y="48"/>
                      <a:pt x="759" y="49"/>
                    </a:cubicBezTo>
                    <a:cubicBezTo>
                      <a:pt x="764" y="50"/>
                      <a:pt x="769" y="52"/>
                      <a:pt x="773" y="55"/>
                    </a:cubicBezTo>
                    <a:cubicBezTo>
                      <a:pt x="783" y="64"/>
                      <a:pt x="787" y="84"/>
                      <a:pt x="781" y="114"/>
                    </a:cubicBezTo>
                    <a:cubicBezTo>
                      <a:pt x="764" y="187"/>
                      <a:pt x="725" y="254"/>
                      <a:pt x="671" y="309"/>
                    </a:cubicBezTo>
                    <a:cubicBezTo>
                      <a:pt x="639" y="341"/>
                      <a:pt x="601" y="369"/>
                      <a:pt x="560" y="390"/>
                    </a:cubicBezTo>
                    <a:cubicBezTo>
                      <a:pt x="561" y="389"/>
                      <a:pt x="562" y="387"/>
                      <a:pt x="563" y="385"/>
                    </a:cubicBezTo>
                    <a:cubicBezTo>
                      <a:pt x="597" y="329"/>
                      <a:pt x="617" y="261"/>
                      <a:pt x="626" y="186"/>
                    </a:cubicBezTo>
                    <a:cubicBezTo>
                      <a:pt x="627" y="176"/>
                      <a:pt x="628" y="165"/>
                      <a:pt x="629" y="155"/>
                    </a:cubicBezTo>
                    <a:cubicBezTo>
                      <a:pt x="630" y="144"/>
                      <a:pt x="630" y="144"/>
                      <a:pt x="630" y="144"/>
                    </a:cubicBezTo>
                    <a:close/>
                    <a:moveTo>
                      <a:pt x="278" y="390"/>
                    </a:moveTo>
                    <a:cubicBezTo>
                      <a:pt x="237" y="369"/>
                      <a:pt x="199" y="341"/>
                      <a:pt x="167" y="309"/>
                    </a:cubicBezTo>
                    <a:cubicBezTo>
                      <a:pt x="113" y="254"/>
                      <a:pt x="74" y="187"/>
                      <a:pt x="57" y="114"/>
                    </a:cubicBezTo>
                    <a:cubicBezTo>
                      <a:pt x="51" y="84"/>
                      <a:pt x="55" y="64"/>
                      <a:pt x="65" y="55"/>
                    </a:cubicBezTo>
                    <a:cubicBezTo>
                      <a:pt x="69" y="52"/>
                      <a:pt x="74" y="50"/>
                      <a:pt x="79" y="49"/>
                    </a:cubicBezTo>
                    <a:cubicBezTo>
                      <a:pt x="85" y="48"/>
                      <a:pt x="91" y="49"/>
                      <a:pt x="98" y="52"/>
                    </a:cubicBezTo>
                    <a:cubicBezTo>
                      <a:pt x="117" y="60"/>
                      <a:pt x="135" y="83"/>
                      <a:pt x="140" y="122"/>
                    </a:cubicBezTo>
                    <a:cubicBezTo>
                      <a:pt x="141" y="134"/>
                      <a:pt x="151" y="144"/>
                      <a:pt x="163" y="144"/>
                    </a:cubicBezTo>
                    <a:cubicBezTo>
                      <a:pt x="208" y="144"/>
                      <a:pt x="208" y="144"/>
                      <a:pt x="208" y="144"/>
                    </a:cubicBezTo>
                    <a:cubicBezTo>
                      <a:pt x="209" y="155"/>
                      <a:pt x="209" y="155"/>
                      <a:pt x="209" y="155"/>
                    </a:cubicBezTo>
                    <a:cubicBezTo>
                      <a:pt x="210" y="165"/>
                      <a:pt x="211" y="176"/>
                      <a:pt x="212" y="186"/>
                    </a:cubicBezTo>
                    <a:cubicBezTo>
                      <a:pt x="221" y="261"/>
                      <a:pt x="241" y="329"/>
                      <a:pt x="275" y="385"/>
                    </a:cubicBezTo>
                    <a:cubicBezTo>
                      <a:pt x="276" y="387"/>
                      <a:pt x="277" y="389"/>
                      <a:pt x="278" y="390"/>
                    </a:cubicBezTo>
                    <a:close/>
                    <a:moveTo>
                      <a:pt x="549" y="147"/>
                    </a:moveTo>
                    <a:cubicBezTo>
                      <a:pt x="556" y="147"/>
                      <a:pt x="561" y="142"/>
                      <a:pt x="561" y="135"/>
                    </a:cubicBezTo>
                    <a:cubicBezTo>
                      <a:pt x="561" y="129"/>
                      <a:pt x="556" y="123"/>
                      <a:pt x="549" y="123"/>
                    </a:cubicBezTo>
                    <a:cubicBezTo>
                      <a:pt x="462" y="123"/>
                      <a:pt x="376" y="123"/>
                      <a:pt x="289" y="123"/>
                    </a:cubicBezTo>
                    <a:cubicBezTo>
                      <a:pt x="282" y="123"/>
                      <a:pt x="277" y="129"/>
                      <a:pt x="277" y="135"/>
                    </a:cubicBezTo>
                    <a:cubicBezTo>
                      <a:pt x="277" y="142"/>
                      <a:pt x="282" y="147"/>
                      <a:pt x="289" y="147"/>
                    </a:cubicBezTo>
                    <a:cubicBezTo>
                      <a:pt x="376" y="147"/>
                      <a:pt x="462" y="147"/>
                      <a:pt x="549"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latin typeface="Arial" panose="020B0604020202020204" pitchFamily="34" charset="0"/>
                </a:endParaRPr>
              </a:p>
            </p:txBody>
          </p:sp>
          <p:sp>
            <p:nvSpPr>
              <p:cNvPr id="10" name="Freeform 12"/>
              <p:cNvSpPr>
                <a:spLocks/>
              </p:cNvSpPr>
              <p:nvPr/>
            </p:nvSpPr>
            <p:spPr bwMode="auto">
              <a:xfrm>
                <a:off x="4122737" y="841374"/>
                <a:ext cx="566738" cy="153988"/>
              </a:xfrm>
              <a:custGeom>
                <a:avLst/>
                <a:gdLst>
                  <a:gd name="T0" fmla="*/ 18 w 357"/>
                  <a:gd name="T1" fmla="*/ 0 h 97"/>
                  <a:gd name="T2" fmla="*/ 339 w 357"/>
                  <a:gd name="T3" fmla="*/ 0 h 97"/>
                  <a:gd name="T4" fmla="*/ 357 w 357"/>
                  <a:gd name="T5" fmla="*/ 97 h 97"/>
                  <a:gd name="T6" fmla="*/ 0 w 357"/>
                  <a:gd name="T7" fmla="*/ 97 h 97"/>
                  <a:gd name="T8" fmla="*/ 18 w 357"/>
                  <a:gd name="T9" fmla="*/ 0 h 97"/>
                  <a:gd name="T10" fmla="*/ 18 w 357"/>
                  <a:gd name="T11" fmla="*/ 0 h 97"/>
                </a:gdLst>
                <a:ahLst/>
                <a:cxnLst>
                  <a:cxn ang="0">
                    <a:pos x="T0" y="T1"/>
                  </a:cxn>
                  <a:cxn ang="0">
                    <a:pos x="T2" y="T3"/>
                  </a:cxn>
                  <a:cxn ang="0">
                    <a:pos x="T4" y="T5"/>
                  </a:cxn>
                  <a:cxn ang="0">
                    <a:pos x="T6" y="T7"/>
                  </a:cxn>
                  <a:cxn ang="0">
                    <a:pos x="T8" y="T9"/>
                  </a:cxn>
                  <a:cxn ang="0">
                    <a:pos x="T10" y="T11"/>
                  </a:cxn>
                </a:cxnLst>
                <a:rect l="0" t="0" r="r" b="b"/>
                <a:pathLst>
                  <a:path w="357" h="97">
                    <a:moveTo>
                      <a:pt x="18" y="0"/>
                    </a:moveTo>
                    <a:lnTo>
                      <a:pt x="339" y="0"/>
                    </a:lnTo>
                    <a:lnTo>
                      <a:pt x="357" y="97"/>
                    </a:lnTo>
                    <a:lnTo>
                      <a:pt x="0" y="97"/>
                    </a:lnTo>
                    <a:lnTo>
                      <a:pt x="18" y="0"/>
                    </a:lnTo>
                    <a:lnTo>
                      <a:pt x="1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latin typeface="Arial" panose="020B0604020202020204" pitchFamily="34" charset="0"/>
                </a:endParaRPr>
              </a:p>
            </p:txBody>
          </p:sp>
        </p:grpSp>
      </p:grpSp>
      <p:sp>
        <p:nvSpPr>
          <p:cNvPr id="2" name="Title 1">
            <a:extLst>
              <a:ext uri="{FF2B5EF4-FFF2-40B4-BE49-F238E27FC236}">
                <a16:creationId xmlns:a16="http://schemas.microsoft.com/office/drawing/2014/main" id="{C3BDAE24-9E32-4718-9883-5B5429174BE9}"/>
              </a:ext>
            </a:extLst>
          </p:cNvPr>
          <p:cNvSpPr>
            <a:spLocks noGrp="1"/>
          </p:cNvSpPr>
          <p:nvPr>
            <p:ph type="title"/>
          </p:nvPr>
        </p:nvSpPr>
        <p:spPr>
          <a:xfrm>
            <a:off x="677230" y="1765863"/>
            <a:ext cx="3462970" cy="540215"/>
          </a:xfrm>
        </p:spPr>
        <p:txBody>
          <a:bodyPr anchor="t" anchorCtr="0"/>
          <a:lstStyle/>
          <a:p>
            <a:pPr algn="ctr"/>
            <a:r>
              <a:rPr lang="en-US" sz="2000" dirty="0"/>
              <a:t>Outline of presentation</a:t>
            </a:r>
            <a:endParaRPr lang="en-AU" sz="2000" dirty="0"/>
          </a:p>
        </p:txBody>
      </p:sp>
      <p:sp>
        <p:nvSpPr>
          <p:cNvPr id="3" name="Content Placeholder 2">
            <a:extLst>
              <a:ext uri="{FF2B5EF4-FFF2-40B4-BE49-F238E27FC236}">
                <a16:creationId xmlns:a16="http://schemas.microsoft.com/office/drawing/2014/main" id="{94C0713E-5E05-45DF-8F18-CC0B82904279}"/>
              </a:ext>
            </a:extLst>
          </p:cNvPr>
          <p:cNvSpPr>
            <a:spLocks noGrp="1"/>
          </p:cNvSpPr>
          <p:nvPr>
            <p:ph idx="1"/>
          </p:nvPr>
        </p:nvSpPr>
        <p:spPr>
          <a:xfrm>
            <a:off x="865189" y="2547535"/>
            <a:ext cx="3097212" cy="3278589"/>
          </a:xfrm>
        </p:spPr>
        <p:txBody>
          <a:bodyPr/>
          <a:lstStyle/>
          <a:p>
            <a:r>
              <a:rPr lang="en-US" dirty="0"/>
              <a:t>AOD use and child wellbeing &amp; child Protection</a:t>
            </a:r>
          </a:p>
          <a:p>
            <a:r>
              <a:rPr lang="en-US" dirty="0"/>
              <a:t>Abuse &amp; neglect</a:t>
            </a:r>
          </a:p>
          <a:p>
            <a:r>
              <a:rPr lang="en-US" dirty="0"/>
              <a:t>Accidental or intentional consumption of methadone or buprenorphine by a child</a:t>
            </a:r>
          </a:p>
          <a:p>
            <a:r>
              <a:rPr lang="en-US" dirty="0"/>
              <a:t>Homelessness or risk </a:t>
            </a:r>
          </a:p>
          <a:p>
            <a:r>
              <a:rPr lang="en-US" dirty="0"/>
              <a:t>Substance use in Pregnancy and Parenting</a:t>
            </a:r>
          </a:p>
          <a:p>
            <a:r>
              <a:rPr lang="en-US" dirty="0"/>
              <a:t>Violence including FDV</a:t>
            </a:r>
          </a:p>
          <a:p>
            <a:endParaRPr lang="en-US" dirty="0"/>
          </a:p>
          <a:p>
            <a:pPr marL="0" indent="0">
              <a:buNone/>
            </a:pPr>
            <a:endParaRPr lang="en-AU" dirty="0"/>
          </a:p>
        </p:txBody>
      </p:sp>
      <p:grpSp>
        <p:nvGrpSpPr>
          <p:cNvPr id="13" name="Group 12">
            <a:extLst>
              <a:ext uri="{FF2B5EF4-FFF2-40B4-BE49-F238E27FC236}">
                <a16:creationId xmlns:a16="http://schemas.microsoft.com/office/drawing/2014/main" id="{188CA0FA-2C13-4025-8AC9-397DB77DA096}"/>
              </a:ext>
            </a:extLst>
          </p:cNvPr>
          <p:cNvGrpSpPr/>
          <p:nvPr/>
        </p:nvGrpSpPr>
        <p:grpSpPr>
          <a:xfrm>
            <a:off x="8180322" y="5831540"/>
            <a:ext cx="713777" cy="769667"/>
            <a:chOff x="335733" y="5831540"/>
            <a:chExt cx="713777" cy="769667"/>
          </a:xfrm>
          <a:solidFill>
            <a:schemeClr val="bg1"/>
          </a:solidFill>
        </p:grpSpPr>
        <p:sp>
          <p:nvSpPr>
            <p:cNvPr id="14" name="Freeform: Shape 46">
              <a:extLst>
                <a:ext uri="{FF2B5EF4-FFF2-40B4-BE49-F238E27FC236}">
                  <a16:creationId xmlns:a16="http://schemas.microsoft.com/office/drawing/2014/main" id="{696CAC06-2E8D-415A-AC88-D46C55D6D97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5" name="Freeform: Shape 47">
              <a:extLst>
                <a:ext uri="{FF2B5EF4-FFF2-40B4-BE49-F238E27FC236}">
                  <a16:creationId xmlns:a16="http://schemas.microsoft.com/office/drawing/2014/main" id="{DC443C97-6BF2-4C1E-97C4-D8122E93260D}"/>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6" name="Freeform: Shape 48">
              <a:extLst>
                <a:ext uri="{FF2B5EF4-FFF2-40B4-BE49-F238E27FC236}">
                  <a16:creationId xmlns:a16="http://schemas.microsoft.com/office/drawing/2014/main" id="{A2E20F90-F143-46E9-9A6B-8505E4AE2C34}"/>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7" name="Freeform: Shape 49">
              <a:extLst>
                <a:ext uri="{FF2B5EF4-FFF2-40B4-BE49-F238E27FC236}">
                  <a16:creationId xmlns:a16="http://schemas.microsoft.com/office/drawing/2014/main" id="{6960088B-B2B5-4BDE-BA58-74237148B58B}"/>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8" name="Freeform: Shape 50">
              <a:extLst>
                <a:ext uri="{FF2B5EF4-FFF2-40B4-BE49-F238E27FC236}">
                  <a16:creationId xmlns:a16="http://schemas.microsoft.com/office/drawing/2014/main" id="{5C1BEE7B-1E3F-4A02-9888-A381778F03B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9" name="Freeform: Shape 51">
              <a:extLst>
                <a:ext uri="{FF2B5EF4-FFF2-40B4-BE49-F238E27FC236}">
                  <a16:creationId xmlns:a16="http://schemas.microsoft.com/office/drawing/2014/main" id="{B6289650-B688-458D-9BFD-2C39EB7D5FB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0" name="Freeform: Shape 52">
              <a:extLst>
                <a:ext uri="{FF2B5EF4-FFF2-40B4-BE49-F238E27FC236}">
                  <a16:creationId xmlns:a16="http://schemas.microsoft.com/office/drawing/2014/main" id="{C8E36409-507B-4E71-AEF4-6FC91E0499E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1" name="Freeform: Shape 53">
              <a:extLst>
                <a:ext uri="{FF2B5EF4-FFF2-40B4-BE49-F238E27FC236}">
                  <a16:creationId xmlns:a16="http://schemas.microsoft.com/office/drawing/2014/main" id="{F3CE4A28-19EA-467F-82F4-D7EDEF01DB3A}"/>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2" name="Freeform: Shape 54">
              <a:extLst>
                <a:ext uri="{FF2B5EF4-FFF2-40B4-BE49-F238E27FC236}">
                  <a16:creationId xmlns:a16="http://schemas.microsoft.com/office/drawing/2014/main" id="{A509BEDE-DE09-4485-83EA-57705A6CC58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3" name="Freeform: Shape 55">
              <a:extLst>
                <a:ext uri="{FF2B5EF4-FFF2-40B4-BE49-F238E27FC236}">
                  <a16:creationId xmlns:a16="http://schemas.microsoft.com/office/drawing/2014/main" id="{FF9AC559-14A1-4E60-86E1-D6283DFDF3BC}"/>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4" name="Freeform: Shape 56">
              <a:extLst>
                <a:ext uri="{FF2B5EF4-FFF2-40B4-BE49-F238E27FC236}">
                  <a16:creationId xmlns:a16="http://schemas.microsoft.com/office/drawing/2014/main" id="{EEB4AD8A-AA60-429E-BD6E-9D53F9A7544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5" name="Freeform: Shape 57">
              <a:extLst>
                <a:ext uri="{FF2B5EF4-FFF2-40B4-BE49-F238E27FC236}">
                  <a16:creationId xmlns:a16="http://schemas.microsoft.com/office/drawing/2014/main" id="{1CDF83B3-92B4-4009-AAF6-95D3C65579E7}"/>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6" name="Freeform: Shape 58">
              <a:extLst>
                <a:ext uri="{FF2B5EF4-FFF2-40B4-BE49-F238E27FC236}">
                  <a16:creationId xmlns:a16="http://schemas.microsoft.com/office/drawing/2014/main" id="{BD7ED251-61EB-436D-83CB-0004FBFC17BD}"/>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7" name="Freeform: Shape 59">
              <a:extLst>
                <a:ext uri="{FF2B5EF4-FFF2-40B4-BE49-F238E27FC236}">
                  <a16:creationId xmlns:a16="http://schemas.microsoft.com/office/drawing/2014/main" id="{39921A39-C7D7-431C-AC24-C518143256F1}"/>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8" name="Freeform: Shape 60">
              <a:extLst>
                <a:ext uri="{FF2B5EF4-FFF2-40B4-BE49-F238E27FC236}">
                  <a16:creationId xmlns:a16="http://schemas.microsoft.com/office/drawing/2014/main" id="{CCBD7942-BC97-47AC-A002-4E91E265115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9" name="Freeform: Shape 61">
              <a:extLst>
                <a:ext uri="{FF2B5EF4-FFF2-40B4-BE49-F238E27FC236}">
                  <a16:creationId xmlns:a16="http://schemas.microsoft.com/office/drawing/2014/main" id="{E401763C-DBA1-4795-9490-4DDF49763B9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0" name="Freeform: Shape 62">
              <a:extLst>
                <a:ext uri="{FF2B5EF4-FFF2-40B4-BE49-F238E27FC236}">
                  <a16:creationId xmlns:a16="http://schemas.microsoft.com/office/drawing/2014/main" id="{76D50D13-C2E5-4FCE-9E6E-18C0666A99B7}"/>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1" name="Freeform: Shape 63">
              <a:extLst>
                <a:ext uri="{FF2B5EF4-FFF2-40B4-BE49-F238E27FC236}">
                  <a16:creationId xmlns:a16="http://schemas.microsoft.com/office/drawing/2014/main" id="{B4501F10-81DB-43E8-BC7D-94C9FAC0EAE6}"/>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2" name="Freeform: Shape 64">
              <a:extLst>
                <a:ext uri="{FF2B5EF4-FFF2-40B4-BE49-F238E27FC236}">
                  <a16:creationId xmlns:a16="http://schemas.microsoft.com/office/drawing/2014/main" id="{24E36346-41F8-46BE-AE89-8FA8F548F573}"/>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65">
              <a:extLst>
                <a:ext uri="{FF2B5EF4-FFF2-40B4-BE49-F238E27FC236}">
                  <a16:creationId xmlns:a16="http://schemas.microsoft.com/office/drawing/2014/main" id="{3AA733E8-5770-4F5F-8C73-33A483FE203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4" name="Freeform: Shape 66">
              <a:extLst>
                <a:ext uri="{FF2B5EF4-FFF2-40B4-BE49-F238E27FC236}">
                  <a16:creationId xmlns:a16="http://schemas.microsoft.com/office/drawing/2014/main" id="{1DB707AA-A836-4E56-8AE1-131F97E16B11}"/>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5" name="Freeform: Shape 67">
              <a:extLst>
                <a:ext uri="{FF2B5EF4-FFF2-40B4-BE49-F238E27FC236}">
                  <a16:creationId xmlns:a16="http://schemas.microsoft.com/office/drawing/2014/main" id="{8FD49A26-C680-4061-87DA-3262D7AF6BF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6" name="Freeform: Shape 68">
              <a:extLst>
                <a:ext uri="{FF2B5EF4-FFF2-40B4-BE49-F238E27FC236}">
                  <a16:creationId xmlns:a16="http://schemas.microsoft.com/office/drawing/2014/main" id="{7A3CE23A-615E-45F7-9A59-8CC0C2D3A62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7" name="Freeform: Shape 69">
              <a:extLst>
                <a:ext uri="{FF2B5EF4-FFF2-40B4-BE49-F238E27FC236}">
                  <a16:creationId xmlns:a16="http://schemas.microsoft.com/office/drawing/2014/main" id="{8667FB81-26DC-474D-94F4-67C63EC5531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8" name="Freeform: Shape 70">
              <a:extLst>
                <a:ext uri="{FF2B5EF4-FFF2-40B4-BE49-F238E27FC236}">
                  <a16:creationId xmlns:a16="http://schemas.microsoft.com/office/drawing/2014/main" id="{218625D2-5A9C-412D-8031-7054E6CE05F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7313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noRot="1" noMove="1" noResize="1"/>
          </p:cNvSpPr>
          <p:nvPr>
            <p:ph idx="1"/>
            <p:custDataLst>
              <p:tags r:id="rId1"/>
            </p:custDataLst>
          </p:nvPr>
        </p:nvSpPr>
        <p:spPr/>
        <p:txBody>
          <a:bodyPr/>
          <a:lstStyle/>
          <a:p>
            <a:pPr marL="0" indent="0">
              <a:buNone/>
            </a:pPr>
            <a:r>
              <a:rPr lang="en-AU" b="1" dirty="0"/>
              <a:t>Roles NSW health staff:</a:t>
            </a:r>
          </a:p>
          <a:p>
            <a:r>
              <a:rPr lang="en-AU" dirty="0"/>
              <a:t>Promote the health, safety, welfare and wellbeing of children and young people when providing healthcare.</a:t>
            </a:r>
          </a:p>
          <a:p>
            <a:r>
              <a:rPr lang="en-AU" dirty="0"/>
              <a:t>Collaborate with interagency partners to ensure child wellbeing and protection</a:t>
            </a:r>
          </a:p>
          <a:p>
            <a:endParaRPr lang="en-AU" b="1" dirty="0"/>
          </a:p>
        </p:txBody>
      </p:sp>
      <p:sp>
        <p:nvSpPr>
          <p:cNvPr id="6" name="Content Placeholder 5"/>
          <p:cNvSpPr>
            <a:spLocks noGrp="1" noRot="1" noMove="1" noResize="1"/>
          </p:cNvSpPr>
          <p:nvPr>
            <p:ph idx="10"/>
            <p:custDataLst>
              <p:tags r:id="rId2"/>
            </p:custDataLst>
          </p:nvPr>
        </p:nvSpPr>
        <p:spPr/>
        <p:txBody>
          <a:bodyPr/>
          <a:lstStyle/>
          <a:p>
            <a:pPr marL="0" indent="0">
              <a:buNone/>
            </a:pPr>
            <a:r>
              <a:rPr lang="en-US" b="1" dirty="0"/>
              <a:t>Responsibilities of Nurses and Midwives:</a:t>
            </a:r>
          </a:p>
          <a:p>
            <a:r>
              <a:rPr lang="en-US" dirty="0"/>
              <a:t>Assess for child wellbeing risks &amp; concerns </a:t>
            </a:r>
          </a:p>
          <a:p>
            <a:r>
              <a:rPr lang="en-US" dirty="0"/>
              <a:t>Identify risks and respond effectively &amp; promptly by:	</a:t>
            </a:r>
          </a:p>
          <a:p>
            <a:pPr lvl="1"/>
            <a:r>
              <a:rPr lang="en-US" dirty="0"/>
              <a:t>Raising concerns</a:t>
            </a:r>
          </a:p>
          <a:p>
            <a:pPr lvl="1"/>
            <a:r>
              <a:rPr lang="en-US" dirty="0"/>
              <a:t>Reporting concerns</a:t>
            </a:r>
          </a:p>
          <a:p>
            <a:pPr lvl="1"/>
            <a:r>
              <a:rPr lang="en-US" dirty="0"/>
              <a:t>Safety plan to mitigate risk  </a:t>
            </a:r>
          </a:p>
          <a:p>
            <a:endParaRPr lang="en-US" b="1" dirty="0"/>
          </a:p>
        </p:txBody>
      </p:sp>
      <p:sp>
        <p:nvSpPr>
          <p:cNvPr id="4" name="Title 3"/>
          <p:cNvSpPr>
            <a:spLocks noGrp="1" noRot="1" noMove="1" noResize="1"/>
          </p:cNvSpPr>
          <p:nvPr>
            <p:ph type="title"/>
            <p:custDataLst>
              <p:tags r:id="rId3"/>
            </p:custDataLst>
          </p:nvPr>
        </p:nvSpPr>
        <p:spPr/>
        <p:txBody>
          <a:bodyPr/>
          <a:lstStyle/>
          <a:p>
            <a:r>
              <a:rPr lang="en-AU" dirty="0"/>
              <a:t>AOD Use and Child Wellbeing &amp; Child Protection</a:t>
            </a:r>
          </a:p>
        </p:txBody>
      </p:sp>
    </p:spTree>
    <p:extLst>
      <p:ext uri="{BB962C8B-B14F-4D97-AF65-F5344CB8AC3E}">
        <p14:creationId xmlns:p14="http://schemas.microsoft.com/office/powerpoint/2010/main" val="41403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p:txBody>
          <a:bodyPr/>
          <a:lstStyle/>
          <a:p>
            <a:r>
              <a:rPr lang="en-AU" dirty="0"/>
              <a:t>AOD use and Child protection &amp; Child Wellbeing</a:t>
            </a:r>
            <a:endParaRPr lang="en-AU" dirty="0">
              <a:solidFill>
                <a:schemeClr val="accent2"/>
              </a:solidFill>
            </a:endParaRP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9" name="Freeform: Shape 18"/>
          <p:cNvSpPr/>
          <p:nvPr/>
        </p:nvSpPr>
        <p:spPr>
          <a:xfrm>
            <a:off x="22034" y="1124884"/>
            <a:ext cx="3866920" cy="3285827"/>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11" name="Rectangle 10">
            <a:extLst>
              <a:ext uri="{FF2B5EF4-FFF2-40B4-BE49-F238E27FC236}">
                <a16:creationId xmlns:a16="http://schemas.microsoft.com/office/drawing/2014/main" id="{DA3CE9D0-6510-4E42-BE1E-AD7D60D872DD}"/>
              </a:ext>
            </a:extLst>
          </p:cNvPr>
          <p:cNvSpPr>
            <a:spLocks noGrp="1" noRot="1" noMove="1" noResize="1" noEditPoints="1"/>
          </p:cNvSpPr>
          <p:nvPr>
            <p:custDataLst>
              <p:tags r:id="rId5"/>
            </p:custDataLst>
          </p:nvPr>
        </p:nvSpPr>
        <p:spPr>
          <a:xfrm>
            <a:off x="334155" y="1494760"/>
            <a:ext cx="2726546" cy="2546076"/>
          </a:xfrm>
          <a:prstGeom prst="rect">
            <a:avLst/>
          </a:prstGeom>
        </p:spPr>
        <p:txBody>
          <a:bodyPr vert="horz" lIns="0" tIns="0" rIns="0" bIns="0" rtlCol="0" anchor="ctr">
            <a:noAutofit/>
          </a:bodyPr>
          <a:lstStyle/>
          <a:p>
            <a:pPr defTabSz="914400">
              <a:lnSpc>
                <a:spcPct val="125000"/>
              </a:lnSpc>
              <a:spcBef>
                <a:spcPts val="1000"/>
              </a:spcBef>
              <a:buClr>
                <a:schemeClr val="accent4"/>
              </a:buClr>
              <a:buSzPct val="75000"/>
            </a:pPr>
            <a:r>
              <a:rPr lang="en-AU" b="1" dirty="0">
                <a:solidFill>
                  <a:schemeClr val="bg1"/>
                </a:solidFill>
              </a:rPr>
              <a:t>Risk Factors for recurring child abuse and neglect Include:</a:t>
            </a:r>
          </a:p>
          <a:p>
            <a:pPr marL="285750" indent="-285750" defTabSz="914400">
              <a:lnSpc>
                <a:spcPct val="125000"/>
              </a:lnSpc>
              <a:spcBef>
                <a:spcPts val="1000"/>
              </a:spcBef>
              <a:buClr>
                <a:schemeClr val="accent4"/>
              </a:buClr>
              <a:buSzPct val="75000"/>
              <a:buFont typeface="Arial" panose="020B0604020202020204" pitchFamily="34" charset="0"/>
              <a:buChar char="•"/>
            </a:pPr>
            <a:r>
              <a:rPr lang="en-AU" sz="1600" b="1" dirty="0">
                <a:solidFill>
                  <a:schemeClr val="accent2"/>
                </a:solidFill>
              </a:rPr>
              <a:t>Maternal Mental Health</a:t>
            </a:r>
          </a:p>
          <a:p>
            <a:pPr marL="285750" indent="-285750" defTabSz="914400">
              <a:lnSpc>
                <a:spcPct val="125000"/>
              </a:lnSpc>
              <a:spcBef>
                <a:spcPts val="1000"/>
              </a:spcBef>
              <a:buClr>
                <a:schemeClr val="accent4"/>
              </a:buClr>
              <a:buSzPct val="75000"/>
              <a:buFont typeface="Arial" panose="020B0604020202020204" pitchFamily="34" charset="0"/>
              <a:buChar char="•"/>
            </a:pPr>
            <a:r>
              <a:rPr lang="en-AU" sz="1600" b="1" dirty="0">
                <a:solidFill>
                  <a:schemeClr val="accent2"/>
                </a:solidFill>
              </a:rPr>
              <a:t>Domestic Violence</a:t>
            </a:r>
          </a:p>
          <a:p>
            <a:pPr marL="285750" indent="-285750" defTabSz="914400">
              <a:lnSpc>
                <a:spcPct val="125000"/>
              </a:lnSpc>
              <a:spcBef>
                <a:spcPts val="1000"/>
              </a:spcBef>
              <a:buClr>
                <a:schemeClr val="accent4"/>
              </a:buClr>
              <a:buSzPct val="75000"/>
              <a:buFont typeface="Arial" panose="020B0604020202020204" pitchFamily="34" charset="0"/>
              <a:buChar char="•"/>
            </a:pPr>
            <a:r>
              <a:rPr lang="en-AU" sz="1600" b="1" dirty="0">
                <a:solidFill>
                  <a:schemeClr val="accent2"/>
                </a:solidFill>
              </a:rPr>
              <a:t>Substance use</a:t>
            </a:r>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4572000" y="1494759"/>
            <a:ext cx="4163440" cy="4595368"/>
          </a:xfrm>
        </p:spPr>
        <p:txBody>
          <a:bodyPr/>
          <a:lstStyle/>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Child Wellbeing and Child Protection should be part of the assessment process when working with patients who are parents/carer, or women who may be pregnant.</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Risk assessment should be collected from various sources and not only from patient</a:t>
            </a:r>
          </a:p>
          <a:p>
            <a:r>
              <a:rPr lang="en-AU" dirty="0">
                <a:latin typeface="Arial" panose="020B0604020202020204" pitchFamily="34" charset="0"/>
                <a:cs typeface="Arial" panose="020B0604020202020204" pitchFamily="34" charset="0"/>
              </a:rPr>
              <a:t>Substance use alone does not mean parenting will be adversely effected</a:t>
            </a:r>
          </a:p>
          <a:p>
            <a:r>
              <a:rPr lang="en-AU" dirty="0">
                <a:latin typeface="Arial" panose="020B0604020202020204" pitchFamily="34" charset="0"/>
                <a:cs typeface="Arial" panose="020B0604020202020204" pitchFamily="34" charset="0"/>
              </a:rPr>
              <a:t>Often risk is multi-layered and complex</a:t>
            </a:r>
          </a:p>
          <a:p>
            <a:pPr marL="0" indent="0">
              <a:buNone/>
            </a:pP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40469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Consideration with Risk Assessment</a:t>
            </a:r>
          </a:p>
        </p:txBody>
      </p:sp>
      <p:sp>
        <p:nvSpPr>
          <p:cNvPr id="4" name="Content Placeholder 3"/>
          <p:cNvSpPr>
            <a:spLocks noGrp="1"/>
          </p:cNvSpPr>
          <p:nvPr>
            <p:ph idx="1"/>
          </p:nvPr>
        </p:nvSpPr>
        <p:spPr/>
        <p:txBody>
          <a:bodyPr/>
          <a:lstStyle/>
          <a:p>
            <a:r>
              <a:rPr lang="en-AU" dirty="0"/>
              <a:t>When assessing risk, consider the following:</a:t>
            </a:r>
          </a:p>
          <a:p>
            <a:pPr lvl="1"/>
            <a:r>
              <a:rPr lang="en-AU" dirty="0"/>
              <a:t>Age of the child or young person</a:t>
            </a:r>
          </a:p>
          <a:p>
            <a:pPr lvl="1"/>
            <a:r>
              <a:rPr lang="en-AU" dirty="0"/>
              <a:t>Emotional and developmental milestones</a:t>
            </a:r>
          </a:p>
          <a:p>
            <a:pPr lvl="1"/>
            <a:r>
              <a:rPr lang="en-AU" dirty="0"/>
              <a:t>Level of vulnerability</a:t>
            </a:r>
          </a:p>
          <a:p>
            <a:pPr marL="268288" lvl="1" indent="0">
              <a:buNone/>
            </a:pPr>
            <a:endParaRPr lang="en-AU" dirty="0"/>
          </a:p>
          <a:p>
            <a:r>
              <a:rPr lang="en-AU" dirty="0"/>
              <a:t>Other information to gather:</a:t>
            </a:r>
          </a:p>
          <a:p>
            <a:pPr lvl="1"/>
            <a:r>
              <a:rPr lang="en-AU" dirty="0"/>
              <a:t>Who lives with the child or young person </a:t>
            </a:r>
          </a:p>
          <a:p>
            <a:pPr lvl="1"/>
            <a:r>
              <a:rPr lang="en-AU" dirty="0"/>
              <a:t>Number and ages of all children</a:t>
            </a:r>
          </a:p>
          <a:p>
            <a:pPr lvl="1"/>
            <a:r>
              <a:rPr lang="en-AU" dirty="0"/>
              <a:t>Other adults living/visiting the home </a:t>
            </a:r>
          </a:p>
          <a:p>
            <a:pPr lvl="1"/>
            <a:r>
              <a:rPr lang="en-AU" dirty="0"/>
              <a:t>Identification of risk</a:t>
            </a:r>
          </a:p>
          <a:p>
            <a:pPr lvl="1"/>
            <a:endParaRPr lang="en-AU" dirty="0"/>
          </a:p>
          <a:p>
            <a:pPr marL="268288" lvl="1" indent="0">
              <a:buNone/>
            </a:pPr>
            <a:endParaRPr lang="en-AU" dirty="0"/>
          </a:p>
          <a:p>
            <a:pPr marL="0" indent="0">
              <a:buNone/>
            </a:pPr>
            <a:endParaRPr lang="en-AU" dirty="0"/>
          </a:p>
          <a:p>
            <a:pPr lvl="1"/>
            <a:endParaRPr lang="en-AU" dirty="0"/>
          </a:p>
          <a:p>
            <a:pPr lvl="1"/>
            <a:endParaRPr lang="en-AU" dirty="0"/>
          </a:p>
          <a:p>
            <a:pPr lvl="1"/>
            <a:endParaRPr lang="en-AU" dirty="0"/>
          </a:p>
          <a:p>
            <a:pPr lvl="1"/>
            <a:endParaRPr lang="en-AU" dirty="0"/>
          </a:p>
          <a:p>
            <a:pPr lvl="1"/>
            <a:endParaRPr lang="en-AU" dirty="0"/>
          </a:p>
        </p:txBody>
      </p:sp>
      <p:sp>
        <p:nvSpPr>
          <p:cNvPr id="5" name="Content Placeholder 4"/>
          <p:cNvSpPr>
            <a:spLocks noGrp="1"/>
          </p:cNvSpPr>
          <p:nvPr>
            <p:ph idx="10"/>
          </p:nvPr>
        </p:nvSpPr>
        <p:spPr/>
        <p:txBody>
          <a:bodyPr/>
          <a:lstStyle/>
          <a:p>
            <a:pPr marL="0" indent="0">
              <a:buNone/>
            </a:pPr>
            <a:r>
              <a:rPr lang="en-AU" dirty="0"/>
              <a:t>Action plan following identification of risk:</a:t>
            </a:r>
          </a:p>
          <a:p>
            <a:r>
              <a:rPr lang="en-AU" dirty="0"/>
              <a:t>Monitor risk and escalate concerns to manager and or senior clinician</a:t>
            </a:r>
          </a:p>
          <a:p>
            <a:r>
              <a:rPr lang="en-AU" dirty="0"/>
              <a:t>Reporting requirements and responsibilities</a:t>
            </a:r>
          </a:p>
          <a:p>
            <a:r>
              <a:rPr lang="en-AU" dirty="0"/>
              <a:t>Collaborate with other health professionals or support services to ensure safety and wellbeing of the child and or young person</a:t>
            </a:r>
          </a:p>
          <a:p>
            <a:r>
              <a:rPr lang="en-AU" dirty="0"/>
              <a:t>Inform family about speaking with other services and referral pathways for effective support</a:t>
            </a:r>
          </a:p>
          <a:p>
            <a:endParaRPr lang="en-AU" dirty="0"/>
          </a:p>
          <a:p>
            <a:pPr marL="0" indent="0">
              <a:buNone/>
            </a:pPr>
            <a:endParaRPr lang="en-AU" b="1" dirty="0"/>
          </a:p>
          <a:p>
            <a:endParaRPr lang="en-AU" dirty="0"/>
          </a:p>
        </p:txBody>
      </p:sp>
      <p:sp>
        <p:nvSpPr>
          <p:cNvPr id="3" name="Rectangle 2"/>
          <p:cNvSpPr/>
          <p:nvPr/>
        </p:nvSpPr>
        <p:spPr>
          <a:xfrm>
            <a:off x="1072284" y="6326044"/>
            <a:ext cx="8478058" cy="276999"/>
          </a:xfrm>
          <a:prstGeom prst="rect">
            <a:avLst/>
          </a:prstGeom>
        </p:spPr>
        <p:txBody>
          <a:bodyPr wrap="square">
            <a:spAutoFit/>
          </a:bodyPr>
          <a:lstStyle/>
          <a:p>
            <a:r>
              <a:rPr lang="en-AU" sz="1200" dirty="0"/>
              <a:t>Handbook for Nurses and Midwives: Responding effectively to people who use alcohol and other drugs, </a:t>
            </a:r>
            <a:r>
              <a:rPr lang="en-AU" sz="1200" dirty="0">
                <a:latin typeface="Arial" panose="020B0604020202020204" pitchFamily="34" charset="0"/>
              </a:rPr>
              <a:t>2020</a:t>
            </a:r>
            <a:endParaRPr lang="en-AU" sz="1200" dirty="0"/>
          </a:p>
        </p:txBody>
      </p:sp>
    </p:spTree>
    <p:extLst>
      <p:ext uri="{BB962C8B-B14F-4D97-AF65-F5344CB8AC3E}">
        <p14:creationId xmlns:p14="http://schemas.microsoft.com/office/powerpoint/2010/main" val="123914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dirty="0"/>
              <a:t>Child Wellbeing Guidelines and Resources</a:t>
            </a:r>
          </a:p>
        </p:txBody>
      </p:sp>
      <p:sp>
        <p:nvSpPr>
          <p:cNvPr id="3" name="Content Placeholder 2"/>
          <p:cNvSpPr>
            <a:spLocks noGrp="1"/>
          </p:cNvSpPr>
          <p:nvPr>
            <p:ph idx="1"/>
          </p:nvPr>
        </p:nvSpPr>
        <p:spPr>
          <a:xfrm>
            <a:off x="332185" y="981562"/>
            <a:ext cx="8811815" cy="5027351"/>
          </a:xfrm>
        </p:spPr>
        <p:txBody>
          <a:bodyPr/>
          <a:lstStyle/>
          <a:p>
            <a:r>
              <a:rPr lang="en-AU" dirty="0"/>
              <a:t>Mandatory Reporter Guide (MRG)</a:t>
            </a:r>
          </a:p>
          <a:p>
            <a:pPr lvl="1"/>
            <a:r>
              <a:rPr lang="en-AU" dirty="0"/>
              <a:t>Assists clinicians in their decision making about the level of risk and in deciding what initial action to take </a:t>
            </a:r>
          </a:p>
          <a:p>
            <a:pPr lvl="1"/>
            <a:r>
              <a:rPr lang="en-AU" dirty="0"/>
              <a:t>Action can be influenced by the concerns and answers to the questions</a:t>
            </a:r>
          </a:p>
          <a:p>
            <a:r>
              <a:rPr lang="en-AU" dirty="0"/>
              <a:t>Child Wellbeing Unit (CWU)</a:t>
            </a:r>
          </a:p>
          <a:p>
            <a:pPr lvl="1"/>
            <a:r>
              <a:rPr lang="en-AU" dirty="0"/>
              <a:t>Telephone consultation service, advice and information on background health, child protection/wellbeing of a child/young person/vulnerable family </a:t>
            </a:r>
          </a:p>
          <a:p>
            <a:pPr lvl="1"/>
            <a:r>
              <a:rPr lang="en-AU" dirty="0"/>
              <a:t>Health CWU 1300 480 420 (Monday-Friday 8.30am-4.30pm) or submit an </a:t>
            </a:r>
          </a:p>
          <a:p>
            <a:pPr marL="268288" lvl="1" indent="0">
              <a:buNone/>
            </a:pPr>
            <a:r>
              <a:rPr lang="en-AU" i="1" dirty="0" err="1"/>
              <a:t>eReport</a:t>
            </a:r>
            <a:r>
              <a:rPr lang="en-AU" dirty="0"/>
              <a:t> after registering for </a:t>
            </a:r>
            <a:r>
              <a:rPr lang="en-AU" dirty="0" err="1"/>
              <a:t>ChildStory</a:t>
            </a:r>
            <a:r>
              <a:rPr lang="en-AU" dirty="0"/>
              <a:t> </a:t>
            </a:r>
            <a:r>
              <a:rPr lang="en-AU" dirty="0">
                <a:hlinkClick r:id="rId4"/>
              </a:rPr>
              <a:t>https://reporter.childstory.nsw.gov.au/s/login/</a:t>
            </a:r>
            <a:endParaRPr lang="en-AU" dirty="0"/>
          </a:p>
          <a:p>
            <a:r>
              <a:rPr lang="en-AU" dirty="0"/>
              <a:t>Child Protection Helpline – Risk of significant harm</a:t>
            </a:r>
          </a:p>
          <a:p>
            <a:pPr lvl="1"/>
            <a:r>
              <a:rPr lang="en-AU" dirty="0"/>
              <a:t>Call 13 2111</a:t>
            </a:r>
          </a:p>
          <a:p>
            <a:pPr lvl="1"/>
            <a:r>
              <a:rPr lang="en-AU" dirty="0"/>
              <a:t>Helpline e-reporting </a:t>
            </a:r>
          </a:p>
          <a:p>
            <a:r>
              <a:rPr lang="en-AU" b="1" dirty="0"/>
              <a:t>Policies and Procedures </a:t>
            </a:r>
          </a:p>
          <a:p>
            <a:pPr lvl="1"/>
            <a:r>
              <a:rPr lang="en-AU" dirty="0"/>
              <a:t>Child Wellbeing and Child Protection Policies and Procedures for NSW </a:t>
            </a:r>
          </a:p>
          <a:p>
            <a:pPr lvl="1"/>
            <a:r>
              <a:rPr lang="en-AU" dirty="0"/>
              <a:t>Chapter 16A of the Children and Young Persons (Care and Protection) Act 1998</a:t>
            </a:r>
          </a:p>
          <a:p>
            <a:pPr lvl="1"/>
            <a:endParaRPr lang="en-AU" dirty="0"/>
          </a:p>
          <a:p>
            <a:endParaRPr lang="en-AU" b="1" dirty="0"/>
          </a:p>
          <a:p>
            <a:pPr marL="268288" lvl="1" indent="0">
              <a:buNone/>
            </a:pPr>
            <a:endParaRPr lang="en-AU" dirty="0"/>
          </a:p>
        </p:txBody>
      </p:sp>
      <p:pic>
        <p:nvPicPr>
          <p:cNvPr id="7" name="Content Placeholder 6"/>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6410848" y="4085675"/>
            <a:ext cx="2562138" cy="1281069"/>
          </a:xfrm>
        </p:spPr>
      </p:pic>
    </p:spTree>
    <p:extLst>
      <p:ext uri="{BB962C8B-B14F-4D97-AF65-F5344CB8AC3E}">
        <p14:creationId xmlns:p14="http://schemas.microsoft.com/office/powerpoint/2010/main" val="41540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dirty="0"/>
              <a:t>Abuse and Neglect – Types of Abuse</a:t>
            </a:r>
          </a:p>
        </p:txBody>
      </p:sp>
      <p:sp>
        <p:nvSpPr>
          <p:cNvPr id="5" name="Content Placeholder 4"/>
          <p:cNvSpPr>
            <a:spLocks noGrp="1" noRot="1" noMove="1" noResize="1"/>
          </p:cNvSpPr>
          <p:nvPr>
            <p:ph idx="1"/>
            <p:custDataLst>
              <p:tags r:id="rId2"/>
            </p:custDataLst>
          </p:nvPr>
        </p:nvSpPr>
        <p:spPr/>
        <p:txBody>
          <a:bodyPr/>
          <a:lstStyle/>
          <a:p>
            <a:pPr marL="0" indent="0">
              <a:buNone/>
            </a:pPr>
            <a:endParaRPr lang="en-AU" b="1" dirty="0"/>
          </a:p>
          <a:p>
            <a:pPr marL="0" indent="0">
              <a:buNone/>
            </a:pPr>
            <a:r>
              <a:rPr lang="en-AU" b="1" dirty="0"/>
              <a:t>Abuse refers to acts of commission </a:t>
            </a:r>
          </a:p>
          <a:p>
            <a:pPr marL="0" indent="0">
              <a:buNone/>
            </a:pPr>
            <a:r>
              <a:rPr lang="en-AU" b="1" dirty="0"/>
              <a:t>Types of Abuse:</a:t>
            </a:r>
          </a:p>
          <a:p>
            <a:pPr lvl="1"/>
            <a:r>
              <a:rPr lang="en-AU" dirty="0"/>
              <a:t>Physical </a:t>
            </a:r>
          </a:p>
          <a:p>
            <a:pPr lvl="1"/>
            <a:r>
              <a:rPr lang="en-AU" dirty="0"/>
              <a:t>Psychological </a:t>
            </a:r>
          </a:p>
          <a:p>
            <a:pPr lvl="1"/>
            <a:r>
              <a:rPr lang="en-AU" dirty="0"/>
              <a:t>Sexual abuse </a:t>
            </a:r>
          </a:p>
          <a:p>
            <a:pPr lvl="1"/>
            <a:r>
              <a:rPr lang="en-AU" dirty="0"/>
              <a:t>Emotional abuse </a:t>
            </a:r>
          </a:p>
          <a:p>
            <a:pPr lvl="1"/>
            <a:r>
              <a:rPr lang="en-AU" dirty="0"/>
              <a:t>Domestic and family violence</a:t>
            </a:r>
          </a:p>
          <a:p>
            <a:endParaRPr lang="en-AU" b="1" dirty="0"/>
          </a:p>
        </p:txBody>
      </p:sp>
      <p:sp>
        <p:nvSpPr>
          <p:cNvPr id="6" name="Content Placeholder 5"/>
          <p:cNvSpPr>
            <a:spLocks noGrp="1" noRot="1" noMove="1" noResize="1"/>
          </p:cNvSpPr>
          <p:nvPr>
            <p:ph idx="10"/>
            <p:custDataLst>
              <p:tags r:id="rId3"/>
            </p:custDataLst>
          </p:nvPr>
        </p:nvSpPr>
        <p:spPr/>
        <p:txBody>
          <a:bodyPr/>
          <a:lstStyle/>
          <a:p>
            <a:pPr marL="0" indent="0">
              <a:buNone/>
            </a:pPr>
            <a:endParaRPr lang="en-US" b="1" dirty="0"/>
          </a:p>
          <a:p>
            <a:pPr marL="0" indent="0">
              <a:buNone/>
            </a:pPr>
            <a:r>
              <a:rPr lang="en-US" b="1" dirty="0"/>
              <a:t>Neglect refers to acts of omission</a:t>
            </a:r>
          </a:p>
          <a:p>
            <a:pPr marL="0" indent="0">
              <a:buNone/>
            </a:pPr>
            <a:r>
              <a:rPr lang="en-US" b="1" dirty="0"/>
              <a:t>Neglect:</a:t>
            </a:r>
          </a:p>
          <a:p>
            <a:r>
              <a:rPr lang="en-AU" dirty="0"/>
              <a:t>Neglect – failure by parent or caregiver to provide a child with basic items </a:t>
            </a:r>
          </a:p>
          <a:p>
            <a:pPr lvl="1"/>
            <a:r>
              <a:rPr lang="en-AU" dirty="0"/>
              <a:t> Supervision; Food; Clothing/hygiene; Shelter/environment; Medical/dental care; Mental health care; Education – not enrolled, habitual absence</a:t>
            </a:r>
          </a:p>
          <a:p>
            <a:pPr marL="268288" lvl="1" indent="0">
              <a:buNone/>
            </a:pPr>
            <a:endParaRPr lang="en-US" dirty="0"/>
          </a:p>
          <a:p>
            <a:endParaRPr lang="en-US" b="1"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6139" y="4934082"/>
            <a:ext cx="3143250" cy="1217364"/>
          </a:xfrm>
          <a:prstGeom prst="rect">
            <a:avLst/>
          </a:prstGeom>
        </p:spPr>
      </p:pic>
    </p:spTree>
    <p:extLst>
      <p:ext uri="{BB962C8B-B14F-4D97-AF65-F5344CB8AC3E}">
        <p14:creationId xmlns:p14="http://schemas.microsoft.com/office/powerpoint/2010/main" val="29993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Accidental or intentional consumption of Methadone or buprenorphine by a child</a:t>
            </a:r>
          </a:p>
        </p:txBody>
      </p:sp>
      <p:sp>
        <p:nvSpPr>
          <p:cNvPr id="3" name="Content Placeholder 2"/>
          <p:cNvSpPr>
            <a:spLocks noGrp="1"/>
          </p:cNvSpPr>
          <p:nvPr>
            <p:ph idx="1"/>
          </p:nvPr>
        </p:nvSpPr>
        <p:spPr>
          <a:xfrm>
            <a:off x="122605" y="1230757"/>
            <a:ext cx="4176584" cy="4595368"/>
          </a:xfrm>
        </p:spPr>
        <p:txBody>
          <a:bodyPr/>
          <a:lstStyle/>
          <a:p>
            <a:r>
              <a:rPr lang="en-AU" dirty="0"/>
              <a:t>Ingestion of methadone and buprenorphine takeaway doses is dangerous for children and can be life threatening, even a small amount can be fatal</a:t>
            </a:r>
          </a:p>
          <a:p>
            <a:r>
              <a:rPr lang="en-AU" dirty="0"/>
              <a:t>Immediate medical care must be initiated if in community setting</a:t>
            </a:r>
          </a:p>
          <a:p>
            <a:pPr lvl="1"/>
            <a:r>
              <a:rPr lang="en-AU" dirty="0"/>
              <a:t>Call Emergency</a:t>
            </a:r>
          </a:p>
          <a:p>
            <a:pPr lvl="1"/>
            <a:r>
              <a:rPr lang="en-AU" dirty="0"/>
              <a:t>Assess level of consciousness and monitor child until in the care of ambulance</a:t>
            </a:r>
          </a:p>
          <a:p>
            <a:r>
              <a:rPr lang="en-AU" dirty="0"/>
              <a:t>Hospital setting</a:t>
            </a:r>
          </a:p>
          <a:p>
            <a:pPr lvl="1"/>
            <a:r>
              <a:rPr lang="en-AU" dirty="0"/>
              <a:t>Oxygen therapy</a:t>
            </a:r>
          </a:p>
          <a:p>
            <a:pPr lvl="1"/>
            <a:r>
              <a:rPr lang="en-AU" dirty="0"/>
              <a:t>Naloxone </a:t>
            </a:r>
          </a:p>
          <a:p>
            <a:pPr marL="0" indent="0">
              <a:buNone/>
            </a:pPr>
            <a:endParaRPr lang="en-AU" dirty="0"/>
          </a:p>
        </p:txBody>
      </p:sp>
      <p:sp>
        <p:nvSpPr>
          <p:cNvPr id="4" name="Content Placeholder 3"/>
          <p:cNvSpPr>
            <a:spLocks noGrp="1"/>
          </p:cNvSpPr>
          <p:nvPr>
            <p:ph idx="10"/>
          </p:nvPr>
        </p:nvSpPr>
        <p:spPr>
          <a:xfrm>
            <a:off x="4465122" y="1230756"/>
            <a:ext cx="4678877" cy="4728083"/>
          </a:xfrm>
        </p:spPr>
        <p:txBody>
          <a:bodyPr/>
          <a:lstStyle/>
          <a:p>
            <a:pPr marL="0" indent="0">
              <a:buNone/>
            </a:pPr>
            <a:r>
              <a:rPr lang="en-AU" b="1" dirty="0"/>
              <a:t>Reporting Requirement</a:t>
            </a:r>
          </a:p>
          <a:p>
            <a:pPr marL="0" indent="0">
              <a:buNone/>
            </a:pPr>
            <a:r>
              <a:rPr lang="en-AU" b="1" dirty="0"/>
              <a:t>Notify:</a:t>
            </a:r>
          </a:p>
          <a:p>
            <a:pPr lvl="2"/>
            <a:r>
              <a:rPr lang="en-AU" dirty="0"/>
              <a:t>Prescriber/Clinic - dosage/takeaways</a:t>
            </a:r>
          </a:p>
          <a:p>
            <a:pPr lvl="2"/>
            <a:r>
              <a:rPr lang="en-AU" dirty="0"/>
              <a:t>Pharmaceutical Regulatory Unit (PRU) </a:t>
            </a:r>
          </a:p>
          <a:p>
            <a:pPr lvl="2"/>
            <a:r>
              <a:rPr lang="en-AU" dirty="0"/>
              <a:t>Child protection helpline report</a:t>
            </a:r>
          </a:p>
          <a:p>
            <a:pPr lvl="2"/>
            <a:r>
              <a:rPr lang="en-AU" dirty="0"/>
              <a:t>Child protection services/social worker at hospital prior to discharge</a:t>
            </a:r>
            <a:endParaRPr lang="en-AU" b="1" dirty="0"/>
          </a:p>
          <a:p>
            <a:pPr marL="0" indent="0">
              <a:buNone/>
            </a:pPr>
            <a:endParaRPr lang="en-AU" dirty="0">
              <a:solidFill>
                <a:schemeClr val="accent2"/>
              </a:solidFill>
            </a:endParaRPr>
          </a:p>
          <a:p>
            <a:pPr marL="0" indent="0">
              <a:buNone/>
            </a:pPr>
            <a:r>
              <a:rPr lang="en-AU" sz="2000" b="1" dirty="0">
                <a:solidFill>
                  <a:schemeClr val="accent2"/>
                </a:solidFill>
              </a:rPr>
              <a:t>NURSES WORKING IN ED</a:t>
            </a:r>
          </a:p>
          <a:p>
            <a:pPr marL="0" indent="0">
              <a:buNone/>
            </a:pPr>
            <a:r>
              <a:rPr lang="en-AU" sz="2000" dirty="0"/>
              <a:t>Refer to Incident Management Policy  Mandated reporting – Legal and Policy Requirements of the NSW Health</a:t>
            </a:r>
          </a:p>
        </p:txBody>
      </p:sp>
    </p:spTree>
    <p:extLst>
      <p:ext uri="{BB962C8B-B14F-4D97-AF65-F5344CB8AC3E}">
        <p14:creationId xmlns:p14="http://schemas.microsoft.com/office/powerpoint/2010/main" val="259725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2021965ac9cd385cee362383dbe7d356cfcb27"/>
</p:tagLst>
</file>

<file path=ppt/tags/tag10.xml><?xml version="1.0" encoding="utf-8"?>
<p:tagLst xmlns:a="http://schemas.openxmlformats.org/drawingml/2006/main" xmlns:r="http://schemas.openxmlformats.org/officeDocument/2006/relationships" xmlns:p="http://schemas.openxmlformats.org/presentationml/2006/main">
  <p:tag name="SHAPE_LOCKS" val="15"/>
</p:tagLst>
</file>

<file path=ppt/tags/tag11.xml><?xml version="1.0" encoding="utf-8"?>
<p:tagLst xmlns:a="http://schemas.openxmlformats.org/drawingml/2006/main" xmlns:r="http://schemas.openxmlformats.org/officeDocument/2006/relationships" xmlns:p="http://schemas.openxmlformats.org/presentationml/2006/main">
  <p:tag name="SHAPE_LOCKS" val="15"/>
</p:tagLst>
</file>

<file path=ppt/tags/tag12.xml><?xml version="1.0" encoding="utf-8"?>
<p:tagLst xmlns:a="http://schemas.openxmlformats.org/drawingml/2006/main" xmlns:r="http://schemas.openxmlformats.org/officeDocument/2006/relationships" xmlns:p="http://schemas.openxmlformats.org/presentationml/2006/main">
  <p:tag name="SHAPE_LOCKS" val="15"/>
</p:tagLst>
</file>

<file path=ppt/tags/tag13.xml><?xml version="1.0" encoding="utf-8"?>
<p:tagLst xmlns:a="http://schemas.openxmlformats.org/drawingml/2006/main" xmlns:r="http://schemas.openxmlformats.org/officeDocument/2006/relationships" xmlns:p="http://schemas.openxmlformats.org/presentationml/2006/main">
  <p:tag name="SHAPE_LOCKS" val="15"/>
</p:tagLst>
</file>

<file path=ppt/tags/tag14.xml><?xml version="1.0" encoding="utf-8"?>
<p:tagLst xmlns:a="http://schemas.openxmlformats.org/drawingml/2006/main" xmlns:r="http://schemas.openxmlformats.org/officeDocument/2006/relationships" xmlns:p="http://schemas.openxmlformats.org/presentationml/2006/main">
  <p:tag name="SHAPE_LOCKS" val="31"/>
</p:tagLst>
</file>

<file path=ppt/tags/tag15.xml><?xml version="1.0" encoding="utf-8"?>
<p:tagLst xmlns:a="http://schemas.openxmlformats.org/drawingml/2006/main" xmlns:r="http://schemas.openxmlformats.org/officeDocument/2006/relationships" xmlns:p="http://schemas.openxmlformats.org/presentationml/2006/main">
  <p:tag name="SHAPE_LOCKS" val="31"/>
</p:tagLst>
</file>

<file path=ppt/tags/tag16.xml><?xml version="1.0" encoding="utf-8"?>
<p:tagLst xmlns:a="http://schemas.openxmlformats.org/drawingml/2006/main" xmlns:r="http://schemas.openxmlformats.org/officeDocument/2006/relationships" xmlns:p="http://schemas.openxmlformats.org/presentationml/2006/main">
  <p:tag name="SHAPE_LOCKS" val="31"/>
</p:tagLst>
</file>

<file path=ppt/tags/tag17.xml><?xml version="1.0" encoding="utf-8"?>
<p:tagLst xmlns:a="http://schemas.openxmlformats.org/drawingml/2006/main" xmlns:r="http://schemas.openxmlformats.org/officeDocument/2006/relationships" xmlns:p="http://schemas.openxmlformats.org/presentationml/2006/main">
  <p:tag name="SHAPE_LOCKS" val="31"/>
</p:tagLst>
</file>

<file path=ppt/tags/tag18.xml><?xml version="1.0" encoding="utf-8"?>
<p:tagLst xmlns:a="http://schemas.openxmlformats.org/drawingml/2006/main" xmlns:r="http://schemas.openxmlformats.org/officeDocument/2006/relationships" xmlns:p="http://schemas.openxmlformats.org/presentationml/2006/main">
  <p:tag name="SHAPE_LOCKS" val="15"/>
</p:tagLst>
</file>

<file path=ppt/tags/tag19.xml><?xml version="1.0" encoding="utf-8"?>
<p:tagLst xmlns:a="http://schemas.openxmlformats.org/drawingml/2006/main" xmlns:r="http://schemas.openxmlformats.org/officeDocument/2006/relationships" xmlns:p="http://schemas.openxmlformats.org/presentationml/2006/main">
  <p:tag name="SHAPE_LOCKS" val="15"/>
</p:tagLst>
</file>

<file path=ppt/tags/tag2.xml><?xml version="1.0" encoding="utf-8"?>
<p:tagLst xmlns:a="http://schemas.openxmlformats.org/drawingml/2006/main" xmlns:r="http://schemas.openxmlformats.org/officeDocument/2006/relationships" xmlns:p="http://schemas.openxmlformats.org/presentationml/2006/main">
  <p:tag name="SHAPE_LOCKS" val="15"/>
</p:tagLst>
</file>

<file path=ppt/tags/tag3.xml><?xml version="1.0" encoding="utf-8"?>
<p:tagLst xmlns:a="http://schemas.openxmlformats.org/drawingml/2006/main" xmlns:r="http://schemas.openxmlformats.org/officeDocument/2006/relationships" xmlns:p="http://schemas.openxmlformats.org/presentationml/2006/main">
  <p:tag name="SHAPE_LOCKS" val="15"/>
</p:tagLst>
</file>

<file path=ppt/tags/tag4.xml><?xml version="1.0" encoding="utf-8"?>
<p:tagLst xmlns:a="http://schemas.openxmlformats.org/drawingml/2006/main" xmlns:r="http://schemas.openxmlformats.org/officeDocument/2006/relationships" xmlns:p="http://schemas.openxmlformats.org/presentationml/2006/main">
  <p:tag name="SHAPE_LOCKS" val="15"/>
</p:tagLst>
</file>

<file path=ppt/tags/tag5.xml><?xml version="1.0" encoding="utf-8"?>
<p:tagLst xmlns:a="http://schemas.openxmlformats.org/drawingml/2006/main" xmlns:r="http://schemas.openxmlformats.org/officeDocument/2006/relationships" xmlns:p="http://schemas.openxmlformats.org/presentationml/2006/main">
  <p:tag name="SHAPE_LOCKS" val="31"/>
</p:tagLst>
</file>

<file path=ppt/tags/tag6.xml><?xml version="1.0" encoding="utf-8"?>
<p:tagLst xmlns:a="http://schemas.openxmlformats.org/drawingml/2006/main" xmlns:r="http://schemas.openxmlformats.org/officeDocument/2006/relationships" xmlns:p="http://schemas.openxmlformats.org/presentationml/2006/main">
  <p:tag name="SHAPE_LOCKS" val="31"/>
</p:tagLst>
</file>

<file path=ppt/tags/tag7.xml><?xml version="1.0" encoding="utf-8"?>
<p:tagLst xmlns:a="http://schemas.openxmlformats.org/drawingml/2006/main" xmlns:r="http://schemas.openxmlformats.org/officeDocument/2006/relationships" xmlns:p="http://schemas.openxmlformats.org/presentationml/2006/main">
  <p:tag name="SHAPE_LOCKS" val="31"/>
</p:tagLst>
</file>

<file path=ppt/tags/tag8.xml><?xml version="1.0" encoding="utf-8"?>
<p:tagLst xmlns:a="http://schemas.openxmlformats.org/drawingml/2006/main" xmlns:r="http://schemas.openxmlformats.org/officeDocument/2006/relationships" xmlns:p="http://schemas.openxmlformats.org/presentationml/2006/main">
  <p:tag name="SHAPE_LOCKS" val="31"/>
</p:tagLst>
</file>

<file path=ppt/tags/tag9.xml><?xml version="1.0" encoding="utf-8"?>
<p:tagLst xmlns:a="http://schemas.openxmlformats.org/drawingml/2006/main" xmlns:r="http://schemas.openxmlformats.org/officeDocument/2006/relationships" xmlns:p="http://schemas.openxmlformats.org/presentationml/2006/main">
  <p:tag name="SHAPE_LOCKS" val="271"/>
</p:tagLst>
</file>

<file path=ppt/theme/theme1.xml><?xml version="1.0" encoding="utf-8"?>
<a:theme xmlns:a="http://schemas.openxmlformats.org/drawingml/2006/main" name="NSW Internal Theme">
  <a:themeElements>
    <a:clrScheme name="NSW Health Colour Palette">
      <a:dk1>
        <a:srgbClr val="262626"/>
      </a:dk1>
      <a:lt1>
        <a:sysClr val="window" lastClr="FFFFFF"/>
      </a:lt1>
      <a:dk2>
        <a:srgbClr val="7F7F7F"/>
      </a:dk2>
      <a:lt2>
        <a:srgbClr val="E7E6E6"/>
      </a:lt2>
      <a:accent1>
        <a:srgbClr val="002664"/>
      </a:accent1>
      <a:accent2>
        <a:srgbClr val="D7153A"/>
      </a:accent2>
      <a:accent3>
        <a:srgbClr val="00ABE6"/>
      </a:accent3>
      <a:accent4>
        <a:srgbClr val="0A7CB9"/>
      </a:accent4>
      <a:accent5>
        <a:srgbClr val="4F4F4F"/>
      </a:accent5>
      <a:accent6>
        <a:srgbClr val="000000"/>
      </a:accent6>
      <a:hlink>
        <a:srgbClr val="EC008C"/>
      </a:hlink>
      <a:folHlink>
        <a:srgbClr val="0028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spcBef>
            <a:spcPts val="600"/>
          </a:spcBef>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c06b389321e73da4882ff29401bb73ec">
  <xsd:schema xmlns:xsd="http://www.w3.org/2001/XMLSchema" xmlns:xs="http://www.w3.org/2001/XMLSchema" xmlns:p="http://schemas.microsoft.com/office/2006/metadata/properties" xmlns:ns1="http://schemas.microsoft.com/sharepoint/v3" targetNamespace="http://schemas.microsoft.com/office/2006/metadata/properties" ma:root="true" ma:fieldsID="6a5abbfe4f4ab95422e0c5f813c3d6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Template" ma:contentTypeID="0x010100C9F0DE0FF11F47A6AE50EC9AADC76F83006942542B6873E143A31679EA5A50B1B7" ma:contentTypeVersion="27" ma:contentTypeDescription="Pre-set format that serves as a basis or guide for developing similar documents." ma:contentTypeScope="" ma:versionID="3c148ce7b3602da8722b06c8bd069c78">
  <xsd:schema xmlns:xsd="http://www.w3.org/2001/XMLSchema" xmlns:xs="http://www.w3.org/2001/XMLSchema" xmlns:p="http://schemas.microsoft.com/office/2006/metadata/properties" xmlns:ns2="63692d22-9298-493d-aa2f-61b827075d22" targetNamespace="http://schemas.microsoft.com/office/2006/metadata/properties" ma:root="true" ma:fieldsID="1f55e324d4f9fd8ce964673a185ea2b5" ns2:_="">
    <xsd:import namespace="63692d22-9298-493d-aa2f-61b827075d22"/>
    <xsd:element name="properties">
      <xsd:complexType>
        <xsd:sequence>
          <xsd:element name="documentManagement">
            <xsd:complexType>
              <xsd:all>
                <xsd:element ref="ns2:moh_TemplateCategory"/>
                <xsd:element ref="ns2:moh_Division" minOccurs="0"/>
                <xsd:element ref="ns2:moh_Branch"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92d22-9298-493d-aa2f-61b827075d22" elementFormDefault="qualified">
    <xsd:import namespace="http://schemas.microsoft.com/office/2006/documentManagement/types"/>
    <xsd:import namespace="http://schemas.microsoft.com/office/infopath/2007/PartnerControls"/>
    <xsd:element name="moh_TemplateCategory" ma:index="2" ma:displayName="Template Category" ma:format="RadioButtons" ma:internalName="moh_TemplateCategory" ma:readOnly="false">
      <xsd:simpleType>
        <xsd:restriction base="dms:Choice">
          <xsd:enumeration value="Building &amp; Facilities"/>
          <xsd:enumeration value="Communications &amp; Marketing"/>
          <xsd:enumeration value="Corporate Stationery"/>
          <xsd:enumeration value="Finance"/>
          <xsd:enumeration value="Human Resources"/>
          <xsd:enumeration value="Information &amp; Records Management"/>
          <xsd:enumeration value="Information Technology"/>
          <xsd:enumeration value="Learning &amp; Development"/>
          <xsd:enumeration value="Media"/>
          <xsd:enumeration value="Ministerials &amp; Briefings"/>
          <xsd:enumeration value="Policy Distribution System"/>
          <xsd:enumeration value="Procurement &amp; Purchasing"/>
          <xsd:enumeration value="Publishing"/>
          <xsd:enumeration value="Transport &amp; Travel"/>
          <xsd:enumeration value="Web &amp; Mintranet"/>
        </xsd:restriction>
      </xsd:simpleType>
    </xsd:element>
    <xsd:element name="moh_Division" ma:index="3" nillable="true" ma:displayName="Division" ma:format="Dropdown" ma:internalName="moh_Division">
      <xsd:simpleType>
        <xsd:restriction base="dms:Choice">
          <xsd:enumeration value="People, Culture and Governance"/>
          <xsd:enumeration value="Population and Public Health"/>
          <xsd:enumeration value="Secretary"/>
          <xsd:enumeration value="Strategy and Resources"/>
          <xsd:enumeration value="System Purchasing and Performance"/>
        </xsd:restriction>
      </xsd:simpleType>
    </xsd:element>
    <xsd:element name="moh_Branch" ma:index="4" nillable="true" ma:displayName="Branch" ma:format="Dropdown" ma:internalName="moh_Branch">
      <xsd:simpleType>
        <xsd:restriction base="dms:Choice">
          <xsd:enumeration value="Activity Based Management"/>
          <xsd:enumeration value="Asset and Property Services"/>
          <xsd:enumeration value="Business Services"/>
          <xsd:enumeration value="Centre for Aboriginal Health"/>
          <xsd:enumeration value="Centre for Epidemiology and Evidence"/>
          <xsd:enumeration value="Centre for Oral Health Strategy"/>
          <xsd:enumeration value="Centre for Population Health"/>
          <xsd:enumeration value="Executive and Ministerial Services"/>
          <xsd:enumeration value="Finance"/>
          <xsd:enumeration value="Government Relations"/>
          <xsd:enumeration value="Health and Social Policy"/>
          <xsd:enumeration value="Health Protection NSW"/>
          <xsd:enumeration value="Heath System Information &amp; Performance Reporting"/>
          <xsd:enumeration value="Health System Planning and Investment"/>
          <xsd:enumeration value="Internal Audit"/>
          <xsd:enumeration value="Legal and Regulatory Services"/>
          <xsd:enumeration value="Mental Health"/>
          <xsd:enumeration value="Nursing and Midwifery"/>
          <xsd:enumeration value="Office for Health and Medical Research"/>
          <xsd:enumeration value="Office of the Chief Health Officer"/>
          <xsd:enumeration value="Office of the Secretary"/>
          <xsd:enumeration value="Program Management Office"/>
          <xsd:enumeration value="Public Affairs"/>
          <xsd:enumeration value="Strategic Communications and Engagement"/>
          <xsd:enumeration value="System Management"/>
          <xsd:enumeration value="System Performance Support"/>
          <xsd:enumeration value="System Purchasing"/>
          <xsd:enumeration value="Workforce Planning and Development"/>
          <xsd:enumeration value="Workplace Relations"/>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600E90-1483-4AAE-AD4F-7E714759FBBD}"/>
</file>

<file path=customXml/itemProps2.xml><?xml version="1.0" encoding="utf-8"?>
<ds:datastoreItem xmlns:ds="http://schemas.openxmlformats.org/officeDocument/2006/customXml" ds:itemID="{6F4DDCAC-BE19-47EC-96F1-422488E0C66E}"/>
</file>

<file path=customXml/itemProps3.xml><?xml version="1.0" encoding="utf-8"?>
<ds:datastoreItem xmlns:ds="http://schemas.openxmlformats.org/officeDocument/2006/customXml" ds:itemID="{781C14D1-7787-42B4-AF41-CD3D2B77C809}"/>
</file>

<file path=customXml/itemProps4.xml><?xml version="1.0" encoding="utf-8"?>
<ds:datastoreItem xmlns:ds="http://schemas.openxmlformats.org/officeDocument/2006/customXml" ds:itemID="{354AF611-D315-4502-9865-A99132B04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692d22-9298-493d-aa2f-61b827075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1665</TotalTime>
  <Words>1767</Words>
  <Application>Microsoft Office PowerPoint</Application>
  <PresentationFormat>On-screen Show (4:3)</PresentationFormat>
  <Paragraphs>199</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Segoe UI Historic</vt:lpstr>
      <vt:lpstr>NSW Internal Theme</vt:lpstr>
      <vt:lpstr>Handbook for Nurses and Midwives: Responding Effectively to People Who Use AOD</vt:lpstr>
      <vt:lpstr>PowerPoint Presentation</vt:lpstr>
      <vt:lpstr>Outline of presentation</vt:lpstr>
      <vt:lpstr>AOD Use and Child Wellbeing &amp; Child Protection</vt:lpstr>
      <vt:lpstr>AOD use and Child protection &amp; Child Wellbeing</vt:lpstr>
      <vt:lpstr>Consideration with Risk Assessment</vt:lpstr>
      <vt:lpstr>Child Wellbeing Guidelines and Resources</vt:lpstr>
      <vt:lpstr>Abuse and Neglect – Types of Abuse</vt:lpstr>
      <vt:lpstr>Accidental or intentional consumption of Methadone or buprenorphine by a child</vt:lpstr>
      <vt:lpstr>Risks following discharges from a facility</vt:lpstr>
      <vt:lpstr>Homelessness or Risk of Eviction</vt:lpstr>
      <vt:lpstr>PowerPoint Presentation</vt:lpstr>
      <vt:lpstr>Substance Use during Pregnancy</vt:lpstr>
      <vt:lpstr>Substance Use and Impact on Parenting </vt:lpstr>
      <vt:lpstr>PowerPoint Presentation</vt:lpstr>
      <vt:lpstr>Domestic and Family Violence (DFV)</vt:lpstr>
      <vt:lpstr>Risk Assessment and Child Protection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Social Needs AOD Nursing </dc:title>
  <dc:creator>Luis Gonzalez Chaux</dc:creator>
  <cp:lastModifiedBy>Luis Gonzalez Chaux</cp:lastModifiedBy>
  <cp:revision>53</cp:revision>
  <cp:lastPrinted>2021-11-23T01:34:03Z</cp:lastPrinted>
  <dcterms:created xsi:type="dcterms:W3CDTF">2021-08-13T05:56:40Z</dcterms:created>
  <dcterms:modified xsi:type="dcterms:W3CDTF">2021-11-26T00:00:24Z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