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16"/>
  </p:notesMasterIdLst>
  <p:handoutMasterIdLst>
    <p:handoutMasterId r:id="rId17"/>
  </p:handoutMasterIdLst>
  <p:sldIdLst>
    <p:sldId id="256" r:id="rId5"/>
    <p:sldId id="273" r:id="rId6"/>
    <p:sldId id="257" r:id="rId7"/>
    <p:sldId id="286" r:id="rId8"/>
    <p:sldId id="274" r:id="rId9"/>
    <p:sldId id="275" r:id="rId10"/>
    <p:sldId id="287" r:id="rId11"/>
    <p:sldId id="283" r:id="rId12"/>
    <p:sldId id="294" r:id="rId13"/>
    <p:sldId id="290" r:id="rId14"/>
    <p:sldId id="268" r:id="rId15"/>
  </p:sldIdLst>
  <p:sldSz cx="12192000" cy="6858000"/>
  <p:notesSz cx="6797675" cy="9928225"/>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rav"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17" autoAdjust="0"/>
  </p:normalViewPr>
  <p:slideViewPr>
    <p:cSldViewPr>
      <p:cViewPr varScale="1">
        <p:scale>
          <a:sx n="59" d="100"/>
          <a:sy n="59" d="100"/>
        </p:scale>
        <p:origin x="868"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AU"/>
          </a:p>
        </p:txBody>
      </p:sp>
      <p:sp>
        <p:nvSpPr>
          <p:cNvPr id="5222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AU"/>
          </a:p>
        </p:txBody>
      </p:sp>
      <p:sp>
        <p:nvSpPr>
          <p:cNvPr id="52228"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AU"/>
          </a:p>
        </p:txBody>
      </p:sp>
      <p:sp>
        <p:nvSpPr>
          <p:cNvPr id="52229"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451A449-5783-421F-A5DB-93B1ACC3EFC6}" type="slidenum">
              <a:rPr lang="en-AU"/>
              <a:pPr/>
              <a:t>‹#›</a:t>
            </a:fld>
            <a:endParaRPr lang="en-AU"/>
          </a:p>
        </p:txBody>
      </p:sp>
    </p:spTree>
    <p:extLst>
      <p:ext uri="{BB962C8B-B14F-4D97-AF65-F5344CB8AC3E}">
        <p14:creationId xmlns:p14="http://schemas.microsoft.com/office/powerpoint/2010/main" val="990778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BEB925E-1E21-41B5-AD03-138EBF29E9AC}" type="slidenum">
              <a:rPr lang="en-US"/>
              <a:pPr/>
              <a:t>‹#›</a:t>
            </a:fld>
            <a:endParaRPr lang="en-US"/>
          </a:p>
        </p:txBody>
      </p:sp>
    </p:spTree>
    <p:extLst>
      <p:ext uri="{BB962C8B-B14F-4D97-AF65-F5344CB8AC3E}">
        <p14:creationId xmlns:p14="http://schemas.microsoft.com/office/powerpoint/2010/main" val="16355656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EB9C8735-3061-4EFF-A5BE-8FD3E212457D}" type="slidenum">
              <a:rPr lang="en-US"/>
              <a:pPr/>
              <a:t>1</a:t>
            </a:fld>
            <a:endParaRPr lang="en-US"/>
          </a:p>
        </p:txBody>
      </p:sp>
      <p:sp>
        <p:nvSpPr>
          <p:cNvPr id="16386" name="Rectangle 2"/>
          <p:cNvSpPr>
            <a:spLocks noGrp="1" noRot="1" noChangeAspect="1" noChangeArrowheads="1" noTextEdit="1"/>
          </p:cNvSpPr>
          <p:nvPr>
            <p:ph type="sldImg"/>
          </p:nvPr>
        </p:nvSpPr>
        <p:spPr>
          <a:xfrm>
            <a:off x="90488" y="744538"/>
            <a:ext cx="6616700" cy="3722687"/>
          </a:xfrm>
          <a:ln/>
        </p:spPr>
      </p:sp>
      <p:sp>
        <p:nvSpPr>
          <p:cNvPr id="16387" name="Rectangle 3"/>
          <p:cNvSpPr>
            <a:spLocks noGrp="1" noChangeArrowheads="1"/>
          </p:cNvSpPr>
          <p:nvPr>
            <p:ph type="body" idx="1"/>
          </p:nvPr>
        </p:nvSpPr>
        <p:spPr>
          <a:noFill/>
          <a:ln/>
        </p:spPr>
        <p:txBody>
          <a:bodyPr/>
          <a:lstStyle/>
          <a:p>
            <a:pPr eaLnBrk="1" hangingPunct="1"/>
            <a:endParaRPr lang="en-AU" dirty="0" smtClean="0">
              <a:latin typeface="Arial" pitchFamily="34" charset="0"/>
              <a:ea typeface="ＭＳ Ｐゴシック" pitchFamily="34" charset="-128"/>
            </a:endParaRPr>
          </a:p>
        </p:txBody>
      </p:sp>
    </p:spTree>
    <p:extLst>
      <p:ext uri="{BB962C8B-B14F-4D97-AF65-F5344CB8AC3E}">
        <p14:creationId xmlns:p14="http://schemas.microsoft.com/office/powerpoint/2010/main" val="74147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735EFF2E-F2B4-4729-BC20-41E221FB2015}" type="slidenum">
              <a:rPr lang="en-US"/>
              <a:pPr/>
              <a:t>10</a:t>
            </a:fld>
            <a:endParaRPr lang="en-US"/>
          </a:p>
        </p:txBody>
      </p:sp>
      <p:sp>
        <p:nvSpPr>
          <p:cNvPr id="38914" name="Rectangle 2"/>
          <p:cNvSpPr>
            <a:spLocks noGrp="1" noRot="1" noChangeAspect="1" noChangeArrowheads="1" noTextEdit="1"/>
          </p:cNvSpPr>
          <p:nvPr>
            <p:ph type="sldImg"/>
          </p:nvPr>
        </p:nvSpPr>
        <p:spPr>
          <a:xfrm>
            <a:off x="90488" y="744538"/>
            <a:ext cx="6616700" cy="3722687"/>
          </a:xfrm>
          <a:ln/>
        </p:spPr>
      </p:sp>
      <p:sp>
        <p:nvSpPr>
          <p:cNvPr id="38915"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42186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E58CAA58-9B60-4A28-A5ED-533E91005BFC}" type="slidenum">
              <a:rPr lang="en-US"/>
              <a:pPr/>
              <a:t>11</a:t>
            </a:fld>
            <a:endParaRPr lang="en-US"/>
          </a:p>
        </p:txBody>
      </p:sp>
      <p:sp>
        <p:nvSpPr>
          <p:cNvPr id="40962" name="Rectangle 2"/>
          <p:cNvSpPr>
            <a:spLocks noGrp="1" noRot="1" noChangeAspect="1" noChangeArrowheads="1" noTextEdit="1"/>
          </p:cNvSpPr>
          <p:nvPr>
            <p:ph type="sldImg"/>
          </p:nvPr>
        </p:nvSpPr>
        <p:spPr>
          <a:xfrm>
            <a:off x="90488" y="744538"/>
            <a:ext cx="6616700" cy="3722687"/>
          </a:xfrm>
          <a:ln/>
        </p:spPr>
      </p:sp>
      <p:sp>
        <p:nvSpPr>
          <p:cNvPr id="40963"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64210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592D3D4B-0782-49AD-A79A-971750EFAD20}" type="slidenum">
              <a:rPr lang="en-US"/>
              <a:pPr/>
              <a:t>2</a:t>
            </a:fld>
            <a:endParaRPr lang="en-US"/>
          </a:p>
        </p:txBody>
      </p:sp>
      <p:sp>
        <p:nvSpPr>
          <p:cNvPr id="18434" name="Rectangle 2"/>
          <p:cNvSpPr>
            <a:spLocks noGrp="1" noRot="1" noChangeAspect="1" noChangeArrowheads="1" noTextEdit="1"/>
          </p:cNvSpPr>
          <p:nvPr>
            <p:ph type="sldImg"/>
          </p:nvPr>
        </p:nvSpPr>
        <p:spPr>
          <a:xfrm>
            <a:off x="90488" y="744538"/>
            <a:ext cx="6616700" cy="3722687"/>
          </a:xfrm>
          <a:ln/>
        </p:spPr>
      </p:sp>
      <p:sp>
        <p:nvSpPr>
          <p:cNvPr id="18435"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This presentation aims to inform schools of how they can choose to implement the Crunch&amp;Sip program and the associated benefits of the program.</a:t>
            </a:r>
          </a:p>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4227555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9C4B7284-80BE-4EF5-A2DF-4ACA8374615F}" type="slidenum">
              <a:rPr lang="en-US"/>
              <a:pPr/>
              <a:t>3</a:t>
            </a:fld>
            <a:endParaRPr lang="en-US"/>
          </a:p>
        </p:txBody>
      </p:sp>
      <p:sp>
        <p:nvSpPr>
          <p:cNvPr id="20482" name="Rectangle 2"/>
          <p:cNvSpPr>
            <a:spLocks noGrp="1" noRot="1" noChangeAspect="1" noChangeArrowheads="1" noTextEdit="1"/>
          </p:cNvSpPr>
          <p:nvPr>
            <p:ph type="sldImg"/>
          </p:nvPr>
        </p:nvSpPr>
        <p:spPr>
          <a:xfrm>
            <a:off x="90488" y="744538"/>
            <a:ext cx="6616700" cy="3722687"/>
          </a:xfrm>
          <a:ln/>
        </p:spPr>
      </p:sp>
      <p:sp>
        <p:nvSpPr>
          <p:cNvPr id="20483"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The Crunch&amp;Sip</a:t>
            </a:r>
            <a:r>
              <a:rPr lang="en-US" baseline="30000" smtClean="0">
                <a:latin typeface="Arial" pitchFamily="34" charset="0"/>
                <a:ea typeface="ＭＳ Ｐゴシック" pitchFamily="34" charset="-128"/>
              </a:rPr>
              <a:t>® </a:t>
            </a:r>
            <a:r>
              <a:rPr lang="en-US" smtClean="0">
                <a:latin typeface="Arial" pitchFamily="34" charset="0"/>
                <a:ea typeface="ＭＳ Ｐゴシック" pitchFamily="34" charset="-128"/>
              </a:rPr>
              <a:t>break is a time for students to have a snack of fruit or salad vegetables and a drink of water during class. Many children can get tired and lose concentration during long learning sessions. The short Crunch&amp;Sip</a:t>
            </a:r>
            <a:r>
              <a:rPr lang="en-US" baseline="30000" smtClean="0">
                <a:latin typeface="Arial" pitchFamily="34" charset="0"/>
                <a:ea typeface="ＭＳ Ｐゴシック" pitchFamily="34" charset="-128"/>
              </a:rPr>
              <a:t>® </a:t>
            </a:r>
            <a:r>
              <a:rPr lang="en-US" smtClean="0">
                <a:latin typeface="Arial" pitchFamily="34" charset="0"/>
                <a:ea typeface="ＭＳ Ｐゴシック" pitchFamily="34" charset="-128"/>
              </a:rPr>
              <a:t>break provides an opportunity to refocus and helps improve concentration as well as physical and mental performance.</a:t>
            </a:r>
          </a:p>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13197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07175413-E7CF-46FA-9AD8-49AC959621A9}" type="slidenum">
              <a:rPr lang="en-US"/>
              <a:pPr/>
              <a:t>4</a:t>
            </a:fld>
            <a:endParaRPr lang="en-US"/>
          </a:p>
        </p:txBody>
      </p:sp>
      <p:sp>
        <p:nvSpPr>
          <p:cNvPr id="22530" name="Rectangle 2"/>
          <p:cNvSpPr>
            <a:spLocks noGrp="1" noRot="1" noChangeAspect="1" noChangeArrowheads="1" noTextEdit="1"/>
          </p:cNvSpPr>
          <p:nvPr>
            <p:ph type="sldImg"/>
          </p:nvPr>
        </p:nvSpPr>
        <p:spPr>
          <a:xfrm>
            <a:off x="90488" y="744538"/>
            <a:ext cx="6616700" cy="3722687"/>
          </a:xfrm>
          <a:ln/>
        </p:spPr>
      </p:sp>
      <p:sp>
        <p:nvSpPr>
          <p:cNvPr id="22531" name="Rectangle 3"/>
          <p:cNvSpPr>
            <a:spLocks noGrp="1" noChangeArrowheads="1"/>
          </p:cNvSpPr>
          <p:nvPr>
            <p:ph type="body" idx="1"/>
          </p:nvPr>
        </p:nvSpPr>
        <p:spPr>
          <a:noFill/>
          <a:ln/>
        </p:spPr>
        <p:txBody>
          <a:bodyPr/>
          <a:lstStyle/>
          <a:p>
            <a:pPr marL="228600" indent="-228600" eaLnBrk="1" hangingPunct="1">
              <a:buFont typeface="Calibri" pitchFamily="34" charset="0"/>
              <a:buAutoNum type="arabicPeriod"/>
            </a:pPr>
            <a:r>
              <a:rPr lang="en-US" dirty="0" smtClean="0">
                <a:latin typeface="Arial" pitchFamily="34" charset="0"/>
                <a:ea typeface="ＭＳ Ｐゴシック" pitchFamily="34" charset="-128"/>
              </a:rPr>
              <a:t>Every child deserves the best start in life.</a:t>
            </a:r>
          </a:p>
          <a:p>
            <a:pPr marL="228600" indent="-228600" eaLnBrk="1" hangingPunct="1">
              <a:buFont typeface="Calibri" pitchFamily="34" charset="0"/>
              <a:buAutoNum type="arabicPeriod"/>
            </a:pPr>
            <a:r>
              <a:rPr lang="en-US" dirty="0" smtClean="0">
                <a:latin typeface="Arial" pitchFamily="34" charset="0"/>
                <a:ea typeface="ＭＳ Ｐゴシック" pitchFamily="34" charset="-128"/>
              </a:rPr>
              <a:t>Good eating habits formed during childhood help children grow well and protect them against disease in later life.</a:t>
            </a:r>
          </a:p>
          <a:p>
            <a:pPr marL="228600" indent="-228600" eaLnBrk="1" hangingPunct="1">
              <a:buFont typeface="Calibri" pitchFamily="34" charset="0"/>
              <a:buAutoNum type="arabicPeriod"/>
            </a:pPr>
            <a:r>
              <a:rPr lang="en-US" dirty="0" smtClean="0"/>
              <a:t>Only 1 in 20 (5%) of children in NSW (aged 5-15 years)</a:t>
            </a:r>
            <a:r>
              <a:rPr lang="en-US" baseline="0" dirty="0" smtClean="0"/>
              <a:t> </a:t>
            </a:r>
            <a:r>
              <a:rPr lang="en-US" dirty="0" smtClean="0"/>
              <a:t>eat the recommended amount of vegetables daily.</a:t>
            </a:r>
            <a:endParaRPr lang="en-US" baseline="0" dirty="0" smtClean="0"/>
          </a:p>
          <a:p>
            <a:pPr marL="228600" indent="-228600" eaLnBrk="1" hangingPunct="1">
              <a:buFont typeface="Calibri" pitchFamily="34" charset="0"/>
              <a:buAutoNum type="arabicPeriod"/>
            </a:pPr>
            <a:r>
              <a:rPr lang="en-US" dirty="0" smtClean="0">
                <a:latin typeface="Arial" pitchFamily="34" charset="0"/>
                <a:ea typeface="ＭＳ Ｐゴシック" pitchFamily="34" charset="-128"/>
              </a:rPr>
              <a:t>There is also evidence that children who consume low levels of fruit and vegetables are more likely to be overweight or obese.</a:t>
            </a:r>
          </a:p>
          <a:p>
            <a:pPr marL="228600" indent="-228600" eaLnBrk="1" hangingPunct="1"/>
            <a:endParaRPr lang="en-US" dirty="0" smtClean="0">
              <a:latin typeface="Arial" pitchFamily="34" charset="0"/>
              <a:ea typeface="ＭＳ Ｐゴシック" pitchFamily="34" charset="-128"/>
            </a:endParaRP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aseline="0" dirty="0" smtClean="0"/>
              <a:t>Source: NSW Health - https://www.health.nsw.gov.au/hsnsw/Publications/chief-health-officers-report-2017.pdf</a:t>
            </a:r>
            <a:endParaRPr lang="en-US" dirty="0" smtClean="0"/>
          </a:p>
          <a:p>
            <a:pPr marL="228600" indent="-228600"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93706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7B12E46C-92E4-4655-BA0F-9B291C9F04FE}" type="slidenum">
              <a:rPr lang="en-US"/>
              <a:pPr/>
              <a:t>5</a:t>
            </a:fld>
            <a:endParaRPr lang="en-US"/>
          </a:p>
        </p:txBody>
      </p:sp>
      <p:sp>
        <p:nvSpPr>
          <p:cNvPr id="24578" name="Rectangle 2"/>
          <p:cNvSpPr>
            <a:spLocks noGrp="1" noRot="1" noChangeAspect="1" noChangeArrowheads="1" noTextEdit="1"/>
          </p:cNvSpPr>
          <p:nvPr>
            <p:ph type="sldImg"/>
          </p:nvPr>
        </p:nvSpPr>
        <p:spPr>
          <a:xfrm>
            <a:off x="90488" y="744538"/>
            <a:ext cx="6616700" cy="3722687"/>
          </a:xfrm>
          <a:ln/>
        </p:spPr>
      </p:sp>
      <p:sp>
        <p:nvSpPr>
          <p:cNvPr id="24579" name="Rectangle 3"/>
          <p:cNvSpPr>
            <a:spLocks noGrp="1" noChangeArrowheads="1"/>
          </p:cNvSpPr>
          <p:nvPr>
            <p:ph type="body" idx="1"/>
          </p:nvPr>
        </p:nvSpPr>
        <p:spPr>
          <a:noFill/>
          <a:ln/>
        </p:spPr>
        <p:txBody>
          <a:bodyPr/>
          <a:lstStyle/>
          <a:p>
            <a:pPr marL="228600" indent="-228600"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425955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F076DB5A-8D10-42A9-A9B1-F0EA2F639B95}" type="slidenum">
              <a:rPr lang="en-US"/>
              <a:pPr/>
              <a:t>6</a:t>
            </a:fld>
            <a:endParaRPr lang="en-US"/>
          </a:p>
        </p:txBody>
      </p:sp>
      <p:sp>
        <p:nvSpPr>
          <p:cNvPr id="26626" name="Rectangle 2"/>
          <p:cNvSpPr>
            <a:spLocks noGrp="1" noRot="1" noChangeAspect="1" noChangeArrowheads="1" noTextEdit="1"/>
          </p:cNvSpPr>
          <p:nvPr>
            <p:ph type="sldImg"/>
          </p:nvPr>
        </p:nvSpPr>
        <p:spPr>
          <a:xfrm>
            <a:off x="90488" y="744538"/>
            <a:ext cx="6616700" cy="3722687"/>
          </a:xfrm>
          <a:ln/>
        </p:spPr>
      </p:sp>
      <p:sp>
        <p:nvSpPr>
          <p:cNvPr id="26627" name="Rectangle 3"/>
          <p:cNvSpPr>
            <a:spLocks noGrp="1" noChangeArrowheads="1"/>
          </p:cNvSpPr>
          <p:nvPr>
            <p:ph type="body" idx="1"/>
          </p:nvPr>
        </p:nvSpPr>
        <p:spPr>
          <a:noFill/>
          <a:ln/>
        </p:spPr>
        <p:txBody>
          <a:bodyPr/>
          <a:lstStyle/>
          <a:p>
            <a:pPr eaLnBrk="1" hangingPunct="1"/>
            <a:r>
              <a:rPr lang="en-US" dirty="0" smtClean="0">
                <a:latin typeface="Arial" pitchFamily="34" charset="0"/>
                <a:ea typeface="ＭＳ Ｐゴシック" pitchFamily="34" charset="-128"/>
              </a:rPr>
              <a:t>Take a look at this video presentation to hear what other schools think of the </a:t>
            </a:r>
            <a:r>
              <a:rPr lang="en-US" dirty="0" err="1" smtClean="0">
                <a:latin typeface="Arial" pitchFamily="34" charset="0"/>
                <a:ea typeface="ＭＳ Ｐゴシック" pitchFamily="34" charset="-128"/>
              </a:rPr>
              <a:t>Crunch&amp;Sip</a:t>
            </a:r>
            <a:r>
              <a:rPr lang="en-US" dirty="0" smtClean="0">
                <a:latin typeface="Arial" pitchFamily="34" charset="0"/>
                <a:ea typeface="ＭＳ Ｐゴシック" pitchFamily="34" charset="-128"/>
              </a:rPr>
              <a:t> program.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ea typeface="ＭＳ Ｐゴシック" pitchFamily="34" charset="-128"/>
              </a:rPr>
              <a:t>{PLAY VIDEO}. {REQUIRES</a:t>
            </a:r>
            <a:r>
              <a:rPr lang="en-US" baseline="0" dirty="0" smtClean="0">
                <a:latin typeface="Arial" pitchFamily="34" charset="0"/>
                <a:ea typeface="ＭＳ Ｐゴシック" pitchFamily="34" charset="-128"/>
              </a:rPr>
              <a:t> INTERNET</a:t>
            </a:r>
            <a:r>
              <a:rPr lang="en-US" dirty="0" smtClean="0">
                <a:latin typeface="Arial" pitchFamily="34" charset="0"/>
                <a:ea typeface="ＭＳ Ｐゴシック" pitchFamily="34" charset="-128"/>
              </a:rPr>
              <a:t>}</a:t>
            </a:r>
            <a:r>
              <a:rPr lang="en-US" baseline="0" dirty="0" smtClean="0">
                <a:latin typeface="Arial" pitchFamily="34" charset="0"/>
                <a:ea typeface="ＭＳ Ｐゴシック" pitchFamily="3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pitchFamily="34" charset="0"/>
                <a:ea typeface="ＭＳ Ｐゴシック" pitchFamily="34" charset="-128"/>
              </a:rPr>
              <a:t>Link: https://www.youtube.com/watch?v=6YZPlHwnyag</a:t>
            </a:r>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931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07FB9C46-190D-4A5F-98A0-DF22365A6228}" type="slidenum">
              <a:rPr lang="en-US"/>
              <a:pPr/>
              <a:t>7</a:t>
            </a:fld>
            <a:endParaRPr lang="en-US"/>
          </a:p>
        </p:txBody>
      </p:sp>
      <p:sp>
        <p:nvSpPr>
          <p:cNvPr id="28674" name="Rectangle 2"/>
          <p:cNvSpPr>
            <a:spLocks noGrp="1" noRot="1" noChangeAspect="1" noChangeArrowheads="1" noTextEdit="1"/>
          </p:cNvSpPr>
          <p:nvPr>
            <p:ph type="sldImg"/>
          </p:nvPr>
        </p:nvSpPr>
        <p:spPr>
          <a:xfrm>
            <a:off x="90488" y="744538"/>
            <a:ext cx="6616700" cy="3722687"/>
          </a:xfrm>
          <a:ln/>
        </p:spPr>
      </p:sp>
      <p:sp>
        <p:nvSpPr>
          <p:cNvPr id="28675" name="Rectangle 3"/>
          <p:cNvSpPr>
            <a:spLocks noGrp="1" noChangeArrowheads="1"/>
          </p:cNvSpPr>
          <p:nvPr>
            <p:ph type="body" idx="1"/>
          </p:nvPr>
        </p:nvSpPr>
        <p:spPr>
          <a:noFill/>
          <a:ln/>
        </p:spPr>
        <p:txBody>
          <a:bodyPr/>
          <a:lstStyle/>
          <a:p>
            <a:pPr marL="228600" indent="-228600" eaLnBrk="1" hangingPunct="1">
              <a:buFontTx/>
              <a:buAutoNum type="arabicParenR"/>
            </a:pPr>
            <a:r>
              <a:rPr lang="en-US" smtClean="0">
                <a:latin typeface="Arial" pitchFamily="34" charset="0"/>
                <a:ea typeface="ＭＳ Ｐゴシック" pitchFamily="34" charset="-128"/>
              </a:rPr>
              <a:t>As a staff, discuss and decide on a model that works best for the school. Timing can be any time that suits the school – whether it be in the morning or afternoon session is up to the school. You may wish to determine a time for the program as an individual class, an entire stage, or the whole school.</a:t>
            </a:r>
          </a:p>
          <a:p>
            <a:pPr marL="228600" indent="-228600" eaLnBrk="1" hangingPunct="1">
              <a:buFontTx/>
              <a:buAutoNum type="arabicParenR"/>
            </a:pPr>
            <a:r>
              <a:rPr lang="en-US" smtClean="0">
                <a:latin typeface="Arial" pitchFamily="34" charset="0"/>
                <a:ea typeface="ＭＳ Ｐゴシック" pitchFamily="34" charset="-128"/>
              </a:rPr>
              <a:t>Trialing the program is a great way to have 1-2 classes, or an entire stage learn what works well and what does not. From this trial, the teachers involved can provide feedback to the rest of the staff to help guide how the rest of the school implements the program.</a:t>
            </a:r>
          </a:p>
          <a:p>
            <a:pPr marL="228600" indent="-228600" eaLnBrk="1" hangingPunct="1">
              <a:buFontTx/>
              <a:buAutoNum type="arabicParenR"/>
            </a:pPr>
            <a:r>
              <a:rPr lang="en-US" smtClean="0">
                <a:latin typeface="Arial" pitchFamily="34" charset="0"/>
                <a:ea typeface="ＭＳ Ｐゴシック" pitchFamily="34" charset="-128"/>
              </a:rPr>
              <a:t>Provide information about Crunch&amp;Sip to other important areas of the school – parent body, PDHPE committee and any other relevant curriculum group, as well as the canteen – who may wish to start selling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Crunch&amp;Sip veggie stick packs or fruit packs</a:t>
            </a:r>
            <a:r>
              <a:rPr lang="ja-JP" altLang="en-US" smtClean="0">
                <a:latin typeface="Arial" pitchFamily="34" charset="0"/>
                <a:ea typeface="ＭＳ Ｐゴシック" pitchFamily="34" charset="-128"/>
              </a:rPr>
              <a:t>”</a:t>
            </a:r>
            <a:endParaRPr lang="en-US" altLang="ja-JP" smtClean="0">
              <a:latin typeface="Arial" pitchFamily="34" charset="0"/>
              <a:ea typeface="ＭＳ Ｐゴシック" pitchFamily="34" charset="-128"/>
            </a:endParaRPr>
          </a:p>
          <a:p>
            <a:pPr marL="228600" indent="-228600"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13296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D053C815-9F4D-461A-9112-487BEE4E707E}" type="slidenum">
              <a:rPr lang="en-US"/>
              <a:pPr/>
              <a:t>8</a:t>
            </a:fld>
            <a:endParaRPr lang="en-US"/>
          </a:p>
        </p:txBody>
      </p:sp>
      <p:sp>
        <p:nvSpPr>
          <p:cNvPr id="30722" name="Rectangle 2"/>
          <p:cNvSpPr>
            <a:spLocks noGrp="1" noRot="1" noChangeAspect="1" noChangeArrowheads="1" noTextEdit="1"/>
          </p:cNvSpPr>
          <p:nvPr>
            <p:ph type="sldImg"/>
          </p:nvPr>
        </p:nvSpPr>
        <p:spPr>
          <a:xfrm>
            <a:off x="90488" y="744538"/>
            <a:ext cx="6616700" cy="3722687"/>
          </a:xfrm>
          <a:ln/>
        </p:spPr>
      </p:sp>
      <p:sp>
        <p:nvSpPr>
          <p:cNvPr id="30723"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Encourage more vegetables than fruit and advise changing up the options, so the children don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 get bored BUT can also experience new vegetables and fruit they haven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 tasted before.</a:t>
            </a: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61458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7B12E46C-92E4-4655-BA0F-9B291C9F04FE}" type="slidenum">
              <a:rPr lang="en-US"/>
              <a:pPr/>
              <a:t>9</a:t>
            </a:fld>
            <a:endParaRPr lang="en-US"/>
          </a:p>
        </p:txBody>
      </p:sp>
      <p:sp>
        <p:nvSpPr>
          <p:cNvPr id="24578" name="Rectangle 2"/>
          <p:cNvSpPr>
            <a:spLocks noGrp="1" noRot="1" noChangeAspect="1" noChangeArrowheads="1" noTextEdit="1"/>
          </p:cNvSpPr>
          <p:nvPr>
            <p:ph type="sldImg"/>
          </p:nvPr>
        </p:nvSpPr>
        <p:spPr>
          <a:xfrm>
            <a:off x="90488" y="744538"/>
            <a:ext cx="6616700" cy="3722687"/>
          </a:xfrm>
          <a:ln/>
        </p:spPr>
      </p:sp>
      <p:sp>
        <p:nvSpPr>
          <p:cNvPr id="24579" name="Rectangle 3"/>
          <p:cNvSpPr>
            <a:spLocks noGrp="1" noChangeArrowheads="1"/>
          </p:cNvSpPr>
          <p:nvPr>
            <p:ph type="body" idx="1"/>
          </p:nvPr>
        </p:nvSpPr>
        <p:spPr>
          <a:noFill/>
          <a:ln/>
        </p:spPr>
        <p:txBody>
          <a:bodyPr/>
          <a:lstStyle/>
          <a:p>
            <a:pPr eaLnBrk="1" hangingPunct="1"/>
            <a:r>
              <a:rPr lang="en-US" dirty="0" smtClean="0">
                <a:latin typeface="Arial" pitchFamily="34" charset="0"/>
                <a:ea typeface="ＭＳ Ｐゴシック" pitchFamily="34" charset="-128"/>
              </a:rPr>
              <a:t>Explain that these foods have often been accidentally brought to </a:t>
            </a:r>
            <a:r>
              <a:rPr lang="en-US" dirty="0" err="1" smtClean="0">
                <a:latin typeface="Arial" pitchFamily="34" charset="0"/>
                <a:ea typeface="ＭＳ Ｐゴシック" pitchFamily="34" charset="-128"/>
              </a:rPr>
              <a:t>Crunch&amp;Sip</a:t>
            </a:r>
            <a:r>
              <a:rPr lang="en-US" dirty="0" smtClean="0">
                <a:latin typeface="Arial" pitchFamily="34" charset="0"/>
                <a:ea typeface="ＭＳ Ｐゴシック" pitchFamily="34" charset="-128"/>
              </a:rPr>
              <a:t> sessions – popcorn for instance, may be a healthier option than chips… however is not appropriate for </a:t>
            </a:r>
            <a:r>
              <a:rPr lang="en-US" dirty="0" err="1" smtClean="0">
                <a:latin typeface="Arial" pitchFamily="34" charset="0"/>
                <a:ea typeface="ＭＳ Ｐゴシック" pitchFamily="34" charset="-128"/>
              </a:rPr>
              <a:t>Crunch&amp;Sip</a:t>
            </a:r>
            <a:r>
              <a:rPr lang="en-US" dirty="0" smtClean="0">
                <a:latin typeface="Arial" pitchFamily="34" charset="0"/>
                <a:ea typeface="ＭＳ Ｐゴシック" pitchFamily="34" charset="-128"/>
              </a:rPr>
              <a:t>.</a:t>
            </a:r>
          </a:p>
        </p:txBody>
      </p:sp>
    </p:spTree>
    <p:extLst>
      <p:ext uri="{BB962C8B-B14F-4D97-AF65-F5344CB8AC3E}">
        <p14:creationId xmlns:p14="http://schemas.microsoft.com/office/powerpoint/2010/main" val="87756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Date Placeholder 8"/>
          <p:cNvSpPr>
            <a:spLocks noGrp="1"/>
          </p:cNvSpPr>
          <p:nvPr>
            <p:ph type="dt" sz="half" idx="10"/>
          </p:nvPr>
        </p:nvSpPr>
        <p:spPr/>
        <p:txBody>
          <a:bodyPr/>
          <a:lstStyle/>
          <a:p>
            <a:fld id="{F3C64BCA-7E94-4745-9641-AE91F4B959F6}" type="datetime1">
              <a:rPr lang="en-US" smtClean="0"/>
              <a:pPr/>
              <a:t>10/19/2020</a:t>
            </a:fld>
            <a:endParaRPr lang="en-US"/>
          </a:p>
        </p:txBody>
      </p:sp>
      <p:sp>
        <p:nvSpPr>
          <p:cNvPr id="10" name="Footer Placeholder 9"/>
          <p:cNvSpPr>
            <a:spLocks noGrp="1"/>
          </p:cNvSpPr>
          <p:nvPr>
            <p:ph type="ftr" sz="quarter" idx="11"/>
          </p:nvPr>
        </p:nvSpPr>
        <p:spPr/>
        <p:txBody>
          <a:bodyPr/>
          <a:lstStyle/>
          <a:p>
            <a:pPr>
              <a:defRPr/>
            </a:pPr>
            <a:endParaRPr lang="en-US" dirty="0"/>
          </a:p>
        </p:txBody>
      </p:sp>
      <p:sp>
        <p:nvSpPr>
          <p:cNvPr id="11" name="Slide Number Placeholder 10"/>
          <p:cNvSpPr>
            <a:spLocks noGrp="1"/>
          </p:cNvSpPr>
          <p:nvPr>
            <p:ph type="sldNum" sz="quarter" idx="12"/>
          </p:nvPr>
        </p:nvSpPr>
        <p:spPr/>
        <p:txBody>
          <a:bodyPr/>
          <a:lstStyle/>
          <a:p>
            <a:fld id="{15334367-3014-49E1-A5A0-B4A9E5A1BE23}"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80CA7DCD-C6A8-4727-8C64-6048B632EBA2}" type="datetime1">
              <a:rPr lang="en-US"/>
              <a:pPr/>
              <a:t>10/19/2020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DB5B84-7CE6-4B8E-829C-62C8A14EF5A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D6926B71-9A69-4DE9-B98F-193F51C7EE63}" type="datetime1">
              <a:rPr lang="en-US"/>
              <a:pPr/>
              <a:t>10/19/2020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C11CA13-60E6-4ACB-8D28-8F3B1BBAF3E7}" type="slidenum">
              <a:rPr lang="en-US"/>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523C0681-7B64-4232-8EBC-A189D232A63E}" type="datetime1">
              <a:rPr lang="en-US"/>
              <a:pPr/>
              <a:t>10/19/2020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7431E8-E02F-441B-8FBE-1FA226018839}" type="slidenum">
              <a:rPr lang="en-US"/>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fld id="{5115B0F9-0F69-41D9-8599-8B86C3481F68}" type="datetime1">
              <a:rPr lang="en-US"/>
              <a:pPr/>
              <a:t>10/19/2020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34120E8-5441-49BA-8977-71CA3ED7E1B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fld id="{7D3424F9-5A3A-482C-A0FC-8F260541C030}" type="datetime1">
              <a:rPr lang="en-US"/>
              <a:pPr/>
              <a:t>10/19/2020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13CA494-C38D-4558-8581-50E9DF4D7CF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B044C6-131B-4817-A182-4F7CB0694D19}" type="datetime1">
              <a:rPr lang="en-US"/>
              <a:pPr/>
              <a:t>10/19/2020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7B48151-9B60-4D16-85B8-C5DFA0E4FB2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1596562-CE5C-4E56-B895-977F6C2FC966}" type="datetime1">
              <a:rPr lang="en-US"/>
              <a:pPr/>
              <a:t>10/19/2020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057163C-2927-4697-8607-F2DC69A3EE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01075EA5-A3B5-4F61-A51C-E38A7798D26A}" type="datetime1">
              <a:rPr lang="en-US"/>
              <a:pPr/>
              <a:t>10/19/2020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9C5C52C-B2AF-485B-A689-3C10047847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66FEEFB2-5AD4-46C0-AEDA-AB370DEE410E}" type="datetime1">
              <a:rPr lang="en-US"/>
              <a:pPr/>
              <a:t>10/19/2020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952161B-5788-4F59-8EA4-3ED3266A660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3C64BCA-7E94-4745-9641-AE91F4B959F6}" type="datetime1">
              <a:rPr lang="en-US"/>
              <a:pPr/>
              <a:t>10/19/2020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128"/>
                <a:cs typeface="ＭＳ Ｐゴシック" charset="-128"/>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5334367-3014-49E1-A5A0-B4A9E5A1BE23}" type="slidenum">
              <a:rPr lang="en-US"/>
              <a:pPr/>
              <a:t>‹#›</a:t>
            </a:fld>
            <a:endParaRPr lang="en-US"/>
          </a:p>
        </p:txBody>
      </p:sp>
      <p:sp>
        <p:nvSpPr>
          <p:cNvPr id="1031" name="Rectangle 7"/>
          <p:cNvSpPr>
            <a:spLocks noChangeArrowheads="1"/>
          </p:cNvSpPr>
          <p:nvPr userDrawn="1"/>
        </p:nvSpPr>
        <p:spPr bwMode="auto">
          <a:xfrm>
            <a:off x="0" y="-1"/>
            <a:ext cx="12192000" cy="1600201"/>
          </a:xfrm>
          <a:prstGeom prst="rect">
            <a:avLst/>
          </a:prstGeom>
          <a:solidFill>
            <a:srgbClr val="008040"/>
          </a:solidFill>
          <a:ln w="9525">
            <a:noFill/>
            <a:miter lim="800000"/>
            <a:headEnd/>
            <a:tailEnd/>
          </a:ln>
        </p:spPr>
        <p:txBody>
          <a:bodyPr wrap="none" anchor="ctr"/>
          <a:lstStyle/>
          <a:p>
            <a:endParaRPr lang="en-US" sz="2400"/>
          </a:p>
        </p:txBody>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5400" y="5787598"/>
            <a:ext cx="720080" cy="764709"/>
          </a:xfrm>
          <a:prstGeom prst="rect">
            <a:avLst/>
          </a:prstGeom>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36360" y="6154727"/>
            <a:ext cx="2157490" cy="37061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health.nsw.gov.au/heal/primaryschools/Pages/crunch-and-sip.aspx"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6YZPlHwnyag"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ctrTitle"/>
          </p:nvPr>
        </p:nvSpPr>
        <p:spPr>
          <a:xfrm>
            <a:off x="3105056" y="215784"/>
            <a:ext cx="6019800" cy="1143000"/>
          </a:xfrm>
          <a:noFill/>
        </p:spPr>
        <p:txBody>
          <a:bodyPr/>
          <a:lstStyle/>
          <a:p>
            <a:pPr eaLnBrk="1" hangingPunct="1"/>
            <a:r>
              <a:rPr lang="en-US" dirty="0" err="1" smtClean="0">
                <a:solidFill>
                  <a:schemeClr val="bg1"/>
                </a:solidFill>
                <a:latin typeface="Century Schoolbook" pitchFamily="-84" charset="0"/>
                <a:ea typeface="ＭＳ Ｐゴシック" pitchFamily="34" charset="-128"/>
              </a:rPr>
              <a:t>Crunch&amp;Sip</a:t>
            </a:r>
            <a:r>
              <a:rPr lang="en-US" baseline="30000" dirty="0" smtClean="0">
                <a:solidFill>
                  <a:schemeClr val="bg1"/>
                </a:solidFill>
                <a:latin typeface="Century Schoolbook" pitchFamily="-84" charset="0"/>
                <a:ea typeface="ＭＳ Ｐゴシック" pitchFamily="34" charset="-128"/>
              </a:rPr>
              <a:t>®</a:t>
            </a:r>
            <a:endParaRPr lang="en-US" dirty="0" smtClean="0">
              <a:ea typeface="ＭＳ Ｐゴシック" pitchFamily="34" charset="-128"/>
            </a:endParaRPr>
          </a:p>
        </p:txBody>
      </p:sp>
      <p:sp>
        <p:nvSpPr>
          <p:cNvPr id="15363" name="Rectangle 12"/>
          <p:cNvSpPr>
            <a:spLocks noChangeArrowheads="1"/>
          </p:cNvSpPr>
          <p:nvPr/>
        </p:nvSpPr>
        <p:spPr bwMode="auto">
          <a:xfrm>
            <a:off x="3709988" y="1982788"/>
            <a:ext cx="184150" cy="457200"/>
          </a:xfrm>
          <a:prstGeom prst="rect">
            <a:avLst/>
          </a:prstGeom>
          <a:noFill/>
          <a:ln w="9525">
            <a:noFill/>
            <a:miter lim="800000"/>
            <a:headEnd/>
            <a:tailEnd/>
          </a:ln>
        </p:spPr>
        <p:txBody>
          <a:bodyPr wrap="none">
            <a:spAutoFit/>
          </a:bodyPr>
          <a:lstStyle/>
          <a:p>
            <a:endParaRPr lang="en-AU"/>
          </a:p>
        </p:txBody>
      </p:sp>
      <p:pic>
        <p:nvPicPr>
          <p:cNvPr id="9" name="Picture 8" descr="\\Livsvfs01\groupdata$\Liverpool Preventative Health\Healthy Children\Go4Fun\Advertising and Communications\Multimedia Assets - Images Videos Radio\Images\Online Images\PHOTOS - GO4FUN\Go4Fun 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440" y="2614232"/>
            <a:ext cx="3024336" cy="2148715"/>
          </a:xfrm>
          <a:prstGeom prst="rect">
            <a:avLst/>
          </a:prstGeom>
          <a:noFill/>
          <a:ln>
            <a:noFill/>
          </a:ln>
        </p:spPr>
      </p:pic>
      <p:pic>
        <p:nvPicPr>
          <p:cNvPr id="2" name="Picture 1"/>
          <p:cNvPicPr>
            <a:picLocks noChangeAspect="1"/>
          </p:cNvPicPr>
          <p:nvPr/>
        </p:nvPicPr>
        <p:blipFill>
          <a:blip r:embed="rId4">
            <a:lum bright="-4000"/>
            <a:extLst>
              <a:ext uri="{28A0092B-C50C-407E-A947-70E740481C1C}">
                <a14:useLocalDpi xmlns:a14="http://schemas.microsoft.com/office/drawing/2010/main" val="0"/>
              </a:ext>
            </a:extLst>
          </a:blip>
          <a:stretch>
            <a:fillRect/>
          </a:stretch>
        </p:blipFill>
        <p:spPr>
          <a:xfrm>
            <a:off x="7896199" y="2636912"/>
            <a:ext cx="3240361" cy="2160240"/>
          </a:xfrm>
          <a:prstGeom prst="rect">
            <a:avLst/>
          </a:prstGeom>
        </p:spPr>
      </p:pic>
      <p:sp>
        <p:nvSpPr>
          <p:cNvPr id="10" name="Rectangle 8"/>
          <p:cNvSpPr txBox="1">
            <a:spLocks noChangeArrowheads="1"/>
          </p:cNvSpPr>
          <p:nvPr/>
        </p:nvSpPr>
        <p:spPr bwMode="auto">
          <a:xfrm>
            <a:off x="1580266" y="4832770"/>
            <a:ext cx="91440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hangingPunct="1"/>
            <a:endParaRPr lang="en-US" sz="1500" dirty="0" smtClean="0">
              <a:solidFill>
                <a:srgbClr val="898989"/>
              </a:solidFill>
              <a:ea typeface="ＭＳ Ｐゴシック" pitchFamily="34" charset="-128"/>
            </a:endParaRPr>
          </a:p>
          <a:p>
            <a:r>
              <a:rPr lang="en-US" sz="1600" i="1" dirty="0" smtClean="0"/>
              <a:t>NSW Health acknowledges </a:t>
            </a:r>
            <a:r>
              <a:rPr lang="en-US" sz="1600" i="1" dirty="0"/>
              <a:t>the development </a:t>
            </a:r>
            <a:r>
              <a:rPr lang="en-US" sz="1600" i="1" dirty="0" smtClean="0"/>
              <a:t>of the </a:t>
            </a:r>
            <a:r>
              <a:rPr lang="en-US" sz="1600" i="1" dirty="0" err="1"/>
              <a:t>Crunch&amp;Sip</a:t>
            </a:r>
            <a:r>
              <a:rPr lang="en-US" sz="1600" i="1" dirty="0"/>
              <a:t>® campaign by </a:t>
            </a:r>
            <a:endParaRPr lang="en-US" sz="1600" i="1" dirty="0" smtClean="0"/>
          </a:p>
          <a:p>
            <a:r>
              <a:rPr lang="en-US" sz="1600" i="1" dirty="0" smtClean="0"/>
              <a:t>the </a:t>
            </a:r>
            <a:r>
              <a:rPr lang="en-US" sz="1600" i="1" dirty="0"/>
              <a:t>Department of </a:t>
            </a:r>
            <a:r>
              <a:rPr lang="en-US" sz="1600" i="1" dirty="0" smtClean="0"/>
              <a:t>Health, </a:t>
            </a:r>
            <a:r>
              <a:rPr lang="en-AU" sz="1600" i="1" dirty="0" smtClean="0"/>
              <a:t>Western </a:t>
            </a:r>
            <a:r>
              <a:rPr lang="en-AU" sz="1600" i="1" dirty="0"/>
              <a:t>Australia</a:t>
            </a:r>
            <a:r>
              <a:rPr lang="en-AU" sz="1600" i="1" dirty="0" smtClean="0"/>
              <a:t>.</a:t>
            </a:r>
            <a:endParaRPr lang="en-US" sz="1500" dirty="0">
              <a:solidFill>
                <a:srgbClr val="898989"/>
              </a:solidFill>
              <a:ea typeface="ＭＳ Ｐゴシック" pitchFamily="34" charset="-128"/>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2373" y="2520888"/>
            <a:ext cx="2761779" cy="23014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p:cNvSpPr>
            <a:spLocks noGrp="1" noChangeArrowheads="1"/>
          </p:cNvSpPr>
          <p:nvPr>
            <p:ph type="title"/>
          </p:nvPr>
        </p:nvSpPr>
        <p:spPr>
          <a:xfrm>
            <a:off x="3431704" y="260648"/>
            <a:ext cx="5410200" cy="1143000"/>
          </a:xfrm>
          <a:noFill/>
        </p:spPr>
        <p:txBody>
          <a:bodyPr/>
          <a:lstStyle/>
          <a:p>
            <a:pPr eaLnBrk="1" hangingPunct="1"/>
            <a:r>
              <a:rPr lang="en-AU" dirty="0" smtClean="0">
                <a:solidFill>
                  <a:schemeClr val="bg1"/>
                </a:solidFill>
                <a:latin typeface="Century Schoolbook" panose="02040604050505020304" pitchFamily="18" charset="0"/>
                <a:ea typeface="ＭＳ Ｐゴシック" pitchFamily="34" charset="-128"/>
              </a:rPr>
              <a:t>Challenges</a:t>
            </a:r>
            <a:endParaRPr lang="en-US" dirty="0">
              <a:solidFill>
                <a:schemeClr val="bg1"/>
              </a:solidFill>
              <a:latin typeface="Century Schoolbook" panose="02040604050505020304" pitchFamily="18" charset="0"/>
              <a:ea typeface="ＭＳ Ｐゴシック" pitchFamily="34" charset="-128"/>
            </a:endParaRPr>
          </a:p>
        </p:txBody>
      </p:sp>
      <p:sp>
        <p:nvSpPr>
          <p:cNvPr id="6" name="Rectangle 5"/>
          <p:cNvSpPr>
            <a:spLocks noChangeArrowheads="1"/>
          </p:cNvSpPr>
          <p:nvPr/>
        </p:nvSpPr>
        <p:spPr bwMode="auto">
          <a:xfrm>
            <a:off x="2351584" y="2276872"/>
            <a:ext cx="3271709" cy="648072"/>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defRPr/>
            </a:pPr>
            <a:r>
              <a:rPr lang="en-US" sz="1800" b="1" dirty="0">
                <a:solidFill>
                  <a:schemeClr val="bg1"/>
                </a:solidFill>
                <a:latin typeface="+mn-lt"/>
                <a:ea typeface="+mn-ea"/>
                <a:cs typeface="Impact"/>
              </a:rPr>
              <a:t>Keeping momentum up</a:t>
            </a:r>
            <a:endParaRPr lang="en-US" sz="2000" b="1" dirty="0">
              <a:solidFill>
                <a:schemeClr val="bg1"/>
              </a:solidFill>
              <a:latin typeface="+mn-lt"/>
              <a:ea typeface="+mn-ea"/>
              <a:cs typeface="Impact"/>
            </a:endParaRPr>
          </a:p>
        </p:txBody>
      </p:sp>
      <p:sp>
        <p:nvSpPr>
          <p:cNvPr id="7" name="Rectangle 6"/>
          <p:cNvSpPr>
            <a:spLocks noChangeArrowheads="1"/>
          </p:cNvSpPr>
          <p:nvPr/>
        </p:nvSpPr>
        <p:spPr bwMode="auto">
          <a:xfrm>
            <a:off x="5650360" y="2276872"/>
            <a:ext cx="4320480" cy="648072"/>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marL="285750" indent="-285750">
              <a:buFont typeface="Arial" panose="020B0604020202020204" pitchFamily="34" charset="0"/>
              <a:buChar char="•"/>
            </a:pPr>
            <a:r>
              <a:rPr lang="en-US" sz="1600" dirty="0">
                <a:solidFill>
                  <a:schemeClr val="bg1"/>
                </a:solidFill>
                <a:latin typeface="Calibri" pitchFamily="34" charset="0"/>
              </a:rPr>
              <a:t>Hold an annual ‘launch’ event</a:t>
            </a:r>
          </a:p>
          <a:p>
            <a:pPr marL="285750" indent="-285750">
              <a:buFont typeface="Arial" panose="020B0604020202020204" pitchFamily="34" charset="0"/>
              <a:buChar char="•"/>
            </a:pPr>
            <a:r>
              <a:rPr lang="en-US" sz="1600" dirty="0">
                <a:solidFill>
                  <a:schemeClr val="bg1"/>
                </a:solidFill>
                <a:latin typeface="Calibri" pitchFamily="34" charset="0"/>
              </a:rPr>
              <a:t>Challenge and track class participation</a:t>
            </a:r>
          </a:p>
        </p:txBody>
      </p:sp>
      <p:sp>
        <p:nvSpPr>
          <p:cNvPr id="8" name="Rectangle 7"/>
          <p:cNvSpPr>
            <a:spLocks noChangeArrowheads="1"/>
          </p:cNvSpPr>
          <p:nvPr/>
        </p:nvSpPr>
        <p:spPr bwMode="auto">
          <a:xfrm>
            <a:off x="2346957" y="3008529"/>
            <a:ext cx="3286196" cy="132968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defRPr/>
            </a:pPr>
            <a:r>
              <a:rPr lang="en-US" sz="1800" b="1" dirty="0">
                <a:solidFill>
                  <a:schemeClr val="lt1"/>
                </a:solidFill>
                <a:latin typeface="+mn-lt"/>
                <a:ea typeface="+mn-ea"/>
                <a:cs typeface="Impact"/>
              </a:rPr>
              <a:t>Ensuring all students bring their </a:t>
            </a:r>
            <a:r>
              <a:rPr lang="en-US" sz="1800" dirty="0" err="1">
                <a:solidFill>
                  <a:schemeClr val="bg1"/>
                </a:solidFill>
                <a:latin typeface="Century Schoolbook" pitchFamily="-84" charset="0"/>
              </a:rPr>
              <a:t>Crunch&amp;Sip</a:t>
            </a:r>
            <a:r>
              <a:rPr lang="en-US" sz="1800" baseline="30000" dirty="0">
                <a:solidFill>
                  <a:schemeClr val="bg1"/>
                </a:solidFill>
                <a:latin typeface="Century Schoolbook" pitchFamily="-84" charset="0"/>
              </a:rPr>
              <a:t>®</a:t>
            </a:r>
            <a:r>
              <a:rPr lang="en-US" sz="1800" dirty="0">
                <a:solidFill>
                  <a:schemeClr val="bg1"/>
                </a:solidFill>
              </a:rPr>
              <a:t> </a:t>
            </a:r>
            <a:endParaRPr lang="en-US" sz="1800" b="1" dirty="0">
              <a:solidFill>
                <a:schemeClr val="lt1"/>
              </a:solidFill>
              <a:latin typeface="+mn-lt"/>
              <a:ea typeface="+mn-ea"/>
              <a:cs typeface="Impact"/>
            </a:endParaRPr>
          </a:p>
        </p:txBody>
      </p:sp>
      <p:sp>
        <p:nvSpPr>
          <p:cNvPr id="9" name="Rectangle 8"/>
          <p:cNvSpPr>
            <a:spLocks noChangeArrowheads="1"/>
          </p:cNvSpPr>
          <p:nvPr/>
        </p:nvSpPr>
        <p:spPr bwMode="auto">
          <a:xfrm>
            <a:off x="5650361" y="2996953"/>
            <a:ext cx="4320479" cy="1341257"/>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marL="285750" indent="-285750">
              <a:buFont typeface="Arial" panose="020B0604020202020204" pitchFamily="34" charset="0"/>
              <a:buChar char="•"/>
            </a:pPr>
            <a:r>
              <a:rPr lang="en-US" sz="1600" dirty="0">
                <a:solidFill>
                  <a:srgbClr val="FFFFFF"/>
                </a:solidFill>
                <a:latin typeface="Calibri" pitchFamily="34" charset="0"/>
              </a:rPr>
              <a:t>Remind parents</a:t>
            </a:r>
          </a:p>
          <a:p>
            <a:pPr marL="285750" indent="-285750">
              <a:buFont typeface="Arial" panose="020B0604020202020204" pitchFamily="34" charset="0"/>
              <a:buChar char="•"/>
            </a:pPr>
            <a:r>
              <a:rPr lang="en-US" sz="1600" dirty="0">
                <a:solidFill>
                  <a:srgbClr val="FFFFFF"/>
                </a:solidFill>
                <a:latin typeface="Calibri" pitchFamily="34" charset="0"/>
              </a:rPr>
              <a:t>Cut up and share all fruit and vegetables</a:t>
            </a:r>
          </a:p>
          <a:p>
            <a:pPr marL="285750" indent="-285750">
              <a:buFont typeface="Arial" panose="020B0604020202020204" pitchFamily="34" charset="0"/>
              <a:buChar char="•"/>
            </a:pPr>
            <a:r>
              <a:rPr lang="en-US" sz="1600" dirty="0">
                <a:solidFill>
                  <a:srgbClr val="FFFFFF"/>
                </a:solidFill>
                <a:latin typeface="Calibri" pitchFamily="34" charset="0"/>
              </a:rPr>
              <a:t>Have </a:t>
            </a:r>
            <a:r>
              <a:rPr lang="en-US" sz="1600" dirty="0" err="1">
                <a:solidFill>
                  <a:schemeClr val="bg1"/>
                </a:solidFill>
                <a:latin typeface="Century Schoolbook" pitchFamily="-84" charset="0"/>
              </a:rPr>
              <a:t>Crunch&amp;Sip</a:t>
            </a:r>
            <a:r>
              <a:rPr lang="en-US" sz="1600" baseline="30000" dirty="0">
                <a:solidFill>
                  <a:schemeClr val="bg1"/>
                </a:solidFill>
                <a:latin typeface="Century Schoolbook" pitchFamily="-84" charset="0"/>
              </a:rPr>
              <a:t>®</a:t>
            </a:r>
            <a:r>
              <a:rPr lang="en-US" sz="1600" dirty="0">
                <a:solidFill>
                  <a:schemeClr val="bg1"/>
                </a:solidFill>
              </a:rPr>
              <a:t> </a:t>
            </a:r>
            <a:r>
              <a:rPr lang="en-US" sz="1600" dirty="0">
                <a:solidFill>
                  <a:schemeClr val="bg1"/>
                </a:solidFill>
                <a:latin typeface="+mn-lt"/>
              </a:rPr>
              <a:t>packs at school canteen</a:t>
            </a:r>
          </a:p>
          <a:p>
            <a:pPr marL="285750" indent="-285750">
              <a:buFont typeface="Arial" panose="020B0604020202020204" pitchFamily="34" charset="0"/>
              <a:buChar char="•"/>
            </a:pPr>
            <a:r>
              <a:rPr lang="en-US" sz="1600" dirty="0">
                <a:solidFill>
                  <a:schemeClr val="bg1"/>
                </a:solidFill>
                <a:latin typeface="+mn-lt"/>
              </a:rPr>
              <a:t>Plant a school garden and use the produce</a:t>
            </a:r>
          </a:p>
          <a:p>
            <a:pPr marL="285750" indent="-285750">
              <a:buFont typeface="Arial" panose="020B0604020202020204" pitchFamily="34" charset="0"/>
              <a:buChar char="•"/>
            </a:pPr>
            <a:r>
              <a:rPr lang="en-US" sz="1600" dirty="0">
                <a:solidFill>
                  <a:schemeClr val="bg1"/>
                </a:solidFill>
                <a:latin typeface="+mn-lt"/>
              </a:rPr>
              <a:t>Link with local suppliers</a:t>
            </a:r>
          </a:p>
        </p:txBody>
      </p:sp>
      <p:sp>
        <p:nvSpPr>
          <p:cNvPr id="10" name="Rectangle 9"/>
          <p:cNvSpPr>
            <a:spLocks noChangeArrowheads="1"/>
          </p:cNvSpPr>
          <p:nvPr/>
        </p:nvSpPr>
        <p:spPr bwMode="auto">
          <a:xfrm>
            <a:off x="2355634" y="4428147"/>
            <a:ext cx="3286196" cy="775022"/>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defRPr/>
            </a:pPr>
            <a:r>
              <a:rPr lang="en-US" sz="1800" b="1" dirty="0">
                <a:solidFill>
                  <a:schemeClr val="lt1"/>
                </a:solidFill>
                <a:latin typeface="+mn-lt"/>
                <a:ea typeface="+mn-ea"/>
                <a:cs typeface="Impact"/>
              </a:rPr>
              <a:t>Reducing burden on teachers</a:t>
            </a:r>
          </a:p>
        </p:txBody>
      </p:sp>
      <p:sp>
        <p:nvSpPr>
          <p:cNvPr id="11" name="Rectangle 10"/>
          <p:cNvSpPr>
            <a:spLocks noChangeArrowheads="1"/>
          </p:cNvSpPr>
          <p:nvPr/>
        </p:nvSpPr>
        <p:spPr bwMode="auto">
          <a:xfrm>
            <a:off x="5660189" y="4429011"/>
            <a:ext cx="4310651" cy="774158"/>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marL="285750" indent="-285750">
              <a:buFont typeface="Arial" panose="020B0604020202020204" pitchFamily="34" charset="0"/>
              <a:buChar char="•"/>
            </a:pPr>
            <a:r>
              <a:rPr lang="en-US" sz="1600" dirty="0">
                <a:solidFill>
                  <a:srgbClr val="FFFFFF"/>
                </a:solidFill>
                <a:latin typeface="Calibri" pitchFamily="34" charset="0"/>
              </a:rPr>
              <a:t>Involve students in establishing class rule around reducing mess and keeping to a set time</a:t>
            </a:r>
          </a:p>
        </p:txBody>
      </p:sp>
    </p:spTree>
    <p:extLst>
      <p:ext uri="{BB962C8B-B14F-4D97-AF65-F5344CB8AC3E}">
        <p14:creationId xmlns:p14="http://schemas.microsoft.com/office/powerpoint/2010/main" val="937431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Grp="1" noChangeArrowheads="1"/>
          </p:cNvSpPr>
          <p:nvPr>
            <p:ph type="title"/>
          </p:nvPr>
        </p:nvSpPr>
        <p:spPr>
          <a:xfrm>
            <a:off x="3390900" y="188640"/>
            <a:ext cx="5410200" cy="1143000"/>
          </a:xfrm>
          <a:noFill/>
        </p:spPr>
        <p:txBody>
          <a:bodyPr/>
          <a:lstStyle/>
          <a:p>
            <a:pPr eaLnBrk="1" hangingPunct="1"/>
            <a:r>
              <a:rPr lang="en-US" dirty="0" smtClean="0">
                <a:solidFill>
                  <a:schemeClr val="bg1"/>
                </a:solidFill>
                <a:latin typeface="Century Schoolbook" panose="02040604050505020304" pitchFamily="18" charset="0"/>
                <a:ea typeface="ＭＳ Ｐゴシック" pitchFamily="34" charset="-128"/>
              </a:rPr>
              <a:t>Remember…</a:t>
            </a:r>
            <a:endParaRPr lang="en-US" dirty="0" smtClean="0">
              <a:latin typeface="Century Schoolbook" panose="02040604050505020304" pitchFamily="18" charset="0"/>
              <a:ea typeface="ＭＳ Ｐゴシック" pitchFamily="34" charset="-128"/>
            </a:endParaRPr>
          </a:p>
        </p:txBody>
      </p:sp>
      <p:sp>
        <p:nvSpPr>
          <p:cNvPr id="39938" name="Rectangle 5"/>
          <p:cNvSpPr>
            <a:spLocks noGrp="1" noChangeArrowheads="1"/>
          </p:cNvSpPr>
          <p:nvPr>
            <p:ph idx="1"/>
          </p:nvPr>
        </p:nvSpPr>
        <p:spPr>
          <a:xfrm>
            <a:off x="1991544" y="2100334"/>
            <a:ext cx="3767336" cy="2523458"/>
          </a:xfrm>
        </p:spPr>
        <p:txBody>
          <a:bodyPr/>
          <a:lstStyle/>
          <a:p>
            <a:pPr marL="0" indent="0" algn="ctr" eaLnBrk="1" hangingPunct="1">
              <a:buNone/>
            </a:pPr>
            <a:r>
              <a:rPr lang="en-US" sz="2800" i="1" dirty="0">
                <a:ea typeface="ＭＳ Ｐゴシック" pitchFamily="34" charset="-128"/>
              </a:rPr>
              <a:t>I hear, and I forget.</a:t>
            </a:r>
          </a:p>
          <a:p>
            <a:pPr marL="0" indent="0" algn="ctr" eaLnBrk="1" hangingPunct="1">
              <a:buNone/>
            </a:pPr>
            <a:r>
              <a:rPr lang="en-US" sz="2800" i="1" dirty="0">
                <a:ea typeface="ＭＳ Ｐゴシック" pitchFamily="34" charset="-128"/>
              </a:rPr>
              <a:t>I see, and I remember.</a:t>
            </a:r>
          </a:p>
          <a:p>
            <a:pPr marL="0" indent="0" algn="ctr" eaLnBrk="1" hangingPunct="1">
              <a:buNone/>
            </a:pPr>
            <a:r>
              <a:rPr lang="en-US" sz="2800" i="1" dirty="0">
                <a:ea typeface="ＭＳ Ｐゴシック" pitchFamily="34" charset="-128"/>
              </a:rPr>
              <a:t>I do, and I understand.</a:t>
            </a:r>
          </a:p>
          <a:p>
            <a:pPr marL="0" indent="0" algn="ctr" eaLnBrk="1" hangingPunct="1">
              <a:buNone/>
            </a:pPr>
            <a:endParaRPr lang="en-US" sz="2800" dirty="0">
              <a:ea typeface="ＭＳ Ｐゴシック" pitchFamily="34" charset="-128"/>
            </a:endParaRPr>
          </a:p>
          <a:p>
            <a:pPr marL="0" indent="0" algn="ctr" eaLnBrk="1" hangingPunct="1">
              <a:buNone/>
            </a:pPr>
            <a:r>
              <a:rPr lang="en-US" sz="1800" dirty="0">
                <a:ea typeface="ＭＳ Ｐゴシック" pitchFamily="34" charset="-128"/>
              </a:rPr>
              <a:t>Chinese Proverb</a:t>
            </a:r>
            <a:endParaRPr lang="en-US" sz="2800" dirty="0">
              <a:ea typeface="ＭＳ Ｐゴシック" pitchFamily="34" charset="-128"/>
            </a:endParaRPr>
          </a:p>
        </p:txBody>
      </p:sp>
      <p:pic>
        <p:nvPicPr>
          <p:cNvPr id="39939" name="Picture 5" descr="IMG_0671"/>
          <p:cNvPicPr>
            <a:picLocks noChangeAspect="1" noChangeArrowheads="1"/>
          </p:cNvPicPr>
          <p:nvPr/>
        </p:nvPicPr>
        <p:blipFill>
          <a:blip r:embed="rId3"/>
          <a:srcRect/>
          <a:stretch>
            <a:fillRect/>
          </a:stretch>
        </p:blipFill>
        <p:spPr bwMode="auto">
          <a:xfrm>
            <a:off x="6744072" y="2094620"/>
            <a:ext cx="3314328" cy="2485746"/>
          </a:xfrm>
          <a:prstGeom prst="rect">
            <a:avLst/>
          </a:prstGeom>
          <a:noFill/>
          <a:ln w="9525">
            <a:noFill/>
            <a:miter lim="800000"/>
            <a:headEnd/>
            <a:tailEnd/>
          </a:ln>
        </p:spPr>
      </p:pic>
      <p:sp>
        <p:nvSpPr>
          <p:cNvPr id="2" name="TextBox 1"/>
          <p:cNvSpPr txBox="1"/>
          <p:nvPr/>
        </p:nvSpPr>
        <p:spPr>
          <a:xfrm>
            <a:off x="407368" y="5167420"/>
            <a:ext cx="11377264" cy="707886"/>
          </a:xfrm>
          <a:prstGeom prst="rect">
            <a:avLst/>
          </a:prstGeom>
          <a:noFill/>
        </p:spPr>
        <p:txBody>
          <a:bodyPr wrap="square" rtlCol="0">
            <a:spAutoFit/>
          </a:bodyPr>
          <a:lstStyle/>
          <a:p>
            <a:pPr algn="ctr"/>
            <a:r>
              <a:rPr lang="en-US" sz="2000" b="1" dirty="0" smtClean="0">
                <a:latin typeface="+mn-lt"/>
              </a:rPr>
              <a:t>For more info:</a:t>
            </a:r>
          </a:p>
          <a:p>
            <a:pPr algn="ctr"/>
            <a:r>
              <a:rPr lang="en-US" sz="2000" dirty="0" smtClean="0">
                <a:latin typeface="+mn-lt"/>
                <a:hlinkClick r:id="rId4"/>
              </a:rPr>
              <a:t>www.health.nsw.gov.au/heal/primaryschools/Pages/crunch-and-sip.aspx</a:t>
            </a:r>
            <a:endParaRPr lang="en-AU" sz="2000"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Grp="1" noChangeArrowheads="1"/>
          </p:cNvSpPr>
          <p:nvPr>
            <p:ph type="title"/>
          </p:nvPr>
        </p:nvSpPr>
        <p:spPr>
          <a:xfrm>
            <a:off x="3429000" y="260648"/>
            <a:ext cx="5410200"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Overview</a:t>
            </a:r>
            <a:endParaRPr lang="en-US" dirty="0">
              <a:latin typeface="Century Schoolbook" panose="02040604050505020304" pitchFamily="18" charset="0"/>
              <a:ea typeface="ＭＳ Ｐゴシック" pitchFamily="34" charset="-128"/>
            </a:endParaRPr>
          </a:p>
        </p:txBody>
      </p:sp>
      <p:sp>
        <p:nvSpPr>
          <p:cNvPr id="17411" name="Rectangle 7"/>
          <p:cNvSpPr>
            <a:spLocks noGrp="1" noChangeArrowheads="1"/>
          </p:cNvSpPr>
          <p:nvPr>
            <p:ph idx="1"/>
          </p:nvPr>
        </p:nvSpPr>
        <p:spPr>
          <a:xfrm>
            <a:off x="2423592" y="2276872"/>
            <a:ext cx="7270576" cy="3371056"/>
          </a:xfrm>
        </p:spPr>
        <p:txBody>
          <a:bodyPr/>
          <a:lstStyle/>
          <a:p>
            <a:pPr eaLnBrk="1" hangingPunct="1">
              <a:buFont typeface="Wingdings" pitchFamily="2" charset="2"/>
              <a:buChar char="§"/>
            </a:pPr>
            <a:r>
              <a:rPr lang="en-US" sz="2400" dirty="0">
                <a:ea typeface="ＭＳ Ｐゴシック" pitchFamily="34" charset="-128"/>
              </a:rPr>
              <a:t>What is </a:t>
            </a:r>
            <a:r>
              <a:rPr lang="en-US" sz="2400" dirty="0" err="1">
                <a:ea typeface="ＭＳ Ｐゴシック" pitchFamily="34" charset="-128"/>
              </a:rPr>
              <a:t>Crunch&amp;Sip</a:t>
            </a:r>
            <a:r>
              <a:rPr lang="en-US" sz="2400" baseline="30000" dirty="0" smtClean="0">
                <a:ea typeface="ＭＳ Ｐゴシック" pitchFamily="34" charset="-128"/>
              </a:rPr>
              <a:t>®</a:t>
            </a:r>
            <a:r>
              <a:rPr lang="en-US" sz="2400" dirty="0" smtClean="0">
                <a:ea typeface="ＭＳ Ｐゴシック" pitchFamily="34" charset="-128"/>
              </a:rPr>
              <a:t>?</a:t>
            </a:r>
            <a:endParaRPr lang="en-US" sz="2400" dirty="0">
              <a:ea typeface="ＭＳ Ｐゴシック" pitchFamily="34" charset="-128"/>
            </a:endParaRPr>
          </a:p>
          <a:p>
            <a:pPr eaLnBrk="1" hangingPunct="1">
              <a:buFontTx/>
              <a:buChar char="•"/>
            </a:pPr>
            <a:endParaRPr lang="en-US" sz="1200" dirty="0">
              <a:ea typeface="ＭＳ Ｐゴシック" pitchFamily="34" charset="-128"/>
            </a:endParaRPr>
          </a:p>
          <a:p>
            <a:pPr eaLnBrk="1" hangingPunct="1">
              <a:buFont typeface="Wingdings" pitchFamily="2" charset="2"/>
              <a:buChar char="§"/>
            </a:pPr>
            <a:r>
              <a:rPr lang="en-US" sz="2400" dirty="0">
                <a:ea typeface="ＭＳ Ｐゴシック" pitchFamily="34" charset="-128"/>
              </a:rPr>
              <a:t>Why </a:t>
            </a:r>
            <a:r>
              <a:rPr lang="en-US" sz="2400" dirty="0">
                <a:solidFill>
                  <a:srgbClr val="000000"/>
                </a:solidFill>
                <a:ea typeface="ＭＳ Ｐゴシック" pitchFamily="34" charset="-128"/>
              </a:rPr>
              <a:t>should your school participate in </a:t>
            </a:r>
            <a:r>
              <a:rPr lang="en-US" sz="2400" dirty="0" err="1">
                <a:solidFill>
                  <a:srgbClr val="000000"/>
                </a:solidFill>
                <a:ea typeface="ＭＳ Ｐゴシック" pitchFamily="34" charset="-128"/>
              </a:rPr>
              <a:t>Crunch&amp;Sip</a:t>
            </a:r>
            <a:r>
              <a:rPr lang="en-US" sz="2400" baseline="30000" dirty="0">
                <a:solidFill>
                  <a:srgbClr val="000000"/>
                </a:solidFill>
                <a:ea typeface="ＭＳ Ｐゴシック" pitchFamily="34" charset="-128"/>
              </a:rPr>
              <a:t>®</a:t>
            </a:r>
            <a:r>
              <a:rPr lang="en-US" sz="2400" dirty="0">
                <a:solidFill>
                  <a:srgbClr val="000000"/>
                </a:solidFill>
                <a:ea typeface="ＭＳ Ｐゴシック" pitchFamily="34" charset="-128"/>
              </a:rPr>
              <a:t> ? </a:t>
            </a:r>
          </a:p>
          <a:p>
            <a:pPr eaLnBrk="1" hangingPunct="1">
              <a:buFontTx/>
              <a:buChar char="•"/>
            </a:pPr>
            <a:endParaRPr lang="en-US" sz="1200" dirty="0">
              <a:ea typeface="ＭＳ Ｐゴシック" pitchFamily="34" charset="-128"/>
            </a:endParaRPr>
          </a:p>
          <a:p>
            <a:pPr eaLnBrk="1" hangingPunct="1">
              <a:buFont typeface="Wingdings" pitchFamily="2" charset="2"/>
              <a:buChar char="§"/>
            </a:pPr>
            <a:r>
              <a:rPr lang="en-US" sz="2400" dirty="0">
                <a:solidFill>
                  <a:srgbClr val="000000"/>
                </a:solidFill>
                <a:ea typeface="ＭＳ Ｐゴシック" pitchFamily="34" charset="-128"/>
              </a:rPr>
              <a:t>How can </a:t>
            </a:r>
            <a:r>
              <a:rPr lang="en-US" sz="2400" dirty="0" err="1">
                <a:solidFill>
                  <a:srgbClr val="000000"/>
                </a:solidFill>
                <a:ea typeface="ＭＳ Ｐゴシック" pitchFamily="34" charset="-128"/>
              </a:rPr>
              <a:t>Crunch&amp;Sip</a:t>
            </a:r>
            <a:r>
              <a:rPr lang="en-US" sz="2400" baseline="30000" dirty="0">
                <a:solidFill>
                  <a:srgbClr val="000000"/>
                </a:solidFill>
                <a:ea typeface="ＭＳ Ｐゴシック" pitchFamily="34" charset="-128"/>
              </a:rPr>
              <a:t>® </a:t>
            </a:r>
            <a:r>
              <a:rPr lang="en-US" sz="2400" dirty="0">
                <a:solidFill>
                  <a:srgbClr val="000000"/>
                </a:solidFill>
                <a:ea typeface="ＭＳ Ｐゴシック" pitchFamily="34" charset="-128"/>
              </a:rPr>
              <a:t>be implemented at your school?</a:t>
            </a:r>
          </a:p>
          <a:p>
            <a:pPr eaLnBrk="1" hangingPunct="1">
              <a:buFont typeface="Wingdings" pitchFamily="2" charset="2"/>
              <a:buChar char="§"/>
            </a:pPr>
            <a:endParaRPr lang="en-US" sz="1200" dirty="0">
              <a:solidFill>
                <a:srgbClr val="000000"/>
              </a:solidFill>
              <a:ea typeface="ＭＳ Ｐゴシック" pitchFamily="34" charset="-128"/>
            </a:endParaRPr>
          </a:p>
          <a:p>
            <a:pPr eaLnBrk="1" hangingPunct="1">
              <a:buFont typeface="Wingdings" pitchFamily="2" charset="2"/>
              <a:buChar char="§"/>
            </a:pPr>
            <a:r>
              <a:rPr lang="en-US" sz="2400" dirty="0">
                <a:solidFill>
                  <a:srgbClr val="000000"/>
                </a:solidFill>
                <a:ea typeface="ＭＳ Ｐゴシック" pitchFamily="34" charset="-128"/>
              </a:rPr>
              <a:t>How can you find out about </a:t>
            </a:r>
            <a:r>
              <a:rPr lang="en-US" sz="2400" dirty="0" err="1">
                <a:solidFill>
                  <a:srgbClr val="000000"/>
                </a:solidFill>
                <a:ea typeface="ＭＳ Ｐゴシック" pitchFamily="34" charset="-128"/>
              </a:rPr>
              <a:t>Crunch&amp;Sip</a:t>
            </a:r>
            <a:r>
              <a:rPr lang="en-US" sz="2400" baseline="30000" dirty="0" smtClean="0">
                <a:solidFill>
                  <a:srgbClr val="000000"/>
                </a:solidFill>
                <a:ea typeface="ＭＳ Ｐゴシック" pitchFamily="34" charset="-128"/>
              </a:rPr>
              <a:t>®</a:t>
            </a:r>
            <a:r>
              <a:rPr lang="en-US" sz="2400" dirty="0" smtClean="0">
                <a:solidFill>
                  <a:srgbClr val="000000"/>
                </a:solidFill>
                <a:ea typeface="ＭＳ Ｐゴシック" pitchFamily="34" charset="-128"/>
              </a:rPr>
              <a:t>?</a:t>
            </a:r>
          </a:p>
          <a:p>
            <a:pPr eaLnBrk="1" hangingPunct="1">
              <a:buFont typeface="Wingdings" pitchFamily="2" charset="2"/>
              <a:buChar char="§"/>
            </a:pPr>
            <a:endParaRPr lang="en-US" sz="1200" dirty="0" smtClean="0">
              <a:solidFill>
                <a:srgbClr val="000000"/>
              </a:solidFill>
              <a:ea typeface="ＭＳ Ｐゴシック" pitchFamily="34" charset="-128"/>
            </a:endParaRPr>
          </a:p>
          <a:p>
            <a:pPr eaLnBrk="1" hangingPunct="1">
              <a:buFont typeface="Wingdings" pitchFamily="2" charset="2"/>
              <a:buChar char="§"/>
            </a:pPr>
            <a:r>
              <a:rPr lang="en-US" sz="2400" dirty="0">
                <a:solidFill>
                  <a:srgbClr val="000000"/>
                </a:solidFill>
                <a:ea typeface="ＭＳ Ｐゴシック" pitchFamily="34" charset="-128"/>
              </a:rPr>
              <a:t>Challenges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a:spLocks noGrp="1" noChangeArrowheads="1"/>
          </p:cNvSpPr>
          <p:nvPr>
            <p:ph type="title"/>
          </p:nvPr>
        </p:nvSpPr>
        <p:spPr>
          <a:xfrm>
            <a:off x="2855640" y="188640"/>
            <a:ext cx="6478488"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What is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r>
              <a:rPr lang="en-US" dirty="0">
                <a:solidFill>
                  <a:schemeClr val="bg1"/>
                </a:solidFill>
                <a:latin typeface="Century Schoolbook" panose="02040604050505020304" pitchFamily="18" charset="0"/>
                <a:ea typeface="ＭＳ Ｐゴシック" pitchFamily="34" charset="-128"/>
              </a:rPr>
              <a:t>?</a:t>
            </a:r>
            <a:endParaRPr lang="en-US" dirty="0">
              <a:latin typeface="Century Schoolbook" panose="02040604050505020304" pitchFamily="18" charset="0"/>
              <a:ea typeface="ＭＳ Ｐゴシック" pitchFamily="34" charset="-128"/>
            </a:endParaRPr>
          </a:p>
        </p:txBody>
      </p:sp>
      <p:sp>
        <p:nvSpPr>
          <p:cNvPr id="19458" name="Rectangle 7"/>
          <p:cNvSpPr>
            <a:spLocks noGrp="1" noChangeArrowheads="1"/>
          </p:cNvSpPr>
          <p:nvPr>
            <p:ph idx="1"/>
          </p:nvPr>
        </p:nvSpPr>
        <p:spPr>
          <a:xfrm>
            <a:off x="2351584" y="2348880"/>
            <a:ext cx="8134672" cy="3810000"/>
          </a:xfrm>
        </p:spPr>
        <p:txBody>
          <a:bodyPr/>
          <a:lstStyle/>
          <a:p>
            <a:pPr eaLnBrk="1" hangingPunct="1">
              <a:spcBef>
                <a:spcPts val="1200"/>
              </a:spcBef>
              <a:spcAft>
                <a:spcPts val="1200"/>
              </a:spcAft>
              <a:buFont typeface="Wingdings" pitchFamily="2" charset="2"/>
              <a:buChar char="§"/>
            </a:pPr>
            <a:r>
              <a:rPr lang="en-US" sz="2400" dirty="0" err="1">
                <a:ea typeface="ＭＳ Ｐゴシック" pitchFamily="34" charset="-128"/>
              </a:rPr>
              <a:t>Crunch&amp;Sip</a:t>
            </a:r>
            <a:r>
              <a:rPr lang="en-US" sz="2400" baseline="30000" dirty="0">
                <a:ea typeface="ＭＳ Ｐゴシック" pitchFamily="34" charset="-128"/>
              </a:rPr>
              <a:t>® </a:t>
            </a:r>
            <a:r>
              <a:rPr lang="en-US" sz="2400" dirty="0">
                <a:ea typeface="ＭＳ Ｐゴシック" pitchFamily="34" charset="-128"/>
              </a:rPr>
              <a:t>encourages children to eat vegetables or fruit and drink water</a:t>
            </a:r>
          </a:p>
          <a:p>
            <a:pPr eaLnBrk="1" hangingPunct="1">
              <a:spcBef>
                <a:spcPts val="1200"/>
              </a:spcBef>
              <a:spcAft>
                <a:spcPts val="1200"/>
              </a:spcAft>
              <a:buFont typeface="Wingdings" pitchFamily="2" charset="2"/>
              <a:buChar char="§"/>
            </a:pPr>
            <a:r>
              <a:rPr lang="en-US" sz="2400" dirty="0">
                <a:ea typeface="ＭＳ Ｐゴシック" pitchFamily="34" charset="-128"/>
              </a:rPr>
              <a:t>Students </a:t>
            </a:r>
            <a:r>
              <a:rPr lang="ja-JP" altLang="en-US" sz="2400" dirty="0">
                <a:ea typeface="ＭＳ Ｐゴシック" pitchFamily="34" charset="-128"/>
              </a:rPr>
              <a:t>‘</a:t>
            </a:r>
            <a:r>
              <a:rPr lang="en-US" altLang="ja-JP" sz="2400" dirty="0">
                <a:ea typeface="ＭＳ Ｐゴシック" pitchFamily="34" charset="-128"/>
              </a:rPr>
              <a:t>refuel</a:t>
            </a:r>
            <a:r>
              <a:rPr lang="ja-JP" altLang="en-US" sz="2400" dirty="0">
                <a:ea typeface="ＭＳ Ｐゴシック" pitchFamily="34" charset="-128"/>
              </a:rPr>
              <a:t>’</a:t>
            </a:r>
            <a:r>
              <a:rPr lang="en-US" altLang="ja-JP" sz="2400" dirty="0">
                <a:ea typeface="ＭＳ Ｐゴシック" pitchFamily="34" charset="-128"/>
              </a:rPr>
              <a:t> on fruit and vegetables and </a:t>
            </a:r>
            <a:r>
              <a:rPr lang="ja-JP" altLang="en-US" sz="2400" dirty="0">
                <a:ea typeface="ＭＳ Ｐゴシック" pitchFamily="34" charset="-128"/>
              </a:rPr>
              <a:t>‘</a:t>
            </a:r>
            <a:r>
              <a:rPr lang="en-US" altLang="ja-JP" sz="2400" dirty="0">
                <a:ea typeface="ＭＳ Ｐゴシック" pitchFamily="34" charset="-128"/>
              </a:rPr>
              <a:t>rehydrate</a:t>
            </a:r>
            <a:r>
              <a:rPr lang="ja-JP" altLang="en-US" sz="2400" dirty="0">
                <a:ea typeface="ＭＳ Ｐゴシック" pitchFamily="34" charset="-128"/>
              </a:rPr>
              <a:t>’</a:t>
            </a:r>
            <a:r>
              <a:rPr lang="en-US" altLang="ja-JP" sz="2400" dirty="0">
                <a:ea typeface="ＭＳ Ｐゴシック" pitchFamily="34" charset="-128"/>
              </a:rPr>
              <a:t> on water during a supervised, set time </a:t>
            </a:r>
          </a:p>
          <a:p>
            <a:pPr eaLnBrk="1" hangingPunct="1">
              <a:spcBef>
                <a:spcPts val="1200"/>
              </a:spcBef>
              <a:spcAft>
                <a:spcPts val="1200"/>
              </a:spcAft>
              <a:buFont typeface="Wingdings" pitchFamily="2" charset="2"/>
              <a:buChar char="§"/>
            </a:pPr>
            <a:r>
              <a:rPr lang="en-US" altLang="ja-JP" sz="2400" dirty="0">
                <a:ea typeface="ＭＳ Ｐゴシック" pitchFamily="34" charset="-128"/>
              </a:rPr>
              <a:t>At most schools </a:t>
            </a:r>
            <a:r>
              <a:rPr lang="en-US" sz="2400" dirty="0" err="1">
                <a:ea typeface="ＭＳ Ｐゴシック" pitchFamily="34" charset="-128"/>
              </a:rPr>
              <a:t>Crunch&amp;Sip</a:t>
            </a:r>
            <a:r>
              <a:rPr lang="en-US" sz="2400" baseline="30000" dirty="0">
                <a:ea typeface="ＭＳ Ｐゴシック" pitchFamily="34" charset="-128"/>
              </a:rPr>
              <a:t>® </a:t>
            </a:r>
            <a:r>
              <a:rPr lang="en-US" altLang="ja-JP" sz="2400" dirty="0">
                <a:ea typeface="ＭＳ Ｐゴシック" pitchFamily="34" charset="-128"/>
              </a:rPr>
              <a:t>happens within the classroom</a:t>
            </a:r>
          </a:p>
          <a:p>
            <a:pPr eaLnBrk="1" hangingPunct="1">
              <a:spcBef>
                <a:spcPts val="1200"/>
              </a:spcBef>
              <a:spcAft>
                <a:spcPts val="1200"/>
              </a:spcAft>
              <a:buFont typeface="Wingdings" pitchFamily="2" charset="2"/>
              <a:buChar char="§"/>
            </a:pPr>
            <a:r>
              <a:rPr lang="en-US" altLang="ja-JP" sz="2400" dirty="0">
                <a:ea typeface="ＭＳ Ｐゴシック" pitchFamily="34" charset="-128"/>
              </a:rPr>
              <a:t>The school decides how and what time best suits their needs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p:cNvSpPr>
            <a:spLocks noGrp="1" noChangeArrowheads="1"/>
          </p:cNvSpPr>
          <p:nvPr>
            <p:ph type="title"/>
          </p:nvPr>
        </p:nvSpPr>
        <p:spPr>
          <a:xfrm>
            <a:off x="1487488" y="188640"/>
            <a:ext cx="9505056"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Why should your school participate in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r>
              <a:rPr lang="en-US" dirty="0">
                <a:solidFill>
                  <a:schemeClr val="bg1"/>
                </a:solidFill>
                <a:latin typeface="Century Schoolbook" panose="02040604050505020304" pitchFamily="18" charset="0"/>
                <a:ea typeface="ＭＳ Ｐゴシック" pitchFamily="34" charset="-128"/>
              </a:rPr>
              <a:t>?</a:t>
            </a:r>
            <a:endParaRPr lang="en-US" dirty="0">
              <a:latin typeface="Century Schoolbook" panose="02040604050505020304" pitchFamily="18" charset="0"/>
              <a:ea typeface="ＭＳ Ｐゴシック" pitchFamily="34" charset="-128"/>
            </a:endParaRPr>
          </a:p>
        </p:txBody>
      </p:sp>
      <p:sp>
        <p:nvSpPr>
          <p:cNvPr id="21506" name="Rectangle 7"/>
          <p:cNvSpPr>
            <a:spLocks noGrp="1" noChangeArrowheads="1"/>
          </p:cNvSpPr>
          <p:nvPr>
            <p:ph idx="1"/>
          </p:nvPr>
        </p:nvSpPr>
        <p:spPr>
          <a:xfrm>
            <a:off x="2783632" y="2276872"/>
            <a:ext cx="6694512" cy="3810000"/>
          </a:xfrm>
        </p:spPr>
        <p:txBody>
          <a:bodyPr/>
          <a:lstStyle/>
          <a:p>
            <a:pPr marL="0" indent="0" eaLnBrk="1" hangingPunct="1">
              <a:spcBef>
                <a:spcPts val="1200"/>
              </a:spcBef>
              <a:spcAft>
                <a:spcPts val="1200"/>
              </a:spcAft>
              <a:buNone/>
              <a:defRPr/>
            </a:pPr>
            <a:r>
              <a:rPr lang="en-US" sz="2400" dirty="0">
                <a:ea typeface="ＭＳ Ｐゴシック" charset="0"/>
                <a:cs typeface="ＭＳ Ｐゴシック" charset="0"/>
              </a:rPr>
              <a:t>Students who are not hungry and are well hydrated:</a:t>
            </a:r>
          </a:p>
          <a:p>
            <a:pPr eaLnBrk="1" hangingPunct="1">
              <a:spcBef>
                <a:spcPts val="1200"/>
              </a:spcBef>
              <a:spcAft>
                <a:spcPts val="1200"/>
              </a:spcAft>
              <a:buFont typeface="Wingdings" charset="0"/>
              <a:buChar char="§"/>
              <a:defRPr/>
            </a:pPr>
            <a:r>
              <a:rPr lang="en-US" sz="2400" dirty="0">
                <a:ea typeface="ＭＳ Ｐゴシック" charset="0"/>
                <a:cs typeface="ＭＳ Ｐゴシック" charset="0"/>
              </a:rPr>
              <a:t>Perform better in the classroom</a:t>
            </a:r>
          </a:p>
          <a:p>
            <a:pPr eaLnBrk="1" hangingPunct="1">
              <a:spcBef>
                <a:spcPts val="1200"/>
              </a:spcBef>
              <a:spcAft>
                <a:spcPts val="1200"/>
              </a:spcAft>
              <a:buFont typeface="Wingdings" charset="0"/>
              <a:buChar char="§"/>
              <a:defRPr/>
            </a:pPr>
            <a:r>
              <a:rPr lang="en-US" sz="2400" dirty="0">
                <a:ea typeface="ＭＳ Ｐゴシック" charset="0"/>
                <a:cs typeface="ＭＳ Ｐゴシック" charset="0"/>
              </a:rPr>
              <a:t>Show increased concentration</a:t>
            </a:r>
          </a:p>
          <a:p>
            <a:pPr eaLnBrk="1" hangingPunct="1">
              <a:spcBef>
                <a:spcPts val="1200"/>
              </a:spcBef>
              <a:spcAft>
                <a:spcPts val="1200"/>
              </a:spcAft>
              <a:buFont typeface="Wingdings" charset="0"/>
              <a:buChar char="§"/>
              <a:defRPr/>
            </a:pPr>
            <a:r>
              <a:rPr lang="en-US" sz="2400" dirty="0">
                <a:ea typeface="ＭＳ Ｐゴシック" charset="0"/>
                <a:cs typeface="ＭＳ Ｐゴシック" charset="0"/>
              </a:rPr>
              <a:t>Are less likely to be irritable and disruptive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idx="1"/>
          </p:nvPr>
        </p:nvSpPr>
        <p:spPr>
          <a:xfrm>
            <a:off x="2351584" y="2348880"/>
            <a:ext cx="7848600" cy="3810000"/>
          </a:xfrm>
        </p:spPr>
        <p:txBody>
          <a:bodyPr/>
          <a:lstStyle/>
          <a:p>
            <a:pPr eaLnBrk="1" hangingPunct="1">
              <a:spcBef>
                <a:spcPts val="1200"/>
              </a:spcBef>
              <a:spcAft>
                <a:spcPts val="1200"/>
              </a:spcAft>
              <a:buFont typeface="Wingdings" pitchFamily="2" charset="2"/>
              <a:buChar char="§"/>
            </a:pPr>
            <a:r>
              <a:rPr lang="en-US" sz="2400" dirty="0">
                <a:ea typeface="ＭＳ Ｐゴシック" pitchFamily="34" charset="-128"/>
              </a:rPr>
              <a:t>It helps gives the children the best start in life</a:t>
            </a:r>
          </a:p>
          <a:p>
            <a:pPr eaLnBrk="1" hangingPunct="1">
              <a:spcBef>
                <a:spcPts val="1200"/>
              </a:spcBef>
              <a:spcAft>
                <a:spcPts val="1200"/>
              </a:spcAft>
              <a:buFont typeface="Wingdings" pitchFamily="2" charset="2"/>
              <a:buChar char="§"/>
            </a:pPr>
            <a:r>
              <a:rPr lang="en-US" sz="2400" dirty="0">
                <a:ea typeface="ＭＳ Ｐゴシック" pitchFamily="34" charset="-128"/>
              </a:rPr>
              <a:t>It helps create good eating habits</a:t>
            </a:r>
          </a:p>
          <a:p>
            <a:pPr eaLnBrk="1" hangingPunct="1">
              <a:spcBef>
                <a:spcPts val="1200"/>
              </a:spcBef>
              <a:spcAft>
                <a:spcPts val="1200"/>
              </a:spcAft>
              <a:buFont typeface="Wingdings" pitchFamily="2" charset="2"/>
              <a:buChar char="§"/>
            </a:pPr>
            <a:r>
              <a:rPr lang="en-US" sz="2400" dirty="0">
                <a:ea typeface="ＭＳ Ｐゴシック" pitchFamily="34" charset="-128"/>
              </a:rPr>
              <a:t>It helps increase vegetable consumption amongst children</a:t>
            </a:r>
          </a:p>
          <a:p>
            <a:pPr eaLnBrk="1" hangingPunct="1">
              <a:spcBef>
                <a:spcPts val="1200"/>
              </a:spcBef>
              <a:spcAft>
                <a:spcPts val="1200"/>
              </a:spcAft>
              <a:buFont typeface="Wingdings" pitchFamily="2" charset="2"/>
              <a:buChar char="§"/>
            </a:pPr>
            <a:r>
              <a:rPr lang="en-US" sz="2400" dirty="0">
                <a:ea typeface="ＭＳ Ｐゴシック" pitchFamily="34" charset="-128"/>
              </a:rPr>
              <a:t>It helps protect against a number of diseases and the likelihood of becoming overweight or obese</a:t>
            </a:r>
          </a:p>
        </p:txBody>
      </p:sp>
      <p:sp>
        <p:nvSpPr>
          <p:cNvPr id="6" name="Rectangle 6"/>
          <p:cNvSpPr>
            <a:spLocks noGrp="1" noChangeArrowheads="1"/>
          </p:cNvSpPr>
          <p:nvPr>
            <p:ph type="title"/>
          </p:nvPr>
        </p:nvSpPr>
        <p:spPr/>
        <p:txBody>
          <a:bodyPr/>
          <a:lstStyle/>
          <a:p>
            <a:pPr eaLnBrk="1" hangingPunct="1"/>
            <a:r>
              <a:rPr lang="en-US" dirty="0">
                <a:solidFill>
                  <a:schemeClr val="bg1"/>
                </a:solidFill>
                <a:latin typeface="Century Schoolbook" panose="02040604050505020304" pitchFamily="18" charset="0"/>
                <a:ea typeface="ＭＳ Ｐゴシック" pitchFamily="34" charset="-128"/>
              </a:rPr>
              <a:t>Why should your school participate in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r>
              <a:rPr lang="en-US" dirty="0">
                <a:solidFill>
                  <a:schemeClr val="bg1"/>
                </a:solidFill>
                <a:latin typeface="Century Schoolbook" panose="02040604050505020304" pitchFamily="18" charset="0"/>
                <a:ea typeface="ＭＳ Ｐゴシック" pitchFamily="34" charset="-128"/>
              </a:rPr>
              <a:t>?</a:t>
            </a:r>
            <a:endParaRPr lang="en-US" dirty="0">
              <a:latin typeface="Century Schoolbook" panose="02040604050505020304" pitchFamily="18" charset="0"/>
              <a:ea typeface="ＭＳ Ｐゴシック"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Grp="1" noChangeArrowheads="1"/>
          </p:cNvSpPr>
          <p:nvPr>
            <p:ph type="title"/>
          </p:nvPr>
        </p:nvSpPr>
        <p:spPr>
          <a:xfrm>
            <a:off x="2285752" y="188640"/>
            <a:ext cx="7702624"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Hear what others </a:t>
            </a:r>
            <a:r>
              <a:rPr lang="en-US" dirty="0" smtClean="0">
                <a:solidFill>
                  <a:schemeClr val="bg1"/>
                </a:solidFill>
                <a:latin typeface="Century Schoolbook" panose="02040604050505020304" pitchFamily="18" charset="0"/>
                <a:ea typeface="ＭＳ Ｐゴシック" pitchFamily="34" charset="-128"/>
              </a:rPr>
              <a:t>say </a:t>
            </a:r>
            <a:r>
              <a:rPr lang="en-US" dirty="0">
                <a:solidFill>
                  <a:schemeClr val="bg1"/>
                </a:solidFill>
                <a:latin typeface="Century Schoolbook" panose="02040604050505020304" pitchFamily="18" charset="0"/>
                <a:ea typeface="ＭＳ Ｐゴシック" pitchFamily="34" charset="-128"/>
              </a:rPr>
              <a:t>about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endParaRPr lang="en-US" dirty="0">
              <a:latin typeface="Century Schoolbook" panose="02040604050505020304" pitchFamily="18" charset="0"/>
              <a:ea typeface="ＭＳ Ｐゴシック" pitchFamily="34" charset="-128"/>
            </a:endParaRPr>
          </a:p>
        </p:txBody>
      </p:sp>
      <p:pic>
        <p:nvPicPr>
          <p:cNvPr id="4" name="6YZPlHwnyag"/>
          <p:cNvPicPr>
            <a:picLocks noRot="1" noChangeAspect="1"/>
          </p:cNvPicPr>
          <p:nvPr>
            <a:videoFile r:link="rId1"/>
          </p:nvPr>
        </p:nvPicPr>
        <p:blipFill>
          <a:blip r:embed="rId4"/>
          <a:stretch>
            <a:fillRect/>
          </a:stretch>
        </p:blipFill>
        <p:spPr>
          <a:xfrm>
            <a:off x="2838298" y="1988840"/>
            <a:ext cx="6597532" cy="371111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p:cNvSpPr>
            <a:spLocks noGrp="1" noChangeArrowheads="1"/>
          </p:cNvSpPr>
          <p:nvPr>
            <p:ph type="title"/>
          </p:nvPr>
        </p:nvSpPr>
        <p:spPr>
          <a:xfrm>
            <a:off x="2326065" y="197083"/>
            <a:ext cx="7630616"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How can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r>
              <a:rPr lang="en-US" dirty="0">
                <a:solidFill>
                  <a:schemeClr val="bg1"/>
                </a:solidFill>
                <a:latin typeface="Century Schoolbook" panose="02040604050505020304" pitchFamily="18" charset="0"/>
                <a:ea typeface="ＭＳ Ｐゴシック" pitchFamily="34" charset="-128"/>
              </a:rPr>
              <a:t> be implemented at your school?</a:t>
            </a:r>
          </a:p>
        </p:txBody>
      </p:sp>
      <p:sp>
        <p:nvSpPr>
          <p:cNvPr id="8" name="Rectangle 7"/>
          <p:cNvSpPr>
            <a:spLocks noChangeArrowheads="1"/>
          </p:cNvSpPr>
          <p:nvPr/>
        </p:nvSpPr>
        <p:spPr bwMode="auto">
          <a:xfrm>
            <a:off x="2874293" y="1988840"/>
            <a:ext cx="10668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lgn="ctr">
              <a:defRPr/>
            </a:pPr>
            <a:r>
              <a:rPr lang="en-US" dirty="0">
                <a:solidFill>
                  <a:schemeClr val="lt1"/>
                </a:solidFill>
                <a:latin typeface="Impact"/>
                <a:ea typeface="+mn-ea"/>
                <a:cs typeface="Impact"/>
              </a:rPr>
              <a:t>STEP 1.</a:t>
            </a:r>
          </a:p>
        </p:txBody>
      </p:sp>
      <p:sp>
        <p:nvSpPr>
          <p:cNvPr id="10" name="Rectangle 9"/>
          <p:cNvSpPr>
            <a:spLocks noChangeArrowheads="1"/>
          </p:cNvSpPr>
          <p:nvPr/>
        </p:nvSpPr>
        <p:spPr bwMode="auto">
          <a:xfrm>
            <a:off x="4007768" y="1988840"/>
            <a:ext cx="53340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r>
              <a:rPr lang="en-US" sz="1400" dirty="0">
                <a:solidFill>
                  <a:srgbClr val="FFFFFF"/>
                </a:solidFill>
                <a:latin typeface="Calibri" pitchFamily="34" charset="0"/>
              </a:rPr>
              <a:t>Consult staff and discuss how you want to implement </a:t>
            </a:r>
            <a:r>
              <a:rPr lang="en-US" sz="1400" dirty="0" err="1">
                <a:solidFill>
                  <a:schemeClr val="bg1"/>
                </a:solidFill>
                <a:latin typeface="Century Schoolbook" pitchFamily="-84" charset="0"/>
              </a:rPr>
              <a:t>Crunch&amp;Sip</a:t>
            </a:r>
            <a:r>
              <a:rPr lang="en-US" sz="1400" baseline="30000" dirty="0">
                <a:solidFill>
                  <a:schemeClr val="bg1"/>
                </a:solidFill>
                <a:latin typeface="Century Schoolbook" pitchFamily="-84" charset="0"/>
              </a:rPr>
              <a:t>®</a:t>
            </a:r>
            <a:r>
              <a:rPr lang="en-US" sz="1400" dirty="0">
                <a:solidFill>
                  <a:schemeClr val="bg1"/>
                </a:solidFill>
                <a:latin typeface="Calibri" pitchFamily="34" charset="0"/>
              </a:rPr>
              <a:t> </a:t>
            </a:r>
            <a:r>
              <a:rPr lang="en-US" sz="1400" dirty="0">
                <a:solidFill>
                  <a:srgbClr val="FFFFFF"/>
                </a:solidFill>
                <a:latin typeface="Calibri" pitchFamily="34" charset="0"/>
              </a:rPr>
              <a:t> </a:t>
            </a:r>
          </a:p>
        </p:txBody>
      </p:sp>
      <p:sp>
        <p:nvSpPr>
          <p:cNvPr id="6" name="Rectangle 5"/>
          <p:cNvSpPr>
            <a:spLocks noChangeArrowheads="1"/>
          </p:cNvSpPr>
          <p:nvPr/>
        </p:nvSpPr>
        <p:spPr bwMode="auto">
          <a:xfrm>
            <a:off x="2860005" y="2636540"/>
            <a:ext cx="10668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lgn="ctr">
              <a:defRPr/>
            </a:pPr>
            <a:r>
              <a:rPr lang="en-US" dirty="0">
                <a:solidFill>
                  <a:schemeClr val="lt1"/>
                </a:solidFill>
                <a:latin typeface="Impact"/>
                <a:ea typeface="+mn-ea"/>
                <a:cs typeface="Impact"/>
              </a:rPr>
              <a:t>STEP 2.</a:t>
            </a:r>
          </a:p>
        </p:txBody>
      </p:sp>
      <p:sp>
        <p:nvSpPr>
          <p:cNvPr id="7" name="Rectangle 6"/>
          <p:cNvSpPr>
            <a:spLocks noChangeArrowheads="1"/>
          </p:cNvSpPr>
          <p:nvPr/>
        </p:nvSpPr>
        <p:spPr bwMode="auto">
          <a:xfrm>
            <a:off x="4012530" y="2636540"/>
            <a:ext cx="53340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r>
              <a:rPr lang="en-US" sz="1400" dirty="0">
                <a:solidFill>
                  <a:srgbClr val="FFFFFF"/>
                </a:solidFill>
                <a:latin typeface="Calibri" pitchFamily="34" charset="0"/>
              </a:rPr>
              <a:t>Discuss with parents/</a:t>
            </a:r>
            <a:r>
              <a:rPr lang="en-US" sz="1400" dirty="0" err="1">
                <a:solidFill>
                  <a:srgbClr val="FFFFFF"/>
                </a:solidFill>
                <a:latin typeface="Calibri" pitchFamily="34" charset="0"/>
              </a:rPr>
              <a:t>carers</a:t>
            </a:r>
            <a:r>
              <a:rPr lang="en-US" sz="1400" dirty="0">
                <a:solidFill>
                  <a:srgbClr val="FFFFFF"/>
                </a:solidFill>
                <a:latin typeface="Calibri" pitchFamily="34" charset="0"/>
              </a:rPr>
              <a:t> and inform them of their role in supporting </a:t>
            </a:r>
            <a:r>
              <a:rPr lang="en-US" sz="1400" dirty="0" err="1">
                <a:solidFill>
                  <a:schemeClr val="bg1"/>
                </a:solidFill>
                <a:latin typeface="Century Schoolbook" pitchFamily="-84" charset="0"/>
              </a:rPr>
              <a:t>Crunch&amp;Sip</a:t>
            </a:r>
            <a:r>
              <a:rPr lang="en-US" sz="1400" baseline="30000" dirty="0">
                <a:solidFill>
                  <a:schemeClr val="bg1"/>
                </a:solidFill>
                <a:latin typeface="Century Schoolbook" pitchFamily="-84" charset="0"/>
              </a:rPr>
              <a:t>®</a:t>
            </a:r>
            <a:r>
              <a:rPr lang="en-US" sz="1400" dirty="0">
                <a:solidFill>
                  <a:schemeClr val="bg1"/>
                </a:solidFill>
                <a:latin typeface="Calibri" pitchFamily="34" charset="0"/>
              </a:rPr>
              <a:t> </a:t>
            </a:r>
            <a:r>
              <a:rPr lang="en-US" sz="1400" dirty="0">
                <a:solidFill>
                  <a:srgbClr val="FFFFFF"/>
                </a:solidFill>
                <a:latin typeface="Calibri" pitchFamily="34" charset="0"/>
              </a:rPr>
              <a:t> </a:t>
            </a:r>
          </a:p>
        </p:txBody>
      </p:sp>
      <p:sp>
        <p:nvSpPr>
          <p:cNvPr id="9" name="Rectangle 8"/>
          <p:cNvSpPr>
            <a:spLocks noChangeArrowheads="1"/>
          </p:cNvSpPr>
          <p:nvPr/>
        </p:nvSpPr>
        <p:spPr bwMode="auto">
          <a:xfrm>
            <a:off x="2860005" y="3285828"/>
            <a:ext cx="10668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lgn="ctr">
              <a:defRPr/>
            </a:pPr>
            <a:r>
              <a:rPr lang="en-US" dirty="0">
                <a:solidFill>
                  <a:schemeClr val="lt1"/>
                </a:solidFill>
                <a:latin typeface="Impact"/>
                <a:ea typeface="+mn-ea"/>
                <a:cs typeface="Impact"/>
              </a:rPr>
              <a:t>STEP 3.</a:t>
            </a:r>
          </a:p>
        </p:txBody>
      </p:sp>
      <p:sp>
        <p:nvSpPr>
          <p:cNvPr id="11" name="Rectangle 10"/>
          <p:cNvSpPr>
            <a:spLocks noChangeArrowheads="1"/>
          </p:cNvSpPr>
          <p:nvPr/>
        </p:nvSpPr>
        <p:spPr bwMode="auto">
          <a:xfrm>
            <a:off x="4012530" y="3285828"/>
            <a:ext cx="53340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r>
              <a:rPr lang="en-US" sz="1400">
                <a:solidFill>
                  <a:srgbClr val="FFFFFF"/>
                </a:solidFill>
                <a:latin typeface="Calibri" pitchFamily="34" charset="0"/>
              </a:rPr>
              <a:t>Discuss </a:t>
            </a:r>
            <a:r>
              <a:rPr lang="en-US" sz="1400">
                <a:solidFill>
                  <a:schemeClr val="bg1"/>
                </a:solidFill>
                <a:latin typeface="Century Schoolbook" pitchFamily="-84" charset="0"/>
              </a:rPr>
              <a:t>Crunch&amp;Sip</a:t>
            </a:r>
            <a:r>
              <a:rPr lang="en-US" sz="1400" baseline="30000">
                <a:solidFill>
                  <a:schemeClr val="bg1"/>
                </a:solidFill>
                <a:latin typeface="Century Schoolbook" pitchFamily="-84" charset="0"/>
              </a:rPr>
              <a:t>®</a:t>
            </a:r>
            <a:r>
              <a:rPr lang="en-US" sz="1400">
                <a:solidFill>
                  <a:schemeClr val="bg1"/>
                </a:solidFill>
                <a:latin typeface="Calibri" pitchFamily="34" charset="0"/>
              </a:rPr>
              <a:t> </a:t>
            </a:r>
            <a:r>
              <a:rPr lang="en-US" sz="1400">
                <a:solidFill>
                  <a:srgbClr val="FFFFFF"/>
                </a:solidFill>
                <a:latin typeface="Calibri" pitchFamily="34" charset="0"/>
              </a:rPr>
              <a:t>with students and involve them in developing classroom rules that set out how the program will work. </a:t>
            </a:r>
          </a:p>
        </p:txBody>
      </p:sp>
      <p:sp>
        <p:nvSpPr>
          <p:cNvPr id="12" name="Rectangle 11"/>
          <p:cNvSpPr>
            <a:spLocks noChangeArrowheads="1"/>
          </p:cNvSpPr>
          <p:nvPr/>
        </p:nvSpPr>
        <p:spPr bwMode="auto">
          <a:xfrm>
            <a:off x="2860005" y="3933528"/>
            <a:ext cx="10668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lgn="ctr">
              <a:defRPr/>
            </a:pPr>
            <a:r>
              <a:rPr lang="en-US" dirty="0">
                <a:solidFill>
                  <a:schemeClr val="lt1"/>
                </a:solidFill>
                <a:latin typeface="Impact"/>
                <a:ea typeface="+mn-ea"/>
                <a:cs typeface="Impact"/>
              </a:rPr>
              <a:t>STEP 4.</a:t>
            </a:r>
          </a:p>
        </p:txBody>
      </p:sp>
      <p:sp>
        <p:nvSpPr>
          <p:cNvPr id="13" name="Rectangle 12"/>
          <p:cNvSpPr>
            <a:spLocks noChangeArrowheads="1"/>
          </p:cNvSpPr>
          <p:nvPr/>
        </p:nvSpPr>
        <p:spPr bwMode="auto">
          <a:xfrm>
            <a:off x="4012530" y="3933528"/>
            <a:ext cx="53340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r>
              <a:rPr lang="en-US" sz="1400">
                <a:solidFill>
                  <a:srgbClr val="FFFFFF"/>
                </a:solidFill>
                <a:latin typeface="Calibri" pitchFamily="34" charset="0"/>
              </a:rPr>
              <a:t>Launch </a:t>
            </a:r>
            <a:r>
              <a:rPr lang="en-US" sz="1400">
                <a:solidFill>
                  <a:schemeClr val="bg1"/>
                </a:solidFill>
                <a:latin typeface="Century Schoolbook" pitchFamily="-84" charset="0"/>
              </a:rPr>
              <a:t>Crunch&amp;Sip</a:t>
            </a:r>
            <a:r>
              <a:rPr lang="en-US" sz="1400" baseline="30000">
                <a:solidFill>
                  <a:schemeClr val="bg1"/>
                </a:solidFill>
                <a:latin typeface="Century Schoolbook" pitchFamily="-84" charset="0"/>
              </a:rPr>
              <a:t>®</a:t>
            </a:r>
            <a:r>
              <a:rPr lang="en-US" sz="1400">
                <a:solidFill>
                  <a:schemeClr val="bg1"/>
                </a:solidFill>
                <a:latin typeface="Calibri" pitchFamily="34" charset="0"/>
              </a:rPr>
              <a:t> </a:t>
            </a:r>
            <a:r>
              <a:rPr lang="en-US" sz="1400">
                <a:solidFill>
                  <a:srgbClr val="FFFFFF"/>
                </a:solidFill>
                <a:latin typeface="Calibri" pitchFamily="34" charset="0"/>
              </a:rPr>
              <a:t>at school. </a:t>
            </a:r>
          </a:p>
          <a:p>
            <a:r>
              <a:rPr lang="en-US" sz="1400">
                <a:solidFill>
                  <a:srgbClr val="FFFFFF"/>
                </a:solidFill>
                <a:latin typeface="Calibri" pitchFamily="34" charset="0"/>
              </a:rPr>
              <a:t>Aim for 70% of classes participating, at least four days a week.</a:t>
            </a:r>
          </a:p>
        </p:txBody>
      </p:sp>
      <p:sp>
        <p:nvSpPr>
          <p:cNvPr id="14" name="Rectangle 13"/>
          <p:cNvSpPr>
            <a:spLocks noChangeArrowheads="1"/>
          </p:cNvSpPr>
          <p:nvPr/>
        </p:nvSpPr>
        <p:spPr bwMode="auto">
          <a:xfrm>
            <a:off x="2860005" y="4581228"/>
            <a:ext cx="10668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lgn="ctr">
              <a:defRPr/>
            </a:pPr>
            <a:r>
              <a:rPr lang="en-US" dirty="0">
                <a:solidFill>
                  <a:schemeClr val="lt1"/>
                </a:solidFill>
                <a:latin typeface="Impact"/>
                <a:ea typeface="+mn-ea"/>
                <a:cs typeface="Impact"/>
              </a:rPr>
              <a:t>STEP 5.</a:t>
            </a:r>
          </a:p>
        </p:txBody>
      </p:sp>
      <p:sp>
        <p:nvSpPr>
          <p:cNvPr id="15" name="Rectangle 14"/>
          <p:cNvSpPr>
            <a:spLocks noChangeArrowheads="1"/>
          </p:cNvSpPr>
          <p:nvPr/>
        </p:nvSpPr>
        <p:spPr bwMode="auto">
          <a:xfrm>
            <a:off x="4012530" y="4581228"/>
            <a:ext cx="53340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r>
              <a:rPr lang="en-US" sz="1400" dirty="0">
                <a:solidFill>
                  <a:srgbClr val="FFFFFF"/>
                </a:solidFill>
                <a:latin typeface="Calibri" pitchFamily="34" charset="0"/>
              </a:rPr>
              <a:t>Link </a:t>
            </a:r>
            <a:r>
              <a:rPr lang="en-US" sz="1400" dirty="0" err="1">
                <a:solidFill>
                  <a:schemeClr val="bg1"/>
                </a:solidFill>
                <a:latin typeface="Century Schoolbook" pitchFamily="-84" charset="0"/>
              </a:rPr>
              <a:t>Crunch&amp;Sip</a:t>
            </a:r>
            <a:r>
              <a:rPr lang="en-US" sz="1400" baseline="30000" dirty="0">
                <a:solidFill>
                  <a:schemeClr val="bg1"/>
                </a:solidFill>
                <a:latin typeface="Century Schoolbook" pitchFamily="-84" charset="0"/>
              </a:rPr>
              <a:t>®</a:t>
            </a:r>
            <a:r>
              <a:rPr lang="en-US" sz="1400" dirty="0">
                <a:solidFill>
                  <a:schemeClr val="bg1"/>
                </a:solidFill>
                <a:latin typeface="Calibri" pitchFamily="34" charset="0"/>
              </a:rPr>
              <a:t> </a:t>
            </a:r>
            <a:r>
              <a:rPr lang="en-US" sz="1400" dirty="0">
                <a:solidFill>
                  <a:srgbClr val="FFFFFF"/>
                </a:solidFill>
                <a:latin typeface="Calibri" pitchFamily="34" charset="0"/>
              </a:rPr>
              <a:t>to other areas of school life (e.g. school vegetable garden).  </a:t>
            </a:r>
          </a:p>
        </p:txBody>
      </p:sp>
      <p:sp>
        <p:nvSpPr>
          <p:cNvPr id="16" name="Rectangle 15"/>
          <p:cNvSpPr>
            <a:spLocks noChangeArrowheads="1"/>
          </p:cNvSpPr>
          <p:nvPr/>
        </p:nvSpPr>
        <p:spPr bwMode="auto">
          <a:xfrm>
            <a:off x="2860005" y="5228928"/>
            <a:ext cx="10668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pPr algn="ctr">
              <a:defRPr/>
            </a:pPr>
            <a:r>
              <a:rPr lang="en-US" dirty="0">
                <a:solidFill>
                  <a:schemeClr val="lt1"/>
                </a:solidFill>
                <a:latin typeface="Impact"/>
                <a:ea typeface="+mn-ea"/>
                <a:cs typeface="Impact"/>
              </a:rPr>
              <a:t>STEP 6.</a:t>
            </a:r>
          </a:p>
        </p:txBody>
      </p:sp>
      <p:sp>
        <p:nvSpPr>
          <p:cNvPr id="17" name="Rectangle 16"/>
          <p:cNvSpPr>
            <a:spLocks noChangeArrowheads="1"/>
          </p:cNvSpPr>
          <p:nvPr/>
        </p:nvSpPr>
        <p:spPr bwMode="auto">
          <a:xfrm>
            <a:off x="4012530" y="5228928"/>
            <a:ext cx="5334000" cy="609600"/>
          </a:xfrm>
          <a:prstGeom prst="rect">
            <a:avLst/>
          </a:prstGeom>
          <a:solidFill>
            <a:srgbClr val="339966"/>
          </a:solidFill>
          <a:ln w="9525">
            <a:noFill/>
            <a:miter lim="800000"/>
            <a:headEnd/>
            <a:tailEnd/>
          </a:ln>
          <a:effectLst>
            <a:outerShdw dist="23000" dir="5400000" rotWithShape="0">
              <a:srgbClr val="808080">
                <a:alpha val="34999"/>
              </a:srgbClr>
            </a:outerShdw>
          </a:effectLst>
        </p:spPr>
        <p:txBody>
          <a:bodyPr anchor="ctr"/>
          <a:lstStyle/>
          <a:p>
            <a:r>
              <a:rPr lang="en-US" sz="1400" dirty="0">
                <a:solidFill>
                  <a:srgbClr val="FFFFFF"/>
                </a:solidFill>
                <a:latin typeface="Calibri" pitchFamily="34" charset="0"/>
              </a:rPr>
              <a:t>Include </a:t>
            </a:r>
            <a:r>
              <a:rPr lang="en-US" sz="1400" dirty="0" err="1">
                <a:solidFill>
                  <a:schemeClr val="bg1"/>
                </a:solidFill>
                <a:latin typeface="Century Schoolbook" pitchFamily="-84" charset="0"/>
              </a:rPr>
              <a:t>Crunch&amp;Sip</a:t>
            </a:r>
            <a:r>
              <a:rPr lang="en-US" sz="1400" baseline="30000" dirty="0">
                <a:solidFill>
                  <a:schemeClr val="bg1"/>
                </a:solidFill>
                <a:latin typeface="Century Schoolbook" pitchFamily="-84" charset="0"/>
              </a:rPr>
              <a:t>®</a:t>
            </a:r>
            <a:r>
              <a:rPr lang="en-US" sz="1400" dirty="0">
                <a:solidFill>
                  <a:schemeClr val="bg1"/>
                </a:solidFill>
                <a:latin typeface="Calibri" pitchFamily="34" charset="0"/>
              </a:rPr>
              <a:t> in your school policy.</a:t>
            </a:r>
            <a:r>
              <a:rPr lang="en-US" sz="1400" dirty="0">
                <a:solidFill>
                  <a:srgbClr val="FFFFFF"/>
                </a:solidFill>
                <a:latin typeface="Calibri" pitchFamily="34"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5316" y="2132857"/>
            <a:ext cx="7699116" cy="3744416"/>
          </a:xfrm>
          <a:prstGeom prst="rect">
            <a:avLst/>
          </a:prstGeom>
        </p:spPr>
      </p:pic>
      <p:sp>
        <p:nvSpPr>
          <p:cNvPr id="5" name="Rectangle 6"/>
          <p:cNvSpPr>
            <a:spLocks noGrp="1" noChangeArrowheads="1"/>
          </p:cNvSpPr>
          <p:nvPr>
            <p:ph type="title"/>
          </p:nvPr>
        </p:nvSpPr>
        <p:spPr>
          <a:xfrm>
            <a:off x="2326065" y="197083"/>
            <a:ext cx="7630616"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How can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r>
              <a:rPr lang="en-US" dirty="0">
                <a:solidFill>
                  <a:schemeClr val="bg1"/>
                </a:solidFill>
                <a:latin typeface="Century Schoolbook" panose="02040604050505020304" pitchFamily="18" charset="0"/>
                <a:ea typeface="ＭＳ Ｐゴシック" pitchFamily="34" charset="-128"/>
              </a:rPr>
              <a:t> be implemented at your school?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idx="1"/>
          </p:nvPr>
        </p:nvSpPr>
        <p:spPr>
          <a:xfrm>
            <a:off x="2423592" y="2060848"/>
            <a:ext cx="7848600" cy="3810000"/>
          </a:xfrm>
        </p:spPr>
        <p:txBody>
          <a:bodyPr/>
          <a:lstStyle/>
          <a:p>
            <a:pPr marL="0" indent="0" eaLnBrk="1" hangingPunct="1">
              <a:spcBef>
                <a:spcPts val="1200"/>
              </a:spcBef>
              <a:spcAft>
                <a:spcPts val="1200"/>
              </a:spcAft>
              <a:buNone/>
            </a:pPr>
            <a:r>
              <a:rPr lang="en-US" sz="2000" dirty="0">
                <a:ea typeface="ＭＳ Ｐゴシック" pitchFamily="34" charset="-128"/>
              </a:rPr>
              <a:t>Only fruit &amp; vegetables are suitable for </a:t>
            </a:r>
            <a:r>
              <a:rPr lang="en-US" sz="2000" dirty="0" err="1" smtClean="0">
                <a:ea typeface="ＭＳ Ｐゴシック" pitchFamily="34" charset="-128"/>
              </a:rPr>
              <a:t>Crunch&amp;Sip</a:t>
            </a:r>
            <a:r>
              <a:rPr lang="en-US" sz="2000" baseline="30000" dirty="0">
                <a:ea typeface="ＭＳ Ｐゴシック" pitchFamily="34" charset="-128"/>
              </a:rPr>
              <a:t>®</a:t>
            </a:r>
            <a:r>
              <a:rPr lang="en-US" sz="2000" dirty="0" smtClean="0">
                <a:ea typeface="ＭＳ Ｐゴシック" pitchFamily="34" charset="-128"/>
              </a:rPr>
              <a:t>. </a:t>
            </a:r>
            <a:r>
              <a:rPr lang="en-US" sz="2000" dirty="0">
                <a:ea typeface="ＭＳ Ｐゴシック" pitchFamily="34" charset="-128"/>
              </a:rPr>
              <a:t>These are not </a:t>
            </a:r>
            <a:r>
              <a:rPr lang="en-US" sz="2000" dirty="0" smtClean="0">
                <a:ea typeface="ＭＳ Ｐゴシック" pitchFamily="34" charset="-128"/>
              </a:rPr>
              <a:t>suitable:</a:t>
            </a:r>
            <a:endParaRPr lang="en-US" sz="2000" dirty="0">
              <a:ea typeface="ＭＳ Ｐゴシック" pitchFamily="34" charset="-128"/>
            </a:endParaRPr>
          </a:p>
          <a:p>
            <a:pPr eaLnBrk="1" hangingPunct="1">
              <a:spcBef>
                <a:spcPts val="1200"/>
              </a:spcBef>
              <a:spcAft>
                <a:spcPts val="1200"/>
              </a:spcAft>
              <a:buFont typeface="Wingdings" pitchFamily="2" charset="2"/>
              <a:buChar char="§"/>
            </a:pPr>
            <a:r>
              <a:rPr lang="en-US" sz="2000" dirty="0">
                <a:ea typeface="ＭＳ Ｐゴシック" pitchFamily="34" charset="-128"/>
              </a:rPr>
              <a:t>Fruit juice</a:t>
            </a:r>
          </a:p>
          <a:p>
            <a:pPr eaLnBrk="1" hangingPunct="1">
              <a:spcBef>
                <a:spcPts val="1200"/>
              </a:spcBef>
              <a:spcAft>
                <a:spcPts val="1200"/>
              </a:spcAft>
              <a:buFont typeface="Wingdings" pitchFamily="2" charset="2"/>
              <a:buChar char="§"/>
            </a:pPr>
            <a:r>
              <a:rPr lang="en-US" sz="2000" dirty="0">
                <a:ea typeface="ＭＳ Ｐゴシック" pitchFamily="34" charset="-128"/>
              </a:rPr>
              <a:t>Fruit products such as roll ups, leathers or straps</a:t>
            </a:r>
          </a:p>
          <a:p>
            <a:pPr eaLnBrk="1" hangingPunct="1">
              <a:spcBef>
                <a:spcPts val="1200"/>
              </a:spcBef>
              <a:spcAft>
                <a:spcPts val="1200"/>
              </a:spcAft>
              <a:buFont typeface="Wingdings" pitchFamily="2" charset="2"/>
              <a:buChar char="§"/>
            </a:pPr>
            <a:r>
              <a:rPr lang="en-US" sz="2000" dirty="0">
                <a:ea typeface="ＭＳ Ｐゴシック" pitchFamily="34" charset="-128"/>
              </a:rPr>
              <a:t>Potato or veggie chips</a:t>
            </a:r>
          </a:p>
          <a:p>
            <a:pPr eaLnBrk="1" hangingPunct="1">
              <a:spcBef>
                <a:spcPts val="1200"/>
              </a:spcBef>
              <a:spcAft>
                <a:spcPts val="1200"/>
              </a:spcAft>
              <a:buFont typeface="Wingdings" pitchFamily="2" charset="2"/>
              <a:buChar char="§"/>
            </a:pPr>
            <a:r>
              <a:rPr lang="en-US" sz="2000" dirty="0">
                <a:ea typeface="ＭＳ Ｐゴシック" pitchFamily="34" charset="-128"/>
              </a:rPr>
              <a:t>Olives</a:t>
            </a:r>
          </a:p>
          <a:p>
            <a:pPr eaLnBrk="1" hangingPunct="1">
              <a:spcBef>
                <a:spcPts val="1200"/>
              </a:spcBef>
              <a:spcAft>
                <a:spcPts val="1200"/>
              </a:spcAft>
              <a:buFont typeface="Wingdings" pitchFamily="2" charset="2"/>
              <a:buChar char="§"/>
            </a:pPr>
            <a:r>
              <a:rPr lang="en-US" sz="2000" dirty="0">
                <a:ea typeface="ＭＳ Ｐゴシック" pitchFamily="34" charset="-128"/>
              </a:rPr>
              <a:t>Fruit canned in syrup</a:t>
            </a:r>
          </a:p>
          <a:p>
            <a:pPr eaLnBrk="1" hangingPunct="1">
              <a:spcBef>
                <a:spcPts val="1200"/>
              </a:spcBef>
              <a:spcAft>
                <a:spcPts val="1200"/>
              </a:spcAft>
              <a:buFont typeface="Wingdings" pitchFamily="2" charset="2"/>
              <a:buChar char="§"/>
            </a:pPr>
            <a:r>
              <a:rPr lang="en-US" sz="2000" dirty="0">
                <a:ea typeface="ＭＳ Ｐゴシック" pitchFamily="34" charset="-128"/>
              </a:rPr>
              <a:t>Popcorn</a:t>
            </a:r>
          </a:p>
          <a:p>
            <a:pPr eaLnBrk="1" hangingPunct="1">
              <a:spcBef>
                <a:spcPts val="1200"/>
              </a:spcBef>
              <a:spcAft>
                <a:spcPts val="1200"/>
              </a:spcAft>
              <a:buFont typeface="Wingdings" pitchFamily="2" charset="2"/>
              <a:buChar char="§"/>
            </a:pPr>
            <a:endParaRPr lang="en-US" sz="2000" dirty="0">
              <a:ea typeface="ＭＳ Ｐゴシック" pitchFamily="34" charset="-128"/>
            </a:endParaRPr>
          </a:p>
        </p:txBody>
      </p:sp>
      <p:sp>
        <p:nvSpPr>
          <p:cNvPr id="5" name="Rectangle 6"/>
          <p:cNvSpPr>
            <a:spLocks noGrp="1" noChangeArrowheads="1"/>
          </p:cNvSpPr>
          <p:nvPr>
            <p:ph type="title"/>
          </p:nvPr>
        </p:nvSpPr>
        <p:spPr>
          <a:xfrm>
            <a:off x="2326065" y="197083"/>
            <a:ext cx="7630616" cy="1143000"/>
          </a:xfrm>
        </p:spPr>
        <p:txBody>
          <a:bodyPr/>
          <a:lstStyle/>
          <a:p>
            <a:pPr eaLnBrk="1" hangingPunct="1"/>
            <a:r>
              <a:rPr lang="en-US" dirty="0">
                <a:solidFill>
                  <a:schemeClr val="bg1"/>
                </a:solidFill>
                <a:latin typeface="Century Schoolbook" panose="02040604050505020304" pitchFamily="18" charset="0"/>
                <a:ea typeface="ＭＳ Ｐゴシック" pitchFamily="34" charset="-128"/>
              </a:rPr>
              <a:t>How can </a:t>
            </a:r>
            <a:r>
              <a:rPr lang="en-US" dirty="0" err="1">
                <a:solidFill>
                  <a:schemeClr val="bg1"/>
                </a:solidFill>
                <a:latin typeface="Century Schoolbook" panose="02040604050505020304" pitchFamily="18" charset="0"/>
                <a:ea typeface="ＭＳ Ｐゴシック" pitchFamily="34" charset="-128"/>
              </a:rPr>
              <a:t>Crunch&amp;Sip</a:t>
            </a:r>
            <a:r>
              <a:rPr lang="en-US" baseline="30000" dirty="0">
                <a:solidFill>
                  <a:schemeClr val="bg1"/>
                </a:solidFill>
                <a:latin typeface="Century Schoolbook" panose="02040604050505020304" pitchFamily="18" charset="0"/>
                <a:ea typeface="ＭＳ Ｐゴシック" pitchFamily="34" charset="-128"/>
              </a:rPr>
              <a:t>®</a:t>
            </a:r>
            <a:r>
              <a:rPr lang="en-US" dirty="0">
                <a:solidFill>
                  <a:schemeClr val="bg1"/>
                </a:solidFill>
                <a:latin typeface="Century Schoolbook" panose="02040604050505020304" pitchFamily="18" charset="0"/>
                <a:ea typeface="ＭＳ Ｐゴシック" pitchFamily="34" charset="-128"/>
              </a:rPr>
              <a:t> be implemented at your school?</a:t>
            </a:r>
          </a:p>
        </p:txBody>
      </p:sp>
    </p:spTree>
    <p:extLst>
      <p:ext uri="{BB962C8B-B14F-4D97-AF65-F5344CB8AC3E}">
        <p14:creationId xmlns:p14="http://schemas.microsoft.com/office/powerpoint/2010/main" val="1605187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367B00AB336842B31838120EF67308" ma:contentTypeVersion="2" ma:contentTypeDescription="Create a new document." ma:contentTypeScope="" ma:versionID="8cabf045fd78206d3cbde1c5b4a02306">
  <xsd:schema xmlns:xsd="http://www.w3.org/2001/XMLSchema" xmlns:xs="http://www.w3.org/2001/XMLSchema" xmlns:p="http://schemas.microsoft.com/office/2006/metadata/properties" xmlns:ns1="http://schemas.microsoft.com/sharepoint/v3" targetNamespace="http://schemas.microsoft.com/office/2006/metadata/properties" ma:root="true" ma:fieldsID="1c9f023fbddf0f460c3aff860c311233"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ED61B1-13F7-4718-9CF0-6FF6D60B4E86}"/>
</file>

<file path=customXml/itemProps2.xml><?xml version="1.0" encoding="utf-8"?>
<ds:datastoreItem xmlns:ds="http://schemas.openxmlformats.org/officeDocument/2006/customXml" ds:itemID="{7E748C46-68CA-4A18-8331-633AEE9F2EFE}"/>
</file>

<file path=customXml/itemProps3.xml><?xml version="1.0" encoding="utf-8"?>
<ds:datastoreItem xmlns:ds="http://schemas.openxmlformats.org/officeDocument/2006/customXml" ds:itemID="{995EFB3D-E7F8-4E92-BA6E-E694BE1F0980}"/>
</file>

<file path=docProps/app.xml><?xml version="1.0" encoding="utf-8"?>
<Properties xmlns="http://schemas.openxmlformats.org/officeDocument/2006/extended-properties" xmlns:vt="http://schemas.openxmlformats.org/officeDocument/2006/docPropsVTypes">
  <Template/>
  <TotalTime>1918</TotalTime>
  <Words>915</Words>
  <Application>Microsoft Office PowerPoint</Application>
  <PresentationFormat>Widescreen</PresentationFormat>
  <Paragraphs>100</Paragraphs>
  <Slides>11</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Calibri</vt:lpstr>
      <vt:lpstr>Century Schoolbook</vt:lpstr>
      <vt:lpstr>Impact</vt:lpstr>
      <vt:lpstr>Wingdings</vt:lpstr>
      <vt:lpstr>Office Theme</vt:lpstr>
      <vt:lpstr>Crunch&amp;Sip®</vt:lpstr>
      <vt:lpstr>Overview</vt:lpstr>
      <vt:lpstr>What is Crunch&amp;Sip®?</vt:lpstr>
      <vt:lpstr>Why should your school participate in Crunch&amp;Sip®?</vt:lpstr>
      <vt:lpstr>Why should your school participate in Crunch&amp;Sip®?</vt:lpstr>
      <vt:lpstr>Hear what others say about Crunch&amp;Sip®</vt:lpstr>
      <vt:lpstr>How can Crunch&amp;Sip® be implemented at your school?</vt:lpstr>
      <vt:lpstr>How can Crunch&amp;Sip® be implemented at your school?</vt:lpstr>
      <vt:lpstr>How can Crunch&amp;Sip® be implemented at your school?</vt:lpstr>
      <vt:lpstr>Challenges</vt:lpstr>
      <vt:lpstr>Remember…</vt:lpstr>
    </vt:vector>
  </TitlesOfParts>
  <Company>The NSW School Canteen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Crunch&amp;Sip® Implemenation presentation for staff</dc:title>
  <dc:creator>BRAVO, Andrea</dc:creator>
  <cp:lastModifiedBy>Danielle Rive</cp:lastModifiedBy>
  <cp:revision>135</cp:revision>
  <cp:lastPrinted>2013-07-05T05:55:50Z</cp:lastPrinted>
  <dcterms:created xsi:type="dcterms:W3CDTF">2012-12-16T22:56:45Z</dcterms:created>
  <dcterms:modified xsi:type="dcterms:W3CDTF">2020-10-19T01:36:47Z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0x0101006E367B00AB336842B31838120EF67308</vt:lpwstr>
  </property>
  <property fmtid="{D5CDD505-2E9C-101B-9397-08002B2CF9AE}" pid="3" name="Order">
    <vt:r8>18800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