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256" r:id="rId5"/>
    <p:sldId id="273" r:id="rId6"/>
    <p:sldId id="257" r:id="rId7"/>
    <p:sldId id="286" r:id="rId8"/>
    <p:sldId id="274" r:id="rId9"/>
    <p:sldId id="275" r:id="rId10"/>
    <p:sldId id="283" r:id="rId11"/>
    <p:sldId id="294" r:id="rId12"/>
    <p:sldId id="268" r:id="rId13"/>
  </p:sldIdLst>
  <p:sldSz cx="12192000" cy="6858000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brav" initials="a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390" autoAdjust="0"/>
  </p:normalViewPr>
  <p:slideViewPr>
    <p:cSldViewPr>
      <p:cViewPr varScale="1">
        <p:scale>
          <a:sx n="60" d="100"/>
          <a:sy n="60" d="100"/>
        </p:scale>
        <p:origin x="816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51A449-5783-421F-A5DB-93B1ACC3EFC6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0778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BEB925E-1E21-41B5-AD03-138EBF29E9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656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9C8735-3061-4EFF-A5BE-8FD3E212457D}" type="slidenum">
              <a:rPr lang="en-US"/>
              <a:pPr/>
              <a:t>1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AU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1474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2D3D4B-0782-49AD-A79A-971750EFAD20}" type="slidenum">
              <a:rPr lang="en-US"/>
              <a:pPr/>
              <a:t>2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This presentation aims to inform parents about the </a:t>
            </a:r>
            <a:r>
              <a:rPr lang="en-US" dirty="0" err="1" smtClean="0">
                <a:latin typeface="Arial" pitchFamily="34" charset="0"/>
                <a:ea typeface="ＭＳ Ｐゴシック" pitchFamily="34" charset="-128"/>
              </a:rPr>
              <a:t>Crunch&amp;Sip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 program and the associated benefits of the program.</a:t>
            </a:r>
          </a:p>
          <a:p>
            <a:pPr eaLnBrk="1" hangingPunct="1"/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7555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4B7284-80BE-4EF5-A2DF-4ACA8374615F}" type="slidenum">
              <a:rPr lang="en-US"/>
              <a:pPr/>
              <a:t>3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The Crunch&amp;Sip</a:t>
            </a:r>
            <a:r>
              <a:rPr lang="en-US" baseline="30000" smtClean="0">
                <a:latin typeface="Arial" pitchFamily="34" charset="0"/>
                <a:ea typeface="ＭＳ Ｐゴシック" pitchFamily="34" charset="-128"/>
              </a:rPr>
              <a:t>® </a:t>
            </a:r>
            <a:r>
              <a:rPr lang="en-US" smtClean="0">
                <a:latin typeface="Arial" pitchFamily="34" charset="0"/>
                <a:ea typeface="ＭＳ Ｐゴシック" pitchFamily="34" charset="-128"/>
              </a:rPr>
              <a:t>break is a time for students to have a snack of fruit or salad vegetables and a drink of water during class. Many children can get tired and lose concentration during long learning sessions. The short Crunch&amp;Sip</a:t>
            </a:r>
            <a:r>
              <a:rPr lang="en-US" baseline="30000" smtClean="0">
                <a:latin typeface="Arial" pitchFamily="34" charset="0"/>
                <a:ea typeface="ＭＳ Ｐゴシック" pitchFamily="34" charset="-128"/>
              </a:rPr>
              <a:t>® </a:t>
            </a:r>
            <a:r>
              <a:rPr lang="en-US" smtClean="0">
                <a:latin typeface="Arial" pitchFamily="34" charset="0"/>
                <a:ea typeface="ＭＳ Ｐゴシック" pitchFamily="34" charset="-128"/>
              </a:rPr>
              <a:t>break provides an opportunity to refocus and helps improve concentration as well as physical and mental performance.</a:t>
            </a:r>
          </a:p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1972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175413-E7CF-46FA-9AD8-49AC959621A9}" type="slidenum">
              <a:rPr lang="en-US"/>
              <a:pPr/>
              <a:t>4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>
              <a:buFont typeface="Calibri" pitchFamily="34" charset="0"/>
              <a:buAutoNum type="arabicPeriod"/>
            </a:pP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Every child deserves the best start in life.</a:t>
            </a:r>
          </a:p>
          <a:p>
            <a:pPr marL="228600" indent="-228600" eaLnBrk="1" hangingPunct="1">
              <a:buFont typeface="Calibri" pitchFamily="34" charset="0"/>
              <a:buAutoNum type="arabicPeriod"/>
            </a:pP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Good eating habits formed during childhood help children grow well and protect them against disease in later life.</a:t>
            </a:r>
          </a:p>
          <a:p>
            <a:pPr marL="228600" indent="-228600" eaLnBrk="1" hangingPunct="1">
              <a:buFont typeface="Calibri" pitchFamily="34" charset="0"/>
              <a:buAutoNum type="arabicPeriod"/>
            </a:pPr>
            <a:r>
              <a:rPr lang="en-US" dirty="0" smtClean="0"/>
              <a:t>Only 1 in 20 (5%) of children in NSW (aged 5-15 years)</a:t>
            </a:r>
            <a:r>
              <a:rPr lang="en-US" baseline="0" dirty="0" smtClean="0"/>
              <a:t> </a:t>
            </a:r>
            <a:r>
              <a:rPr lang="en-US" dirty="0" smtClean="0"/>
              <a:t>eat the recommended amount of vegetables daily.</a:t>
            </a:r>
            <a:endParaRPr lang="en-US" baseline="0" dirty="0" smtClean="0"/>
          </a:p>
          <a:p>
            <a:pPr marL="228600" indent="-228600" eaLnBrk="1" hangingPunct="1">
              <a:buFont typeface="Calibri" pitchFamily="34" charset="0"/>
              <a:buAutoNum type="arabicPeriod"/>
            </a:pP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There is also evidence that children who consume low levels of fruit and vegetables are more likely to be overweight or obese.</a:t>
            </a:r>
          </a:p>
          <a:p>
            <a:pPr marL="228600" indent="-228600" eaLnBrk="1" hangingPunct="1"/>
            <a:endParaRPr lang="en-US" dirty="0" smtClean="0">
              <a:latin typeface="Arial" pitchFamily="34" charset="0"/>
              <a:ea typeface="ＭＳ Ｐゴシック" pitchFamily="34" charset="-128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Source: NSW Health - https://www.health.nsw.gov.au/hsnsw/Publications/chief-health-officers-report-2017.pdf</a:t>
            </a:r>
            <a:endParaRPr lang="en-US" dirty="0" smtClean="0"/>
          </a:p>
          <a:p>
            <a:pPr marL="228600" indent="-228600" eaLnBrk="1" hangingPunct="1"/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7062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12E46C-92E4-4655-BA0F-9B291C9F04FE}" type="slidenum">
              <a:rPr lang="en-US"/>
              <a:pPr/>
              <a:t>5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9550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76DB5A-8D10-42A9-A9B1-F0EA2F639B95}" type="slidenum">
              <a:rPr lang="en-US"/>
              <a:pPr/>
              <a:t>6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Take a look at this video presentation to hear what other schools think of the </a:t>
            </a:r>
            <a:r>
              <a:rPr lang="en-US" dirty="0" err="1" smtClean="0">
                <a:latin typeface="Arial" pitchFamily="34" charset="0"/>
                <a:ea typeface="ＭＳ Ｐゴシック" pitchFamily="34" charset="-128"/>
              </a:rPr>
              <a:t>Crunch&amp;Sip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 program.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{PLAY VIDEO}. 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{REQUIRES</a:t>
            </a:r>
            <a:r>
              <a:rPr lang="en-US" baseline="0" dirty="0" smtClean="0">
                <a:latin typeface="Arial" pitchFamily="34" charset="0"/>
                <a:ea typeface="ＭＳ Ｐゴシック" pitchFamily="34" charset="-128"/>
              </a:rPr>
              <a:t> INTERNET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}</a:t>
            </a:r>
            <a:r>
              <a:rPr lang="en-US" baseline="0" dirty="0" smtClean="0">
                <a:latin typeface="Arial" pitchFamily="34" charset="0"/>
                <a:ea typeface="ＭＳ Ｐゴシック" pitchFamily="34" charset="-128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latin typeface="Arial" pitchFamily="34" charset="0"/>
                <a:ea typeface="ＭＳ Ｐゴシック" pitchFamily="34" charset="-128"/>
              </a:rPr>
              <a:t>Link: https://www.youtube.com/watch?v=6YZPlHwnyag</a:t>
            </a:r>
            <a:endParaRPr lang="en-US" dirty="0" smtClean="0">
              <a:latin typeface="Arial" pitchFamily="34" charset="0"/>
              <a:ea typeface="ＭＳ Ｐゴシック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34" charset="0"/>
              <a:ea typeface="ＭＳ Ｐゴシック" pitchFamily="34" charset="-128"/>
            </a:endParaRPr>
          </a:p>
          <a:p>
            <a:pPr eaLnBrk="1" hangingPunct="1"/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18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53C815-9F4D-461A-9112-487BEE4E707E}" type="slidenum">
              <a:rPr lang="en-US"/>
              <a:pPr/>
              <a:t>7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Encourage more vegetables than fruit and advise changing up the options, so the children don</a:t>
            </a:r>
            <a:r>
              <a:rPr lang="ja-JP" altLang="en-US" smtClean="0">
                <a:latin typeface="Arial" pitchFamily="34" charset="0"/>
                <a:ea typeface="ＭＳ Ｐゴシック" pitchFamily="34" charset="-128"/>
              </a:rPr>
              <a:t>’</a:t>
            </a:r>
            <a:r>
              <a:rPr lang="en-US" altLang="ja-JP" smtClean="0">
                <a:latin typeface="Arial" pitchFamily="34" charset="0"/>
                <a:ea typeface="ＭＳ Ｐゴシック" pitchFamily="34" charset="-128"/>
              </a:rPr>
              <a:t>t get bored BUT can also experience new vegetables and fruit they haven</a:t>
            </a:r>
            <a:r>
              <a:rPr lang="ja-JP" altLang="en-US" smtClean="0">
                <a:latin typeface="Arial" pitchFamily="34" charset="0"/>
                <a:ea typeface="ＭＳ Ｐゴシック" pitchFamily="34" charset="-128"/>
              </a:rPr>
              <a:t>’</a:t>
            </a:r>
            <a:r>
              <a:rPr lang="en-US" altLang="ja-JP" smtClean="0">
                <a:latin typeface="Arial" pitchFamily="34" charset="0"/>
                <a:ea typeface="ＭＳ Ｐゴシック" pitchFamily="34" charset="-128"/>
              </a:rPr>
              <a:t>t tasted before.</a:t>
            </a:r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4583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12E46C-92E4-4655-BA0F-9B291C9F04FE}" type="slidenum">
              <a:rPr lang="en-US"/>
              <a:pPr/>
              <a:t>8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Explain that these foods have often been accidentally brought to </a:t>
            </a:r>
            <a:r>
              <a:rPr lang="en-US" dirty="0" err="1" smtClean="0">
                <a:latin typeface="Arial" pitchFamily="34" charset="0"/>
                <a:ea typeface="ＭＳ Ｐゴシック" pitchFamily="34" charset="-128"/>
              </a:rPr>
              <a:t>Crunch&amp;Sip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 sessions – popcorn for instance, may be a healthier option than chips… however is not appropriate for </a:t>
            </a:r>
            <a:r>
              <a:rPr lang="en-US" dirty="0" err="1" smtClean="0">
                <a:latin typeface="Arial" pitchFamily="34" charset="0"/>
                <a:ea typeface="ＭＳ Ｐゴシック" pitchFamily="34" charset="-128"/>
              </a:rPr>
              <a:t>Crunch&amp;Sip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7567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8CAA58-9B60-4A28-A5ED-533E91005BFC}" type="slidenum">
              <a:rPr lang="en-US"/>
              <a:pPr/>
              <a:t>9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210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64BCA-7E94-4745-9641-AE91F4B959F6}" type="datetime1">
              <a:rPr lang="en-US" smtClean="0"/>
              <a:pPr/>
              <a:t>10/19/2020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34367-3014-49E1-A5A0-B4A9E5A1BE2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CA7DCD-C6A8-4727-8C64-6048B632EBA2}" type="datetime1">
              <a:rPr lang="en-US"/>
              <a:pPr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B5B84-7CE6-4B8E-829C-62C8A14EF5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926B71-9A69-4DE9-B98F-193F51C7EE63}" type="datetime1">
              <a:rPr lang="en-US"/>
              <a:pPr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1CA13-60E6-4ACB-8D28-8F3B1BBAF3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3C0681-7B64-4232-8EBC-A189D232A63E}" type="datetime1">
              <a:rPr lang="en-US"/>
              <a:pPr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431E8-E02F-441B-8FBE-1FA2260188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15B0F9-0F69-41D9-8599-8B86C3481F68}" type="datetime1">
              <a:rPr lang="en-US"/>
              <a:pPr/>
              <a:t>10/19/2020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120E8-5441-49BA-8977-71CA3ED7E1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3424F9-5A3A-482C-A0FC-8F260541C030}" type="datetime1">
              <a:rPr lang="en-US"/>
              <a:pPr/>
              <a:t>10/19/2020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3CA494-C38D-4558-8581-50E9DF4D7C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B044C6-131B-4817-A182-4F7CB0694D19}" type="datetime1">
              <a:rPr lang="en-US"/>
              <a:pPr/>
              <a:t>10/19/2020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48151-9B60-4D16-85B8-C5DFA0E4FB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596562-CE5C-4E56-B895-977F6C2FC966}" type="datetime1">
              <a:rPr lang="en-US"/>
              <a:pPr/>
              <a:t>10/19/2020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57163C-2927-4697-8607-F2DC69A3EE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075EA5-A3B5-4F61-A51C-E38A7798D26A}" type="datetime1">
              <a:rPr lang="en-US"/>
              <a:pPr/>
              <a:t>10/19/2020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C5C52C-B2AF-485B-A689-3C10047847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FEEFB2-5AD4-46C0-AEDA-AB370DEE410E}" type="datetime1">
              <a:rPr lang="en-US"/>
              <a:pPr/>
              <a:t>10/19/2020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52161B-5788-4F59-8EA4-3ED3266A66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F3C64BCA-7E94-4745-9641-AE91F4B959F6}" type="datetime1">
              <a:rPr lang="en-US"/>
              <a:pPr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5334367-3014-49E1-A5A0-B4A9E5A1BE2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-1"/>
            <a:ext cx="12192000" cy="1600201"/>
          </a:xfrm>
          <a:prstGeom prst="rect">
            <a:avLst/>
          </a:prstGeom>
          <a:solidFill>
            <a:srgbClr val="00804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5787598"/>
            <a:ext cx="720080" cy="7647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6154727"/>
            <a:ext cx="2157490" cy="3706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YZPlHwnyag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health.nsw.gov.au/heal/primaryschools/Pages/crunch-and-sip.asp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105056" y="215784"/>
            <a:ext cx="6019800" cy="1143000"/>
          </a:xfrm>
          <a:noFill/>
        </p:spPr>
        <p:txBody>
          <a:bodyPr/>
          <a:lstStyle/>
          <a:p>
            <a:pPr eaLnBrk="1" hangingPunct="1"/>
            <a:r>
              <a:rPr lang="en-US" dirty="0" err="1" smtClean="0">
                <a:solidFill>
                  <a:schemeClr val="bg1"/>
                </a:solidFill>
                <a:latin typeface="Century Schoolbook" pitchFamily="-84" charset="0"/>
                <a:ea typeface="ＭＳ Ｐゴシック" pitchFamily="34" charset="-128"/>
              </a:rPr>
              <a:t>Crunch&amp;Sip</a:t>
            </a:r>
            <a:r>
              <a:rPr lang="en-US" baseline="30000" dirty="0" smtClean="0">
                <a:solidFill>
                  <a:schemeClr val="bg1"/>
                </a:solidFill>
                <a:latin typeface="Century Schoolbook" pitchFamily="-84" charset="0"/>
                <a:ea typeface="ＭＳ Ｐゴシック" pitchFamily="34" charset="-128"/>
              </a:rPr>
              <a:t>®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5363" name="Rectangle 12"/>
          <p:cNvSpPr>
            <a:spLocks noChangeArrowheads="1"/>
          </p:cNvSpPr>
          <p:nvPr/>
        </p:nvSpPr>
        <p:spPr bwMode="auto">
          <a:xfrm>
            <a:off x="3709988" y="19827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AU"/>
          </a:p>
        </p:txBody>
      </p:sp>
      <p:sp>
        <p:nvSpPr>
          <p:cNvPr id="10" name="Rectangle 8"/>
          <p:cNvSpPr txBox="1">
            <a:spLocks noChangeArrowheads="1"/>
          </p:cNvSpPr>
          <p:nvPr/>
        </p:nvSpPr>
        <p:spPr bwMode="auto">
          <a:xfrm>
            <a:off x="1580266" y="483277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US" sz="1500" dirty="0" smtClean="0">
              <a:solidFill>
                <a:srgbClr val="898989"/>
              </a:solidFill>
              <a:ea typeface="ＭＳ Ｐゴシック" pitchFamily="34" charset="-128"/>
            </a:endParaRPr>
          </a:p>
          <a:p>
            <a:r>
              <a:rPr lang="en-US" sz="1600" i="1" dirty="0" smtClean="0"/>
              <a:t>NSW Health acknowledges </a:t>
            </a:r>
            <a:r>
              <a:rPr lang="en-US" sz="1600" i="1" dirty="0"/>
              <a:t>the development </a:t>
            </a:r>
            <a:r>
              <a:rPr lang="en-US" sz="1600" i="1" dirty="0" smtClean="0"/>
              <a:t>of the </a:t>
            </a:r>
            <a:r>
              <a:rPr lang="en-US" sz="1600" i="1" dirty="0" err="1"/>
              <a:t>Crunch&amp;Sip</a:t>
            </a:r>
            <a:r>
              <a:rPr lang="en-US" sz="1600" i="1" dirty="0"/>
              <a:t>® campaign by </a:t>
            </a:r>
            <a:endParaRPr lang="en-US" sz="1600" i="1" dirty="0" smtClean="0"/>
          </a:p>
          <a:p>
            <a:r>
              <a:rPr lang="en-US" sz="1600" i="1" dirty="0" smtClean="0"/>
              <a:t>the </a:t>
            </a:r>
            <a:r>
              <a:rPr lang="en-US" sz="1600" i="1" dirty="0"/>
              <a:t>Department of </a:t>
            </a:r>
            <a:r>
              <a:rPr lang="en-US" sz="1600" i="1" dirty="0" smtClean="0"/>
              <a:t>Health, </a:t>
            </a:r>
            <a:r>
              <a:rPr lang="en-AU" sz="1600" i="1" dirty="0" smtClean="0"/>
              <a:t>Western </a:t>
            </a:r>
            <a:r>
              <a:rPr lang="en-AU" sz="1600" i="1" dirty="0"/>
              <a:t>Australia</a:t>
            </a:r>
            <a:r>
              <a:rPr lang="en-AU" sz="1600" i="1" dirty="0" smtClean="0"/>
              <a:t>.</a:t>
            </a:r>
            <a:endParaRPr lang="en-US" sz="1500" dirty="0">
              <a:solidFill>
                <a:srgbClr val="898989"/>
              </a:solidFill>
              <a:ea typeface="ＭＳ Ｐゴシック" pitchFamily="34" charset="-128"/>
            </a:endParaRPr>
          </a:p>
        </p:txBody>
      </p:sp>
      <p:pic>
        <p:nvPicPr>
          <p:cNvPr id="11" name="Picture 10" descr="\\Livsvfs01\groupdata$\Liverpool Preventative Health\Healthy Children\Go4Fun\Advertising and Communications\Multimedia Assets - Images Videos Radio\Images\Online Images\PHOTOS - GO4FUN\Go4Fun 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2614232"/>
            <a:ext cx="3024336" cy="2148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lum brigh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199" y="2636912"/>
            <a:ext cx="3240361" cy="21602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373" y="2520888"/>
            <a:ext cx="2761779" cy="2301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6"/>
          <p:cNvSpPr>
            <a:spLocks noGrp="1" noChangeArrowheads="1"/>
          </p:cNvSpPr>
          <p:nvPr>
            <p:ph type="title"/>
          </p:nvPr>
        </p:nvSpPr>
        <p:spPr>
          <a:xfrm>
            <a:off x="3429000" y="260648"/>
            <a:ext cx="54102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Overview</a:t>
            </a:r>
            <a:endParaRPr lang="en-US" dirty="0">
              <a:latin typeface="Century Schoolbook" panose="02040604050505020304" pitchFamily="18" charset="0"/>
              <a:ea typeface="ＭＳ Ｐゴシック" pitchFamily="34" charset="-128"/>
            </a:endParaRPr>
          </a:p>
        </p:txBody>
      </p:sp>
      <p:sp>
        <p:nvSpPr>
          <p:cNvPr id="17411" name="Rectangle 7"/>
          <p:cNvSpPr>
            <a:spLocks noGrp="1" noChangeArrowheads="1"/>
          </p:cNvSpPr>
          <p:nvPr>
            <p:ph idx="1"/>
          </p:nvPr>
        </p:nvSpPr>
        <p:spPr>
          <a:xfrm>
            <a:off x="3110880" y="2420888"/>
            <a:ext cx="6046440" cy="3371056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n-US" sz="2400" dirty="0">
                <a:ea typeface="ＭＳ Ｐゴシック" pitchFamily="34" charset="-128"/>
              </a:rPr>
              <a:t>What is </a:t>
            </a:r>
            <a:r>
              <a:rPr lang="en-US" sz="2400" dirty="0" err="1">
                <a:ea typeface="ＭＳ Ｐゴシック" pitchFamily="34" charset="-128"/>
              </a:rPr>
              <a:t>Crunch&amp;Sip</a:t>
            </a:r>
            <a:r>
              <a:rPr lang="en-US" sz="2400" baseline="30000" dirty="0" smtClean="0">
                <a:ea typeface="ＭＳ Ｐゴシック" pitchFamily="34" charset="-128"/>
              </a:rPr>
              <a:t>®</a:t>
            </a:r>
            <a:r>
              <a:rPr lang="en-US" sz="2400" dirty="0" smtClean="0">
                <a:ea typeface="ＭＳ Ｐゴシック" pitchFamily="34" charset="-128"/>
              </a:rPr>
              <a:t>?</a:t>
            </a:r>
            <a:endParaRPr lang="en-US" sz="2400" dirty="0">
              <a:ea typeface="ＭＳ Ｐゴシック" pitchFamily="34" charset="-128"/>
            </a:endParaRPr>
          </a:p>
          <a:p>
            <a:pPr eaLnBrk="1" hangingPunct="1">
              <a:buFontTx/>
              <a:buChar char="•"/>
            </a:pPr>
            <a:endParaRPr lang="en-US" sz="2400" dirty="0">
              <a:ea typeface="ＭＳ Ｐゴシック" pitchFamily="34" charset="-128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n-US" sz="2400" dirty="0">
                <a:ea typeface="ＭＳ Ｐゴシック" pitchFamily="34" charset="-128"/>
              </a:rPr>
              <a:t>Why </a:t>
            </a:r>
            <a:r>
              <a:rPr lang="en-US" sz="2400" dirty="0" smtClean="0">
                <a:solidFill>
                  <a:srgbClr val="000000"/>
                </a:solidFill>
                <a:ea typeface="ＭＳ Ｐゴシック" pitchFamily="34" charset="-128"/>
              </a:rPr>
              <a:t>our </a:t>
            </a:r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school </a:t>
            </a:r>
            <a:r>
              <a:rPr lang="en-US" sz="2400" dirty="0" smtClean="0">
                <a:solidFill>
                  <a:srgbClr val="000000"/>
                </a:solidFill>
                <a:ea typeface="ＭＳ Ｐゴシック" pitchFamily="34" charset="-128"/>
              </a:rPr>
              <a:t>participates </a:t>
            </a:r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in </a:t>
            </a:r>
            <a:r>
              <a:rPr lang="en-US" sz="2400" dirty="0" err="1">
                <a:solidFill>
                  <a:srgbClr val="000000"/>
                </a:solidFill>
                <a:ea typeface="ＭＳ Ｐゴシック" pitchFamily="34" charset="-128"/>
              </a:rPr>
              <a:t>Crunch&amp;Sip</a:t>
            </a:r>
            <a:r>
              <a:rPr lang="en-US" sz="2400" baseline="30000" dirty="0">
                <a:solidFill>
                  <a:srgbClr val="000000"/>
                </a:solidFill>
                <a:ea typeface="ＭＳ Ｐゴシック" pitchFamily="34" charset="-128"/>
              </a:rPr>
              <a:t>®</a:t>
            </a:r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endParaRPr lang="en-US" sz="240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eaLnBrk="1" hangingPunct="1">
              <a:buFontTx/>
              <a:buChar char="•"/>
            </a:pPr>
            <a:endParaRPr lang="en-US" sz="2400" dirty="0">
              <a:ea typeface="ＭＳ Ｐゴシック" pitchFamily="34" charset="-128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What others say about </a:t>
            </a:r>
            <a:r>
              <a:rPr lang="en-US" sz="2400" dirty="0" err="1">
                <a:solidFill>
                  <a:srgbClr val="000000"/>
                </a:solidFill>
                <a:ea typeface="ＭＳ Ｐゴシック" pitchFamily="34" charset="-128"/>
              </a:rPr>
              <a:t>Crunch&amp;Sip</a:t>
            </a:r>
            <a:r>
              <a:rPr lang="en-US" sz="2400" baseline="30000" dirty="0">
                <a:solidFill>
                  <a:srgbClr val="000000"/>
                </a:solidFill>
                <a:ea typeface="ＭＳ Ｐゴシック" pitchFamily="34" charset="-128"/>
              </a:rPr>
              <a:t>® </a:t>
            </a:r>
            <a:endParaRPr lang="en-US" sz="240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eaLnBrk="1" hangingPunct="1">
              <a:buFont typeface="Wingdings" pitchFamily="2" charset="2"/>
              <a:buChar char="§"/>
            </a:pPr>
            <a:endParaRPr lang="en-US" sz="240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What is the role of parents?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6"/>
          <p:cNvSpPr>
            <a:spLocks noGrp="1" noChangeArrowheads="1"/>
          </p:cNvSpPr>
          <p:nvPr>
            <p:ph type="title"/>
          </p:nvPr>
        </p:nvSpPr>
        <p:spPr>
          <a:xfrm>
            <a:off x="2855640" y="188640"/>
            <a:ext cx="6478488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What is </a:t>
            </a:r>
            <a:r>
              <a:rPr lang="en-US" dirty="0" err="1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Crunch&amp;Sip</a:t>
            </a:r>
            <a:r>
              <a:rPr lang="en-US" baseline="30000" dirty="0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®</a:t>
            </a:r>
            <a:r>
              <a:rPr lang="en-US" dirty="0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?</a:t>
            </a:r>
            <a:endParaRPr lang="en-US" dirty="0">
              <a:latin typeface="Century Schoolbook" panose="02040604050505020304" pitchFamily="18" charset="0"/>
              <a:ea typeface="ＭＳ Ｐゴシック" pitchFamily="34" charset="-128"/>
            </a:endParaRPr>
          </a:p>
        </p:txBody>
      </p:sp>
      <p:sp>
        <p:nvSpPr>
          <p:cNvPr id="19458" name="Rectangle 7"/>
          <p:cNvSpPr>
            <a:spLocks noGrp="1" noChangeArrowheads="1"/>
          </p:cNvSpPr>
          <p:nvPr>
            <p:ph idx="1"/>
          </p:nvPr>
        </p:nvSpPr>
        <p:spPr>
          <a:xfrm>
            <a:off x="2209800" y="2362200"/>
            <a:ext cx="8134672" cy="3810000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err="1">
                <a:ea typeface="ＭＳ Ｐゴシック" pitchFamily="34" charset="-128"/>
              </a:rPr>
              <a:t>Crunch&amp;Sip</a:t>
            </a:r>
            <a:r>
              <a:rPr lang="en-US" sz="2400" baseline="30000" dirty="0">
                <a:ea typeface="ＭＳ Ｐゴシック" pitchFamily="34" charset="-128"/>
              </a:rPr>
              <a:t>® </a:t>
            </a:r>
            <a:r>
              <a:rPr lang="en-US" sz="2400" dirty="0">
                <a:ea typeface="ＭＳ Ｐゴシック" pitchFamily="34" charset="-128"/>
              </a:rPr>
              <a:t>encourages children to eat vegetables or fruit and drink water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>
                <a:ea typeface="ＭＳ Ｐゴシック" pitchFamily="34" charset="-128"/>
              </a:rPr>
              <a:t>Students </a:t>
            </a:r>
            <a:r>
              <a:rPr lang="ja-JP" altLang="en-US" sz="2400" dirty="0">
                <a:ea typeface="ＭＳ Ｐゴシック" pitchFamily="34" charset="-128"/>
              </a:rPr>
              <a:t>‘</a:t>
            </a:r>
            <a:r>
              <a:rPr lang="en-US" altLang="ja-JP" sz="2400" dirty="0">
                <a:ea typeface="ＭＳ Ｐゴシック" pitchFamily="34" charset="-128"/>
              </a:rPr>
              <a:t>refuel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 on fruit and vegetables and </a:t>
            </a:r>
            <a:r>
              <a:rPr lang="ja-JP" altLang="en-US" sz="2400" dirty="0">
                <a:ea typeface="ＭＳ Ｐゴシック" pitchFamily="34" charset="-128"/>
              </a:rPr>
              <a:t>‘</a:t>
            </a:r>
            <a:r>
              <a:rPr lang="en-US" altLang="ja-JP" sz="2400" dirty="0">
                <a:ea typeface="ＭＳ Ｐゴシック" pitchFamily="34" charset="-128"/>
              </a:rPr>
              <a:t>rehydrate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 on water during a supervised, set time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ja-JP" sz="2400" dirty="0">
                <a:ea typeface="ＭＳ Ｐゴシック" pitchFamily="34" charset="-128"/>
              </a:rPr>
              <a:t>Each class teacher decides how to do </a:t>
            </a:r>
            <a:r>
              <a:rPr lang="en-US" sz="2400" dirty="0" err="1">
                <a:ea typeface="ＭＳ Ｐゴシック" pitchFamily="34" charset="-128"/>
              </a:rPr>
              <a:t>Crunch&amp;Sip</a:t>
            </a:r>
            <a:r>
              <a:rPr lang="en-US" sz="2400" baseline="30000" dirty="0">
                <a:ea typeface="ＭＳ Ｐゴシック" pitchFamily="34" charset="-128"/>
              </a:rPr>
              <a:t>® </a:t>
            </a:r>
            <a:r>
              <a:rPr lang="en-US" altLang="ja-JP" sz="2400" dirty="0">
                <a:ea typeface="ＭＳ Ｐゴシック" pitchFamily="34" charset="-128"/>
              </a:rPr>
              <a:t>and may establish their own class rules</a:t>
            </a:r>
            <a:endParaRPr lang="en-US" sz="2400" baseline="30000" dirty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6"/>
          <p:cNvSpPr>
            <a:spLocks noGrp="1" noChangeArrowheads="1"/>
          </p:cNvSpPr>
          <p:nvPr>
            <p:ph type="title"/>
          </p:nvPr>
        </p:nvSpPr>
        <p:spPr>
          <a:xfrm>
            <a:off x="1487488" y="188640"/>
            <a:ext cx="9505056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Why </a:t>
            </a:r>
            <a:r>
              <a:rPr lang="en-US" dirty="0" smtClean="0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our school participates </a:t>
            </a:r>
            <a:r>
              <a:rPr lang="en-US" dirty="0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in </a:t>
            </a:r>
            <a:r>
              <a:rPr lang="en-US" dirty="0" err="1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Crunch&amp;Sip</a:t>
            </a:r>
            <a:r>
              <a:rPr lang="en-US" baseline="30000" dirty="0" smtClean="0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®</a:t>
            </a:r>
            <a:endParaRPr lang="en-US" dirty="0">
              <a:latin typeface="Century Schoolbook" panose="02040604050505020304" pitchFamily="18" charset="0"/>
              <a:ea typeface="ＭＳ Ｐゴシック" pitchFamily="34" charset="-128"/>
            </a:endParaRPr>
          </a:p>
        </p:txBody>
      </p:sp>
      <p:sp>
        <p:nvSpPr>
          <p:cNvPr id="21506" name="Rectangle 7"/>
          <p:cNvSpPr>
            <a:spLocks noGrp="1" noChangeArrowheads="1"/>
          </p:cNvSpPr>
          <p:nvPr>
            <p:ph idx="1"/>
          </p:nvPr>
        </p:nvSpPr>
        <p:spPr>
          <a:xfrm>
            <a:off x="2855640" y="2348880"/>
            <a:ext cx="7848600" cy="3810000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Students who are not hungry and are well hydrated: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Wingdings" charset="0"/>
              <a:buChar char="§"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Perform better in the classroom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Wingdings" charset="0"/>
              <a:buChar char="§"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Show increased concentration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Wingdings" charset="0"/>
              <a:buChar char="§"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Are less likely to be irritable and disruptive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idx="1"/>
          </p:nvPr>
        </p:nvSpPr>
        <p:spPr>
          <a:xfrm>
            <a:off x="2209800" y="2362200"/>
            <a:ext cx="7848600" cy="3810000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>
                <a:ea typeface="ＭＳ Ｐゴシック" pitchFamily="34" charset="-128"/>
              </a:rPr>
              <a:t>It helps gives the children the best start in life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>
                <a:ea typeface="ＭＳ Ｐゴシック" pitchFamily="34" charset="-128"/>
              </a:rPr>
              <a:t>It helps create good eating habits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>
                <a:ea typeface="ＭＳ Ｐゴシック" pitchFamily="34" charset="-128"/>
              </a:rPr>
              <a:t>It helps increase vegetable consumption amongst children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>
                <a:ea typeface="ＭＳ Ｐゴシック" pitchFamily="34" charset="-128"/>
              </a:rPr>
              <a:t>It helps protect against a number of diseases and the likelihood of becoming overweight or obese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Why </a:t>
            </a:r>
            <a:r>
              <a:rPr lang="en-US" dirty="0" smtClean="0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our school participates </a:t>
            </a:r>
            <a:r>
              <a:rPr lang="en-US" dirty="0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in </a:t>
            </a:r>
            <a:r>
              <a:rPr lang="en-US" dirty="0" err="1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Crunch&amp;Sip</a:t>
            </a:r>
            <a:r>
              <a:rPr lang="en-US" baseline="30000" dirty="0" smtClean="0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®</a:t>
            </a:r>
            <a:endParaRPr lang="en-US" dirty="0">
              <a:latin typeface="Century Schoolbook" panose="02040604050505020304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6"/>
          <p:cNvSpPr>
            <a:spLocks noGrp="1" noChangeArrowheads="1"/>
          </p:cNvSpPr>
          <p:nvPr>
            <p:ph type="title"/>
          </p:nvPr>
        </p:nvSpPr>
        <p:spPr>
          <a:xfrm>
            <a:off x="2285752" y="188640"/>
            <a:ext cx="7702624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Hear what others </a:t>
            </a:r>
            <a:r>
              <a:rPr lang="en-US" dirty="0" smtClean="0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say </a:t>
            </a:r>
            <a:r>
              <a:rPr lang="en-US" dirty="0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about </a:t>
            </a:r>
            <a:r>
              <a:rPr lang="en-US" dirty="0" err="1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Crunch&amp;Sip</a:t>
            </a:r>
            <a:r>
              <a:rPr lang="en-US" baseline="30000" dirty="0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®</a:t>
            </a:r>
            <a:endParaRPr lang="en-US" dirty="0">
              <a:latin typeface="Century Schoolbook" panose="02040604050505020304" pitchFamily="18" charset="0"/>
              <a:ea typeface="ＭＳ Ｐゴシック" pitchFamily="34" charset="-128"/>
            </a:endParaRPr>
          </a:p>
        </p:txBody>
      </p:sp>
      <p:pic>
        <p:nvPicPr>
          <p:cNvPr id="3" name="6YZPlHwnyag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38298" y="1988840"/>
            <a:ext cx="6597532" cy="3711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2060848"/>
            <a:ext cx="7699116" cy="3744416"/>
          </a:xfrm>
          <a:prstGeom prst="rect">
            <a:avLst/>
          </a:prstGeom>
        </p:spPr>
      </p:pic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>
          <a:xfrm>
            <a:off x="1055440" y="197083"/>
            <a:ext cx="10369152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Please pack some fruit or vegetables and water everyday for </a:t>
            </a:r>
            <a:r>
              <a:rPr lang="en-US" dirty="0" err="1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Crunch&amp;Sip</a:t>
            </a:r>
            <a:r>
              <a:rPr lang="en-US" baseline="30000" dirty="0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®</a:t>
            </a:r>
            <a:r>
              <a:rPr lang="en-US" dirty="0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idx="1"/>
          </p:nvPr>
        </p:nvSpPr>
        <p:spPr>
          <a:xfrm>
            <a:off x="2207568" y="1916832"/>
            <a:ext cx="7848600" cy="3810000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000" dirty="0">
                <a:ea typeface="ＭＳ Ｐゴシック" pitchFamily="34" charset="-128"/>
              </a:rPr>
              <a:t>Only fruit &amp; vegetables are suitable for </a:t>
            </a:r>
            <a:r>
              <a:rPr lang="en-US" sz="2000" dirty="0" err="1" smtClean="0">
                <a:ea typeface="ＭＳ Ｐゴシック" pitchFamily="34" charset="-128"/>
              </a:rPr>
              <a:t>Crunch&amp;Sip</a:t>
            </a:r>
            <a:r>
              <a:rPr lang="en-US" sz="2000" baseline="30000" dirty="0">
                <a:ea typeface="ＭＳ Ｐゴシック" pitchFamily="34" charset="-128"/>
              </a:rPr>
              <a:t>®</a:t>
            </a:r>
            <a:r>
              <a:rPr lang="en-US" sz="2000" dirty="0" smtClean="0">
                <a:ea typeface="ＭＳ Ｐゴシック" pitchFamily="34" charset="-128"/>
              </a:rPr>
              <a:t>. </a:t>
            </a:r>
            <a:r>
              <a:rPr lang="en-US" sz="2000" dirty="0">
                <a:ea typeface="ＭＳ Ｐゴシック" pitchFamily="34" charset="-128"/>
              </a:rPr>
              <a:t>These are not </a:t>
            </a:r>
            <a:r>
              <a:rPr lang="en-US" sz="2000" dirty="0" smtClean="0">
                <a:ea typeface="ＭＳ Ｐゴシック" pitchFamily="34" charset="-128"/>
              </a:rPr>
              <a:t>suitable:</a:t>
            </a:r>
            <a:endParaRPr lang="en-US" sz="2000" dirty="0">
              <a:ea typeface="ＭＳ Ｐゴシック" pitchFamily="34" charset="-128"/>
            </a:endParaRP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>
                <a:ea typeface="ＭＳ Ｐゴシック" pitchFamily="34" charset="-128"/>
              </a:rPr>
              <a:t>Fruit juice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>
                <a:ea typeface="ＭＳ Ｐゴシック" pitchFamily="34" charset="-128"/>
              </a:rPr>
              <a:t>Fruit products such as roll ups, leathers or straps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>
                <a:ea typeface="ＭＳ Ｐゴシック" pitchFamily="34" charset="-128"/>
              </a:rPr>
              <a:t>Potato or veggie chips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>
                <a:ea typeface="ＭＳ Ｐゴシック" pitchFamily="34" charset="-128"/>
              </a:rPr>
              <a:t>Olives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>
                <a:ea typeface="ＭＳ Ｐゴシック" pitchFamily="34" charset="-128"/>
              </a:rPr>
              <a:t>Fruit canned in syrup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>
                <a:ea typeface="ＭＳ Ｐゴシック" pitchFamily="34" charset="-128"/>
              </a:rPr>
              <a:t>Popcorn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§"/>
            </a:pPr>
            <a:endParaRPr lang="en-US" sz="2000" dirty="0">
              <a:ea typeface="ＭＳ Ｐゴシック" pitchFamily="34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>
          <a:xfrm>
            <a:off x="1055440" y="197083"/>
            <a:ext cx="10369152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Please pack some fruit or vegetables and water everyday for </a:t>
            </a:r>
            <a:r>
              <a:rPr lang="en-US" dirty="0" err="1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Crunch&amp;Sip</a:t>
            </a:r>
            <a:r>
              <a:rPr lang="en-US" baseline="30000" dirty="0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®</a:t>
            </a:r>
            <a:r>
              <a:rPr lang="en-US" dirty="0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518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4"/>
          <p:cNvSpPr>
            <a:spLocks noGrp="1" noChangeArrowheads="1"/>
          </p:cNvSpPr>
          <p:nvPr>
            <p:ph type="title"/>
          </p:nvPr>
        </p:nvSpPr>
        <p:spPr>
          <a:xfrm>
            <a:off x="3390900" y="188640"/>
            <a:ext cx="54102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Century Schoolbook" panose="02040604050505020304" pitchFamily="18" charset="0"/>
                <a:ea typeface="ＭＳ Ｐゴシック" pitchFamily="34" charset="-128"/>
              </a:rPr>
              <a:t>Remember…</a:t>
            </a:r>
            <a:endParaRPr lang="en-US" dirty="0" smtClean="0">
              <a:latin typeface="Century Schoolbook" panose="02040604050505020304" pitchFamily="18" charset="0"/>
              <a:ea typeface="ＭＳ Ｐゴシック" pitchFamily="34" charset="-128"/>
            </a:endParaRPr>
          </a:p>
        </p:txBody>
      </p:sp>
      <p:sp>
        <p:nvSpPr>
          <p:cNvPr id="39938" name="Rectangle 5"/>
          <p:cNvSpPr>
            <a:spLocks noGrp="1" noChangeArrowheads="1"/>
          </p:cNvSpPr>
          <p:nvPr>
            <p:ph idx="1"/>
          </p:nvPr>
        </p:nvSpPr>
        <p:spPr>
          <a:xfrm>
            <a:off x="1991544" y="2100334"/>
            <a:ext cx="3767336" cy="2523458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2800" i="1" dirty="0">
                <a:ea typeface="ＭＳ Ｐゴシック" pitchFamily="34" charset="-128"/>
              </a:rPr>
              <a:t>I hear, and I forget.</a:t>
            </a:r>
          </a:p>
          <a:p>
            <a:pPr marL="0" indent="0" algn="ctr" eaLnBrk="1" hangingPunct="1">
              <a:buNone/>
            </a:pPr>
            <a:r>
              <a:rPr lang="en-US" sz="2800" i="1" dirty="0">
                <a:ea typeface="ＭＳ Ｐゴシック" pitchFamily="34" charset="-128"/>
              </a:rPr>
              <a:t>I see, and I remember.</a:t>
            </a:r>
          </a:p>
          <a:p>
            <a:pPr marL="0" indent="0" algn="ctr" eaLnBrk="1" hangingPunct="1">
              <a:buNone/>
            </a:pPr>
            <a:r>
              <a:rPr lang="en-US" sz="2800" i="1" dirty="0">
                <a:ea typeface="ＭＳ Ｐゴシック" pitchFamily="34" charset="-128"/>
              </a:rPr>
              <a:t>I do, and I understand.</a:t>
            </a:r>
          </a:p>
          <a:p>
            <a:pPr marL="0" indent="0" algn="ctr" eaLnBrk="1" hangingPunct="1">
              <a:buNone/>
            </a:pPr>
            <a:endParaRPr lang="en-US" sz="2800" dirty="0">
              <a:ea typeface="ＭＳ Ｐゴシック" pitchFamily="34" charset="-128"/>
            </a:endParaRPr>
          </a:p>
          <a:p>
            <a:pPr marL="0" indent="0" algn="ctr" eaLnBrk="1" hangingPunct="1">
              <a:buNone/>
            </a:pPr>
            <a:r>
              <a:rPr lang="en-US" sz="1800" dirty="0">
                <a:ea typeface="ＭＳ Ｐゴシック" pitchFamily="34" charset="-128"/>
              </a:rPr>
              <a:t>Chinese Proverb</a:t>
            </a:r>
            <a:endParaRPr lang="en-US" sz="2800" dirty="0">
              <a:ea typeface="ＭＳ Ｐゴシック" pitchFamily="34" charset="-128"/>
            </a:endParaRPr>
          </a:p>
        </p:txBody>
      </p:sp>
      <p:pic>
        <p:nvPicPr>
          <p:cNvPr id="39939" name="Picture 5" descr="IMG_067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4072" y="2094620"/>
            <a:ext cx="3314328" cy="2485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07368" y="5167420"/>
            <a:ext cx="11377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n-lt"/>
              </a:rPr>
              <a:t>For more info: </a:t>
            </a:r>
          </a:p>
          <a:p>
            <a:pPr algn="ctr"/>
            <a:r>
              <a:rPr lang="en-US" sz="2000" dirty="0" smtClean="0">
                <a:latin typeface="+mn-lt"/>
                <a:hlinkClick r:id="rId4"/>
              </a:rPr>
              <a:t>www.health.nsw.gov.au/heal/primaryschools/Pages/crunch-and-sip.aspx</a:t>
            </a:r>
            <a:endParaRPr lang="en-AU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367B00AB336842B31838120EF67308" ma:contentTypeVersion="2" ma:contentTypeDescription="Create a new document." ma:contentTypeScope="" ma:versionID="8cabf045fd78206d3cbde1c5b4a0230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1c9f023fbddf0f460c3aff860c311233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881C481-16A8-4D71-AD56-46F5482793F5}"/>
</file>

<file path=customXml/itemProps2.xml><?xml version="1.0" encoding="utf-8"?>
<ds:datastoreItem xmlns:ds="http://schemas.openxmlformats.org/officeDocument/2006/customXml" ds:itemID="{995EFB3D-E7F8-4E92-BA6E-E694BE1F0980}"/>
</file>

<file path=customXml/itemProps3.xml><?xml version="1.0" encoding="utf-8"?>
<ds:datastoreItem xmlns:ds="http://schemas.openxmlformats.org/officeDocument/2006/customXml" ds:itemID="{7E748C46-68CA-4A18-8331-633AEE9F2EF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2034</TotalTime>
  <Words>543</Words>
  <Application>Microsoft Office PowerPoint</Application>
  <PresentationFormat>Widescreen</PresentationFormat>
  <Paragraphs>66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ＭＳ Ｐゴシック</vt:lpstr>
      <vt:lpstr>Arial</vt:lpstr>
      <vt:lpstr>Calibri</vt:lpstr>
      <vt:lpstr>Century Schoolbook</vt:lpstr>
      <vt:lpstr>Wingdings</vt:lpstr>
      <vt:lpstr>Office Theme</vt:lpstr>
      <vt:lpstr>Crunch&amp;Sip®</vt:lpstr>
      <vt:lpstr>Overview</vt:lpstr>
      <vt:lpstr>What is Crunch&amp;Sip®?</vt:lpstr>
      <vt:lpstr>Why our school participates in Crunch&amp;Sip®</vt:lpstr>
      <vt:lpstr>Why our school participates in Crunch&amp;Sip®</vt:lpstr>
      <vt:lpstr>Hear what others say about Crunch&amp;Sip®</vt:lpstr>
      <vt:lpstr>Please pack some fruit or vegetables and water everyday for Crunch&amp;Sip® </vt:lpstr>
      <vt:lpstr>Please pack some fruit or vegetables and water everyday for Crunch&amp;Sip® </vt:lpstr>
      <vt:lpstr>Remember…</vt:lpstr>
    </vt:vector>
  </TitlesOfParts>
  <Company>The NSW School Canteen Association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Crunch&amp;Sip® presentation for parents</dc:title>
  <dc:creator>BRAVO, Andrea</dc:creator>
  <cp:lastModifiedBy>Danielle Rive</cp:lastModifiedBy>
  <cp:revision>134</cp:revision>
  <cp:lastPrinted>2013-07-05T05:55:50Z</cp:lastPrinted>
  <dcterms:created xsi:type="dcterms:W3CDTF">2012-12-16T22:56:45Z</dcterms:created>
  <dcterms:modified xsi:type="dcterms:W3CDTF">2020-10-19T01:39:44Z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0x0101006E367B00AB336842B31838120EF67308</vt:lpwstr>
  </property>
  <property fmtid="{D5CDD505-2E9C-101B-9397-08002B2CF9AE}" pid="3" name="Order">
    <vt:r8>18800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</Properties>
</file>