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7" r:id="rId8"/>
    <p:sldId id="298" r:id="rId9"/>
    <p:sldId id="300" r:id="rId10"/>
    <p:sldId id="312" r:id="rId11"/>
    <p:sldId id="309" r:id="rId12"/>
  </p:sldIdLst>
  <p:sldSz cx="9906000" cy="6858000" type="A4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" clrIdx="0"/>
  <p:cmAuthor id="1" name="Mel K" initials="M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EEF1FC"/>
    <a:srgbClr val="EE2D00"/>
    <a:srgbClr val="485CA8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188" autoAdjust="0"/>
  </p:normalViewPr>
  <p:slideViewPr>
    <p:cSldViewPr>
      <p:cViewPr varScale="1">
        <p:scale>
          <a:sx n="94" d="100"/>
          <a:sy n="94" d="100"/>
        </p:scale>
        <p:origin x="-48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B730-1A13-4A7A-805B-A869759DB128}" type="datetimeFigureOut">
              <a:rPr lang="en-AU" smtClean="0"/>
              <a:t>05/11/2015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5A98-48D5-4448-8BE3-CEA1F1F3E2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31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8B76CA-A1B9-4BFD-B1CB-7359376AA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686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F90D3-C626-44C2-AD6D-1A8D3D0AA4C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6992" y="4715946"/>
            <a:ext cx="4983693" cy="4466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51541" y="9431894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1200688-80AC-43D5-98C2-A88693A3439A}" type="slidenum">
              <a:rPr lang="en-US" sz="1200"/>
              <a:pPr algn="r" eaLnBrk="0" hangingPunct="0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6992" y="4715946"/>
            <a:ext cx="4983693" cy="4466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51541" y="9431894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1200688-80AC-43D5-98C2-A88693A3439A}" type="slidenum">
              <a:rPr lang="en-US" sz="1200"/>
              <a:pPr algn="r" eaLnBrk="0" hangingPunct="0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6992" y="4715946"/>
            <a:ext cx="4983693" cy="4466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51541" y="9431894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1200688-80AC-43D5-98C2-A88693A3439A}" type="slidenum">
              <a:rPr lang="en-US" sz="1200"/>
              <a:pPr algn="r" eaLnBrk="0" hangingPunct="0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074F-4D2F-4BAB-9C27-51432AC995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8588" y="260350"/>
            <a:ext cx="9777412" cy="6337300"/>
            <a:chOff x="81" y="164"/>
            <a:chExt cx="6159" cy="3992"/>
          </a:xfrm>
        </p:grpSpPr>
        <p:pic>
          <p:nvPicPr>
            <p:cNvPr id="5" name="Picture 7" descr="PP white cover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9" r="27518"/>
            <a:stretch>
              <a:fillRect/>
            </a:stretch>
          </p:blipFill>
          <p:spPr bwMode="auto">
            <a:xfrm>
              <a:off x="91" y="845"/>
              <a:ext cx="6149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NSW Health Hunter New England LHD - col gra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64"/>
              <a:ext cx="267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88" y="1844675"/>
            <a:ext cx="6946900" cy="8667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388" y="4652963"/>
            <a:ext cx="3671887" cy="1512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2664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57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9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5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066" y="6248400"/>
            <a:ext cx="14859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D78F54-F9C6-4986-B0E9-4BE5AD4571B2}" type="datetime4">
              <a:rPr lang="en-US"/>
              <a:pPr/>
              <a:t>November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9066" y="6380163"/>
            <a:ext cx="64389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 presentation to company name  |  www.newcastle.edu.au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3250" y="762000"/>
            <a:ext cx="412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9BC244-B0FA-402D-835E-AC780E2B66C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9066" y="6248400"/>
            <a:ext cx="14859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7BE9E0-A7FB-4AD0-87E6-9D49BF6355A1}" type="datetime4">
              <a:rPr lang="en-US"/>
              <a:pPr/>
              <a:t>November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9066" y="6380163"/>
            <a:ext cx="64389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 presentation to company name  |  www.newcastle.edu.au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3250" y="762000"/>
            <a:ext cx="41275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FFDC8-7DD1-4907-A509-781F9C4F7A17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warata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4" b="27852"/>
          <a:stretch>
            <a:fillRect/>
          </a:stretch>
        </p:blipFill>
        <p:spPr bwMode="auto">
          <a:xfrm>
            <a:off x="8840788" y="-26988"/>
            <a:ext cx="1062037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6344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12875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836613"/>
            <a:ext cx="9906000" cy="0"/>
          </a:xfrm>
          <a:prstGeom prst="line">
            <a:avLst/>
          </a:prstGeom>
          <a:noFill/>
          <a:ln w="31750">
            <a:solidFill>
              <a:srgbClr val="485C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1030" name="Picture 11" descr="NSW Health Hunter New England LHD - col gr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026150"/>
            <a:ext cx="2159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049963"/>
            <a:ext cx="15573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73906" y="2420887"/>
            <a:ext cx="8420100" cy="1512169"/>
          </a:xfrm>
        </p:spPr>
        <p:txBody>
          <a:bodyPr/>
          <a:lstStyle/>
          <a:p>
            <a:pPr algn="ctr"/>
            <a:r>
              <a:rPr lang="en-AU" sz="3200" cap="none" dirty="0" smtClean="0">
                <a:solidFill>
                  <a:srgbClr val="27378C"/>
                </a:solidFill>
              </a:rPr>
              <a:t/>
            </a:r>
            <a:br>
              <a:rPr lang="en-AU" sz="3200" cap="none" dirty="0" smtClean="0">
                <a:solidFill>
                  <a:srgbClr val="27378C"/>
                </a:solidFill>
              </a:rPr>
            </a:br>
            <a:r>
              <a:rPr lang="en-AU" sz="3200" cap="none" dirty="0" smtClean="0">
                <a:solidFill>
                  <a:srgbClr val="27378C"/>
                </a:solidFill>
              </a:rPr>
              <a:t/>
            </a:r>
            <a:br>
              <a:rPr lang="en-AU" sz="3200" cap="none" dirty="0" smtClean="0">
                <a:solidFill>
                  <a:srgbClr val="27378C"/>
                </a:solidFill>
              </a:rPr>
            </a:br>
            <a:r>
              <a:rPr lang="en-AU" sz="3200" cap="none" dirty="0" smtClean="0">
                <a:solidFill>
                  <a:srgbClr val="27378C"/>
                </a:solidFill>
              </a:rPr>
              <a:t/>
            </a:r>
            <a:br>
              <a:rPr lang="en-AU" sz="3200" cap="none" dirty="0" smtClean="0">
                <a:solidFill>
                  <a:srgbClr val="27378C"/>
                </a:solidFill>
              </a:rPr>
            </a:br>
            <a:r>
              <a:rPr lang="en-AU" sz="3200" cap="none" dirty="0">
                <a:solidFill>
                  <a:srgbClr val="27378C"/>
                </a:solidFill>
              </a:rPr>
              <a:t/>
            </a:r>
            <a:br>
              <a:rPr lang="en-AU" sz="3200" cap="none" dirty="0">
                <a:solidFill>
                  <a:srgbClr val="27378C"/>
                </a:solidFill>
              </a:rPr>
            </a:br>
            <a:r>
              <a:rPr lang="en-AU" sz="3200" cap="none" dirty="0" smtClean="0">
                <a:solidFill>
                  <a:srgbClr val="27378C"/>
                </a:solidFill>
              </a:rPr>
              <a:t>Tackling Obesity in NSW</a:t>
            </a:r>
            <a:br>
              <a:rPr lang="en-AU" sz="3200" cap="none" dirty="0" smtClean="0">
                <a:solidFill>
                  <a:srgbClr val="27378C"/>
                </a:solidFill>
              </a:rPr>
            </a:br>
            <a:r>
              <a:rPr lang="en-AU" sz="3200" cap="none" dirty="0" smtClean="0">
                <a:solidFill>
                  <a:srgbClr val="27378C"/>
                </a:solidFill>
              </a:rPr>
              <a:t/>
            </a:r>
            <a:br>
              <a:rPr lang="en-AU" sz="3200" cap="none" dirty="0" smtClean="0">
                <a:solidFill>
                  <a:srgbClr val="27378C"/>
                </a:solidFill>
              </a:rPr>
            </a:br>
            <a:r>
              <a:rPr lang="en-AU" sz="3200" i="1" cap="none" dirty="0" smtClean="0">
                <a:solidFill>
                  <a:srgbClr val="27378C"/>
                </a:solidFill>
              </a:rPr>
              <a:t>An </a:t>
            </a:r>
            <a:r>
              <a:rPr lang="en-AU" sz="3200" i="1" cap="none" dirty="0" err="1" smtClean="0">
                <a:solidFill>
                  <a:srgbClr val="27378C"/>
                </a:solidFill>
              </a:rPr>
              <a:t>LHD</a:t>
            </a:r>
            <a:r>
              <a:rPr lang="en-AU" sz="3200" i="1" cap="none" dirty="0" smtClean="0">
                <a:solidFill>
                  <a:srgbClr val="27378C"/>
                </a:solidFill>
              </a:rPr>
              <a:t> Perspective on integrating prevention into routine care</a:t>
            </a:r>
            <a:r>
              <a:rPr lang="en-AU" sz="3200" i="1" cap="none" dirty="0" smtClean="0">
                <a:solidFill>
                  <a:schemeClr val="tx1"/>
                </a:solidFill>
              </a:rPr>
              <a:t/>
            </a:r>
            <a:br>
              <a:rPr lang="en-AU" sz="3200" i="1" cap="none" dirty="0" smtClean="0">
                <a:solidFill>
                  <a:schemeClr val="tx1"/>
                </a:solidFill>
              </a:rPr>
            </a:br>
            <a:r>
              <a:rPr lang="en-AU" sz="3200" i="1" cap="none" dirty="0" smtClean="0">
                <a:solidFill>
                  <a:schemeClr val="tx1"/>
                </a:solidFill>
              </a:rPr>
              <a:t/>
            </a:r>
            <a:br>
              <a:rPr lang="en-AU" sz="3200" i="1" cap="none" dirty="0" smtClean="0">
                <a:solidFill>
                  <a:schemeClr val="tx1"/>
                </a:solidFill>
              </a:rPr>
            </a:br>
            <a:r>
              <a:rPr lang="en-AU" sz="2400" i="1" cap="none" dirty="0" smtClean="0">
                <a:solidFill>
                  <a:schemeClr val="tx1"/>
                </a:solidFill>
              </a:rPr>
              <a:t/>
            </a:r>
            <a:br>
              <a:rPr lang="en-AU" sz="2400" i="1" cap="none" dirty="0" smtClean="0">
                <a:solidFill>
                  <a:schemeClr val="tx1"/>
                </a:solidFill>
              </a:rPr>
            </a:br>
            <a:r>
              <a:rPr lang="en-AU" sz="2400" cap="none" dirty="0" smtClean="0">
                <a:solidFill>
                  <a:schemeClr val="tx1"/>
                </a:solidFill>
              </a:rPr>
              <a:t>John Wiggers </a:t>
            </a:r>
            <a:br>
              <a:rPr lang="en-AU" sz="2400" cap="none" dirty="0" smtClean="0">
                <a:solidFill>
                  <a:schemeClr val="tx1"/>
                </a:solidFill>
              </a:rPr>
            </a:br>
            <a:r>
              <a:rPr lang="en-AU" sz="2400" cap="none" dirty="0" smtClean="0">
                <a:solidFill>
                  <a:schemeClr val="tx1"/>
                </a:solidFill>
              </a:rPr>
              <a:t/>
            </a:r>
            <a:br>
              <a:rPr lang="en-AU" sz="2400" cap="none" dirty="0" smtClean="0">
                <a:solidFill>
                  <a:schemeClr val="tx1"/>
                </a:solidFill>
              </a:rPr>
            </a:br>
            <a:r>
              <a:rPr lang="en-AU" sz="2400" cap="none" dirty="0" smtClean="0">
                <a:solidFill>
                  <a:schemeClr val="tx1"/>
                </a:solidFill>
              </a:rPr>
              <a:t>Director</a:t>
            </a:r>
            <a:r>
              <a:rPr lang="en-AU" sz="2400" cap="none" dirty="0">
                <a:solidFill>
                  <a:schemeClr val="tx1"/>
                </a:solidFill>
              </a:rPr>
              <a:t>, Population Health, Hunter New England Local Health </a:t>
            </a:r>
            <a:r>
              <a:rPr lang="en-AU" sz="2400" cap="none" dirty="0" smtClean="0">
                <a:solidFill>
                  <a:schemeClr val="tx1"/>
                </a:solidFill>
              </a:rPr>
              <a:t>District</a:t>
            </a:r>
            <a:br>
              <a:rPr lang="en-AU" sz="2400" cap="none" dirty="0" smtClean="0">
                <a:solidFill>
                  <a:schemeClr val="tx1"/>
                </a:solidFill>
              </a:rPr>
            </a:br>
            <a:r>
              <a:rPr lang="en-AU" sz="2400" cap="none" dirty="0">
                <a:solidFill>
                  <a:schemeClr val="tx1"/>
                </a:solidFill>
              </a:rPr>
              <a:t/>
            </a:r>
            <a:br>
              <a:rPr lang="en-AU" sz="2400" cap="none" dirty="0">
                <a:solidFill>
                  <a:schemeClr val="tx1"/>
                </a:solidFill>
              </a:rPr>
            </a:br>
            <a:r>
              <a:rPr lang="en-AU" sz="2400" cap="none" dirty="0" smtClean="0">
                <a:solidFill>
                  <a:schemeClr val="tx1"/>
                </a:solidFill>
              </a:rPr>
              <a:t>  </a:t>
            </a:r>
            <a:r>
              <a:rPr lang="en-AU" cap="none" dirty="0" smtClean="0"/>
              <a:t/>
            </a:r>
            <a:br>
              <a:rPr lang="en-AU" cap="none" dirty="0" smtClean="0"/>
            </a:br>
            <a:endParaRPr lang="en-AU" b="0" cap="none" dirty="0" smtClean="0"/>
          </a:p>
        </p:txBody>
      </p:sp>
    </p:spTree>
    <p:extLst>
      <p:ext uri="{BB962C8B-B14F-4D97-AF65-F5344CB8AC3E}">
        <p14:creationId xmlns:p14="http://schemas.microsoft.com/office/powerpoint/2010/main" val="32168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472" y="341784"/>
            <a:ext cx="9517057" cy="1143000"/>
          </a:xfrm>
        </p:spPr>
        <p:txBody>
          <a:bodyPr lIns="91440" tIns="45720" rIns="91440" bIns="45720" anchor="ctr"/>
          <a:lstStyle/>
          <a:p>
            <a:r>
              <a:rPr lang="en-AU" sz="3600" dirty="0" smtClean="0"/>
              <a:t>Hospitals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b="1" i="1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4528" y="1340768"/>
            <a:ext cx="8880654" cy="4114800"/>
          </a:xfrm>
        </p:spPr>
        <p:txBody>
          <a:bodyPr lIns="91440" tIns="45720" rIns="91440" bIns="45720"/>
          <a:lstStyle/>
          <a:p>
            <a:r>
              <a:rPr lang="en-AU" sz="2800" b="1" dirty="0"/>
              <a:t>Get Healthy Service Outcomes - 2015 </a:t>
            </a:r>
            <a:endParaRPr lang="en-AU" sz="2800" b="1" dirty="0" smtClean="0"/>
          </a:p>
          <a:p>
            <a:pPr lvl="1"/>
            <a:r>
              <a:rPr lang="en-AU" sz="2800" dirty="0" smtClean="0"/>
              <a:t>80% overweight</a:t>
            </a:r>
          </a:p>
          <a:p>
            <a:pPr lvl="1"/>
            <a:r>
              <a:rPr lang="en-AU" sz="2800" dirty="0" smtClean="0"/>
              <a:t>80% accepted offer of referral to Get Healthy Service</a:t>
            </a:r>
          </a:p>
          <a:p>
            <a:pPr lvl="2"/>
            <a:endParaRPr lang="en-AU" sz="2400" dirty="0" smtClean="0"/>
          </a:p>
        </p:txBody>
      </p:sp>
      <p:pic>
        <p:nvPicPr>
          <p:cNvPr id="4" name="Picture 8" descr="Basket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8000" r="14983" b="16669"/>
          <a:stretch>
            <a:fillRect/>
          </a:stretch>
        </p:blipFill>
        <p:spPr bwMode="auto">
          <a:xfrm>
            <a:off x="2877434" y="4620021"/>
            <a:ext cx="200355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2480" y="260648"/>
            <a:ext cx="9439049" cy="547688"/>
          </a:xfrm>
        </p:spPr>
        <p:txBody>
          <a:bodyPr lIns="89977" tIns="46027" rIns="89977" bIns="46027"/>
          <a:lstStyle/>
          <a:p>
            <a:r>
              <a:rPr lang="en-AU" sz="3600" dirty="0" smtClean="0"/>
              <a:t>Conclusions and Opportunities</a:t>
            </a:r>
            <a:endParaRPr lang="en-AU" sz="3600" b="1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6536" y="1123999"/>
            <a:ext cx="9129464" cy="5113313"/>
          </a:xfrm>
        </p:spPr>
        <p:txBody>
          <a:bodyPr lIns="89977" tIns="46027" rIns="89977" bIns="46027"/>
          <a:lstStyle/>
          <a:p>
            <a:pPr defTabSz="909638"/>
            <a:r>
              <a:rPr lang="en-AU" sz="2400" dirty="0" smtClean="0"/>
              <a:t>‘</a:t>
            </a:r>
            <a:r>
              <a:rPr lang="en-AU" sz="2800" dirty="0" smtClean="0"/>
              <a:t>Brief’ model of preventive care</a:t>
            </a:r>
          </a:p>
          <a:p>
            <a:pPr lvl="1" defTabSz="909638"/>
            <a:r>
              <a:rPr lang="en-AU" sz="2400" dirty="0" smtClean="0"/>
              <a:t>feasible for clinical services </a:t>
            </a:r>
          </a:p>
          <a:p>
            <a:pPr lvl="1" defTabSz="909638"/>
            <a:r>
              <a:rPr lang="en-AU" sz="2400" dirty="0" smtClean="0"/>
              <a:t>utilises evidence-based and recommended treatments</a:t>
            </a:r>
          </a:p>
          <a:p>
            <a:pPr lvl="1" defTabSz="909638"/>
            <a:r>
              <a:rPr lang="en-AU" sz="2400" dirty="0" smtClean="0"/>
              <a:t>acceptable and accessible for clients/patients</a:t>
            </a:r>
          </a:p>
          <a:p>
            <a:pPr defTabSz="909638"/>
            <a:r>
              <a:rPr lang="en-AU" sz="2800" dirty="0" smtClean="0"/>
              <a:t>Patient, health system and population health benefits</a:t>
            </a:r>
          </a:p>
          <a:p>
            <a:pPr defTabSz="909638"/>
            <a:r>
              <a:rPr lang="en-AU" sz="2800" dirty="0" smtClean="0"/>
              <a:t>Opportunities</a:t>
            </a:r>
          </a:p>
          <a:p>
            <a:pPr lvl="1" defTabSz="909638"/>
            <a:r>
              <a:rPr lang="en-AU" sz="2400" dirty="0" smtClean="0"/>
              <a:t>Whole of district approach</a:t>
            </a:r>
          </a:p>
          <a:p>
            <a:pPr lvl="2" defTabSz="909638"/>
            <a:r>
              <a:rPr lang="en-AU" dirty="0" err="1" smtClean="0"/>
              <a:t>GHS</a:t>
            </a:r>
            <a:r>
              <a:rPr lang="en-AU" dirty="0" smtClean="0"/>
              <a:t> in current service agreements</a:t>
            </a:r>
          </a:p>
          <a:p>
            <a:pPr lvl="1" defTabSz="909638"/>
            <a:r>
              <a:rPr lang="en-AU" sz="2400" dirty="0" smtClean="0"/>
              <a:t>Primary care providers (</a:t>
            </a:r>
            <a:r>
              <a:rPr lang="en-AU" sz="2400" dirty="0" err="1" smtClean="0"/>
              <a:t>PHN</a:t>
            </a:r>
            <a:r>
              <a:rPr lang="en-AU" sz="2400" dirty="0" smtClean="0"/>
              <a:t>, GPs, AMS)</a:t>
            </a:r>
          </a:p>
          <a:p>
            <a:pPr lvl="2" defTabSz="909638"/>
            <a:r>
              <a:rPr lang="en-AU" dirty="0" smtClean="0"/>
              <a:t>Consistency of message across sectors </a:t>
            </a:r>
          </a:p>
          <a:p>
            <a:pPr defTabSz="909638"/>
            <a:endParaRPr lang="en-AU" sz="2400" dirty="0" smtClean="0"/>
          </a:p>
          <a:p>
            <a:pPr defTabSz="909638"/>
            <a:endParaRPr lang="en-AU" sz="2800" dirty="0" smtClean="0"/>
          </a:p>
          <a:p>
            <a:pPr defTabSz="909638"/>
            <a:endParaRPr lang="en-AU" sz="2800" dirty="0" smtClean="0"/>
          </a:p>
          <a:p>
            <a:pPr defTabSz="909638"/>
            <a:r>
              <a:rPr lang="en-AU" sz="2800" dirty="0" smtClean="0"/>
              <a:t> </a:t>
            </a:r>
          </a:p>
          <a:p>
            <a:pPr lvl="2" defTabSz="909638"/>
            <a:endParaRPr lang="en-AU" sz="2800" dirty="0" smtClean="0"/>
          </a:p>
          <a:p>
            <a:pPr lvl="1">
              <a:buFont typeface="Arial" pitchFamily="34" charset="0"/>
              <a:buChar char="‒"/>
            </a:pPr>
            <a:endParaRPr lang="en-AU" sz="2000" dirty="0" smtClean="0"/>
          </a:p>
          <a:p>
            <a:endParaRPr lang="en-AU" sz="1400" kern="1200" dirty="0" smtClean="0">
              <a:latin typeface="Arial" charset="0"/>
              <a:ea typeface="ＭＳ Ｐゴシック" pitchFamily="-64" charset="-128"/>
            </a:endParaRPr>
          </a:p>
          <a:p>
            <a:pPr marL="457200" lvl="1" indent="0">
              <a:buNone/>
            </a:pPr>
            <a:endParaRPr lang="en-AU" sz="1400" dirty="0" smtClean="0"/>
          </a:p>
          <a:p>
            <a:pPr lvl="1"/>
            <a:endParaRPr lang="en-AU" sz="1400" dirty="0"/>
          </a:p>
          <a:p>
            <a:pPr lvl="1"/>
            <a:endParaRPr lang="en-AU" dirty="0" smtClean="0"/>
          </a:p>
          <a:p>
            <a:pPr marL="457200" lvl="1" indent="0" defTabSz="909638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962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44624"/>
            <a:ext cx="8263598" cy="922337"/>
          </a:xfrm>
        </p:spPr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196752"/>
            <a:ext cx="8255000" cy="4751040"/>
          </a:xfrm>
        </p:spPr>
        <p:txBody>
          <a:bodyPr/>
          <a:lstStyle/>
          <a:p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pPr marL="457200" lvl="1" indent="0">
              <a:buNone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93250" y="762000"/>
            <a:ext cx="412750" cy="381000"/>
          </a:xfrm>
          <a:prstGeom prst="rect">
            <a:avLst/>
          </a:prstGeom>
        </p:spPr>
        <p:txBody>
          <a:bodyPr/>
          <a:lstStyle/>
          <a:p>
            <a:fld id="{1B08E55F-0B98-4D9C-86E6-13AE72DF7CCC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532" y="11247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Evidence for reducing </a:t>
            </a:r>
            <a:r>
              <a:rPr lang="en-AU" sz="2800" dirty="0" smtClean="0"/>
              <a:t>chronic disease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Clinician provision of preventive care</a:t>
            </a: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Increasing clients access to evidence-based preventive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Conclusions and opportunities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2303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9433"/>
            <a:ext cx="8634413" cy="649287"/>
          </a:xfrm>
        </p:spPr>
        <p:txBody>
          <a:bodyPr/>
          <a:lstStyle/>
          <a:p>
            <a:r>
              <a:rPr lang="en-AU" dirty="0" smtClean="0"/>
              <a:t>Evidence for reducing chronic disease risks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340768"/>
            <a:ext cx="9001000" cy="4191000"/>
          </a:xfrm>
        </p:spPr>
        <p:txBody>
          <a:bodyPr/>
          <a:lstStyle/>
          <a:p>
            <a:r>
              <a:rPr lang="en-AU" sz="2800" b="1" dirty="0" smtClean="0"/>
              <a:t>Overweight and Obesity (nutrition/physical activity behaviour change)</a:t>
            </a:r>
          </a:p>
          <a:p>
            <a:pPr lvl="1"/>
            <a:r>
              <a:rPr lang="en-AU" dirty="0" smtClean="0"/>
              <a:t>Clinician </a:t>
            </a:r>
            <a:r>
              <a:rPr lang="en-AU" dirty="0"/>
              <a:t>brief </a:t>
            </a:r>
            <a:r>
              <a:rPr lang="en-AU" dirty="0" smtClean="0"/>
              <a:t>advice</a:t>
            </a:r>
          </a:p>
          <a:p>
            <a:pPr lvl="1"/>
            <a:r>
              <a:rPr lang="en-AU" dirty="0" smtClean="0"/>
              <a:t>Specialist services/programs </a:t>
            </a:r>
            <a:endParaRPr lang="en-AU" dirty="0"/>
          </a:p>
          <a:p>
            <a:pPr lvl="2"/>
            <a:r>
              <a:rPr lang="en-AU" sz="2800" dirty="0" smtClean="0"/>
              <a:t>Face-to-face (individual/group) programs</a:t>
            </a:r>
          </a:p>
          <a:p>
            <a:pPr lvl="2"/>
            <a:r>
              <a:rPr lang="en-AU" sz="2800" dirty="0" smtClean="0"/>
              <a:t>Telephone coaching </a:t>
            </a:r>
          </a:p>
          <a:p>
            <a:pPr lvl="2"/>
            <a:endParaRPr lang="en-AU" sz="2800" dirty="0"/>
          </a:p>
          <a:p>
            <a:pPr lvl="1"/>
            <a:r>
              <a:rPr lang="en-AU" dirty="0" smtClean="0"/>
              <a:t>Care provision recommended by clinical guidelines</a:t>
            </a:r>
          </a:p>
          <a:p>
            <a:pPr marL="457200" lvl="1" indent="0">
              <a:buNone/>
            </a:pPr>
            <a:r>
              <a:rPr lang="en-AU" sz="28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93250" y="762000"/>
            <a:ext cx="412750" cy="381000"/>
          </a:xfrm>
          <a:prstGeom prst="rect">
            <a:avLst/>
          </a:prstGeom>
        </p:spPr>
        <p:txBody>
          <a:bodyPr/>
          <a:lstStyle/>
          <a:p>
            <a:fld id="{1B08E55F-0B98-4D9C-86E6-13AE72DF7CCC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Evidence for reducing chronic disease risks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1340768"/>
            <a:ext cx="9127014" cy="4191000"/>
          </a:xfrm>
        </p:spPr>
        <p:txBody>
          <a:bodyPr/>
          <a:lstStyle/>
          <a:p>
            <a:r>
              <a:rPr lang="en-AU" sz="2800" b="1" dirty="0" smtClean="0"/>
              <a:t>Smoking</a:t>
            </a:r>
          </a:p>
          <a:p>
            <a:pPr lvl="1"/>
            <a:r>
              <a:rPr lang="en-AU" dirty="0"/>
              <a:t>Clinician brief advice</a:t>
            </a:r>
          </a:p>
          <a:p>
            <a:pPr lvl="1"/>
            <a:r>
              <a:rPr lang="en-AU" sz="2800" dirty="0" smtClean="0"/>
              <a:t>Pharmacotherapies (</a:t>
            </a:r>
            <a:r>
              <a:rPr lang="en-AU" sz="2800" dirty="0" err="1" smtClean="0"/>
              <a:t>eg</a:t>
            </a:r>
            <a:r>
              <a:rPr lang="en-AU" sz="2800" dirty="0" smtClean="0"/>
              <a:t> Nicotine Replacement Therapy (</a:t>
            </a:r>
            <a:r>
              <a:rPr lang="en-AU" sz="2800" dirty="0" err="1" smtClean="0"/>
              <a:t>NRT</a:t>
            </a:r>
            <a:r>
              <a:rPr lang="en-AU" sz="2800" dirty="0" smtClean="0"/>
              <a:t>)</a:t>
            </a:r>
          </a:p>
          <a:p>
            <a:pPr lvl="1"/>
            <a:r>
              <a:rPr lang="en-AU" sz="2800" dirty="0" smtClean="0"/>
              <a:t>Specialist smoking cessation services/programs</a:t>
            </a:r>
          </a:p>
          <a:p>
            <a:pPr lvl="2"/>
            <a:r>
              <a:rPr lang="en-AU" sz="2800" dirty="0" smtClean="0"/>
              <a:t>Face-to-face</a:t>
            </a:r>
          </a:p>
          <a:p>
            <a:pPr lvl="2"/>
            <a:r>
              <a:rPr lang="en-AU" sz="2800" dirty="0" smtClean="0"/>
              <a:t>Telephone (Quitline), Internet</a:t>
            </a:r>
          </a:p>
          <a:p>
            <a:pPr lvl="2"/>
            <a:endParaRPr lang="en-AU" sz="2800" dirty="0" smtClean="0"/>
          </a:p>
          <a:p>
            <a:pPr lvl="1"/>
            <a:r>
              <a:rPr lang="en-AU" dirty="0"/>
              <a:t>Care provision recommended by clinical guidelines</a:t>
            </a:r>
          </a:p>
          <a:p>
            <a:pPr lvl="1"/>
            <a:endParaRPr lang="en-AU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93250" y="762000"/>
            <a:ext cx="412750" cy="381000"/>
          </a:xfrm>
          <a:prstGeom prst="rect">
            <a:avLst/>
          </a:prstGeom>
        </p:spPr>
        <p:txBody>
          <a:bodyPr/>
          <a:lstStyle/>
          <a:p>
            <a:fld id="{1B08E55F-0B98-4D9C-86E6-13AE72DF7CCC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2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464" y="116632"/>
            <a:ext cx="7866597" cy="935757"/>
          </a:xfrm>
        </p:spPr>
        <p:txBody>
          <a:bodyPr lIns="89977" tIns="46027" rIns="89977" bIns="46027"/>
          <a:lstStyle/>
          <a:p>
            <a:r>
              <a:rPr lang="en-AU" sz="3600" dirty="0" smtClean="0"/>
              <a:t>Clinician provision of preventive care</a:t>
            </a:r>
            <a:endParaRPr lang="en-AU" sz="3600" b="1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512" y="907877"/>
            <a:ext cx="8666031" cy="3385219"/>
          </a:xfrm>
        </p:spPr>
        <p:txBody>
          <a:bodyPr lIns="89977" tIns="46027" rIns="89977" bIns="46027"/>
          <a:lstStyle/>
          <a:p>
            <a:pPr marL="0" indent="0" defTabSz="909638">
              <a:buNone/>
            </a:pPr>
            <a:endParaRPr lang="en-US" sz="2400" dirty="0" smtClean="0"/>
          </a:p>
          <a:p>
            <a:pPr defTabSz="909638"/>
            <a:r>
              <a:rPr lang="en-US" sz="2800" dirty="0" smtClean="0"/>
              <a:t>Greatest for smoking, limited for diet, least for physical activity</a:t>
            </a:r>
          </a:p>
          <a:p>
            <a:pPr defTabSz="909638"/>
            <a:endParaRPr lang="en-US" sz="2800" dirty="0" smtClean="0"/>
          </a:p>
          <a:p>
            <a:pPr defTabSz="909638"/>
            <a:r>
              <a:rPr lang="en-US" sz="2800" dirty="0" smtClean="0"/>
              <a:t>Greatest for risk assessment, less for brief advice, neglible for referral to specialist services</a:t>
            </a:r>
          </a:p>
          <a:p>
            <a:pPr defTabSz="909638"/>
            <a:endParaRPr lang="en-US" sz="2800" dirty="0" smtClean="0"/>
          </a:p>
          <a:p>
            <a:pPr defTabSz="909638"/>
            <a:r>
              <a:rPr lang="en-US" sz="2800" dirty="0" smtClean="0"/>
              <a:t>Barriers:</a:t>
            </a:r>
          </a:p>
          <a:p>
            <a:pPr lvl="1" defTabSz="909638"/>
            <a:r>
              <a:rPr lang="en-US" sz="2400" dirty="0" smtClean="0"/>
              <a:t>Clinician time, skill, confidence, perceived role, lack of effective referral options</a:t>
            </a:r>
          </a:p>
          <a:p>
            <a:pPr defTabSz="909638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 defTabSz="909638"/>
            <a:endParaRPr lang="en-US" sz="2400" dirty="0" smtClean="0"/>
          </a:p>
          <a:p>
            <a:pPr lvl="1" defTabSz="909638"/>
            <a:endParaRPr lang="en-US" sz="2400" dirty="0"/>
          </a:p>
          <a:p>
            <a:pPr lvl="1" defTabSz="909638"/>
            <a:endParaRPr lang="en-US" dirty="0" smtClean="0"/>
          </a:p>
          <a:p>
            <a:pPr lvl="1" defTabSz="909638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04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139" y="548680"/>
            <a:ext cx="9486389" cy="547688"/>
          </a:xfrm>
        </p:spPr>
        <p:txBody>
          <a:bodyPr lIns="89977" tIns="46027" rIns="89977" bIns="46027"/>
          <a:lstStyle/>
          <a:p>
            <a:r>
              <a:rPr lang="en-US" sz="3600" dirty="0" smtClean="0"/>
              <a:t>Innovation opportunity</a:t>
            </a:r>
            <a:r>
              <a:rPr lang="en-US" sz="3600" dirty="0"/>
              <a:t/>
            </a:r>
            <a:br>
              <a:rPr lang="en-US" sz="3600" dirty="0"/>
            </a:br>
            <a:endParaRPr lang="en-AU" sz="3600" b="1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489" y="836712"/>
            <a:ext cx="9205023" cy="5472608"/>
          </a:xfrm>
        </p:spPr>
        <p:txBody>
          <a:bodyPr lIns="89977" tIns="46027" rIns="89977" bIns="46027"/>
          <a:lstStyle/>
          <a:p>
            <a:pPr defTabSz="909638"/>
            <a:r>
              <a:rPr lang="en-US" sz="2800" dirty="0"/>
              <a:t>Proposed solution:</a:t>
            </a:r>
          </a:p>
          <a:p>
            <a:pPr lvl="1" defTabSz="909638"/>
            <a:r>
              <a:rPr lang="en-US" sz="2400" dirty="0"/>
              <a:t>Brief ‘case-finding’ and ‘referral’ role for health service clinicians </a:t>
            </a:r>
            <a:r>
              <a:rPr lang="en-US" sz="2400" dirty="0" smtClean="0"/>
              <a:t>in every consultation</a:t>
            </a:r>
          </a:p>
          <a:p>
            <a:pPr lvl="1" defTabSz="909638"/>
            <a:endParaRPr lang="en-US" sz="2400" dirty="0"/>
          </a:p>
          <a:p>
            <a:pPr defTabSz="909638"/>
            <a:r>
              <a:rPr lang="en-AU" sz="2800" dirty="0" smtClean="0"/>
              <a:t>Referral</a:t>
            </a:r>
          </a:p>
          <a:p>
            <a:pPr lvl="1" defTabSz="909638"/>
            <a:r>
              <a:rPr lang="en-AU" sz="2400" dirty="0" smtClean="0"/>
              <a:t>NSW Quitline (smoking cessation)</a:t>
            </a:r>
          </a:p>
          <a:p>
            <a:pPr lvl="2" defTabSz="909638"/>
            <a:r>
              <a:rPr lang="en-AU" dirty="0" smtClean="0"/>
              <a:t>Free: 6 proactive telephone calls – 3 months</a:t>
            </a:r>
          </a:p>
          <a:p>
            <a:pPr lvl="2" defTabSz="909638"/>
            <a:r>
              <a:rPr lang="en-AU" dirty="0" smtClean="0"/>
              <a:t>Current reach: 3%-8% current smokers </a:t>
            </a:r>
          </a:p>
          <a:p>
            <a:pPr lvl="1"/>
            <a:r>
              <a:rPr lang="en-AU" sz="2400" dirty="0"/>
              <a:t>NSW </a:t>
            </a:r>
            <a:r>
              <a:rPr lang="en-AU" sz="2400" i="1" dirty="0"/>
              <a:t>Get Healthy </a:t>
            </a:r>
            <a:r>
              <a:rPr lang="en-AU" sz="2400" dirty="0"/>
              <a:t>service (overweight and obesity) </a:t>
            </a:r>
          </a:p>
          <a:p>
            <a:pPr lvl="2" defTabSz="909638"/>
            <a:r>
              <a:rPr lang="en-AU" dirty="0" smtClean="0"/>
              <a:t>Free: 10 </a:t>
            </a:r>
            <a:r>
              <a:rPr lang="en-AU" dirty="0"/>
              <a:t>telephone calls over 6 months by lifestyle </a:t>
            </a:r>
            <a:r>
              <a:rPr lang="en-AU" dirty="0" smtClean="0"/>
              <a:t>coach</a:t>
            </a:r>
          </a:p>
          <a:p>
            <a:pPr lvl="2" defTabSz="909638"/>
            <a:r>
              <a:rPr lang="en-AU" dirty="0" smtClean="0"/>
              <a:t>Tailored program for Aboriginal callers </a:t>
            </a:r>
            <a:endParaRPr lang="en-AU" dirty="0"/>
          </a:p>
          <a:p>
            <a:pPr lvl="2" defTabSz="909638"/>
            <a:r>
              <a:rPr lang="en-AU" dirty="0"/>
              <a:t>Current </a:t>
            </a:r>
            <a:r>
              <a:rPr lang="en-AU" dirty="0" smtClean="0"/>
              <a:t>reach: &lt;1</a:t>
            </a:r>
            <a:r>
              <a:rPr lang="en-AU" dirty="0"/>
              <a:t>% of population</a:t>
            </a:r>
          </a:p>
          <a:p>
            <a:pPr defTabSz="909638">
              <a:spcBef>
                <a:spcPts val="1200"/>
              </a:spcBef>
            </a:pP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9446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2480" y="-99392"/>
            <a:ext cx="9127014" cy="1296144"/>
          </a:xfrm>
        </p:spPr>
        <p:txBody>
          <a:bodyPr lIns="89977" tIns="46027" rIns="89977" bIns="46027"/>
          <a:lstStyle/>
          <a:p>
            <a:r>
              <a:rPr lang="en-AU" sz="3600" dirty="0" smtClean="0"/>
              <a:t>Effectiveness of telephone services</a:t>
            </a:r>
            <a:endParaRPr lang="en-AU" sz="3600" b="1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471" y="1412776"/>
            <a:ext cx="9439049" cy="4195910"/>
          </a:xfrm>
        </p:spPr>
        <p:txBody>
          <a:bodyPr lIns="89977" tIns="46027" rIns="89977" bIns="46027"/>
          <a:lstStyle/>
          <a:p>
            <a:pPr defTabSz="909638">
              <a:spcBef>
                <a:spcPts val="1200"/>
              </a:spcBef>
            </a:pPr>
            <a:r>
              <a:rPr lang="en-AU" sz="2800" dirty="0" smtClean="0"/>
              <a:t>Quitlines</a:t>
            </a:r>
          </a:p>
          <a:p>
            <a:pPr lvl="1" defTabSz="909638">
              <a:spcBef>
                <a:spcPts val="1200"/>
              </a:spcBef>
            </a:pPr>
            <a:r>
              <a:rPr lang="en-AU" sz="2400" dirty="0" smtClean="0"/>
              <a:t>2 to 3 times more likely to quit smoking </a:t>
            </a:r>
          </a:p>
          <a:p>
            <a:pPr lvl="1" defTabSz="909638">
              <a:spcBef>
                <a:spcPts val="1200"/>
              </a:spcBef>
            </a:pPr>
            <a:endParaRPr lang="en-AU" sz="2400" dirty="0" smtClean="0"/>
          </a:p>
          <a:p>
            <a:pPr defTabSz="909638">
              <a:spcBef>
                <a:spcPts val="1200"/>
              </a:spcBef>
            </a:pPr>
            <a:r>
              <a:rPr lang="en-AU" sz="2800" dirty="0" smtClean="0"/>
              <a:t>Get Healthy Service</a:t>
            </a:r>
          </a:p>
          <a:p>
            <a:pPr lvl="1" defTabSz="909638">
              <a:spcBef>
                <a:spcPts val="1200"/>
              </a:spcBef>
            </a:pPr>
            <a:r>
              <a:rPr lang="en-AU" sz="2400" dirty="0" smtClean="0"/>
              <a:t>Weight -3.5kg;  waist </a:t>
            </a:r>
            <a:r>
              <a:rPr lang="en-AU" sz="2400" dirty="0"/>
              <a:t>circumference </a:t>
            </a:r>
            <a:r>
              <a:rPr lang="en-AU" sz="2400" dirty="0" smtClean="0"/>
              <a:t>-4.9cm; </a:t>
            </a:r>
            <a:r>
              <a:rPr lang="en-AU" sz="2400" dirty="0"/>
              <a:t>BMI units </a:t>
            </a:r>
            <a:r>
              <a:rPr lang="en-AU" sz="2400" dirty="0" smtClean="0"/>
              <a:t>-</a:t>
            </a:r>
            <a:r>
              <a:rPr lang="en-AU" sz="2400" dirty="0"/>
              <a:t>1.2 BMI </a:t>
            </a:r>
            <a:r>
              <a:rPr lang="en-AU" sz="2400" dirty="0" smtClean="0"/>
              <a:t>units</a:t>
            </a:r>
          </a:p>
          <a:p>
            <a:pPr lvl="1" defTabSz="909638"/>
            <a:r>
              <a:rPr lang="en-AU" sz="2400" dirty="0"/>
              <a:t>Increase fruit/vegetable, physical activity</a:t>
            </a:r>
          </a:p>
          <a:p>
            <a:pPr lvl="1" defTabSz="909638"/>
            <a:r>
              <a:rPr lang="en-AU" sz="2400" dirty="0"/>
              <a:t>Reduced fast </a:t>
            </a:r>
            <a:r>
              <a:rPr lang="en-AU" sz="2400" dirty="0" smtClean="0"/>
              <a:t>food, </a:t>
            </a:r>
            <a:r>
              <a:rPr lang="en-AU" sz="2400" dirty="0"/>
              <a:t>sweetened drinks </a:t>
            </a:r>
          </a:p>
          <a:p>
            <a:pPr lvl="1" defTabSz="909638">
              <a:spcBef>
                <a:spcPts val="1200"/>
              </a:spcBef>
            </a:pPr>
            <a:endParaRPr lang="en-AU" sz="2400" dirty="0"/>
          </a:p>
          <a:p>
            <a:pPr lvl="1" defTabSz="909638">
              <a:spcBef>
                <a:spcPts val="1200"/>
              </a:spcBef>
            </a:pPr>
            <a:endParaRPr lang="en-AU" sz="2400" dirty="0" smtClean="0"/>
          </a:p>
          <a:p>
            <a:pPr marL="457200" lvl="1" indent="0" defTabSz="909638">
              <a:buNone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5495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2480" y="116632"/>
            <a:ext cx="9439049" cy="926976"/>
          </a:xfrm>
        </p:spPr>
        <p:txBody>
          <a:bodyPr lIns="91440" tIns="45720" rIns="91440" bIns="45720" anchor="ctr"/>
          <a:lstStyle/>
          <a:p>
            <a:r>
              <a:rPr lang="en-AU" sz="3600" dirty="0" smtClean="0"/>
              <a:t>Increasing client access to effective preventive care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464" y="1412776"/>
            <a:ext cx="8892290" cy="4114800"/>
          </a:xfrm>
        </p:spPr>
        <p:txBody>
          <a:bodyPr lIns="91440" tIns="45720" rIns="91440" bIns="45720"/>
          <a:lstStyle/>
          <a:p>
            <a:r>
              <a:rPr lang="en-AU" sz="2800" dirty="0" smtClean="0"/>
              <a:t>Community health services</a:t>
            </a:r>
          </a:p>
          <a:p>
            <a:pPr lvl="1"/>
            <a:r>
              <a:rPr lang="en-AU" sz="2400" dirty="0" smtClean="0"/>
              <a:t>Component of routine consultations</a:t>
            </a:r>
          </a:p>
          <a:p>
            <a:pPr lvl="1"/>
            <a:r>
              <a:rPr lang="en-AU" sz="2400" dirty="0" smtClean="0"/>
              <a:t>Protocols, tools, medical record</a:t>
            </a:r>
          </a:p>
          <a:p>
            <a:pPr lvl="1"/>
            <a:r>
              <a:rPr lang="en-AU" sz="2400" dirty="0" smtClean="0"/>
              <a:t>Clinician training</a:t>
            </a:r>
          </a:p>
          <a:p>
            <a:pPr lvl="1"/>
            <a:r>
              <a:rPr lang="en-AU" sz="2400" dirty="0" err="1" smtClean="0"/>
              <a:t>LHD</a:t>
            </a:r>
            <a:r>
              <a:rPr lang="en-AU" sz="2400" dirty="0" smtClean="0"/>
              <a:t> </a:t>
            </a:r>
            <a:r>
              <a:rPr lang="en-AU" sz="2400" dirty="0" err="1" smtClean="0"/>
              <a:t>KPI</a:t>
            </a:r>
            <a:r>
              <a:rPr lang="en-AU" sz="2400" dirty="0" smtClean="0"/>
              <a:t> </a:t>
            </a:r>
          </a:p>
          <a:p>
            <a:pPr lvl="1"/>
            <a:r>
              <a:rPr lang="en-AU" sz="2400" dirty="0" smtClean="0"/>
              <a:t>Practice change support</a:t>
            </a:r>
          </a:p>
          <a:p>
            <a:r>
              <a:rPr lang="en-AU" sz="2800" dirty="0" smtClean="0"/>
              <a:t>Hospitals </a:t>
            </a:r>
          </a:p>
          <a:p>
            <a:pPr lvl="1"/>
            <a:r>
              <a:rPr lang="en-AU" sz="2400" dirty="0"/>
              <a:t>Musculoskeletal clinic </a:t>
            </a:r>
            <a:r>
              <a:rPr lang="en-AU" sz="2400" dirty="0" smtClean="0"/>
              <a:t>– surgical patients</a:t>
            </a:r>
            <a:endParaRPr lang="en-AU" sz="2400" dirty="0"/>
          </a:p>
          <a:p>
            <a:pPr lvl="1"/>
            <a:r>
              <a:rPr lang="en-AU" sz="2400" dirty="0" smtClean="0"/>
              <a:t>Assessment and referral </a:t>
            </a:r>
          </a:p>
          <a:p>
            <a:endParaRPr lang="en-AU" sz="2400" dirty="0" smtClean="0"/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t="22066" r="40727" b="9129"/>
          <a:stretch>
            <a:fillRect/>
          </a:stretch>
        </p:blipFill>
        <p:spPr bwMode="auto">
          <a:xfrm>
            <a:off x="6489171" y="1772816"/>
            <a:ext cx="343238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472" y="332656"/>
            <a:ext cx="9517057" cy="1143000"/>
          </a:xfrm>
        </p:spPr>
        <p:txBody>
          <a:bodyPr lIns="91440" tIns="45720" rIns="91440" bIns="45720" anchor="ctr"/>
          <a:lstStyle/>
          <a:p>
            <a:r>
              <a:rPr lang="en-AU" sz="3600" dirty="0" smtClean="0"/>
              <a:t>Community health services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b="1" i="1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6536" y="1196752"/>
            <a:ext cx="8880654" cy="4114800"/>
          </a:xfrm>
        </p:spPr>
        <p:txBody>
          <a:bodyPr lIns="91440" tIns="45720" rIns="91440" bIns="45720"/>
          <a:lstStyle/>
          <a:p>
            <a:r>
              <a:rPr lang="en-AU" sz="2800" b="1" dirty="0" smtClean="0"/>
              <a:t>Get Healthy Service Outcomes - 2015</a:t>
            </a:r>
            <a:r>
              <a:rPr lang="en-AU" sz="2800" dirty="0" smtClean="0"/>
              <a:t>:</a:t>
            </a:r>
          </a:p>
          <a:p>
            <a:pPr lvl="1"/>
            <a:r>
              <a:rPr lang="en-AU" dirty="0" smtClean="0"/>
              <a:t>43,332 clients assessed (4,515  </a:t>
            </a:r>
            <a:r>
              <a:rPr lang="en-AU" dirty="0"/>
              <a:t>Aboriginal </a:t>
            </a:r>
            <a:r>
              <a:rPr lang="en-AU" dirty="0" smtClean="0"/>
              <a:t>clients).</a:t>
            </a:r>
          </a:p>
          <a:p>
            <a:pPr lvl="1"/>
            <a:r>
              <a:rPr lang="en-AU" dirty="0" smtClean="0"/>
              <a:t>Of clients at risk:</a:t>
            </a:r>
          </a:p>
          <a:p>
            <a:pPr lvl="2"/>
            <a:r>
              <a:rPr lang="en-AU" sz="2800" dirty="0" smtClean="0"/>
              <a:t>88% provided brief advices</a:t>
            </a:r>
          </a:p>
          <a:p>
            <a:pPr lvl="2"/>
            <a:r>
              <a:rPr lang="en-AU" sz="2800" dirty="0" smtClean="0"/>
              <a:t>59% offered referral (higher rate for Aboriginal clients) </a:t>
            </a:r>
          </a:p>
          <a:p>
            <a:pPr lvl="1"/>
            <a:r>
              <a:rPr lang="en-AU" dirty="0" smtClean="0"/>
              <a:t>Outcomes:</a:t>
            </a:r>
          </a:p>
          <a:p>
            <a:pPr lvl="2"/>
            <a:r>
              <a:rPr lang="en-AU" sz="2800" dirty="0" smtClean="0"/>
              <a:t> </a:t>
            </a:r>
            <a:r>
              <a:rPr lang="en-AU" sz="2800" dirty="0"/>
              <a:t>2.3 kg </a:t>
            </a:r>
            <a:r>
              <a:rPr lang="en-AU" sz="2800" dirty="0" smtClean="0"/>
              <a:t>weight loss; 3.6 </a:t>
            </a:r>
            <a:r>
              <a:rPr lang="en-AU" sz="2800" dirty="0"/>
              <a:t>cm </a:t>
            </a:r>
            <a:r>
              <a:rPr lang="en-AU" sz="2800" dirty="0" smtClean="0"/>
              <a:t>reduction in waist </a:t>
            </a:r>
            <a:r>
              <a:rPr lang="en-AU" sz="2800" dirty="0"/>
              <a:t>circumference. </a:t>
            </a:r>
          </a:p>
          <a:p>
            <a:pPr lvl="2"/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4558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P cover white">
  <a:themeElements>
    <a:clrScheme name="PP cover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 cover white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 cover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cover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cover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cover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cover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cover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cover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C93C0-62D2-4B3C-B49A-E0E77BD82726}"/>
</file>

<file path=customXml/itemProps2.xml><?xml version="1.0" encoding="utf-8"?>
<ds:datastoreItem xmlns:ds="http://schemas.openxmlformats.org/officeDocument/2006/customXml" ds:itemID="{F87D0430-8E27-4703-8E3D-24C20ECB33E6}"/>
</file>

<file path=customXml/itemProps3.xml><?xml version="1.0" encoding="utf-8"?>
<ds:datastoreItem xmlns:ds="http://schemas.openxmlformats.org/officeDocument/2006/customXml" ds:itemID="{054357D3-DD65-4FE7-8521-0219EF024FD2}"/>
</file>

<file path=docProps/app.xml><?xml version="1.0" encoding="utf-8"?>
<Properties xmlns="http://schemas.openxmlformats.org/officeDocument/2006/extended-properties" xmlns:vt="http://schemas.openxmlformats.org/officeDocument/2006/docPropsVTypes">
  <Template>HNEPH red template with University logo</Template>
  <TotalTime>2198</TotalTime>
  <Words>439</Words>
  <Application>Microsoft Office PowerPoint</Application>
  <PresentationFormat>A4 Paper (210x297 mm)</PresentationFormat>
  <Paragraphs>113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 cover white</vt:lpstr>
      <vt:lpstr>    Tackling Obesity in NSW  An LHD Perspective on integrating prevention into routine care   John Wiggers   Director, Population Health, Hunter New England Local Health District     </vt:lpstr>
      <vt:lpstr>Overview</vt:lpstr>
      <vt:lpstr>Evidence for reducing chronic disease risks</vt:lpstr>
      <vt:lpstr>Evidence for reducing chronic disease risks</vt:lpstr>
      <vt:lpstr>Clinician provision of preventive care</vt:lpstr>
      <vt:lpstr>Innovation opportunity </vt:lpstr>
      <vt:lpstr>Effectiveness of telephone services</vt:lpstr>
      <vt:lpstr>Increasing client access to effective preventive care</vt:lpstr>
      <vt:lpstr>Community health services </vt:lpstr>
      <vt:lpstr>Hospitals </vt:lpstr>
      <vt:lpstr>Conclusions and Opportunities</vt:lpstr>
    </vt:vector>
  </TitlesOfParts>
  <Company>HNELHD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K</dc:creator>
  <cp:lastModifiedBy>MAUDOOD, Shams</cp:lastModifiedBy>
  <cp:revision>167</cp:revision>
  <cp:lastPrinted>2014-09-15T02:03:14Z</cp:lastPrinted>
  <dcterms:created xsi:type="dcterms:W3CDTF">2014-07-28T04:15:59Z</dcterms:created>
  <dcterms:modified xsi:type="dcterms:W3CDTF">2015-11-05T00:43:31Z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