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66" r:id="rId4"/>
    <p:sldId id="294" r:id="rId5"/>
    <p:sldId id="297" r:id="rId6"/>
  </p:sldIdLst>
  <p:sldSz cx="9144000" cy="5143500" type="screen16x9"/>
  <p:notesSz cx="6022975" cy="11063288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C3"/>
    <a:srgbClr val="32AFC0"/>
    <a:srgbClr val="30C1BE"/>
    <a:srgbClr val="0099CC"/>
    <a:srgbClr val="11AFB3"/>
    <a:srgbClr val="08BCBC"/>
    <a:srgbClr val="00B178"/>
    <a:srgbClr val="425968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 varScale="1">
        <p:scale>
          <a:sx n="166" d="100"/>
          <a:sy n="166" d="100"/>
        </p:scale>
        <p:origin x="-102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036" y="-96"/>
      </p:cViewPr>
      <p:guideLst>
        <p:guide orient="horz" pos="3485"/>
        <p:guide pos="18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F38C2-CA89-4043-9248-635F0D08246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AU"/>
        </a:p>
      </dgm:t>
    </dgm:pt>
    <dgm:pt modelId="{BEA6FEAA-C01C-413B-AC6C-E17C64E4009B}">
      <dgm:prSet phldrT="[Text]"/>
      <dgm:spPr/>
      <dgm:t>
        <a:bodyPr/>
        <a:lstStyle/>
        <a:p>
          <a:r>
            <a:rPr lang="en-AU" dirty="0" smtClean="0"/>
            <a:t>Planned physical activity</a:t>
          </a:r>
          <a:endParaRPr lang="en-AU" dirty="0"/>
        </a:p>
      </dgm:t>
    </dgm:pt>
    <dgm:pt modelId="{CD25161C-0629-44C5-8FBC-FAA470F0C0B9}" type="parTrans" cxnId="{D6B987D6-6ADC-4981-A7DD-209214447A3C}">
      <dgm:prSet/>
      <dgm:spPr/>
      <dgm:t>
        <a:bodyPr/>
        <a:lstStyle/>
        <a:p>
          <a:endParaRPr lang="en-AU"/>
        </a:p>
      </dgm:t>
    </dgm:pt>
    <dgm:pt modelId="{3EF44FBA-EDC8-45D9-A148-2700C6ABE8BC}" type="sibTrans" cxnId="{D6B987D6-6ADC-4981-A7DD-209214447A3C}">
      <dgm:prSet/>
      <dgm:spPr/>
      <dgm:t>
        <a:bodyPr/>
        <a:lstStyle/>
        <a:p>
          <a:endParaRPr lang="en-AU"/>
        </a:p>
      </dgm:t>
    </dgm:pt>
    <dgm:pt modelId="{2BB040B0-C6B2-45F8-A076-939C0829F034}">
      <dgm:prSet phldrT="[Text]"/>
      <dgm:spPr/>
      <dgm:t>
        <a:bodyPr/>
        <a:lstStyle/>
        <a:p>
          <a:r>
            <a:rPr lang="en-AU" dirty="0" smtClean="0"/>
            <a:t>Physical Education as part of PDHPE</a:t>
          </a:r>
          <a:endParaRPr lang="en-AU" dirty="0"/>
        </a:p>
      </dgm:t>
    </dgm:pt>
    <dgm:pt modelId="{CAACDF0B-6FD4-46F8-9CE3-6DD674090F37}" type="parTrans" cxnId="{FA700B7F-3652-4C0A-AEFB-CAC3CC7266F9}">
      <dgm:prSet/>
      <dgm:spPr/>
      <dgm:t>
        <a:bodyPr/>
        <a:lstStyle/>
        <a:p>
          <a:endParaRPr lang="en-AU"/>
        </a:p>
      </dgm:t>
    </dgm:pt>
    <dgm:pt modelId="{6A81601E-5F0C-4CA1-BCB5-8D05AF7DF415}" type="sibTrans" cxnId="{FA700B7F-3652-4C0A-AEFB-CAC3CC7266F9}">
      <dgm:prSet/>
      <dgm:spPr/>
      <dgm:t>
        <a:bodyPr/>
        <a:lstStyle/>
        <a:p>
          <a:endParaRPr lang="en-AU"/>
        </a:p>
      </dgm:t>
    </dgm:pt>
    <dgm:pt modelId="{BE20E5F6-29F1-49A9-89FB-084E6D73DC21}">
      <dgm:prSet phldrT="[Text]"/>
      <dgm:spPr/>
      <dgm:t>
        <a:bodyPr/>
        <a:lstStyle/>
        <a:p>
          <a:r>
            <a:rPr lang="en-AU" dirty="0" smtClean="0"/>
            <a:t>Weekly timetabled Sport</a:t>
          </a:r>
          <a:endParaRPr lang="en-AU" dirty="0"/>
        </a:p>
      </dgm:t>
    </dgm:pt>
    <dgm:pt modelId="{38674844-A771-4FFD-9D4E-F58E655E95D5}" type="parTrans" cxnId="{376C0EC5-4142-4208-907F-9369CC5A6D57}">
      <dgm:prSet/>
      <dgm:spPr/>
      <dgm:t>
        <a:bodyPr/>
        <a:lstStyle/>
        <a:p>
          <a:endParaRPr lang="en-AU"/>
        </a:p>
      </dgm:t>
    </dgm:pt>
    <dgm:pt modelId="{0FA90EE0-F62A-401A-BA0D-0F6E6C182D3B}" type="sibTrans" cxnId="{376C0EC5-4142-4208-907F-9369CC5A6D57}">
      <dgm:prSet/>
      <dgm:spPr/>
      <dgm:t>
        <a:bodyPr/>
        <a:lstStyle/>
        <a:p>
          <a:endParaRPr lang="en-AU"/>
        </a:p>
      </dgm:t>
    </dgm:pt>
    <dgm:pt modelId="{6FE2DFAC-44A9-41C0-9B09-3BA6A230CB5B}">
      <dgm:prSet phldrT="[Text]"/>
      <dgm:spPr/>
      <dgm:t>
        <a:bodyPr/>
        <a:lstStyle/>
        <a:p>
          <a:r>
            <a:rPr lang="en-AU" dirty="0" smtClean="0"/>
            <a:t>Other structured physical activity programs</a:t>
          </a:r>
          <a:endParaRPr lang="en-AU" dirty="0"/>
        </a:p>
      </dgm:t>
    </dgm:pt>
    <dgm:pt modelId="{17C46E78-0654-4315-BEFD-6130743190A6}" type="parTrans" cxnId="{8D727CFC-4D03-4276-89D2-3B7BF8282570}">
      <dgm:prSet/>
      <dgm:spPr/>
      <dgm:t>
        <a:bodyPr/>
        <a:lstStyle/>
        <a:p>
          <a:endParaRPr lang="en-AU"/>
        </a:p>
      </dgm:t>
    </dgm:pt>
    <dgm:pt modelId="{3F55FB03-B4E2-4445-A107-02C9594B9E15}" type="sibTrans" cxnId="{8D727CFC-4D03-4276-89D2-3B7BF8282570}">
      <dgm:prSet/>
      <dgm:spPr/>
      <dgm:t>
        <a:bodyPr/>
        <a:lstStyle/>
        <a:p>
          <a:endParaRPr lang="en-AU"/>
        </a:p>
      </dgm:t>
    </dgm:pt>
    <dgm:pt modelId="{EB64E560-4519-4CA7-AFAE-5B76C8967A67}" type="pres">
      <dgm:prSet presAssocID="{BFFF38C2-CA89-4043-9248-635F0D08246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9A6034-BEB6-424E-A069-B162BD235681}" type="pres">
      <dgm:prSet presAssocID="{BEA6FEAA-C01C-413B-AC6C-E17C64E4009B}" presName="centerShape" presStyleLbl="node0" presStyleIdx="0" presStyleCnt="1"/>
      <dgm:spPr/>
      <dgm:t>
        <a:bodyPr/>
        <a:lstStyle/>
        <a:p>
          <a:endParaRPr lang="en-AU"/>
        </a:p>
      </dgm:t>
    </dgm:pt>
    <dgm:pt modelId="{F4043DA5-842A-44AD-AADA-F7CCB56387C9}" type="pres">
      <dgm:prSet presAssocID="{CAACDF0B-6FD4-46F8-9CE3-6DD674090F37}" presName="parTrans" presStyleLbl="bgSibTrans2D1" presStyleIdx="0" presStyleCnt="3"/>
      <dgm:spPr/>
    </dgm:pt>
    <dgm:pt modelId="{E9DB576B-C417-4E1D-8FC6-2BC814FF612C}" type="pres">
      <dgm:prSet presAssocID="{2BB040B0-C6B2-45F8-A076-939C0829F0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60192C-E46A-424A-9E05-6EAFCE78F638}" type="pres">
      <dgm:prSet presAssocID="{38674844-A771-4FFD-9D4E-F58E655E95D5}" presName="parTrans" presStyleLbl="bgSibTrans2D1" presStyleIdx="1" presStyleCnt="3"/>
      <dgm:spPr/>
    </dgm:pt>
    <dgm:pt modelId="{4370A3C6-E110-4D2B-8215-6EE180859C5C}" type="pres">
      <dgm:prSet presAssocID="{BE20E5F6-29F1-49A9-89FB-084E6D73DC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FBEE9D-0296-4388-8389-F110844904C3}" type="pres">
      <dgm:prSet presAssocID="{17C46E78-0654-4315-BEFD-6130743190A6}" presName="parTrans" presStyleLbl="bgSibTrans2D1" presStyleIdx="2" presStyleCnt="3"/>
      <dgm:spPr/>
    </dgm:pt>
    <dgm:pt modelId="{738D13BC-91D2-495D-948F-377177B6AC0C}" type="pres">
      <dgm:prSet presAssocID="{6FE2DFAC-44A9-41C0-9B09-3BA6A230CB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6B987D6-6ADC-4981-A7DD-209214447A3C}" srcId="{BFFF38C2-CA89-4043-9248-635F0D08246D}" destId="{BEA6FEAA-C01C-413B-AC6C-E17C64E4009B}" srcOrd="0" destOrd="0" parTransId="{CD25161C-0629-44C5-8FBC-FAA470F0C0B9}" sibTransId="{3EF44FBA-EDC8-45D9-A148-2700C6ABE8BC}"/>
    <dgm:cxn modelId="{C00EF3A3-EE13-43D3-8CE2-F7475E4EE555}" type="presOf" srcId="{CAACDF0B-6FD4-46F8-9CE3-6DD674090F37}" destId="{F4043DA5-842A-44AD-AADA-F7CCB56387C9}" srcOrd="0" destOrd="0" presId="urn:microsoft.com/office/officeart/2005/8/layout/radial4"/>
    <dgm:cxn modelId="{7FD814AB-A35E-4024-ADEF-17A4117E3CFC}" type="presOf" srcId="{38674844-A771-4FFD-9D4E-F58E655E95D5}" destId="{FC60192C-E46A-424A-9E05-6EAFCE78F638}" srcOrd="0" destOrd="0" presId="urn:microsoft.com/office/officeart/2005/8/layout/radial4"/>
    <dgm:cxn modelId="{376C0EC5-4142-4208-907F-9369CC5A6D57}" srcId="{BEA6FEAA-C01C-413B-AC6C-E17C64E4009B}" destId="{BE20E5F6-29F1-49A9-89FB-084E6D73DC21}" srcOrd="1" destOrd="0" parTransId="{38674844-A771-4FFD-9D4E-F58E655E95D5}" sibTransId="{0FA90EE0-F62A-401A-BA0D-0F6E6C182D3B}"/>
    <dgm:cxn modelId="{FA700B7F-3652-4C0A-AEFB-CAC3CC7266F9}" srcId="{BEA6FEAA-C01C-413B-AC6C-E17C64E4009B}" destId="{2BB040B0-C6B2-45F8-A076-939C0829F034}" srcOrd="0" destOrd="0" parTransId="{CAACDF0B-6FD4-46F8-9CE3-6DD674090F37}" sibTransId="{6A81601E-5F0C-4CA1-BCB5-8D05AF7DF415}"/>
    <dgm:cxn modelId="{F790E16E-18E7-4197-AABA-899C8FB24A8B}" type="presOf" srcId="{2BB040B0-C6B2-45F8-A076-939C0829F034}" destId="{E9DB576B-C417-4E1D-8FC6-2BC814FF612C}" srcOrd="0" destOrd="0" presId="urn:microsoft.com/office/officeart/2005/8/layout/radial4"/>
    <dgm:cxn modelId="{5368BF88-4B8C-4A7B-A4BD-AEF2841B385E}" type="presOf" srcId="{BFFF38C2-CA89-4043-9248-635F0D08246D}" destId="{EB64E560-4519-4CA7-AFAE-5B76C8967A67}" srcOrd="0" destOrd="0" presId="urn:microsoft.com/office/officeart/2005/8/layout/radial4"/>
    <dgm:cxn modelId="{8D727CFC-4D03-4276-89D2-3B7BF8282570}" srcId="{BEA6FEAA-C01C-413B-AC6C-E17C64E4009B}" destId="{6FE2DFAC-44A9-41C0-9B09-3BA6A230CB5B}" srcOrd="2" destOrd="0" parTransId="{17C46E78-0654-4315-BEFD-6130743190A6}" sibTransId="{3F55FB03-B4E2-4445-A107-02C9594B9E15}"/>
    <dgm:cxn modelId="{F04834B5-2A88-4A71-8B3D-536120CFC485}" type="presOf" srcId="{17C46E78-0654-4315-BEFD-6130743190A6}" destId="{20FBEE9D-0296-4388-8389-F110844904C3}" srcOrd="0" destOrd="0" presId="urn:microsoft.com/office/officeart/2005/8/layout/radial4"/>
    <dgm:cxn modelId="{C494D6CD-694D-4B7B-8E1E-0B888E82F65C}" type="presOf" srcId="{BE20E5F6-29F1-49A9-89FB-084E6D73DC21}" destId="{4370A3C6-E110-4D2B-8215-6EE180859C5C}" srcOrd="0" destOrd="0" presId="urn:microsoft.com/office/officeart/2005/8/layout/radial4"/>
    <dgm:cxn modelId="{A7AA19DB-BA09-43BB-9A22-6B570B4FDEC1}" type="presOf" srcId="{BEA6FEAA-C01C-413B-AC6C-E17C64E4009B}" destId="{249A6034-BEB6-424E-A069-B162BD235681}" srcOrd="0" destOrd="0" presId="urn:microsoft.com/office/officeart/2005/8/layout/radial4"/>
    <dgm:cxn modelId="{8772ED81-83AA-414C-9A55-62A44213034F}" type="presOf" srcId="{6FE2DFAC-44A9-41C0-9B09-3BA6A230CB5B}" destId="{738D13BC-91D2-495D-948F-377177B6AC0C}" srcOrd="0" destOrd="0" presId="urn:microsoft.com/office/officeart/2005/8/layout/radial4"/>
    <dgm:cxn modelId="{6E340C8C-FC20-4B2F-B218-D42779663BCD}" type="presParOf" srcId="{EB64E560-4519-4CA7-AFAE-5B76C8967A67}" destId="{249A6034-BEB6-424E-A069-B162BD235681}" srcOrd="0" destOrd="0" presId="urn:microsoft.com/office/officeart/2005/8/layout/radial4"/>
    <dgm:cxn modelId="{FE09A454-6A33-455A-BF2A-FB18F1938012}" type="presParOf" srcId="{EB64E560-4519-4CA7-AFAE-5B76C8967A67}" destId="{F4043DA5-842A-44AD-AADA-F7CCB56387C9}" srcOrd="1" destOrd="0" presId="urn:microsoft.com/office/officeart/2005/8/layout/radial4"/>
    <dgm:cxn modelId="{546547C6-A707-4143-97A7-C4B7262EDB6D}" type="presParOf" srcId="{EB64E560-4519-4CA7-AFAE-5B76C8967A67}" destId="{E9DB576B-C417-4E1D-8FC6-2BC814FF612C}" srcOrd="2" destOrd="0" presId="urn:microsoft.com/office/officeart/2005/8/layout/radial4"/>
    <dgm:cxn modelId="{B5D37B11-109D-4573-B8E9-D72F034B1532}" type="presParOf" srcId="{EB64E560-4519-4CA7-AFAE-5B76C8967A67}" destId="{FC60192C-E46A-424A-9E05-6EAFCE78F638}" srcOrd="3" destOrd="0" presId="urn:microsoft.com/office/officeart/2005/8/layout/radial4"/>
    <dgm:cxn modelId="{D42C9817-511C-4416-9D94-8F306AA3F72B}" type="presParOf" srcId="{EB64E560-4519-4CA7-AFAE-5B76C8967A67}" destId="{4370A3C6-E110-4D2B-8215-6EE180859C5C}" srcOrd="4" destOrd="0" presId="urn:microsoft.com/office/officeart/2005/8/layout/radial4"/>
    <dgm:cxn modelId="{4E3F14AA-5931-4EB5-80A4-A2CD35A3823D}" type="presParOf" srcId="{EB64E560-4519-4CA7-AFAE-5B76C8967A67}" destId="{20FBEE9D-0296-4388-8389-F110844904C3}" srcOrd="5" destOrd="0" presId="urn:microsoft.com/office/officeart/2005/8/layout/radial4"/>
    <dgm:cxn modelId="{22B9C268-1686-44C1-915A-5378A83C1C57}" type="presParOf" srcId="{EB64E560-4519-4CA7-AFAE-5B76C8967A67}" destId="{738D13BC-91D2-495D-948F-377177B6AC0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A6034-BEB6-424E-A069-B162BD235681}">
      <dsp:nvSpPr>
        <dsp:cNvPr id="0" name=""/>
        <dsp:cNvSpPr/>
      </dsp:nvSpPr>
      <dsp:spPr>
        <a:xfrm>
          <a:off x="2225040" y="2151264"/>
          <a:ext cx="1645920" cy="16459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/>
            <a:t>Planned physical activity</a:t>
          </a:r>
          <a:endParaRPr lang="en-AU" sz="2400" kern="1200" dirty="0"/>
        </a:p>
      </dsp:txBody>
      <dsp:txXfrm>
        <a:off x="2466079" y="2392303"/>
        <a:ext cx="1163842" cy="1163842"/>
      </dsp:txXfrm>
    </dsp:sp>
    <dsp:sp modelId="{F4043DA5-842A-44AD-AADA-F7CCB56387C9}">
      <dsp:nvSpPr>
        <dsp:cNvPr id="0" name=""/>
        <dsp:cNvSpPr/>
      </dsp:nvSpPr>
      <dsp:spPr>
        <a:xfrm rot="12900000">
          <a:off x="994400" y="1806260"/>
          <a:ext cx="1441073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576B-C417-4E1D-8FC6-2BC814FF612C}">
      <dsp:nvSpPr>
        <dsp:cNvPr id="0" name=""/>
        <dsp:cNvSpPr/>
      </dsp:nvSpPr>
      <dsp:spPr>
        <a:xfrm>
          <a:off x="342896" y="1002071"/>
          <a:ext cx="1563624" cy="1250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Physical Education as part of PDHPE</a:t>
          </a:r>
          <a:endParaRPr lang="en-AU" sz="1600" kern="1200" dirty="0"/>
        </a:p>
      </dsp:txBody>
      <dsp:txXfrm>
        <a:off x="379534" y="1038709"/>
        <a:ext cx="1490348" cy="1177623"/>
      </dsp:txXfrm>
    </dsp:sp>
    <dsp:sp modelId="{FC60192C-E46A-424A-9E05-6EAFCE78F638}">
      <dsp:nvSpPr>
        <dsp:cNvPr id="0" name=""/>
        <dsp:cNvSpPr/>
      </dsp:nvSpPr>
      <dsp:spPr>
        <a:xfrm rot="16200000">
          <a:off x="2327463" y="1112312"/>
          <a:ext cx="1441073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0A3C6-E110-4D2B-8215-6EE180859C5C}">
      <dsp:nvSpPr>
        <dsp:cNvPr id="0" name=""/>
        <dsp:cNvSpPr/>
      </dsp:nvSpPr>
      <dsp:spPr>
        <a:xfrm>
          <a:off x="2266187" y="869"/>
          <a:ext cx="1563624" cy="1250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Weekly timetabled Sport</a:t>
          </a:r>
          <a:endParaRPr lang="en-AU" sz="1600" kern="1200" dirty="0"/>
        </a:p>
      </dsp:txBody>
      <dsp:txXfrm>
        <a:off x="2302825" y="37507"/>
        <a:ext cx="1490348" cy="1177623"/>
      </dsp:txXfrm>
    </dsp:sp>
    <dsp:sp modelId="{20FBEE9D-0296-4388-8389-F110844904C3}">
      <dsp:nvSpPr>
        <dsp:cNvPr id="0" name=""/>
        <dsp:cNvSpPr/>
      </dsp:nvSpPr>
      <dsp:spPr>
        <a:xfrm rot="19500000">
          <a:off x="3660525" y="1806260"/>
          <a:ext cx="1441073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D13BC-91D2-495D-948F-377177B6AC0C}">
      <dsp:nvSpPr>
        <dsp:cNvPr id="0" name=""/>
        <dsp:cNvSpPr/>
      </dsp:nvSpPr>
      <dsp:spPr>
        <a:xfrm>
          <a:off x="4189479" y="1002071"/>
          <a:ext cx="1563624" cy="1250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Other structured physical activity programs</a:t>
          </a:r>
          <a:endParaRPr lang="en-AU" sz="1600" kern="1200" dirty="0"/>
        </a:p>
      </dsp:txBody>
      <dsp:txXfrm>
        <a:off x="4226117" y="1038709"/>
        <a:ext cx="1490348" cy="117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0.40028</cdr:x>
      <cdr:y>0.33338</cdr:y>
    </cdr:from>
    <cdr:to>
      <cdr:x>0.60567</cdr:x>
      <cdr:y>0.62512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8046" y="905141"/>
          <a:ext cx="979031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AU" sz="1400" dirty="0" smtClean="0"/>
            <a:t>Public School Education</a:t>
          </a:r>
          <a:endParaRPr lang="en-A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09956" cy="553164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11626" y="0"/>
            <a:ext cx="2609956" cy="553164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r">
              <a:defRPr sz="1100"/>
            </a:lvl1pPr>
          </a:lstStyle>
          <a:p>
            <a:fld id="{816A575B-F4C7-4011-A893-9E91E51A3214}" type="datetimeFigureOut">
              <a:rPr lang="en-AU" smtClean="0"/>
              <a:t>27/10/2015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76275" y="828675"/>
            <a:ext cx="7375525" cy="4149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6" tIns="43103" rIns="86206" bIns="4310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2298" y="5255062"/>
            <a:ext cx="4818380" cy="4978480"/>
          </a:xfrm>
          <a:prstGeom prst="rect">
            <a:avLst/>
          </a:prstGeom>
        </p:spPr>
        <p:txBody>
          <a:bodyPr vert="horz" lIns="86206" tIns="43103" rIns="86206" bIns="431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08205"/>
            <a:ext cx="2609956" cy="553164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l">
              <a:defRPr sz="11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11626" y="10508205"/>
            <a:ext cx="2609956" cy="553164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r">
              <a:defRPr sz="1100"/>
            </a:lvl1pPr>
          </a:lstStyle>
          <a:p>
            <a:fld id="{6A09040B-DA09-4C58-8D66-C8AD5AEB9F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2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19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The </a:t>
            </a:r>
            <a:r>
              <a:rPr lang="en-AU" baseline="0" dirty="0" smtClean="0"/>
              <a:t>PDHPE Key Learning Area is mandatory for students from Kindergarten to Year 10.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All students in Years K-10 must participate in weekly school sport as part of the school day. This is where we are very unique to all the other Australian </a:t>
            </a:r>
            <a:r>
              <a:rPr lang="en-AU" baseline="0" dirty="0" smtClean="0"/>
              <a:t>states and </a:t>
            </a:r>
            <a:r>
              <a:rPr lang="en-AU" baseline="0" dirty="0" err="1" smtClean="0"/>
              <a:t>territotires</a:t>
            </a:r>
            <a:r>
              <a:rPr lang="en-AU" baseline="0" dirty="0" smtClean="0"/>
              <a:t> </a:t>
            </a:r>
            <a:r>
              <a:rPr lang="en-AU" baseline="0" dirty="0" smtClean="0"/>
              <a:t>and countries.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 smtClean="0"/>
              <a:t>About 2211 schools with over 774000 students (2014 data)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57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9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86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9040B-DA09-4C58-8D66-C8AD5AEB9F5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86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6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6732240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4367160" cy="881236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395536" y="2813127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5364088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5599767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4133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6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38D1B-B7CB-48AB-828E-3BBC5D4A4907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29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555926"/>
            <a:ext cx="9144000" cy="669166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98" name="Picture 2" descr="C:\Users\johnAq\Desktop\images\DoE_Corporate_PPT_2015_Page_05_Image_0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501"/>
          <a:stretch/>
        </p:blipFill>
        <p:spPr bwMode="auto">
          <a:xfrm>
            <a:off x="0" y="1707654"/>
            <a:ext cx="9144000" cy="28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7272808" cy="648072"/>
          </a:xfrm>
        </p:spPr>
        <p:txBody>
          <a:bodyPr lIns="0"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>
            <a:endCxn id="14" idx="2"/>
          </p:cNvCxnSpPr>
          <p:nvPr userDrawn="1"/>
        </p:nvCxnSpPr>
        <p:spPr>
          <a:xfrm>
            <a:off x="395536" y="987574"/>
            <a:ext cx="74168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812360" y="555526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4536D-FED3-495B-B3FE-54ED69616E85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48039" y="853827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9886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70954-29DF-465D-BED8-DA6A97ADF9AF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955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70954-29DF-465D-BED8-DA6A97ADF9AF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35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A20C-A397-46E0-93A2-33AF0BDEDE49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012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78322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1178322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A78-0852-45A1-9770-F7B6F0CEFB67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19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151335"/>
            <a:ext cx="4101852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7" y="1631156"/>
            <a:ext cx="410185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51335"/>
            <a:ext cx="4114801" cy="479822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31156"/>
            <a:ext cx="411480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3E1A-1664-4A47-96F5-4972C256BECF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935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4633"/>
            <a:ext cx="9144000" cy="32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1264632"/>
            <a:ext cx="6732240" cy="3274423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4"/>
            <a:ext cx="436716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4"/>
            <a:ext cx="436716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395536" y="3142143"/>
            <a:ext cx="4968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5364088" y="2710095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6E0129-E971-414F-9C50-133062B87FFC}" type="datetime4">
              <a:rPr lang="en-AU" smtClean="0"/>
              <a:pPr/>
              <a:t>27 October 2015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5599767" y="3015558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89669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6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7668344" cy="51435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5243264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5243264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045" name="Straight Connector 1044"/>
          <p:cNvCxnSpPr>
            <a:endCxn id="1047" idx="2"/>
          </p:cNvCxnSpPr>
          <p:nvPr userDrawn="1"/>
        </p:nvCxnSpPr>
        <p:spPr>
          <a:xfrm>
            <a:off x="395536" y="2813127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6156176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5979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4633"/>
            <a:ext cx="9144000" cy="32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 userDrawn="1"/>
        </p:nvSpPr>
        <p:spPr>
          <a:xfrm>
            <a:off x="0" y="1264632"/>
            <a:ext cx="7668344" cy="3274423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395536" y="3133746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6156176" y="2701698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6391855" y="3007161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4"/>
            <a:ext cx="5400600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4"/>
            <a:ext cx="540060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395536" y="351796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5847-D856-436D-80D7-68382BD3BFF9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</a:t>
            </a:r>
            <a:r>
              <a:rPr lang="en-AU" dirty="0" smtClean="0">
                <a:latin typeface="+mj-lt"/>
              </a:rPr>
              <a:t>Presentation Title</a:t>
            </a:r>
            <a:endParaRPr lang="en-AU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5C9-3689-40D6-BF31-A2E23E708225}" type="slidenum">
              <a:rPr lang="en-AU" smtClean="0"/>
              <a:t>‹#›</a:t>
            </a:fld>
            <a:r>
              <a:rPr lang="en-AU" smtClean="0"/>
              <a:t>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304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156"/>
            <a:ext cx="9144000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5328592" cy="1224136"/>
          </a:xfrm>
        </p:spPr>
        <p:txBody>
          <a:bodyPr lIns="0" anchor="b"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5328592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27363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1" name="Straight Connector 90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395536" y="2813127"/>
            <a:ext cx="5760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6156176" y="2381079"/>
            <a:ext cx="864096" cy="864096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8619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6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D4658A-9A5A-4940-B74C-A75CDDC9FA23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632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6300192" y="2156"/>
            <a:ext cx="2843808" cy="51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987574"/>
            <a:ext cx="23042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200150"/>
            <a:ext cx="2160240" cy="3531839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648F4-225E-421C-84AF-637B2A3FD680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795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80920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E74F-C2F5-4075-B958-FFE3174EE3A5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742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80920" cy="353183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5FADBB-9A6F-49B6-A11A-7E10E7916C9D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© NSW Department of Education | Investing in Digital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02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00150"/>
            <a:ext cx="8280920" cy="3531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20272" y="4749626"/>
            <a:ext cx="1656184" cy="273844"/>
          </a:xfrm>
          <a:prstGeom prst="rect">
            <a:avLst/>
          </a:prstGeom>
        </p:spPr>
        <p:txBody>
          <a:bodyPr rIns="0" anchor="b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3F25847-D856-436D-80D7-68382BD3BFF9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4749626"/>
            <a:ext cx="2736305" cy="273844"/>
          </a:xfrm>
          <a:prstGeom prst="rect">
            <a:avLst/>
          </a:prstGeom>
        </p:spPr>
        <p:txBody>
          <a:bodyPr lIns="0" anchor="b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© NSW Department of Education | </a:t>
            </a:r>
            <a:r>
              <a:rPr lang="en-AU" dirty="0" smtClean="0">
                <a:latin typeface="+mj-lt"/>
              </a:rPr>
              <a:t>Presentation Title</a:t>
            </a:r>
            <a:endParaRPr lang="en-AU" dirty="0">
              <a:latin typeface="+mj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49626"/>
            <a:ext cx="2133600" cy="273844"/>
          </a:xfrm>
          <a:prstGeom prst="rect">
            <a:avLst/>
          </a:prstGeom>
        </p:spPr>
        <p:txBody>
          <a:bodyPr anchor="b"/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5536" y="987574"/>
            <a:ext cx="828092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5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4" r:id="rId5"/>
    <p:sldLayoutId id="2147483650" r:id="rId6"/>
    <p:sldLayoutId id="2147483659" r:id="rId7"/>
    <p:sldLayoutId id="2147483657" r:id="rId8"/>
    <p:sldLayoutId id="2147483658" r:id="rId9"/>
    <p:sldLayoutId id="2147483656" r:id="rId10"/>
    <p:sldLayoutId id="2147483651" r:id="rId11"/>
    <p:sldLayoutId id="2147483654" r:id="rId12"/>
    <p:sldLayoutId id="2147483663" r:id="rId13"/>
    <p:sldLayoutId id="2147483655" r:id="rId14"/>
    <p:sldLayoutId id="2147483652" r:id="rId15"/>
    <p:sldLayoutId id="214748365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80975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0" y="-8379"/>
            <a:ext cx="6775450" cy="51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5536" y="1563638"/>
            <a:ext cx="5760640" cy="1224136"/>
          </a:xfrm>
        </p:spPr>
        <p:txBody>
          <a:bodyPr/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Physical activity in nsw public schools</a:t>
            </a:r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95536" y="2986658"/>
            <a:ext cx="6048672" cy="881236"/>
          </a:xfrm>
        </p:spPr>
        <p:txBody>
          <a:bodyPr/>
          <a:lstStyle/>
          <a:p>
            <a:r>
              <a:rPr lang="en-AU" dirty="0" smtClean="0">
                <a:latin typeface="+mj-lt"/>
              </a:rPr>
              <a:t>Ross Morrison, Leader, NSW School Sport Unit</a:t>
            </a:r>
            <a:endParaRPr lang="en-AU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BD88-51CE-4789-A223-114F773B9CA2}" type="datetime4">
              <a:rPr lang="en-AU" smtClean="0"/>
              <a:pPr/>
              <a:t>27 October 2015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3600400" cy="273844"/>
          </a:xfrm>
        </p:spPr>
        <p:txBody>
          <a:bodyPr/>
          <a:lstStyle/>
          <a:p>
            <a:r>
              <a:rPr lang="en-AU" dirty="0" smtClean="0"/>
              <a:t>© NSW Department of Education | More students, more active, more often</a:t>
            </a:r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 smtClean="0"/>
              <a:t>Page </a:t>
            </a:r>
            <a:fld id="{4A2A1DA9-8CAF-4BCA-B496-545B076AED2D}" type="slidenum">
              <a:rPr lang="en-AU" smtClean="0"/>
              <a:pPr/>
              <a:t>1</a:t>
            </a:fld>
            <a:endParaRPr lang="en-AU" dirty="0"/>
          </a:p>
        </p:txBody>
      </p:sp>
      <p:pic>
        <p:nvPicPr>
          <p:cNvPr id="18" name="Picture 7" descr="L:\SP\Specialist Programs\PREMIER'S SPORTING CHALLENGE\Launch\2014\Photos\14_06_06 Premiers Sporting Challenge photos\02 all pics\low res\PSC2014-016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2"/>
            <a:ext cx="2411760" cy="188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detwww.det.nsw.edu.au/media/downloads/intranet/thelogo/DoE/Reverse/DoE_Logo_rev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0"/>
            <a:ext cx="1512168" cy="5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67544" y="2859782"/>
            <a:ext cx="4608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http://www.sports.det.nsw.edu.au/spguide/activities/images_title/athletics_titl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1599"/>
            <a:ext cx="2411760" cy="17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sports.det.nsw.edu.au/spguide/activities/images_title/swim_title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8073"/>
            <a:ext cx="2411760" cy="16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 smtClean="0"/>
              <a:t>Setting </a:t>
            </a:r>
            <a:r>
              <a:rPr lang="en-AU" sz="2000" dirty="0"/>
              <a:t>the </a:t>
            </a:r>
            <a:r>
              <a:rPr lang="en-AU" sz="2000" dirty="0" smtClean="0"/>
              <a:t>scene</a:t>
            </a:r>
            <a:endParaRPr lang="en-AU" sz="20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36D-FED3-495B-B3FE-54ED69616E85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3109664" cy="273844"/>
          </a:xfrm>
        </p:spPr>
        <p:txBody>
          <a:bodyPr/>
          <a:lstStyle/>
          <a:p>
            <a:r>
              <a:rPr lang="en-AU" dirty="0" smtClean="0"/>
              <a:t>© NSW Department of Education | More students, more active, more often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2863832"/>
              </p:ext>
            </p:extLst>
          </p:nvPr>
        </p:nvGraphicFramePr>
        <p:xfrm>
          <a:off x="1475656" y="1005944"/>
          <a:ext cx="6096000" cy="379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22061" r="16000" b="56339"/>
          <a:stretch/>
        </p:blipFill>
        <p:spPr bwMode="auto">
          <a:xfrm>
            <a:off x="5625807" y="242727"/>
            <a:ext cx="3050649" cy="6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88768834"/>
              </p:ext>
            </p:extLst>
          </p:nvPr>
        </p:nvGraphicFramePr>
        <p:xfrm>
          <a:off x="2188621" y="1510145"/>
          <a:ext cx="4766758" cy="271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2555776" y="1977355"/>
            <a:ext cx="1540891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 smtClean="0"/>
              <a:t>Actions</a:t>
            </a:r>
            <a:r>
              <a:rPr lang="en-AU" dirty="0" smtClean="0"/>
              <a:t> </a:t>
            </a:r>
            <a:r>
              <a:rPr lang="en-AU" sz="2000" dirty="0" smtClean="0"/>
              <a:t>to</a:t>
            </a:r>
            <a:r>
              <a:rPr lang="en-AU" dirty="0" smtClean="0"/>
              <a:t> </a:t>
            </a:r>
            <a:r>
              <a:rPr lang="en-AU" sz="2000" dirty="0" smtClean="0"/>
              <a:t>increase</a:t>
            </a:r>
            <a:r>
              <a:rPr lang="en-AU" dirty="0" smtClean="0"/>
              <a:t> </a:t>
            </a:r>
            <a:r>
              <a:rPr lang="en-AU" sz="2000" dirty="0" smtClean="0"/>
              <a:t>physical</a:t>
            </a:r>
            <a:r>
              <a:rPr lang="en-AU" dirty="0" smtClean="0"/>
              <a:t> </a:t>
            </a:r>
            <a:r>
              <a:rPr lang="en-AU" sz="2000" dirty="0" smtClean="0"/>
              <a:t>activity</a:t>
            </a:r>
            <a:endParaRPr lang="en-AU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0954-29DF-465D-BED8-DA6A97ADF9AF}" type="datetime4">
              <a:rPr lang="en-AU" smtClean="0"/>
              <a:pPr/>
              <a:t>27 October 2015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 smtClean="0"/>
              <a:t>Page </a:t>
            </a:r>
            <a:fld id="{4A2A1DA9-8CAF-4BCA-B496-545B076AED2D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4096667" y="2283717"/>
            <a:ext cx="979031" cy="1055227"/>
          </a:xfrm>
          <a:custGeom>
            <a:avLst/>
            <a:gdLst>
              <a:gd name="T0" fmla="*/ 3 w 103"/>
              <a:gd name="T1" fmla="*/ 62 h 65"/>
              <a:gd name="T2" fmla="*/ 101 w 103"/>
              <a:gd name="T3" fmla="*/ 62 h 65"/>
              <a:gd name="T4" fmla="*/ 101 w 103"/>
              <a:gd name="T5" fmla="*/ 6 h 65"/>
              <a:gd name="T6" fmla="*/ 97 w 103"/>
              <a:gd name="T7" fmla="*/ 3 h 65"/>
              <a:gd name="T8" fmla="*/ 6 w 103"/>
              <a:gd name="T9" fmla="*/ 3 h 65"/>
              <a:gd name="T10" fmla="*/ 3 w 103"/>
              <a:gd name="T11" fmla="*/ 6 h 65"/>
              <a:gd name="T12" fmla="*/ 3 w 103"/>
              <a:gd name="T13" fmla="*/ 62 h 65"/>
              <a:gd name="T14" fmla="*/ 102 w 103"/>
              <a:gd name="T15" fmla="*/ 65 h 65"/>
              <a:gd name="T16" fmla="*/ 2 w 103"/>
              <a:gd name="T17" fmla="*/ 65 h 65"/>
              <a:gd name="T18" fmla="*/ 0 w 103"/>
              <a:gd name="T19" fmla="*/ 64 h 65"/>
              <a:gd name="T20" fmla="*/ 0 w 103"/>
              <a:gd name="T21" fmla="*/ 6 h 65"/>
              <a:gd name="T22" fmla="*/ 6 w 103"/>
              <a:gd name="T23" fmla="*/ 0 h 65"/>
              <a:gd name="T24" fmla="*/ 97 w 103"/>
              <a:gd name="T25" fmla="*/ 0 h 65"/>
              <a:gd name="T26" fmla="*/ 103 w 103"/>
              <a:gd name="T27" fmla="*/ 6 h 65"/>
              <a:gd name="T28" fmla="*/ 103 w 103"/>
              <a:gd name="T29" fmla="*/ 64 h 65"/>
              <a:gd name="T30" fmla="*/ 102 w 103"/>
              <a:gd name="T31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" h="65">
                <a:moveTo>
                  <a:pt x="3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4"/>
                  <a:pt x="99" y="3"/>
                  <a:pt x="9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3" y="4"/>
                  <a:pt x="3" y="6"/>
                </a:cubicBezTo>
                <a:lnTo>
                  <a:pt x="3" y="62"/>
                </a:lnTo>
                <a:close/>
                <a:moveTo>
                  <a:pt x="102" y="65"/>
                </a:moveTo>
                <a:cubicBezTo>
                  <a:pt x="2" y="65"/>
                  <a:pt x="2" y="65"/>
                  <a:pt x="2" y="65"/>
                </a:cubicBezTo>
                <a:cubicBezTo>
                  <a:pt x="1" y="65"/>
                  <a:pt x="0" y="64"/>
                  <a:pt x="0" y="6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1" y="0"/>
                  <a:pt x="103" y="3"/>
                  <a:pt x="103" y="6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03" y="64"/>
                  <a:pt x="103" y="65"/>
                  <a:pt x="102" y="65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6876256" y="1510145"/>
            <a:ext cx="1800200" cy="934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Physical Literacy continuum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8653" y="3338945"/>
            <a:ext cx="1800200" cy="9344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Monitoring</a:t>
            </a:r>
            <a:endParaRPr lang="en-AU" dirty="0"/>
          </a:p>
        </p:txBody>
      </p:sp>
      <p:sp>
        <p:nvSpPr>
          <p:cNvPr id="22" name="Rectangle 21"/>
          <p:cNvSpPr/>
          <p:nvPr/>
        </p:nvSpPr>
        <p:spPr>
          <a:xfrm>
            <a:off x="378653" y="1579418"/>
            <a:ext cx="1800200" cy="110118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Sport and Physical Activity Policy changes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339752" y="3336116"/>
            <a:ext cx="1324867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35739" y="1977355"/>
            <a:ext cx="15408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86182" y="3958555"/>
            <a:ext cx="1540891" cy="0"/>
          </a:xfrm>
          <a:prstGeom prst="line">
            <a:avLst/>
          </a:prstGeom>
          <a:ln w="12700">
            <a:solidFill>
              <a:srgbClr val="00B178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79381" y="3147814"/>
            <a:ext cx="1540891" cy="0"/>
          </a:xfrm>
          <a:prstGeom prst="line">
            <a:avLst/>
          </a:prstGeom>
          <a:ln w="12700">
            <a:solidFill>
              <a:srgbClr val="425968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92280" y="2680603"/>
            <a:ext cx="1800200" cy="934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Physically Active Schools website</a:t>
            </a:r>
            <a:endParaRPr lang="en-AU" dirty="0"/>
          </a:p>
        </p:txBody>
      </p:sp>
      <p:sp>
        <p:nvSpPr>
          <p:cNvPr id="28" name="Rectangle 27"/>
          <p:cNvSpPr/>
          <p:nvPr/>
        </p:nvSpPr>
        <p:spPr>
          <a:xfrm>
            <a:off x="6269218" y="3839323"/>
            <a:ext cx="2246668" cy="934421"/>
          </a:xfrm>
          <a:prstGeom prst="rect">
            <a:avLst/>
          </a:prstGeom>
          <a:solidFill>
            <a:srgbClr val="00B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Teacher Professional Learning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3109664" cy="273844"/>
          </a:xfrm>
        </p:spPr>
        <p:txBody>
          <a:bodyPr/>
          <a:lstStyle/>
          <a:p>
            <a:r>
              <a:rPr lang="en-AU" dirty="0" smtClean="0"/>
              <a:t>© NSW Department of Education | More students, more active, more often</a:t>
            </a:r>
            <a:endParaRPr lang="en-A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22061" r="16000" b="56339"/>
          <a:stretch/>
        </p:blipFill>
        <p:spPr bwMode="auto">
          <a:xfrm>
            <a:off x="5940152" y="267494"/>
            <a:ext cx="3050649" cy="6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Teacher support</a:t>
            </a:r>
            <a:endParaRPr lang="en-AU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36D-FED3-495B-B3FE-54ED69616E85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3344130" cy="273844"/>
          </a:xfrm>
        </p:spPr>
        <p:txBody>
          <a:bodyPr/>
          <a:lstStyle/>
          <a:p>
            <a:r>
              <a:rPr lang="en-AU" dirty="0" smtClean="0"/>
              <a:t>© NSW Department of Education | More students, more active, more often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8" name="Oval 17"/>
          <p:cNvSpPr/>
          <p:nvPr/>
        </p:nvSpPr>
        <p:spPr>
          <a:xfrm>
            <a:off x="374713" y="1985281"/>
            <a:ext cx="1885528" cy="18722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/>
              <a:t>Building teacher capacity</a:t>
            </a:r>
          </a:p>
        </p:txBody>
      </p:sp>
      <p:sp>
        <p:nvSpPr>
          <p:cNvPr id="22" name="Oval 21"/>
          <p:cNvSpPr/>
          <p:nvPr/>
        </p:nvSpPr>
        <p:spPr>
          <a:xfrm>
            <a:off x="2706893" y="1032737"/>
            <a:ext cx="2009123" cy="12715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/>
              <a:t>Teacher professional learning</a:t>
            </a:r>
            <a:endParaRPr lang="en-AU" sz="1400" b="1" dirty="0"/>
          </a:p>
        </p:txBody>
      </p:sp>
      <p:sp>
        <p:nvSpPr>
          <p:cNvPr id="24" name="Oval 23"/>
          <p:cNvSpPr/>
          <p:nvPr/>
        </p:nvSpPr>
        <p:spPr>
          <a:xfrm>
            <a:off x="2787531" y="2431622"/>
            <a:ext cx="1847223" cy="12262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/>
              <a:t>Integrated learning</a:t>
            </a:r>
            <a:endParaRPr lang="en-AU" sz="1400" b="1" dirty="0"/>
          </a:p>
        </p:txBody>
      </p:sp>
      <p:sp>
        <p:nvSpPr>
          <p:cNvPr id="26" name="Oval 25"/>
          <p:cNvSpPr/>
          <p:nvPr/>
        </p:nvSpPr>
        <p:spPr>
          <a:xfrm>
            <a:off x="2706893" y="3857489"/>
            <a:ext cx="1944216" cy="8310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/>
              <a:t>Tools and resources</a:t>
            </a:r>
            <a:endParaRPr lang="en-AU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3550909" y="1871808"/>
            <a:ext cx="377515" cy="2269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/>
          <p:cNvSpPr/>
          <p:nvPr/>
        </p:nvSpPr>
        <p:spPr>
          <a:xfrm>
            <a:off x="4969821" y="1729077"/>
            <a:ext cx="1475783" cy="6179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6" name="Straight Connector 35"/>
          <p:cNvCxnSpPr/>
          <p:nvPr/>
        </p:nvCxnSpPr>
        <p:spPr>
          <a:xfrm flipV="1">
            <a:off x="2123728" y="1985281"/>
            <a:ext cx="583165" cy="319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388555" y="2937280"/>
            <a:ext cx="3183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23728" y="3602270"/>
            <a:ext cx="583165" cy="3376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52891" y="1032738"/>
            <a:ext cx="3816425" cy="11120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Live Life Well @ School</a:t>
            </a:r>
            <a:endParaRPr lang="en-AU" sz="1400" dirty="0" smtClean="0">
              <a:solidFill>
                <a:schemeClr val="tx2"/>
              </a:solidFill>
            </a:endParaRP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School Sport Unit TPL </a:t>
            </a:r>
            <a:r>
              <a:rPr lang="en-AU" sz="1400" dirty="0" smtClean="0">
                <a:solidFill>
                  <a:schemeClr val="tx2"/>
                </a:solidFill>
              </a:rPr>
              <a:t>- 3000 teachers participating across 200 workshops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40 r</a:t>
            </a:r>
            <a:r>
              <a:rPr lang="en-AU" sz="1400" dirty="0" smtClean="0">
                <a:solidFill>
                  <a:schemeClr val="tx2"/>
                </a:solidFill>
              </a:rPr>
              <a:t>egistered courses through BOSTES</a:t>
            </a:r>
            <a:endParaRPr lang="en-AU" sz="1200" dirty="0">
              <a:solidFill>
                <a:schemeClr val="tx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37424" y="2371094"/>
            <a:ext cx="3816425" cy="9682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Thinking while </a:t>
            </a:r>
            <a:r>
              <a:rPr lang="en-AU" sz="1400" dirty="0" smtClean="0">
                <a:solidFill>
                  <a:schemeClr val="tx2"/>
                </a:solidFill>
              </a:rPr>
              <a:t>moving - teaching </a:t>
            </a:r>
            <a:r>
              <a:rPr lang="en-AU" sz="1400" dirty="0" smtClean="0">
                <a:solidFill>
                  <a:schemeClr val="tx2"/>
                </a:solidFill>
              </a:rPr>
              <a:t>maths through physical </a:t>
            </a:r>
            <a:r>
              <a:rPr lang="en-AU" sz="1400" dirty="0" smtClean="0">
                <a:solidFill>
                  <a:schemeClr val="tx2"/>
                </a:solidFill>
              </a:rPr>
              <a:t>activity</a:t>
            </a:r>
            <a:endParaRPr lang="en-AU" sz="1400" dirty="0" smtClean="0">
              <a:solidFill>
                <a:schemeClr val="tx2"/>
              </a:solidFill>
            </a:endParaRP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State-wide workshops and K-6 </a:t>
            </a:r>
            <a:r>
              <a:rPr lang="en-AU" sz="1400" dirty="0" smtClean="0">
                <a:solidFill>
                  <a:schemeClr val="tx2"/>
                </a:solidFill>
              </a:rPr>
              <a:t>conferences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Lesson plans and demonstration videos</a:t>
            </a:r>
            <a:r>
              <a:rPr lang="en-AU" sz="1400" dirty="0" smtClean="0">
                <a:solidFill>
                  <a:schemeClr val="tx2"/>
                </a:solidFill>
              </a:rPr>
              <a:t>  </a:t>
            </a:r>
            <a:endParaRPr lang="en-AU" sz="1400" dirty="0">
              <a:solidFill>
                <a:schemeClr val="tx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52890" y="3602270"/>
            <a:ext cx="3816425" cy="11190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Website and resources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School Physical Activity Review </a:t>
            </a:r>
            <a:r>
              <a:rPr lang="en-AU" sz="1400" dirty="0" smtClean="0">
                <a:solidFill>
                  <a:schemeClr val="tx2"/>
                </a:solidFill>
              </a:rPr>
              <a:t>Tool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Physical Literacy Continuum</a:t>
            </a:r>
            <a:endParaRPr lang="en-AU" sz="1400" dirty="0" smtClean="0">
              <a:solidFill>
                <a:schemeClr val="tx2"/>
              </a:solidFill>
            </a:endParaRP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School case studies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Demonstration videos</a:t>
            </a:r>
            <a:endParaRPr lang="en-AU" sz="1400" dirty="0">
              <a:solidFill>
                <a:schemeClr val="tx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22061" r="16000" b="56339"/>
          <a:stretch/>
        </p:blipFill>
        <p:spPr bwMode="auto">
          <a:xfrm>
            <a:off x="5618668" y="195486"/>
            <a:ext cx="3050649" cy="6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9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Student programs</a:t>
            </a:r>
            <a:endParaRPr lang="en-AU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536D-FED3-495B-B3FE-54ED69616E85}" type="datetime4">
              <a:rPr lang="en-AU" smtClean="0"/>
              <a:t>27 October 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4749626"/>
            <a:ext cx="3744416" cy="273844"/>
          </a:xfrm>
        </p:spPr>
        <p:txBody>
          <a:bodyPr/>
          <a:lstStyle/>
          <a:p>
            <a:r>
              <a:rPr lang="en-AU" dirty="0" smtClean="0"/>
              <a:t>© NSW Department of Education | Mores students, more active, more often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4A2A1DA9-8CAF-4BCA-B496-545B076AED2D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18" name="Oval 17"/>
          <p:cNvSpPr/>
          <p:nvPr/>
        </p:nvSpPr>
        <p:spPr>
          <a:xfrm>
            <a:off x="147673" y="2067694"/>
            <a:ext cx="1602114" cy="16104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/>
              <a:t>Sport and Physical Activity Programs</a:t>
            </a:r>
          </a:p>
        </p:txBody>
      </p:sp>
      <p:sp>
        <p:nvSpPr>
          <p:cNvPr id="22" name="Oval 21"/>
          <p:cNvSpPr/>
          <p:nvPr/>
        </p:nvSpPr>
        <p:spPr>
          <a:xfrm>
            <a:off x="2415311" y="1032737"/>
            <a:ext cx="2300706" cy="9525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/>
              <a:t>Representative School Sport Pathway</a:t>
            </a:r>
            <a:endParaRPr lang="en-AU" sz="1400" b="1" dirty="0"/>
          </a:p>
        </p:txBody>
      </p:sp>
      <p:sp>
        <p:nvSpPr>
          <p:cNvPr id="24" name="Oval 23"/>
          <p:cNvSpPr/>
          <p:nvPr/>
        </p:nvSpPr>
        <p:spPr>
          <a:xfrm>
            <a:off x="2533092" y="2020022"/>
            <a:ext cx="2152563" cy="9545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/>
              <a:t>NSW Premier’s Sporting Challenge</a:t>
            </a:r>
            <a:endParaRPr lang="en-AU" sz="1400" b="1" dirty="0"/>
          </a:p>
        </p:txBody>
      </p:sp>
      <p:sp>
        <p:nvSpPr>
          <p:cNvPr id="26" name="Oval 25"/>
          <p:cNvSpPr/>
          <p:nvPr/>
        </p:nvSpPr>
        <p:spPr>
          <a:xfrm>
            <a:off x="2388555" y="3010965"/>
            <a:ext cx="2327462" cy="9289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/>
              <a:t>School Swimming and Water Safety Program</a:t>
            </a:r>
            <a:endParaRPr lang="en-AU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4969821" y="1729077"/>
            <a:ext cx="1475783" cy="6179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6" name="Straight Connector 35"/>
          <p:cNvCxnSpPr/>
          <p:nvPr/>
        </p:nvCxnSpPr>
        <p:spPr>
          <a:xfrm flipV="1">
            <a:off x="1764580" y="1729077"/>
            <a:ext cx="583165" cy="319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96973" y="2621500"/>
            <a:ext cx="318338" cy="942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09618" y="3771086"/>
            <a:ext cx="705693" cy="510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52890" y="868228"/>
            <a:ext cx="3816425" cy="11170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Largest and longest running Gifted and Talented </a:t>
            </a:r>
            <a:r>
              <a:rPr lang="en-AU" sz="1400" dirty="0" smtClean="0">
                <a:solidFill>
                  <a:schemeClr val="tx2"/>
                </a:solidFill>
              </a:rPr>
              <a:t>program: 275,000 </a:t>
            </a:r>
            <a:r>
              <a:rPr lang="en-AU" sz="1400" dirty="0" smtClean="0">
                <a:solidFill>
                  <a:schemeClr val="tx2"/>
                </a:solidFill>
              </a:rPr>
              <a:t>students </a:t>
            </a:r>
            <a:r>
              <a:rPr lang="en-AU" sz="1400" dirty="0" smtClean="0">
                <a:solidFill>
                  <a:schemeClr val="tx2"/>
                </a:solidFill>
              </a:rPr>
              <a:t>annually</a:t>
            </a:r>
            <a:endParaRPr lang="en-AU" sz="1400" dirty="0" smtClean="0">
              <a:solidFill>
                <a:schemeClr val="tx2"/>
              </a:solidFill>
            </a:endParaRP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>
                <a:solidFill>
                  <a:schemeClr val="tx2"/>
                </a:solidFill>
              </a:rPr>
              <a:t> </a:t>
            </a:r>
            <a:r>
              <a:rPr lang="en-AU" sz="1400" dirty="0">
                <a:solidFill>
                  <a:schemeClr val="tx2"/>
                </a:solidFill>
              </a:rPr>
              <a:t>S</a:t>
            </a:r>
            <a:r>
              <a:rPr lang="en-AU" sz="1400" dirty="0" smtClean="0">
                <a:solidFill>
                  <a:schemeClr val="tx2"/>
                </a:solidFill>
              </a:rPr>
              <a:t>tudents can </a:t>
            </a:r>
            <a:r>
              <a:rPr lang="en-AU" sz="1400" dirty="0" smtClean="0">
                <a:solidFill>
                  <a:schemeClr val="tx2"/>
                </a:solidFill>
              </a:rPr>
              <a:t>represent school, zone, region, state and Australia </a:t>
            </a:r>
            <a:r>
              <a:rPr lang="en-AU" sz="1400" dirty="0" smtClean="0">
                <a:solidFill>
                  <a:schemeClr val="tx2"/>
                </a:solidFill>
              </a:rPr>
              <a:t> 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Pacific School Games Adelaide 2015</a:t>
            </a:r>
            <a:endParaRPr lang="en-AU" sz="1400" dirty="0">
              <a:solidFill>
                <a:schemeClr val="tx2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60031" y="2113411"/>
            <a:ext cx="3816425" cy="6743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Over 338,000 students </a:t>
            </a:r>
            <a:r>
              <a:rPr lang="en-AU" sz="1400" dirty="0" smtClean="0">
                <a:solidFill>
                  <a:schemeClr val="tx2"/>
                </a:solidFill>
              </a:rPr>
              <a:t>from 1,388 schools and </a:t>
            </a:r>
            <a:r>
              <a:rPr lang="en-AU" sz="1400" dirty="0" smtClean="0">
                <a:solidFill>
                  <a:schemeClr val="tx2"/>
                </a:solidFill>
              </a:rPr>
              <a:t>7,400 staff participating in the ten week physical activity challenge in </a:t>
            </a:r>
            <a:r>
              <a:rPr lang="en-AU" sz="1400" dirty="0" smtClean="0">
                <a:solidFill>
                  <a:schemeClr val="tx2"/>
                </a:solidFill>
              </a:rPr>
              <a:t>2015 </a:t>
            </a:r>
            <a:endParaRPr lang="en-AU" sz="1400" dirty="0">
              <a:solidFill>
                <a:schemeClr val="tx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60030" y="4083918"/>
            <a:ext cx="3816425" cy="7920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Participation programs for 8,500 students with additional needs at a variety of multi-sports days/come and try days and sport specific competitions</a:t>
            </a:r>
            <a:endParaRPr lang="en-AU" sz="1400" dirty="0">
              <a:solidFill>
                <a:schemeClr val="tx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33092" y="4027016"/>
            <a:ext cx="1944216" cy="8310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U" sz="1400" b="1" dirty="0" smtClean="0"/>
              <a:t>Sport for students with </a:t>
            </a:r>
            <a:r>
              <a:rPr lang="en-AU" sz="1400" b="1" dirty="0" smtClean="0"/>
              <a:t>additional needs</a:t>
            </a:r>
            <a:endParaRPr lang="en-AU" sz="1400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01235" y="3203131"/>
            <a:ext cx="246510" cy="886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52889" y="2888222"/>
            <a:ext cx="3816425" cy="105168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</a:t>
            </a:r>
            <a:r>
              <a:rPr lang="en-AU" sz="1400" dirty="0" smtClean="0">
                <a:solidFill>
                  <a:schemeClr val="tx2"/>
                </a:solidFill>
              </a:rPr>
              <a:t>100,000 primary school students from 1,430 schools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AU" sz="1400" dirty="0" smtClean="0">
                <a:solidFill>
                  <a:schemeClr val="tx2"/>
                </a:solidFill>
              </a:rPr>
              <a:t> Acknowledged </a:t>
            </a:r>
            <a:r>
              <a:rPr lang="en-AU" sz="1400" dirty="0" smtClean="0">
                <a:solidFill>
                  <a:schemeClr val="tx2"/>
                </a:solidFill>
              </a:rPr>
              <a:t>as the most significant contributor to water safety at 2015 Water Safety </a:t>
            </a:r>
            <a:r>
              <a:rPr lang="en-AU" sz="1400" dirty="0" smtClean="0">
                <a:solidFill>
                  <a:schemeClr val="tx2"/>
                </a:solidFill>
              </a:rPr>
              <a:t>Awards</a:t>
            </a:r>
            <a:endParaRPr lang="en-AU" sz="1400" dirty="0">
              <a:solidFill>
                <a:schemeClr val="tx2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22061" r="16000" b="56339"/>
          <a:stretch/>
        </p:blipFill>
        <p:spPr bwMode="auto">
          <a:xfrm>
            <a:off x="5639440" y="123478"/>
            <a:ext cx="3050649" cy="6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2871&quot;&gt;&lt;object type=&quot;3&quot; unique_id=&quot;12872&quot;&gt;&lt;property id=&quot;20148&quot; value=&quot;5&quot;/&gt;&lt;property id=&quot;20300&quot; value=&quot;Slide 1 - &amp;quot;&amp;#x0D;&amp;#x0A;&amp;#x0D;&amp;#x0A; Sport policy and legal issues&amp;quot;&quot;/&gt;&lt;property id=&quot;20307&quot; value=&quot;256&quot;/&gt;&lt;/object&gt;&lt;object type=&quot;3&quot; unique_id=&quot;12878&quot;&gt;&lt;property id=&quot;20148&quot; value=&quot;5&quot;/&gt;&lt;property id=&quot;20300&quot; value=&quot;Slide 14 - &amp;quot;Legal issues | school sport&amp;quot;&quot;/&gt;&lt;property id=&quot;20307&quot; value=&quot;263&quot;/&gt;&lt;/object&gt;&lt;object type=&quot;3&quot; unique_id=&quot;12879&quot;&gt;&lt;property id=&quot;20148&quot; value=&quot;5&quot;/&gt;&lt;property id=&quot;20300&quot; value=&quot;Slide 2 - &amp;quot;policy | development timeline&amp;quot;&quot;/&gt;&lt;property id=&quot;20307&quot; value=&quot;269&quot;/&gt;&lt;/object&gt;&lt;object type=&quot;3&quot; unique_id=&quot;12883&quot;&gt;&lt;property id=&quot;20148&quot; value=&quot;5&quot;/&gt;&lt;property id=&quot;20300&quot; value=&quot;Slide 6 - &amp;quot;policy | main changes&amp;quot;&quot;/&gt;&lt;property id=&quot;20307&quot; value=&quot;266&quot;/&gt;&lt;/object&gt;&lt;object type=&quot;3&quot; unique_id=&quot;13327&quot;&gt;&lt;property id=&quot;20148&quot; value=&quot;5&quot;/&gt;&lt;property id=&quot;20300&quot; value=&quot;Slide 5 - &amp;quot;policy | current Activity levels&amp;quot;&quot;/&gt;&lt;property id=&quot;20307&quot; value=&quot;276&quot;/&gt;&lt;/object&gt;&lt;object type=&quot;3&quot; unique_id=&quot;13328&quot;&gt;&lt;property id=&quot;20148&quot; value=&quot;5&quot;/&gt;&lt;property id=&quot;20300&quot; value=&quot;Slide 7 - &amp;quot;policy | principal responsibilities&amp;quot;&quot;/&gt;&lt;property id=&quot;20307&quot; value=&quot;277&quot;/&gt;&lt;/object&gt;&lt;object type=&quot;3&quot; unique_id=&quot;13424&quot;&gt;&lt;property id=&quot;20148&quot; value=&quot;5&quot;/&gt;&lt;property id=&quot;20300&quot; value=&quot;Slide 8 - &amp;quot;policy | monitoring and compliance&amp;quot;&quot;/&gt;&lt;property id=&quot;20307&quot; value=&quot;278&quot;/&gt;&lt;/object&gt;&lt;object type=&quot;3&quot; unique_id=&quot;13725&quot;&gt;&lt;property id=&quot;20148&quot; value=&quot;5&quot;/&gt;&lt;property id=&quot;20300&quot; value=&quot;Slide 10 - &amp;quot;policy | support&amp;quot;&quot;/&gt;&lt;property id=&quot;20307&quot; value=&quot;279&quot;/&gt;&lt;/object&gt;&lt;object type=&quot;3&quot; unique_id=&quot;13831&quot;&gt;&lt;property id=&quot;20148&quot; value=&quot;5&quot;/&gt;&lt;property id=&quot;20300&quot; value=&quot;Slide 9 - &amp;quot;policy | support&amp;quot;&quot;/&gt;&lt;property id=&quot;20307&quot; value=&quot;280&quot;/&gt;&lt;/object&gt;&lt;object type=&quot;3&quot; unique_id=&quot;13834&quot;&gt;&lt;property id=&quot;20148&quot; value=&quot;5&quot;/&gt;&lt;property id=&quot;20300&quot; value=&quot;Slide 11 - &amp;quot;policy | support&amp;quot;&quot;/&gt;&lt;property id=&quot;20307&quot; value=&quot;281&quot;/&gt;&lt;/object&gt;&lt;object type=&quot;3&quot; unique_id=&quot;13835&quot;&gt;&lt;property id=&quot;20148&quot; value=&quot;5&quot;/&gt;&lt;property id=&quot;20300&quot; value=&quot;Slide 12 - &amp;quot;policy | support&amp;quot;&quot;/&gt;&lt;property id=&quot;20307&quot; value=&quot;282&quot;/&gt;&lt;/object&gt;&lt;object type=&quot;3&quot; unique_id=&quot;13836&quot;&gt;&lt;property id=&quot;20148&quot; value=&quot;5&quot;/&gt;&lt;property id=&quot;20300&quot; value=&quot;Slide 13 - &amp;quot;policy | support&amp;quot;&quot;/&gt;&lt;property id=&quot;20307&quot; value=&quot;290&quot;/&gt;&lt;/object&gt;&lt;object type=&quot;3&quot; unique_id=&quot;13837&quot;&gt;&lt;property id=&quot;20148&quot; value=&quot;5&quot;/&gt;&lt;property id=&quot;20300&quot; value=&quot;Slide 15 - &amp;quot;Legal issues | faqs&amp;quot;&quot;/&gt;&lt;property id=&quot;20307&quot; value=&quot;283&quot;/&gt;&lt;/object&gt;&lt;object type=&quot;3&quot; unique_id=&quot;13838&quot;&gt;&lt;property id=&quot;20148&quot; value=&quot;5&quot;/&gt;&lt;property id=&quot;20300&quot; value=&quot;Slide 16 - &amp;quot;Legal issues | faqs&amp;quot;&quot;/&gt;&lt;property id=&quot;20307&quot; value=&quot;284&quot;/&gt;&lt;/object&gt;&lt;object type=&quot;3&quot; unique_id=&quot;13839&quot;&gt;&lt;property id=&quot;20148&quot; value=&quot;5&quot;/&gt;&lt;property id=&quot;20300&quot; value=&quot;Slide 17 - &amp;quot;Legal issues | faqs&amp;quot;&quot;/&gt;&lt;property id=&quot;20307&quot; value=&quot;285&quot;/&gt;&lt;/object&gt;&lt;object type=&quot;3&quot; unique_id=&quot;13840&quot;&gt;&lt;property id=&quot;20148&quot; value=&quot;5&quot;/&gt;&lt;property id=&quot;20300&quot; value=&quot;Slide 18 - &amp;quot;Legal issues | faqs&amp;quot;&quot;/&gt;&lt;property id=&quot;20307&quot; value=&quot;286&quot;/&gt;&lt;/object&gt;&lt;object type=&quot;3&quot; unique_id=&quot;13841&quot;&gt;&lt;property id=&quot;20148&quot; value=&quot;5&quot;/&gt;&lt;property id=&quot;20300&quot; value=&quot;Slide 19 - &amp;quot;Legal issues | faqs&amp;quot;&quot;/&gt;&lt;property id=&quot;20307&quot; value=&quot;287&quot;/&gt;&lt;/object&gt;&lt;object type=&quot;3&quot; unique_id=&quot;13842&quot;&gt;&lt;property id=&quot;20148&quot; value=&quot;5&quot;/&gt;&lt;property id=&quot;20300&quot; value=&quot;Slide 20 - &amp;quot;Sydney north schools sports association&amp;quot;&quot;/&gt;&lt;property id=&quot;20307&quot; value=&quot;288&quot;/&gt;&lt;/object&gt;&lt;object type=&quot;3&quot; unique_id=&quot;13843&quot;&gt;&lt;property id=&quot;20148&quot; value=&quot;5&quot;/&gt;&lt;property id=&quot;20300&quot; value=&quot;Slide 21 - &amp;quot;Sydney north schools sports association&amp;quot;&quot;/&gt;&lt;property id=&quot;20307&quot; value=&quot;291&quot;/&gt;&lt;/object&gt;&lt;object type=&quot;3&quot; unique_id=&quot;14325&quot;&gt;&lt;property id=&quot;20148&quot; value=&quot;5&quot;/&gt;&lt;property id=&quot;20300&quot; value=&quot;Slide 3 - &amp;quot;policy | changes informed by&amp;quot;&quot;/&gt;&lt;property id=&quot;20307&quot; value=&quot;294&quot;/&gt;&lt;/object&gt;&lt;object type=&quot;3&quot; unique_id=&quot;14601&quot;&gt;&lt;property id=&quot;20148&quot; value=&quot;5&quot;/&gt;&lt;property id=&quot;20300&quot; value=&quot;Slide 4 - &amp;quot;policy | academic benefits of physical activity&amp;quot;&quot;/&gt;&lt;property id=&quot;20307&quot; value=&quot;295&quot;/&gt;&lt;/object&gt;&lt;/object&gt;&lt;object type=&quot;8&quot; unique_id=&quot;1291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56443FE5F438AE8BC913CCF758C" ma:contentTypeVersion="2" ma:contentTypeDescription="Create a new document." ma:contentTypeScope="" ma:versionID="cd7e1bce223782c803dfa3ab76b85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8167287484f3f9171d0e55a37e960c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117F5-B1BA-409C-80CD-6EF348478ED6}"/>
</file>

<file path=customXml/itemProps2.xml><?xml version="1.0" encoding="utf-8"?>
<ds:datastoreItem xmlns:ds="http://schemas.openxmlformats.org/officeDocument/2006/customXml" ds:itemID="{703A113D-D78D-4D53-B7CD-3672AE21BF10}"/>
</file>

<file path=customXml/itemProps3.xml><?xml version="1.0" encoding="utf-8"?>
<ds:datastoreItem xmlns:ds="http://schemas.openxmlformats.org/officeDocument/2006/customXml" ds:itemID="{C0A7116D-D9F7-4BEF-B6BA-BE941BBE2B52}"/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410</Words>
  <Application>Microsoft Office PowerPoint</Application>
  <PresentationFormat>On-screen Show (16:9)</PresentationFormat>
  <Paragraphs>67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Physical activity in nsw public schools</vt:lpstr>
      <vt:lpstr>Setting the scene</vt:lpstr>
      <vt:lpstr>Actions to increase physical activity</vt:lpstr>
      <vt:lpstr>Teacher support</vt:lpstr>
      <vt:lpstr>Student programs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in NSW public schools - Ross Morrison Leader, NSW School Sport Unit</dc:title>
  <dc:creator>johnAq</dc:creator>
  <cp:lastModifiedBy>Starkey, Sharon</cp:lastModifiedBy>
  <cp:revision>354</cp:revision>
  <cp:lastPrinted>2015-09-07T03:06:18Z</cp:lastPrinted>
  <dcterms:created xsi:type="dcterms:W3CDTF">2015-09-06T11:20:53Z</dcterms:created>
  <dcterms:modified xsi:type="dcterms:W3CDTF">2015-10-27T02:05:44Z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0x01010000DA656443FE5F438AE8BC913CCF758C</vt:lpwstr>
  </property>
</Properties>
</file>