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84.xml" ContentType="application/vnd.openxmlformats-officedocument.presentationml.slide+xml"/>
  <Override PartName="/ppt/slides/slide85.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82.xml" ContentType="application/vnd.openxmlformats-officedocument.presentationml.slide+xml"/>
  <Override PartName="/ppt/slides/slide55.xml" ContentType="application/vnd.openxmlformats-officedocument.presentationml.slide+xml"/>
  <Override PartName="/ppt/slideLayouts/slideLayout66.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24.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18.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8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23.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14.xml" ContentType="application/vnd.openxmlformats-officedocument.presentationml.notesSlide+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8.xml" ContentType="application/vnd.openxmlformats-officedocument.presentationml.slideLayout+xml"/>
  <Override PartName="/ppt/slideLayouts/slideLayout40.xml" ContentType="application/vnd.openxmlformats-officedocument.presentationml.slideLayout+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notesSlides/notesSlide13.xml" ContentType="application/vnd.openxmlformats-officedocument.presentationml.notesSlide+xml"/>
  <Override PartName="/ppt/theme/theme7.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92"/>
  </p:notesMasterIdLst>
  <p:handoutMasterIdLst>
    <p:handoutMasterId r:id="rId93"/>
  </p:handoutMasterIdLst>
  <p:sldIdLst>
    <p:sldId id="353" r:id="rId7"/>
    <p:sldId id="260" r:id="rId8"/>
    <p:sldId id="265" r:id="rId9"/>
    <p:sldId id="272" r:id="rId10"/>
    <p:sldId id="273" r:id="rId11"/>
    <p:sldId id="274" r:id="rId12"/>
    <p:sldId id="275" r:id="rId13"/>
    <p:sldId id="267" r:id="rId14"/>
    <p:sldId id="285" r:id="rId15"/>
    <p:sldId id="269" r:id="rId16"/>
    <p:sldId id="276" r:id="rId17"/>
    <p:sldId id="259" r:id="rId18"/>
    <p:sldId id="277" r:id="rId19"/>
    <p:sldId id="278" r:id="rId20"/>
    <p:sldId id="279" r:id="rId21"/>
    <p:sldId id="282" r:id="rId22"/>
    <p:sldId id="280" r:id="rId23"/>
    <p:sldId id="281" r:id="rId24"/>
    <p:sldId id="283" r:id="rId25"/>
    <p:sldId id="284"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8" r:id="rId88"/>
    <p:sldId id="349" r:id="rId89"/>
    <p:sldId id="350" r:id="rId90"/>
    <p:sldId id="352" r:id="rId91"/>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D25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143" autoAdjust="0"/>
  </p:normalViewPr>
  <p:slideViewPr>
    <p:cSldViewPr>
      <p:cViewPr>
        <p:scale>
          <a:sx n="110" d="100"/>
          <a:sy n="110" d="100"/>
        </p:scale>
        <p:origin x="-1650" y="9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9" d="100"/>
          <a:sy n="79" d="100"/>
        </p:scale>
        <p:origin x="-3930" y="-6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99"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customXml" Target="../customXml/item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 Id="rId98"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09E84664-B90E-5D46-B202-B563D8FF5259}" type="datetimeFigureOut">
              <a:rPr lang="en-US" smtClean="0"/>
              <a:t>7/28/2016</a:t>
            </a:fld>
            <a:endParaRPr lang="en-US"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80B74E9E-4868-B043-8B21-DD8D66FB03C7}" type="slidenum">
              <a:rPr lang="en-US" smtClean="0"/>
              <a:t>‹#›</a:t>
            </a:fld>
            <a:endParaRPr lang="en-US" dirty="0"/>
          </a:p>
        </p:txBody>
      </p:sp>
    </p:spTree>
    <p:extLst>
      <p:ext uri="{BB962C8B-B14F-4D97-AF65-F5344CB8AC3E}">
        <p14:creationId xmlns:p14="http://schemas.microsoft.com/office/powerpoint/2010/main" val="2572792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EB586AE-D180-2844-BA0E-9E14FD36EF99}" type="datetimeFigureOut">
              <a:rPr lang="en-US" smtClean="0"/>
              <a:t>7/28/2016</a:t>
            </a:fld>
            <a:endParaRPr lang="en-US" dirty="0"/>
          </a:p>
        </p:txBody>
      </p:sp>
      <p:sp>
        <p:nvSpPr>
          <p:cNvPr id="4" name="Slide Image Placeholder 3"/>
          <p:cNvSpPr>
            <a:spLocks noGrp="1" noRot="1" noChangeAspect="1"/>
          </p:cNvSpPr>
          <p:nvPr>
            <p:ph type="sldImg" idx="2"/>
          </p:nvPr>
        </p:nvSpPr>
        <p:spPr>
          <a:xfrm>
            <a:off x="1139825" y="746125"/>
            <a:ext cx="4738688" cy="3556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555530"/>
            <a:ext cx="5444490" cy="4638358"/>
          </a:xfrm>
          <a:prstGeom prst="rect">
            <a:avLst/>
          </a:prstGeom>
        </p:spPr>
        <p:txBody>
          <a:bodyPr vert="horz" lIns="91440" tIns="45720" rIns="91440" bIns="45720" rtlCol="0"/>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E840347F-94D3-C746-BAFD-96B799996C57}" type="slidenum">
              <a:rPr lang="en-US" smtClean="0"/>
              <a:t>‹#›</a:t>
            </a:fld>
            <a:endParaRPr lang="en-US" dirty="0"/>
          </a:p>
        </p:txBody>
      </p:sp>
    </p:spTree>
    <p:extLst>
      <p:ext uri="{BB962C8B-B14F-4D97-AF65-F5344CB8AC3E}">
        <p14:creationId xmlns:p14="http://schemas.microsoft.com/office/powerpoint/2010/main" val="15245094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smtClean="0"/>
          </a:p>
          <a:p>
            <a:endParaRPr lang="en-AU" dirty="0" smtClean="0"/>
          </a:p>
          <a:p>
            <a:endParaRPr lang="en-AU" dirty="0" smtClean="0"/>
          </a:p>
          <a:p>
            <a:endParaRPr lang="en-AU" dirty="0" smtClean="0"/>
          </a:p>
          <a:p>
            <a:pPr algn="ctr"/>
            <a:r>
              <a:rPr lang="en-AU" sz="4400" b="1" dirty="0" smtClean="0"/>
              <a:t>Presentation</a:t>
            </a:r>
            <a:r>
              <a:rPr lang="en-AU" sz="4400" b="1" baseline="0" dirty="0" smtClean="0"/>
              <a:t> slides with facilitator notes</a:t>
            </a:r>
            <a:endParaRPr lang="en-AU" sz="4400" b="1" dirty="0"/>
          </a:p>
        </p:txBody>
      </p:sp>
      <p:sp>
        <p:nvSpPr>
          <p:cNvPr id="4" name="Slide Number Placeholder 3"/>
          <p:cNvSpPr>
            <a:spLocks noGrp="1"/>
          </p:cNvSpPr>
          <p:nvPr>
            <p:ph type="sldNum" sz="quarter" idx="10"/>
          </p:nvPr>
        </p:nvSpPr>
        <p:spPr/>
        <p:txBody>
          <a:bodyPr/>
          <a:lstStyle/>
          <a:p>
            <a:fld id="{E840347F-94D3-C746-BAFD-96B799996C57}" type="slidenum">
              <a:rPr lang="en-US" smtClean="0"/>
              <a:t>1</a:t>
            </a:fld>
            <a:endParaRPr lang="en-US" dirty="0"/>
          </a:p>
        </p:txBody>
      </p:sp>
    </p:spTree>
    <p:extLst>
      <p:ext uri="{BB962C8B-B14F-4D97-AF65-F5344CB8AC3E}">
        <p14:creationId xmlns:p14="http://schemas.microsoft.com/office/powerpoint/2010/main" val="13878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600" b="1" dirty="0" smtClean="0"/>
              <a:t>FACILITATOR NOTES</a:t>
            </a:r>
          </a:p>
          <a:p>
            <a:pPr marL="0" indent="0">
              <a:buFont typeface="Arial" panose="020B0604020202020204" pitchFamily="34" charset="0"/>
              <a:buNone/>
            </a:pPr>
            <a:endParaRPr lang="en-AU" sz="1600" b="1" dirty="0" smtClean="0"/>
          </a:p>
          <a:p>
            <a:pPr marL="171450" indent="-171450">
              <a:lnSpc>
                <a:spcPct val="120000"/>
              </a:lnSpc>
              <a:buFont typeface="Arial" panose="020B0604020202020204" pitchFamily="34" charset="0"/>
              <a:buChar char="•"/>
            </a:pPr>
            <a:r>
              <a:rPr lang="en-AU" sz="1400" b="1" dirty="0" smtClean="0"/>
              <a:t>Break participants into groups of about 4-6 people</a:t>
            </a:r>
          </a:p>
          <a:p>
            <a:pPr marL="171450" indent="-171450">
              <a:lnSpc>
                <a:spcPct val="120000"/>
              </a:lnSpc>
              <a:buFont typeface="Arial" panose="020B0604020202020204" pitchFamily="34" charset="0"/>
              <a:buChar char="•"/>
            </a:pPr>
            <a:endParaRPr lang="en-AU" sz="1400" b="1" i="0" dirty="0" smtClean="0"/>
          </a:p>
          <a:p>
            <a:pPr marL="171450" indent="-171450">
              <a:lnSpc>
                <a:spcPct val="120000"/>
              </a:lnSpc>
              <a:buFont typeface="Arial" panose="020B0604020202020204" pitchFamily="34" charset="0"/>
              <a:buChar char="•"/>
            </a:pPr>
            <a:r>
              <a:rPr lang="en-AU" sz="1400" i="0" dirty="0" smtClean="0"/>
              <a:t>Provide each group with a ‘mud map’ template</a:t>
            </a:r>
            <a:r>
              <a:rPr lang="en-AU" sz="1400" i="0" baseline="0" dirty="0" smtClean="0"/>
              <a:t> and pens</a:t>
            </a:r>
          </a:p>
          <a:p>
            <a:pPr marL="171450" indent="-171450">
              <a:lnSpc>
                <a:spcPct val="120000"/>
              </a:lnSpc>
              <a:buFont typeface="Arial" panose="020B0604020202020204" pitchFamily="34" charset="0"/>
              <a:buChar char="•"/>
            </a:pPr>
            <a:r>
              <a:rPr lang="en-AU" sz="1400" i="0" baseline="0" dirty="0" smtClean="0"/>
              <a:t>Give participants 5 minutes to complete the activity on the slide</a:t>
            </a:r>
          </a:p>
          <a:p>
            <a:pPr marL="171450" indent="-171450">
              <a:lnSpc>
                <a:spcPct val="120000"/>
              </a:lnSpc>
              <a:buFont typeface="Arial" panose="020B0604020202020204" pitchFamily="34" charset="0"/>
              <a:buChar char="•"/>
            </a:pPr>
            <a:r>
              <a:rPr lang="en-AU" sz="1400" i="0" baseline="0" dirty="0" smtClean="0"/>
              <a:t>After 5 minutes:</a:t>
            </a:r>
          </a:p>
          <a:p>
            <a:pPr marL="628650" lvl="1" indent="-171450">
              <a:lnSpc>
                <a:spcPct val="120000"/>
              </a:lnSpc>
              <a:buFont typeface="Arial" panose="020B0604020202020204" pitchFamily="34" charset="0"/>
              <a:buChar char="•"/>
            </a:pPr>
            <a:r>
              <a:rPr lang="en-AU" sz="1400" i="0" baseline="0" dirty="0" smtClean="0"/>
              <a:t>Get brief feedback from each group </a:t>
            </a:r>
          </a:p>
          <a:p>
            <a:pPr marL="628650" lvl="1" indent="-171450">
              <a:lnSpc>
                <a:spcPct val="120000"/>
              </a:lnSpc>
              <a:buFont typeface="Arial" panose="020B0604020202020204" pitchFamily="34" charset="0"/>
              <a:buChar char="•"/>
            </a:pPr>
            <a:r>
              <a:rPr lang="en-AU" sz="1400" i="0" baseline="0" dirty="0" smtClean="0"/>
              <a:t>Note common themes that emerge on butcher’s paper</a:t>
            </a:r>
          </a:p>
          <a:p>
            <a:pPr marL="628650" lvl="1" indent="-171450">
              <a:lnSpc>
                <a:spcPct val="120000"/>
              </a:lnSpc>
              <a:buFont typeface="Arial" panose="020B0604020202020204" pitchFamily="34" charset="0"/>
              <a:buChar char="•"/>
            </a:pPr>
            <a:r>
              <a:rPr lang="en-AU" sz="1400" i="0" baseline="0" dirty="0" smtClean="0"/>
              <a:t>Highlight the issues the workshop will address and acknowledge those that will not be covered</a:t>
            </a:r>
          </a:p>
          <a:p>
            <a:pPr marL="628650" lvl="1" indent="-171450">
              <a:lnSpc>
                <a:spcPct val="120000"/>
              </a:lnSpc>
              <a:buFont typeface="Arial" panose="020B0604020202020204" pitchFamily="34" charset="0"/>
              <a:buChar char="•"/>
            </a:pPr>
            <a:r>
              <a:rPr lang="en-AU" sz="1400" i="0" baseline="0" dirty="0" smtClean="0"/>
              <a:t>If possible, provide ideas about where participants can seek support for those issues that fall outside of the workshop learning content</a:t>
            </a:r>
          </a:p>
          <a:p>
            <a:pPr marL="171450" indent="-171450">
              <a:buFont typeface="Arial" panose="020B0604020202020204" pitchFamily="34" charset="0"/>
              <a:buChar char="•"/>
            </a:pPr>
            <a:endParaRPr lang="en-AU"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i="0" dirty="0" smtClean="0"/>
              <a:t>NEXT SLIDE</a:t>
            </a:r>
            <a:endParaRPr lang="en-AU" sz="1400" i="0" baseline="0"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0FB9B8C3-7939-4A31-AFE5-B71FC1D46F88}" type="slidenum">
              <a:rPr lang="en-AU" smtClean="0"/>
              <a:t>10</a:t>
            </a:fld>
            <a:endParaRPr lang="en-AU" dirty="0"/>
          </a:p>
        </p:txBody>
      </p:sp>
    </p:spTree>
    <p:extLst>
      <p:ext uri="{BB962C8B-B14F-4D97-AF65-F5344CB8AC3E}">
        <p14:creationId xmlns:p14="http://schemas.microsoft.com/office/powerpoint/2010/main" val="408932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i="0" kern="1200" dirty="0" smtClean="0">
              <a:solidFill>
                <a:schemeClr val="tx1"/>
              </a:solidFill>
              <a:effectLst/>
              <a:latin typeface="+mn-lt"/>
              <a:ea typeface="+mn-ea"/>
              <a:cs typeface="+mn-cs"/>
            </a:endParaRPr>
          </a:p>
          <a:p>
            <a:pPr>
              <a:lnSpc>
                <a:spcPct val="120000"/>
              </a:lnSpc>
            </a:pPr>
            <a:r>
              <a:rPr lang="en-AU" sz="1400" b="1" i="0" kern="1200" dirty="0" smtClean="0">
                <a:solidFill>
                  <a:schemeClr val="tx1"/>
                </a:solidFill>
                <a:effectLst/>
                <a:latin typeface="+mn-lt"/>
                <a:ea typeface="+mn-ea"/>
                <a:cs typeface="+mn-cs"/>
              </a:rPr>
              <a:t>Read/present the points below</a:t>
            </a:r>
          </a:p>
          <a:p>
            <a:pPr>
              <a:lnSpc>
                <a:spcPct val="120000"/>
              </a:lnSpc>
            </a:pPr>
            <a:endParaRPr lang="en-AU" sz="1400" b="1" i="0" kern="1200" dirty="0" smtClean="0">
              <a:solidFill>
                <a:schemeClr val="tx1"/>
              </a:solidFill>
              <a:effectLst/>
              <a:latin typeface="+mn-lt"/>
              <a:ea typeface="+mn-ea"/>
              <a:cs typeface="+mn-cs"/>
            </a:endParaRPr>
          </a:p>
          <a:p>
            <a:pPr marL="171450" lvl="0" indent="-171450">
              <a:lnSpc>
                <a:spcPct val="120000"/>
              </a:lnSpc>
              <a:buFont typeface="Arial"/>
              <a:buChar char="•"/>
            </a:pPr>
            <a:r>
              <a:rPr lang="en-US" sz="1400" kern="1200" dirty="0" smtClean="0">
                <a:solidFill>
                  <a:schemeClr val="tx1"/>
                </a:solidFill>
                <a:effectLst/>
                <a:latin typeface="+mn-lt"/>
                <a:ea typeface="+mn-ea"/>
                <a:cs typeface="+mn-cs"/>
              </a:rPr>
              <a:t>These are some of the challenges that have been identified through:</a:t>
            </a:r>
          </a:p>
          <a:p>
            <a:pPr marL="628650" lvl="1" indent="-171450">
              <a:lnSpc>
                <a:spcPct val="120000"/>
              </a:lnSpc>
              <a:buFont typeface="Arial"/>
              <a:buChar char="•"/>
            </a:pPr>
            <a:r>
              <a:rPr lang="en-US" sz="1400" kern="1200" dirty="0" smtClean="0">
                <a:solidFill>
                  <a:schemeClr val="tx1"/>
                </a:solidFill>
                <a:effectLst/>
                <a:latin typeface="+mn-lt"/>
                <a:ea typeface="+mn-ea"/>
                <a:cs typeface="+mn-cs"/>
              </a:rPr>
              <a:t>Research or</a:t>
            </a:r>
          </a:p>
          <a:p>
            <a:pPr marL="628650" lvl="1" indent="-171450">
              <a:lnSpc>
                <a:spcPct val="120000"/>
              </a:lnSpc>
              <a:buFont typeface="Arial"/>
              <a:buChar char="•"/>
            </a:pPr>
            <a:r>
              <a:rPr lang="en-US" sz="1400" kern="1200" dirty="0" smtClean="0">
                <a:solidFill>
                  <a:schemeClr val="tx1"/>
                </a:solidFill>
                <a:effectLst/>
                <a:latin typeface="+mn-lt"/>
                <a:ea typeface="+mn-ea"/>
                <a:cs typeface="+mn-cs"/>
              </a:rPr>
              <a:t>Health professionals that assisted in developing the </a:t>
            </a:r>
            <a:r>
              <a:rPr lang="en-US" sz="1400" i="1" kern="1200" dirty="0" smtClean="0">
                <a:solidFill>
                  <a:schemeClr val="tx1"/>
                </a:solidFill>
                <a:effectLst/>
                <a:latin typeface="+mn-lt"/>
                <a:ea typeface="+mn-ea"/>
                <a:cs typeface="+mn-cs"/>
              </a:rPr>
              <a:t>Yarning about Quitting </a:t>
            </a:r>
            <a:r>
              <a:rPr lang="en-US" sz="1400" kern="1200" dirty="0" smtClean="0">
                <a:solidFill>
                  <a:schemeClr val="tx1"/>
                </a:solidFill>
                <a:effectLst/>
                <a:latin typeface="+mn-lt"/>
                <a:ea typeface="+mn-ea"/>
                <a:cs typeface="+mn-cs"/>
              </a:rPr>
              <a:t>learning package </a:t>
            </a:r>
          </a:p>
          <a:p>
            <a:pPr marL="628650" lvl="1" indent="-171450">
              <a:lnSpc>
                <a:spcPct val="120000"/>
              </a:lnSpc>
              <a:buFont typeface="Arial"/>
              <a:buChar char="•"/>
            </a:pPr>
            <a:endParaRPr lang="en-US" sz="1400" kern="1200" dirty="0" smtClean="0">
              <a:solidFill>
                <a:schemeClr val="tx1"/>
              </a:solidFill>
              <a:effectLst/>
              <a:latin typeface="+mn-lt"/>
              <a:ea typeface="+mn-ea"/>
              <a:cs typeface="+mn-cs"/>
            </a:endParaRPr>
          </a:p>
          <a:p>
            <a:pPr marL="171450" lvl="0" indent="-171450">
              <a:lnSpc>
                <a:spcPct val="120000"/>
              </a:lnSpc>
              <a:buFont typeface="Arial"/>
              <a:buChar char="•"/>
            </a:pPr>
            <a:r>
              <a:rPr lang="en-US" sz="1400" kern="1200" dirty="0" smtClean="0">
                <a:solidFill>
                  <a:schemeClr val="tx1"/>
                </a:solidFill>
                <a:effectLst/>
                <a:latin typeface="+mn-lt"/>
                <a:ea typeface="+mn-ea"/>
                <a:cs typeface="+mn-cs"/>
              </a:rPr>
              <a:t>(Briefly note</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any challenges on the slide that didn’t come up in the small group sessions)</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US" sz="1400" kern="1200" dirty="0" smtClean="0">
                <a:solidFill>
                  <a:schemeClr val="tx1"/>
                </a:solidFill>
                <a:effectLst/>
                <a:latin typeface="+mn-lt"/>
                <a:ea typeface="+mn-ea"/>
                <a:cs typeface="+mn-cs"/>
              </a:rPr>
              <a:t>We will deal with many of these challenges during the workshop</a:t>
            </a: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US" sz="1400" kern="1200" dirty="0" smtClean="0">
                <a:solidFill>
                  <a:schemeClr val="tx1"/>
                </a:solidFill>
                <a:effectLst/>
                <a:latin typeface="+mn-lt"/>
                <a:ea typeface="+mn-ea"/>
                <a:cs typeface="+mn-cs"/>
              </a:rPr>
              <a:t>But first, let’s look at what research can tell us about smoking and quitting in Aboriginal pregnant women</a:t>
            </a:r>
            <a:endParaRPr lang="en-AU"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11</a:t>
            </a:fld>
            <a:endParaRPr lang="en-US" dirty="0"/>
          </a:p>
        </p:txBody>
      </p:sp>
    </p:spTree>
    <p:extLst>
      <p:ext uri="{BB962C8B-B14F-4D97-AF65-F5344CB8AC3E}">
        <p14:creationId xmlns:p14="http://schemas.microsoft.com/office/powerpoint/2010/main" val="412296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0" lvl="0" indent="0">
              <a:lnSpc>
                <a:spcPct val="120000"/>
              </a:lnSpc>
              <a:buFont typeface="Arial"/>
              <a:buNone/>
            </a:pPr>
            <a:r>
              <a:rPr lang="en-AU" sz="1400" b="1" kern="1200" dirty="0" smtClean="0">
                <a:solidFill>
                  <a:schemeClr val="tx1"/>
                </a:solidFill>
                <a:effectLst/>
                <a:latin typeface="+mn-lt"/>
                <a:ea typeface="+mn-ea"/>
                <a:cs typeface="+mn-cs"/>
              </a:rPr>
              <a:t>Read/present</a:t>
            </a:r>
            <a:r>
              <a:rPr lang="en-AU" sz="1400" b="1" kern="1200" baseline="0" dirty="0" smtClean="0">
                <a:solidFill>
                  <a:schemeClr val="tx1"/>
                </a:solidFill>
                <a:effectLst/>
                <a:latin typeface="+mn-lt"/>
                <a:ea typeface="+mn-ea"/>
                <a:cs typeface="+mn-cs"/>
              </a:rPr>
              <a:t> the </a:t>
            </a:r>
            <a:r>
              <a:rPr lang="en-AU" sz="1400" b="1" kern="1200" dirty="0" smtClean="0">
                <a:solidFill>
                  <a:schemeClr val="tx1"/>
                </a:solidFill>
                <a:effectLst/>
                <a:latin typeface="+mn-lt"/>
                <a:ea typeface="+mn-ea"/>
                <a:cs typeface="+mn-cs"/>
              </a:rPr>
              <a:t>points on the slide</a:t>
            </a:r>
          </a:p>
          <a:p>
            <a:pPr lvl="0">
              <a:lnSpc>
                <a:spcPct val="120000"/>
              </a:lnSpc>
            </a:pPr>
            <a:endParaRPr lang="en-AU" sz="1400" b="1" i="1" kern="1200" dirty="0" smtClean="0">
              <a:solidFill>
                <a:schemeClr val="tx1"/>
              </a:solidFill>
              <a:effectLst/>
              <a:latin typeface="+mn-lt"/>
              <a:ea typeface="+mn-ea"/>
              <a:cs typeface="+mn-cs"/>
            </a:endParaRPr>
          </a:p>
          <a:p>
            <a:pPr lvl="0">
              <a:lnSpc>
                <a:spcPct val="120000"/>
              </a:lnSpc>
            </a:pPr>
            <a:r>
              <a:rPr lang="en-AU" sz="1400" b="1" i="0" kern="1200" dirty="0" smtClean="0">
                <a:solidFill>
                  <a:schemeClr val="tx1"/>
                </a:solidFill>
                <a:effectLst/>
                <a:latin typeface="+mn-lt"/>
                <a:ea typeface="+mn-ea"/>
                <a:cs typeface="+mn-cs"/>
              </a:rPr>
              <a:t>Then state:</a:t>
            </a:r>
          </a:p>
          <a:p>
            <a:pPr lvl="0">
              <a:lnSpc>
                <a:spcPct val="120000"/>
              </a:lnSpc>
            </a:pPr>
            <a:endParaRPr lang="en-AU" sz="1400" b="1" i="0" kern="1200" dirty="0" smtClean="0">
              <a:solidFill>
                <a:schemeClr val="tx1"/>
              </a:solidFill>
              <a:effectLst/>
              <a:latin typeface="+mn-lt"/>
              <a:ea typeface="+mn-ea"/>
              <a:cs typeface="+mn-cs"/>
            </a:endParaRPr>
          </a:p>
          <a:p>
            <a:pPr lvl="0">
              <a:lnSpc>
                <a:spcPct val="120000"/>
              </a:lnSpc>
            </a:pPr>
            <a:r>
              <a:rPr lang="en-AU" sz="1400" b="1" i="1" kern="1200" dirty="0" smtClean="0">
                <a:solidFill>
                  <a:schemeClr val="tx1"/>
                </a:solidFill>
                <a:effectLst/>
                <a:latin typeface="+mn-lt"/>
                <a:ea typeface="+mn-ea"/>
                <a:cs typeface="+mn-cs"/>
              </a:rPr>
              <a:t>Therefore, there is a strong foundation from which we can assist women by providing brief advice and appropriate support/treatment to sustain quit attempts. </a:t>
            </a:r>
            <a:endParaRPr lang="en-AU" sz="1400" kern="1200" dirty="0" smtClean="0">
              <a:solidFill>
                <a:schemeClr val="tx1"/>
              </a:solidFill>
              <a:effectLst/>
              <a:latin typeface="+mn-lt"/>
              <a:ea typeface="+mn-ea"/>
              <a:cs typeface="+mn-cs"/>
            </a:endParaRPr>
          </a:p>
          <a:p>
            <a:endParaRPr lang="en-US" sz="1600" b="1" dirty="0"/>
          </a:p>
        </p:txBody>
      </p:sp>
      <p:sp>
        <p:nvSpPr>
          <p:cNvPr id="4" name="Slide Number Placeholder 3"/>
          <p:cNvSpPr>
            <a:spLocks noGrp="1"/>
          </p:cNvSpPr>
          <p:nvPr>
            <p:ph type="sldNum" sz="quarter" idx="10"/>
          </p:nvPr>
        </p:nvSpPr>
        <p:spPr/>
        <p:txBody>
          <a:bodyPr/>
          <a:lstStyle/>
          <a:p>
            <a:fld id="{E840347F-94D3-C746-BAFD-96B799996C57}" type="slidenum">
              <a:rPr lang="en-US" smtClean="0"/>
              <a:t>12</a:t>
            </a:fld>
            <a:endParaRPr lang="en-US" dirty="0"/>
          </a:p>
        </p:txBody>
      </p:sp>
    </p:spTree>
    <p:extLst>
      <p:ext uri="{BB962C8B-B14F-4D97-AF65-F5344CB8AC3E}">
        <p14:creationId xmlns:p14="http://schemas.microsoft.com/office/powerpoint/2010/main" val="197844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0" lvl="0" indent="0">
              <a:lnSpc>
                <a:spcPct val="120000"/>
              </a:lnSpc>
              <a:buFont typeface="Arial"/>
              <a:buNone/>
            </a:pPr>
            <a:r>
              <a:rPr lang="en-AU" sz="1400" b="1" kern="1200" dirty="0" smtClean="0">
                <a:solidFill>
                  <a:schemeClr val="tx1"/>
                </a:solidFill>
                <a:effectLst/>
                <a:latin typeface="+mn-lt"/>
                <a:ea typeface="+mn-ea"/>
                <a:cs typeface="+mn-cs"/>
              </a:rPr>
              <a:t>Read/present the points below:</a:t>
            </a:r>
          </a:p>
          <a:p>
            <a:pPr marL="0" lvl="0" indent="0">
              <a:lnSpc>
                <a:spcPct val="120000"/>
              </a:lnSpc>
              <a:buFont typeface="Arial"/>
              <a:buNone/>
            </a:pPr>
            <a:endParaRPr lang="en-AU" sz="1400" b="1"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What else does research tell us?</a:t>
            </a: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Aboriginal women can face significant barriers to quitting.</a:t>
            </a:r>
            <a:r>
              <a:rPr lang="en-AU" sz="1400" b="1" kern="1200" baseline="0" dirty="0" smtClean="0">
                <a:solidFill>
                  <a:schemeClr val="tx1"/>
                </a:solidFill>
                <a:effectLst/>
                <a:latin typeface="+mn-lt"/>
                <a:ea typeface="+mn-ea"/>
                <a:cs typeface="+mn-cs"/>
              </a:rPr>
              <a:t> </a:t>
            </a:r>
            <a:r>
              <a:rPr lang="en-AU" sz="1400" b="0" kern="1200" baseline="0" dirty="0" smtClean="0">
                <a:solidFill>
                  <a:schemeClr val="tx1"/>
                </a:solidFill>
                <a:effectLst/>
                <a:latin typeface="+mn-lt"/>
                <a:ea typeface="+mn-ea"/>
                <a:cs typeface="+mn-cs"/>
              </a:rPr>
              <a:t>These include:</a:t>
            </a: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kern="1200" dirty="0" smtClean="0">
                <a:solidFill>
                  <a:schemeClr val="tx1"/>
                </a:solidFill>
                <a:effectLst/>
                <a:latin typeface="+mn-lt"/>
                <a:ea typeface="+mn-ea"/>
                <a:cs typeface="+mn-cs"/>
              </a:rPr>
              <a:t>Social/cultural barriers:</a:t>
            </a:r>
          </a:p>
          <a:p>
            <a:pPr marL="1085850" lvl="2" indent="-171450">
              <a:lnSpc>
                <a:spcPct val="120000"/>
              </a:lnSpc>
              <a:buFont typeface="Arial"/>
              <a:buChar char="•"/>
            </a:pPr>
            <a:r>
              <a:rPr lang="en-AU" sz="1400" kern="1200" dirty="0" smtClean="0">
                <a:solidFill>
                  <a:schemeClr val="tx1"/>
                </a:solidFill>
                <a:effectLst/>
                <a:latin typeface="+mn-lt"/>
                <a:ea typeface="+mn-ea"/>
                <a:cs typeface="+mn-cs"/>
              </a:rPr>
              <a:t>There are high levels of smoking in some Aboriginal communities</a:t>
            </a:r>
            <a:r>
              <a:rPr lang="en-AU" sz="1400" kern="1200" baseline="0" dirty="0" smtClean="0">
                <a:solidFill>
                  <a:schemeClr val="tx1"/>
                </a:solidFill>
                <a:effectLst/>
                <a:latin typeface="+mn-lt"/>
                <a:ea typeface="+mn-ea"/>
                <a:cs typeface="+mn-cs"/>
              </a:rPr>
              <a:t> and smoking can be linked with </a:t>
            </a:r>
            <a:r>
              <a:rPr lang="en-AU" sz="1400" kern="1200" dirty="0" smtClean="0">
                <a:solidFill>
                  <a:schemeClr val="tx1"/>
                </a:solidFill>
                <a:effectLst/>
                <a:latin typeface="+mn-lt"/>
                <a:ea typeface="+mn-ea"/>
                <a:cs typeface="+mn-cs"/>
              </a:rPr>
              <a:t>social norms</a:t>
            </a:r>
          </a:p>
          <a:p>
            <a:pPr marL="1085850" lvl="2" indent="-171450">
              <a:lnSpc>
                <a:spcPct val="120000"/>
              </a:lnSpc>
              <a:buFont typeface="Arial"/>
              <a:buChar char="•"/>
            </a:pPr>
            <a:r>
              <a:rPr lang="en-AU" sz="1400" kern="1200" dirty="0" smtClean="0">
                <a:solidFill>
                  <a:schemeClr val="tx1"/>
                </a:solidFill>
                <a:effectLst/>
                <a:latin typeface="+mn-lt"/>
                <a:ea typeface="+mn-ea"/>
                <a:cs typeface="+mn-cs"/>
              </a:rPr>
              <a:t>As Allira said in the DVD Introduction</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“having a yarn, a cuppa and a smoke”</a:t>
            </a:r>
          </a:p>
          <a:p>
            <a:pPr marL="1085850" marR="0" lvl="2" indent="-171450" algn="l" defTabSz="457200" rtl="0" eaLnBrk="1" fontAlgn="auto" latinLnBrk="0" hangingPunct="1">
              <a:lnSpc>
                <a:spcPct val="120000"/>
              </a:lnSpc>
              <a:spcBef>
                <a:spcPts val="0"/>
              </a:spcBef>
              <a:spcAft>
                <a:spcPts val="0"/>
              </a:spcAft>
              <a:buClrTx/>
              <a:buSzTx/>
              <a:buFont typeface="Arial"/>
              <a:buChar char="•"/>
              <a:tabLst/>
              <a:defRPr/>
            </a:pPr>
            <a:r>
              <a:rPr lang="en-AU" sz="1400" kern="1200" dirty="0" smtClean="0">
                <a:solidFill>
                  <a:schemeClr val="tx1"/>
                </a:solidFill>
                <a:effectLst/>
                <a:latin typeface="+mn-lt"/>
                <a:ea typeface="+mn-ea"/>
                <a:cs typeface="+mn-cs"/>
              </a:rPr>
              <a:t>Women can feel isolated in pregnancy if they avoid sitting with smokers;</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yet if they do sit with smokers they report that the smell of smoke triggers cravings.</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Many Aboriginal women experience a large number of stressors in their lives – smoking is often cited as a way or coping (taking time out) and</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quitting is perceived as hard in the face of challenging life circumstances</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Aboriginal women may understand that smoking can cause harm, but for some this knowledge is limited – for example, understanding of the specific risks of smoking in pregnancy and treatment options (such as NRT and how to use it)</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System barriers exist too – lack of subsidy for oral forms of NRT and excessive caution used prescribing NRT</a:t>
            </a:r>
          </a:p>
          <a:p>
            <a:pPr>
              <a:lnSpc>
                <a:spcPct val="120000"/>
              </a:lnSpc>
            </a:pPr>
            <a:endParaRPr lang="en-AU" sz="1400" b="1" i="1" kern="1200" dirty="0" smtClean="0">
              <a:solidFill>
                <a:schemeClr val="tx1"/>
              </a:solidFill>
              <a:effectLst/>
              <a:latin typeface="+mn-lt"/>
              <a:ea typeface="+mn-ea"/>
              <a:cs typeface="+mn-cs"/>
            </a:endParaRPr>
          </a:p>
          <a:p>
            <a:pPr>
              <a:lnSpc>
                <a:spcPct val="120000"/>
              </a:lnSpc>
            </a:pPr>
            <a:r>
              <a:rPr lang="en-AU" sz="1400" b="1" i="1" kern="1200" dirty="0" smtClean="0">
                <a:solidFill>
                  <a:schemeClr val="tx1"/>
                </a:solidFill>
                <a:effectLst/>
                <a:latin typeface="+mn-lt"/>
                <a:ea typeface="+mn-ea"/>
                <a:cs typeface="+mn-cs"/>
              </a:rPr>
              <a:t>Within this context, health professionals have an important role – to hear each woman’s unique story, to share accurate information and provide quit support that fits with each woman’s circumstances. </a:t>
            </a:r>
            <a:endParaRPr lang="en-US" sz="1400" b="1" dirty="0"/>
          </a:p>
        </p:txBody>
      </p:sp>
      <p:sp>
        <p:nvSpPr>
          <p:cNvPr id="4" name="Slide Number Placeholder 3"/>
          <p:cNvSpPr>
            <a:spLocks noGrp="1"/>
          </p:cNvSpPr>
          <p:nvPr>
            <p:ph type="sldNum" sz="quarter" idx="10"/>
          </p:nvPr>
        </p:nvSpPr>
        <p:spPr/>
        <p:txBody>
          <a:bodyPr/>
          <a:lstStyle/>
          <a:p>
            <a:fld id="{E840347F-94D3-C746-BAFD-96B799996C57}" type="slidenum">
              <a:rPr lang="en-US" smtClean="0"/>
              <a:t>13</a:t>
            </a:fld>
            <a:endParaRPr lang="en-US" dirty="0"/>
          </a:p>
        </p:txBody>
      </p:sp>
    </p:spTree>
    <p:extLst>
      <p:ext uri="{BB962C8B-B14F-4D97-AF65-F5344CB8AC3E}">
        <p14:creationId xmlns:p14="http://schemas.microsoft.com/office/powerpoint/2010/main" val="197844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171450" lvl="0" indent="-171450">
              <a:lnSpc>
                <a:spcPct val="120000"/>
              </a:lnSpc>
              <a:buFont typeface="Arial"/>
              <a:buChar char="•"/>
            </a:pPr>
            <a:r>
              <a:rPr lang="en-AU" sz="1400" b="0" kern="1200" dirty="0" smtClean="0">
                <a:solidFill>
                  <a:schemeClr val="tx1"/>
                </a:solidFill>
                <a:effectLst/>
                <a:latin typeface="+mn-lt"/>
                <a:ea typeface="+mn-ea"/>
                <a:cs typeface="+mn-cs"/>
              </a:rPr>
              <a:t>Refer</a:t>
            </a:r>
            <a:r>
              <a:rPr lang="en-AU" sz="1400" b="0" kern="1200" baseline="0" dirty="0" smtClean="0">
                <a:solidFill>
                  <a:schemeClr val="tx1"/>
                </a:solidFill>
                <a:effectLst/>
                <a:latin typeface="+mn-lt"/>
                <a:ea typeface="+mn-ea"/>
                <a:cs typeface="+mn-cs"/>
              </a:rPr>
              <a:t> participants to the ‘Related training and resources’ handout, which provides links to three articles used to develop the ‘What does research tell us?’ section of the presentation. </a:t>
            </a:r>
          </a:p>
          <a:p>
            <a:pPr marL="171450" lvl="0" indent="-171450">
              <a:lnSpc>
                <a:spcPct val="120000"/>
              </a:lnSpc>
              <a:buFont typeface="Arial"/>
              <a:buChar char="•"/>
            </a:pPr>
            <a:endParaRPr lang="en-AU" sz="1400" b="0" kern="1200" baseline="0" dirty="0" smtClean="0">
              <a:solidFill>
                <a:schemeClr val="tx1"/>
              </a:solidFill>
              <a:effectLst/>
              <a:latin typeface="+mn-lt"/>
              <a:ea typeface="+mn-ea"/>
              <a:cs typeface="+mn-cs"/>
            </a:endParaRPr>
          </a:p>
          <a:p>
            <a:pPr marL="171450" lvl="0" indent="-171450">
              <a:lnSpc>
                <a:spcPct val="120000"/>
              </a:lnSpc>
              <a:buFont typeface="Arial"/>
              <a:buChar char="•"/>
            </a:pPr>
            <a:r>
              <a:rPr lang="en-AU" sz="1400" b="0" kern="1200" baseline="0" dirty="0" smtClean="0">
                <a:solidFill>
                  <a:schemeClr val="tx1"/>
                </a:solidFill>
                <a:effectLst/>
                <a:latin typeface="+mn-lt"/>
                <a:ea typeface="+mn-ea"/>
                <a:cs typeface="+mn-cs"/>
              </a:rPr>
              <a:t>Note that one further article is recommended (Kimber &amp; Ellerbeck, 2014). Briefly explain that this article:</a:t>
            </a:r>
          </a:p>
          <a:p>
            <a:pPr marL="742950" lvl="1" indent="-285750">
              <a:lnSpc>
                <a:spcPct val="120000"/>
              </a:lnSpc>
              <a:buFont typeface="Arial"/>
              <a:buChar char="•"/>
            </a:pPr>
            <a:r>
              <a:rPr lang="en-AU" sz="1400" b="0" kern="1200" baseline="0" dirty="0" smtClean="0">
                <a:solidFill>
                  <a:schemeClr val="tx1"/>
                </a:solidFill>
                <a:effectLst/>
                <a:latin typeface="+mn-lt"/>
                <a:ea typeface="+mn-ea"/>
                <a:cs typeface="+mn-cs"/>
              </a:rPr>
              <a:t>Questions whether a person needs to be ‘ready to quit’ before health professionals offer quit support/treatment</a:t>
            </a:r>
          </a:p>
          <a:p>
            <a:pPr marL="742950" lvl="1" indent="-285750">
              <a:lnSpc>
                <a:spcPct val="120000"/>
              </a:lnSpc>
              <a:buFont typeface="Arial"/>
              <a:buChar char="•"/>
            </a:pPr>
            <a:r>
              <a:rPr lang="en-AU" sz="1400" b="0" kern="1200" baseline="0" dirty="0" smtClean="0">
                <a:solidFill>
                  <a:schemeClr val="tx1"/>
                </a:solidFill>
                <a:effectLst/>
                <a:latin typeface="+mn-lt"/>
                <a:ea typeface="+mn-ea"/>
                <a:cs typeface="+mn-cs"/>
              </a:rPr>
              <a:t>Argues that quit support and treatment should be offered to all smokers in the same way that treatment is offered for other health issues (like hypertension, diabetes, etc.)</a:t>
            </a:r>
          </a:p>
          <a:p>
            <a:pPr marL="742950" lvl="1" indent="-285750">
              <a:lnSpc>
                <a:spcPct val="120000"/>
              </a:lnSpc>
              <a:buFont typeface="Arial"/>
              <a:buChar char="•"/>
            </a:pPr>
            <a:r>
              <a:rPr lang="en-AU" sz="1400" b="0" kern="1200" baseline="0" dirty="0" smtClean="0">
                <a:solidFill>
                  <a:schemeClr val="tx1"/>
                </a:solidFill>
                <a:effectLst/>
                <a:latin typeface="+mn-lt"/>
                <a:ea typeface="+mn-ea"/>
                <a:cs typeface="+mn-cs"/>
              </a:rPr>
              <a:t>Cites evidence that smokers who report </a:t>
            </a:r>
            <a:r>
              <a:rPr lang="en-AU" sz="1400" b="0" i="1" kern="1200" baseline="0" dirty="0" smtClean="0">
                <a:solidFill>
                  <a:schemeClr val="tx1"/>
                </a:solidFill>
                <a:effectLst/>
                <a:latin typeface="+mn-lt"/>
                <a:ea typeface="+mn-ea"/>
                <a:cs typeface="+mn-cs"/>
              </a:rPr>
              <a:t>they are </a:t>
            </a:r>
            <a:r>
              <a:rPr lang="en-AU" sz="1400" b="1" i="1" kern="1200" baseline="0" dirty="0" smtClean="0">
                <a:solidFill>
                  <a:schemeClr val="tx1"/>
                </a:solidFill>
                <a:effectLst/>
                <a:latin typeface="+mn-lt"/>
                <a:ea typeface="+mn-ea"/>
                <a:cs typeface="+mn-cs"/>
              </a:rPr>
              <a:t>not</a:t>
            </a:r>
            <a:r>
              <a:rPr lang="en-AU" sz="1400" b="0" i="1" kern="1200" baseline="0" dirty="0" smtClean="0">
                <a:solidFill>
                  <a:schemeClr val="tx1"/>
                </a:solidFill>
                <a:effectLst/>
                <a:latin typeface="+mn-lt"/>
                <a:ea typeface="+mn-ea"/>
                <a:cs typeface="+mn-cs"/>
              </a:rPr>
              <a:t> ready to quit </a:t>
            </a:r>
            <a:r>
              <a:rPr lang="en-AU" sz="1400" b="0" kern="1200" baseline="0" dirty="0" smtClean="0">
                <a:solidFill>
                  <a:schemeClr val="tx1"/>
                </a:solidFill>
                <a:effectLst/>
                <a:latin typeface="+mn-lt"/>
                <a:ea typeface="+mn-ea"/>
                <a:cs typeface="+mn-cs"/>
              </a:rPr>
              <a:t>actually </a:t>
            </a:r>
            <a:r>
              <a:rPr lang="en-AU" sz="1400" b="1" kern="1200" baseline="0" dirty="0" smtClean="0">
                <a:solidFill>
                  <a:schemeClr val="tx1"/>
                </a:solidFill>
                <a:effectLst/>
                <a:latin typeface="+mn-lt"/>
                <a:ea typeface="+mn-ea"/>
                <a:cs typeface="+mn-cs"/>
              </a:rPr>
              <a:t>quit at the same rates </a:t>
            </a:r>
            <a:r>
              <a:rPr lang="en-AU" sz="1400" b="0" kern="1200" baseline="0" dirty="0" smtClean="0">
                <a:solidFill>
                  <a:schemeClr val="tx1"/>
                </a:solidFill>
                <a:effectLst/>
                <a:latin typeface="+mn-lt"/>
                <a:ea typeface="+mn-ea"/>
                <a:cs typeface="+mn-cs"/>
              </a:rPr>
              <a:t>as those who report they are </a:t>
            </a:r>
            <a:r>
              <a:rPr lang="en-AU" sz="1400" b="0" i="1" kern="1200" baseline="0" dirty="0" smtClean="0">
                <a:solidFill>
                  <a:schemeClr val="tx1"/>
                </a:solidFill>
                <a:effectLst/>
                <a:latin typeface="+mn-lt"/>
                <a:ea typeface="+mn-ea"/>
                <a:cs typeface="+mn-cs"/>
              </a:rPr>
              <a:t>ready to quit, </a:t>
            </a:r>
            <a:r>
              <a:rPr lang="en-AU" sz="1400" b="0" i="0" kern="1200" baseline="0" dirty="0" smtClean="0">
                <a:solidFill>
                  <a:schemeClr val="tx1"/>
                </a:solidFill>
                <a:effectLst/>
                <a:latin typeface="+mn-lt"/>
                <a:ea typeface="+mn-ea"/>
                <a:cs typeface="+mn-cs"/>
              </a:rPr>
              <a:t>and</a:t>
            </a:r>
            <a:endParaRPr lang="en-AU" sz="1400" b="0" i="1" kern="1200" baseline="0" dirty="0" smtClean="0">
              <a:solidFill>
                <a:schemeClr val="tx1"/>
              </a:solidFill>
              <a:effectLst/>
              <a:latin typeface="+mn-lt"/>
              <a:ea typeface="+mn-ea"/>
              <a:cs typeface="+mn-cs"/>
            </a:endParaRPr>
          </a:p>
          <a:p>
            <a:pPr marL="742950" lvl="1" indent="-285750">
              <a:lnSpc>
                <a:spcPct val="120000"/>
              </a:lnSpc>
              <a:buFont typeface="Arial"/>
              <a:buChar char="•"/>
            </a:pPr>
            <a:r>
              <a:rPr lang="en-AU" sz="1400" b="0" i="0" kern="1200" baseline="0" dirty="0" smtClean="0">
                <a:solidFill>
                  <a:schemeClr val="tx1"/>
                </a:solidFill>
                <a:effectLst/>
                <a:latin typeface="+mn-lt"/>
                <a:ea typeface="+mn-ea"/>
                <a:cs typeface="+mn-cs"/>
              </a:rPr>
              <a:t>Concludes that, given most smokers want to quit, offering quit support and treatment </a:t>
            </a:r>
            <a:r>
              <a:rPr lang="en-AU" sz="1400" b="1" i="0" kern="1200" baseline="0" dirty="0" smtClean="0">
                <a:solidFill>
                  <a:schemeClr val="tx1"/>
                </a:solidFill>
                <a:effectLst/>
                <a:latin typeface="+mn-lt"/>
                <a:ea typeface="+mn-ea"/>
                <a:cs typeface="+mn-cs"/>
              </a:rPr>
              <a:t>to all smokers </a:t>
            </a:r>
            <a:r>
              <a:rPr lang="en-AU" sz="1400" b="0" i="0" kern="1200" baseline="0" dirty="0" smtClean="0">
                <a:solidFill>
                  <a:schemeClr val="tx1"/>
                </a:solidFill>
                <a:effectLst/>
                <a:latin typeface="+mn-lt"/>
                <a:ea typeface="+mn-ea"/>
                <a:cs typeface="+mn-cs"/>
              </a:rPr>
              <a:t>(regardless of ‘readiness’ to quit) may be a more ethical approach. </a:t>
            </a:r>
            <a:endParaRPr lang="en-AU" sz="1400" b="0" i="0" kern="1200" dirty="0" smtClean="0">
              <a:solidFill>
                <a:schemeClr val="tx1"/>
              </a:solidFill>
              <a:effectLst/>
              <a:latin typeface="+mn-lt"/>
              <a:ea typeface="+mn-ea"/>
              <a:cs typeface="+mn-cs"/>
            </a:endParaRPr>
          </a:p>
          <a:p>
            <a:pPr lvl="0"/>
            <a:endParaRPr lang="en-AU"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40347F-94D3-C746-BAFD-96B799996C57}" type="slidenum">
              <a:rPr lang="en-US" smtClean="0"/>
              <a:t>14</a:t>
            </a:fld>
            <a:endParaRPr lang="en-US" dirty="0"/>
          </a:p>
        </p:txBody>
      </p:sp>
    </p:spTree>
    <p:extLst>
      <p:ext uri="{BB962C8B-B14F-4D97-AF65-F5344CB8AC3E}">
        <p14:creationId xmlns:p14="http://schemas.microsoft.com/office/powerpoint/2010/main" val="244809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r>
              <a:rPr lang="en-US" sz="1400" b="1" dirty="0" smtClean="0"/>
              <a:t>Read/present the points below</a:t>
            </a:r>
          </a:p>
          <a:p>
            <a:endParaRPr lang="en-US" sz="1400" b="1" dirty="0" smtClean="0"/>
          </a:p>
          <a:p>
            <a:pPr marL="285750" indent="-285750">
              <a:lnSpc>
                <a:spcPct val="120000"/>
              </a:lnSpc>
              <a:buFont typeface="Arial"/>
              <a:buChar char="•"/>
            </a:pPr>
            <a:r>
              <a:rPr lang="en-US" sz="1400" b="0" dirty="0" smtClean="0"/>
              <a:t>We are now going to look at some general principles</a:t>
            </a:r>
            <a:r>
              <a:rPr lang="en-US" sz="1400" b="0" baseline="0" dirty="0" smtClean="0"/>
              <a:t> about what to do when providing quit support in pregnancy</a:t>
            </a:r>
          </a:p>
          <a:p>
            <a:pPr marL="285750" indent="-285750">
              <a:lnSpc>
                <a:spcPct val="120000"/>
              </a:lnSpc>
              <a:buFont typeface="Arial"/>
              <a:buChar char="•"/>
            </a:pPr>
            <a:r>
              <a:rPr lang="en-US" sz="1400" b="0" baseline="0" dirty="0" smtClean="0"/>
              <a:t>We will also look at the latest recommendations about use of Nicotine Replacement Therapy (NRT) in pregnancy</a:t>
            </a:r>
            <a:endParaRPr lang="en-US" sz="1400" b="0" dirty="0"/>
          </a:p>
        </p:txBody>
      </p:sp>
      <p:sp>
        <p:nvSpPr>
          <p:cNvPr id="4" name="Slide Number Placeholder 3"/>
          <p:cNvSpPr>
            <a:spLocks noGrp="1"/>
          </p:cNvSpPr>
          <p:nvPr>
            <p:ph type="sldNum" sz="quarter" idx="10"/>
          </p:nvPr>
        </p:nvSpPr>
        <p:spPr/>
        <p:txBody>
          <a:bodyPr/>
          <a:lstStyle/>
          <a:p>
            <a:fld id="{E840347F-94D3-C746-BAFD-96B799996C57}" type="slidenum">
              <a:rPr lang="en-US" smtClean="0"/>
              <a:t>15</a:t>
            </a:fld>
            <a:endParaRPr lang="en-US" dirty="0"/>
          </a:p>
        </p:txBody>
      </p:sp>
    </p:spTree>
    <p:extLst>
      <p:ext uri="{BB962C8B-B14F-4D97-AF65-F5344CB8AC3E}">
        <p14:creationId xmlns:p14="http://schemas.microsoft.com/office/powerpoint/2010/main" val="318937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4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Read/present the points below</a:t>
            </a:r>
          </a:p>
          <a:p>
            <a:endParaRPr lang="en-US" sz="1400" b="1" dirty="0" smtClean="0"/>
          </a:p>
          <a:p>
            <a:pPr marL="285750" indent="-285750">
              <a:buFont typeface="Arial"/>
              <a:buChar char="•"/>
            </a:pPr>
            <a:r>
              <a:rPr lang="en-US" sz="1400" b="0" dirty="0" smtClean="0"/>
              <a:t>The</a:t>
            </a:r>
            <a:r>
              <a:rPr lang="en-US" sz="1400" b="0" baseline="0" dirty="0" smtClean="0"/>
              <a:t> information being presented comes from two sources (read the slide)</a:t>
            </a:r>
          </a:p>
          <a:p>
            <a:pPr marL="285750" indent="-285750">
              <a:buFont typeface="Arial"/>
              <a:buChar char="•"/>
            </a:pPr>
            <a:r>
              <a:rPr lang="en-US" sz="1400" b="0" baseline="0" dirty="0" smtClean="0"/>
              <a:t>The information has also been provided to you as a handout for easy reference</a:t>
            </a:r>
          </a:p>
          <a:p>
            <a:pPr marL="285750" indent="-285750">
              <a:buFont typeface="Arial"/>
              <a:buChar char="•"/>
            </a:pPr>
            <a:r>
              <a:rPr lang="en-US" sz="1400" b="0" baseline="0" dirty="0" smtClean="0"/>
              <a:t>(Show participants the ‘Guidelines for treatment of smoking in pregnancy’ handout)</a:t>
            </a:r>
            <a:endParaRPr lang="en-US" sz="1400" dirty="0"/>
          </a:p>
        </p:txBody>
      </p:sp>
      <p:sp>
        <p:nvSpPr>
          <p:cNvPr id="4" name="Slide Number Placeholder 3"/>
          <p:cNvSpPr>
            <a:spLocks noGrp="1"/>
          </p:cNvSpPr>
          <p:nvPr>
            <p:ph type="sldNum" sz="quarter" idx="10"/>
          </p:nvPr>
        </p:nvSpPr>
        <p:spPr/>
        <p:txBody>
          <a:bodyPr/>
          <a:lstStyle/>
          <a:p>
            <a:fld id="{E840347F-94D3-C746-BAFD-96B799996C57}" type="slidenum">
              <a:rPr lang="en-US" smtClean="0"/>
              <a:t>16</a:t>
            </a:fld>
            <a:endParaRPr lang="en-US" dirty="0"/>
          </a:p>
        </p:txBody>
      </p:sp>
    </p:spTree>
    <p:extLst>
      <p:ext uri="{BB962C8B-B14F-4D97-AF65-F5344CB8AC3E}">
        <p14:creationId xmlns:p14="http://schemas.microsoft.com/office/powerpoint/2010/main" val="2489682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lvl="0">
              <a:lnSpc>
                <a:spcPct val="120000"/>
              </a:lnSpc>
            </a:pPr>
            <a:r>
              <a:rPr lang="en-AU" sz="1400" b="1" kern="1200" dirty="0" smtClean="0">
                <a:solidFill>
                  <a:schemeClr val="tx1"/>
                </a:solidFill>
                <a:effectLst/>
                <a:latin typeface="+mn-lt"/>
                <a:ea typeface="+mn-ea"/>
                <a:cs typeface="+mn-cs"/>
              </a:rPr>
              <a:t>Read/present the points below:</a:t>
            </a:r>
          </a:p>
          <a:p>
            <a:pPr lvl="0">
              <a:lnSpc>
                <a:spcPct val="120000"/>
              </a:lnSpc>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Encourage quitting </a:t>
            </a:r>
            <a:r>
              <a:rPr lang="en-AU" sz="1400" b="1" kern="1200" dirty="0" smtClean="0">
                <a:solidFill>
                  <a:schemeClr val="tx1"/>
                </a:solidFill>
                <a:effectLst/>
                <a:latin typeface="+mn-lt"/>
                <a:ea typeface="+mn-ea"/>
                <a:cs typeface="+mn-cs"/>
              </a:rPr>
              <a:t>early</a:t>
            </a:r>
            <a:r>
              <a:rPr lang="en-AU" sz="1400" kern="1200" dirty="0" smtClean="0">
                <a:solidFill>
                  <a:schemeClr val="tx1"/>
                </a:solidFill>
                <a:effectLst/>
                <a:latin typeface="+mn-lt"/>
                <a:ea typeface="+mn-ea"/>
                <a:cs typeface="+mn-cs"/>
              </a:rPr>
              <a:t> in pregnancy (this</a:t>
            </a:r>
            <a:r>
              <a:rPr lang="en-AU" sz="1400" kern="1200" baseline="0" dirty="0" smtClean="0">
                <a:solidFill>
                  <a:schemeClr val="tx1"/>
                </a:solidFill>
                <a:effectLst/>
                <a:latin typeface="+mn-lt"/>
                <a:ea typeface="+mn-ea"/>
                <a:cs typeface="+mn-cs"/>
              </a:rPr>
              <a:t> means a</a:t>
            </a:r>
            <a:r>
              <a:rPr lang="en-AU" sz="1400" kern="1200" dirty="0" smtClean="0">
                <a:solidFill>
                  <a:schemeClr val="tx1"/>
                </a:solidFill>
                <a:effectLst/>
                <a:latin typeface="+mn-lt"/>
                <a:ea typeface="+mn-ea"/>
                <a:cs typeface="+mn-cs"/>
              </a:rPr>
              <a:t>sking about smoking and offering quit support </a:t>
            </a:r>
            <a:r>
              <a:rPr lang="en-AU" sz="1400" b="1" kern="1200" dirty="0" smtClean="0">
                <a:solidFill>
                  <a:schemeClr val="tx1"/>
                </a:solidFill>
                <a:effectLst/>
                <a:latin typeface="+mn-lt"/>
                <a:ea typeface="+mn-ea"/>
                <a:cs typeface="+mn-cs"/>
              </a:rPr>
              <a:t>from the very first visit)</a:t>
            </a:r>
            <a:endParaRPr lang="en-AU" sz="1400" dirty="0" smtClean="0">
              <a:effectLst/>
            </a:endParaRPr>
          </a:p>
          <a:p>
            <a:pPr marL="742950" lvl="1" indent="-285750">
              <a:lnSpc>
                <a:spcPct val="120000"/>
              </a:lnSpc>
              <a:buFont typeface="Arial"/>
              <a:buChar char="•"/>
            </a:pPr>
            <a:r>
              <a:rPr lang="en-AU" sz="1400" kern="1200" dirty="0" smtClean="0">
                <a:solidFill>
                  <a:schemeClr val="tx1"/>
                </a:solidFill>
                <a:effectLst/>
                <a:latin typeface="+mn-lt"/>
                <a:ea typeface="+mn-ea"/>
                <a:cs typeface="+mn-cs"/>
              </a:rPr>
              <a:t>Quitting early in pregnancy will promote the best health outcomes for mother and baby</a:t>
            </a:r>
            <a:endParaRPr lang="en-AU" sz="1400" dirty="0" smtClean="0">
              <a:effectLst/>
            </a:endParaRPr>
          </a:p>
          <a:p>
            <a:pPr marL="742950" lvl="1" indent="-285750">
              <a:lnSpc>
                <a:spcPct val="120000"/>
              </a:lnSpc>
              <a:buFont typeface="Arial"/>
              <a:buChar char="•"/>
            </a:pPr>
            <a:r>
              <a:rPr lang="en-AU" sz="1400" kern="1200" dirty="0" smtClean="0">
                <a:solidFill>
                  <a:schemeClr val="tx1"/>
                </a:solidFill>
                <a:effectLst/>
                <a:latin typeface="+mn-lt"/>
                <a:ea typeface="+mn-ea"/>
                <a:cs typeface="+mn-cs"/>
              </a:rPr>
              <a:t>Quitting can take time,</a:t>
            </a:r>
            <a:r>
              <a:rPr lang="en-AU" sz="1400" kern="1200" baseline="0" dirty="0" smtClean="0">
                <a:solidFill>
                  <a:schemeClr val="tx1"/>
                </a:solidFill>
                <a:effectLst/>
                <a:latin typeface="+mn-lt"/>
                <a:ea typeface="+mn-ea"/>
                <a:cs typeface="+mn-cs"/>
              </a:rPr>
              <a:t> so it is </a:t>
            </a:r>
            <a:r>
              <a:rPr lang="en-AU" sz="1400" kern="1200" dirty="0" smtClean="0">
                <a:solidFill>
                  <a:schemeClr val="tx1"/>
                </a:solidFill>
                <a:effectLst/>
                <a:latin typeface="+mn-lt"/>
                <a:ea typeface="+mn-ea"/>
                <a:cs typeface="+mn-cs"/>
              </a:rPr>
              <a:t>better to start (or</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plant the seed for change) early</a:t>
            </a:r>
          </a:p>
          <a:p>
            <a:pPr marL="742950" lvl="1" indent="-285750">
              <a:lnSpc>
                <a:spcPct val="120000"/>
              </a:lnSpc>
              <a:buFont typeface="Arial"/>
              <a:buChar char="•"/>
            </a:pPr>
            <a:endParaRPr lang="en-AU" sz="1400" dirty="0" smtClean="0">
              <a:effectLst/>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Encourage </a:t>
            </a:r>
            <a:r>
              <a:rPr lang="en-AU" sz="1400" b="1" kern="1200" dirty="0" smtClean="0">
                <a:solidFill>
                  <a:schemeClr val="tx1"/>
                </a:solidFill>
                <a:effectLst/>
                <a:latin typeface="+mn-lt"/>
                <a:ea typeface="+mn-ea"/>
                <a:cs typeface="+mn-cs"/>
              </a:rPr>
              <a:t>quitting rather than cutting down</a:t>
            </a:r>
            <a:r>
              <a:rPr lang="en-AU" sz="1400" kern="1200" dirty="0" smtClean="0">
                <a:solidFill>
                  <a:schemeClr val="tx1"/>
                </a:solidFill>
                <a:effectLst/>
                <a:latin typeface="+mn-lt"/>
                <a:ea typeface="+mn-ea"/>
                <a:cs typeface="+mn-cs"/>
              </a:rPr>
              <a:t> – can use ‘cutting down to quit’ with NRT</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If smokers try to cut down without substituting oral NRT, they tend to take big drags on the cigarette, which means more carbon monoxide, and tar goes deeper into the lungs and does more damage</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Remember, people smoke to get the nicotine, but it’s the smoke that does the damage</a:t>
            </a:r>
          </a:p>
          <a:p>
            <a:pPr marL="742950" lvl="1" indent="-285750">
              <a:lnSpc>
                <a:spcPct val="120000"/>
              </a:lnSpc>
              <a:buFont typeface="Arial"/>
              <a:buChar char="•"/>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Provide foundation knowledge by </a:t>
            </a:r>
            <a:r>
              <a:rPr lang="en-AU" sz="1400" b="1" kern="1200" dirty="0" smtClean="0">
                <a:solidFill>
                  <a:schemeClr val="tx1"/>
                </a:solidFill>
                <a:effectLst/>
                <a:latin typeface="+mn-lt"/>
                <a:ea typeface="+mn-ea"/>
                <a:cs typeface="+mn-cs"/>
              </a:rPr>
              <a:t>using simple educational materials</a:t>
            </a:r>
            <a:r>
              <a:rPr lang="en-AU" sz="1400" kern="1200" dirty="0" smtClean="0">
                <a:solidFill>
                  <a:schemeClr val="tx1"/>
                </a:solidFill>
                <a:effectLst/>
                <a:latin typeface="+mn-lt"/>
                <a:ea typeface="+mn-ea"/>
                <a:cs typeface="+mn-cs"/>
              </a:rPr>
              <a:t> to explain about smoking and pregnancy and NRT</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Remember</a:t>
            </a:r>
            <a:r>
              <a:rPr lang="en-AU" sz="1400" kern="1200" baseline="0" dirty="0" smtClean="0">
                <a:solidFill>
                  <a:schemeClr val="tx1"/>
                </a:solidFill>
                <a:effectLst/>
                <a:latin typeface="+mn-lt"/>
                <a:ea typeface="+mn-ea"/>
                <a:cs typeface="+mn-cs"/>
              </a:rPr>
              <a:t> that research tells us that some women may not have a detailed understanding of the risks of smoking in pregnancy or treatment options</a:t>
            </a:r>
          </a:p>
          <a:p>
            <a:pPr marL="742950" lvl="1" indent="-285750">
              <a:lnSpc>
                <a:spcPct val="120000"/>
              </a:lnSpc>
              <a:buFont typeface="Arial"/>
              <a:buChar char="•"/>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b="1" kern="1200" dirty="0" smtClean="0">
                <a:solidFill>
                  <a:schemeClr val="tx1"/>
                </a:solidFill>
                <a:effectLst/>
                <a:latin typeface="+mn-lt"/>
                <a:ea typeface="+mn-ea"/>
                <a:cs typeface="+mn-cs"/>
              </a:rPr>
              <a:t>Talk about stress </a:t>
            </a:r>
            <a:r>
              <a:rPr lang="en-AU" sz="1400" kern="1200" dirty="0" smtClean="0">
                <a:solidFill>
                  <a:schemeClr val="tx1"/>
                </a:solidFill>
                <a:effectLst/>
                <a:latin typeface="+mn-lt"/>
                <a:ea typeface="+mn-ea"/>
                <a:cs typeface="+mn-cs"/>
              </a:rPr>
              <a:t>in a way that is easily understood</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Stress is a common reason for smoking in Aboriginal women and is often cited as barrier to quitting</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The stress caused by smoking is often not understood as being due to nicotine withdrawal effects</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Use a visual guide to explain this concept</a:t>
            </a:r>
            <a:r>
              <a:rPr lang="en-AU" sz="1400" kern="1200" baseline="0" dirty="0" smtClean="0">
                <a:solidFill>
                  <a:schemeClr val="tx1"/>
                </a:solidFill>
                <a:effectLst/>
                <a:latin typeface="+mn-lt"/>
                <a:ea typeface="+mn-ea"/>
                <a:cs typeface="+mn-cs"/>
              </a:rPr>
              <a:t> (an example of a good visual tool will be shown when we look at the DVD scenarios later)</a:t>
            </a:r>
            <a:endParaRPr lang="en-AU" sz="1400" b="1" i="1" kern="1200" dirty="0" smtClean="0">
              <a:solidFill>
                <a:schemeClr val="tx1"/>
              </a:solidFill>
              <a:effectLst/>
              <a:latin typeface="+mn-lt"/>
              <a:ea typeface="+mn-ea"/>
              <a:cs typeface="+mn-cs"/>
            </a:endParaRPr>
          </a:p>
          <a:p>
            <a:pPr marL="742950" lvl="1" indent="-285750">
              <a:lnSpc>
                <a:spcPct val="120000"/>
              </a:lnSpc>
              <a:buFont typeface="Arial"/>
              <a:buChar char="•"/>
            </a:pPr>
            <a:endParaRPr lang="en-AU" sz="1400" b="1" i="1" dirty="0" smtClean="0">
              <a:effectLst/>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Talk about </a:t>
            </a:r>
            <a:r>
              <a:rPr lang="en-AU" sz="1400" b="1" kern="1200" dirty="0" smtClean="0">
                <a:solidFill>
                  <a:schemeClr val="tx1"/>
                </a:solidFill>
                <a:effectLst/>
                <a:latin typeface="+mn-lt"/>
                <a:ea typeface="+mn-ea"/>
                <a:cs typeface="+mn-cs"/>
              </a:rPr>
              <a:t>withdrawal symptoms</a:t>
            </a:r>
            <a:r>
              <a:rPr lang="en-AU" sz="1400" b="0" kern="1200" dirty="0" smtClean="0">
                <a:solidFill>
                  <a:schemeClr val="tx1"/>
                </a:solidFill>
                <a:effectLst/>
                <a:latin typeface="+mn-lt"/>
                <a:ea typeface="+mn-ea"/>
                <a:cs typeface="+mn-cs"/>
              </a:rPr>
              <a:t>:</a:t>
            </a:r>
          </a:p>
          <a:p>
            <a:pPr marL="742950" lvl="1" indent="-285750">
              <a:lnSpc>
                <a:spcPct val="120000"/>
              </a:lnSpc>
              <a:buFont typeface="Arial"/>
              <a:buChar char="•"/>
            </a:pPr>
            <a:r>
              <a:rPr lang="en-AU" sz="1400" kern="1200" dirty="0" smtClean="0">
                <a:solidFill>
                  <a:schemeClr val="tx1"/>
                </a:solidFill>
                <a:effectLst/>
                <a:latin typeface="+mn-lt"/>
                <a:ea typeface="+mn-ea"/>
                <a:cs typeface="+mn-cs"/>
              </a:rPr>
              <a:t>Name them so people know what to expect</a:t>
            </a:r>
          </a:p>
          <a:p>
            <a:pPr marL="742950" marR="0" lvl="1" indent="-285750" algn="l" defTabSz="457200" rtl="0" eaLnBrk="1" fontAlgn="auto" latinLnBrk="0" hangingPunct="1">
              <a:lnSpc>
                <a:spcPct val="120000"/>
              </a:lnSpc>
              <a:spcBef>
                <a:spcPts val="0"/>
              </a:spcBef>
              <a:spcAft>
                <a:spcPts val="0"/>
              </a:spcAft>
              <a:buClrTx/>
              <a:buSzTx/>
              <a:buFont typeface="Arial"/>
              <a:buChar char="•"/>
              <a:tabLst/>
              <a:defRPr/>
            </a:pPr>
            <a:r>
              <a:rPr lang="en-AU" sz="1400" kern="1200" dirty="0" smtClean="0">
                <a:solidFill>
                  <a:schemeClr val="tx1"/>
                </a:solidFill>
                <a:effectLst/>
                <a:latin typeface="+mn-lt"/>
                <a:ea typeface="+mn-ea"/>
                <a:cs typeface="+mn-cs"/>
              </a:rPr>
              <a:t>Or elicit from the woman what symptoms she feels when she goes without a smoke – and link to withdrawals</a:t>
            </a:r>
          </a:p>
          <a:p>
            <a:pPr marL="285750" lvl="0" indent="-285750">
              <a:lnSpc>
                <a:spcPct val="120000"/>
              </a:lnSpc>
              <a:buFont typeface="Arial"/>
              <a:buChar char="•"/>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Work with a woman to </a:t>
            </a:r>
            <a:r>
              <a:rPr lang="en-AU" sz="1400" b="1" kern="1200" dirty="0" smtClean="0">
                <a:solidFill>
                  <a:schemeClr val="tx1"/>
                </a:solidFill>
                <a:effectLst/>
                <a:latin typeface="+mn-lt"/>
                <a:ea typeface="+mn-ea"/>
                <a:cs typeface="+mn-cs"/>
              </a:rPr>
              <a:t>identify triggers for smoking</a:t>
            </a:r>
            <a:r>
              <a:rPr lang="en-AU" sz="1400" kern="1200" dirty="0" smtClean="0">
                <a:solidFill>
                  <a:schemeClr val="tx1"/>
                </a:solidFill>
                <a:effectLst/>
                <a:latin typeface="+mn-lt"/>
                <a:ea typeface="+mn-ea"/>
                <a:cs typeface="+mn-cs"/>
              </a:rPr>
              <a:t> and </a:t>
            </a:r>
            <a:r>
              <a:rPr lang="en-AU" sz="1400" b="1" kern="1200" dirty="0" smtClean="0">
                <a:solidFill>
                  <a:schemeClr val="tx1"/>
                </a:solidFill>
                <a:effectLst/>
                <a:latin typeface="+mn-lt"/>
                <a:ea typeface="+mn-ea"/>
                <a:cs typeface="+mn-cs"/>
              </a:rPr>
              <a:t>provide practical strategies</a:t>
            </a:r>
            <a:r>
              <a:rPr lang="en-AU" sz="1400" kern="1200" dirty="0" smtClean="0">
                <a:solidFill>
                  <a:schemeClr val="tx1"/>
                </a:solidFill>
                <a:effectLst/>
                <a:latin typeface="+mn-lt"/>
                <a:ea typeface="+mn-ea"/>
                <a:cs typeface="+mn-cs"/>
              </a:rPr>
              <a:t> that are captured in a </a:t>
            </a:r>
            <a:r>
              <a:rPr lang="en-AU" sz="1400" b="1" kern="1200" dirty="0" smtClean="0">
                <a:solidFill>
                  <a:schemeClr val="tx1"/>
                </a:solidFill>
                <a:effectLst/>
                <a:latin typeface="+mn-lt"/>
                <a:ea typeface="+mn-ea"/>
                <a:cs typeface="+mn-cs"/>
              </a:rPr>
              <a:t>personal Quit Plan</a:t>
            </a:r>
          </a:p>
          <a:p>
            <a:pPr marL="285750" lvl="0" indent="-285750">
              <a:lnSpc>
                <a:spcPct val="120000"/>
              </a:lnSpc>
              <a:buFont typeface="Arial"/>
              <a:buChar char="•"/>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kern="1200" dirty="0" smtClean="0">
                <a:solidFill>
                  <a:schemeClr val="tx1"/>
                </a:solidFill>
                <a:effectLst/>
                <a:latin typeface="+mn-lt"/>
                <a:ea typeface="+mn-ea"/>
                <a:cs typeface="+mn-cs"/>
              </a:rPr>
              <a:t>Offer </a:t>
            </a:r>
            <a:r>
              <a:rPr lang="en-AU" sz="1400" b="1" kern="1200" dirty="0" smtClean="0">
                <a:solidFill>
                  <a:schemeClr val="tx1"/>
                </a:solidFill>
                <a:effectLst/>
                <a:latin typeface="+mn-lt"/>
                <a:ea typeface="+mn-ea"/>
                <a:cs typeface="+mn-cs"/>
              </a:rPr>
              <a:t>support to other cohabitants</a:t>
            </a:r>
            <a:r>
              <a:rPr lang="en-AU" sz="1400" kern="1200" dirty="0" smtClean="0">
                <a:solidFill>
                  <a:schemeClr val="tx1"/>
                </a:solidFill>
                <a:effectLst/>
                <a:latin typeface="+mn-lt"/>
                <a:ea typeface="+mn-ea"/>
                <a:cs typeface="+mn-cs"/>
              </a:rPr>
              <a:t> who smoke rather than expecting the woman to quit in isolation</a:t>
            </a:r>
          </a:p>
          <a:p>
            <a:pPr marL="285750" lvl="0" indent="-285750">
              <a:lnSpc>
                <a:spcPct val="120000"/>
              </a:lnSpc>
              <a:buFont typeface="Arial"/>
              <a:buChar char="•"/>
            </a:pPr>
            <a:endParaRPr lang="en-AU" sz="1400"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b="1" kern="1200" dirty="0" smtClean="0">
                <a:solidFill>
                  <a:schemeClr val="tx1"/>
                </a:solidFill>
                <a:effectLst/>
                <a:latin typeface="+mn-lt"/>
                <a:ea typeface="+mn-ea"/>
                <a:cs typeface="+mn-cs"/>
              </a:rPr>
              <a:t>Check back in</a:t>
            </a:r>
            <a:r>
              <a:rPr lang="en-AU" sz="1400" kern="1200" dirty="0" smtClean="0">
                <a:solidFill>
                  <a:schemeClr val="tx1"/>
                </a:solidFill>
                <a:effectLst/>
                <a:latin typeface="+mn-lt"/>
                <a:ea typeface="+mn-ea"/>
                <a:cs typeface="+mn-cs"/>
              </a:rPr>
              <a:t> with the woman at the end of the session to ensure she is clear about what has been said and that she is feeling comfortable</a:t>
            </a:r>
          </a:p>
          <a:p>
            <a:endParaRPr lang="en-US" sz="1600" b="1" dirty="0" smtClean="0"/>
          </a:p>
        </p:txBody>
      </p:sp>
      <p:sp>
        <p:nvSpPr>
          <p:cNvPr id="4" name="Slide Number Placeholder 3"/>
          <p:cNvSpPr>
            <a:spLocks noGrp="1"/>
          </p:cNvSpPr>
          <p:nvPr>
            <p:ph type="sldNum" sz="quarter" idx="10"/>
          </p:nvPr>
        </p:nvSpPr>
        <p:spPr/>
        <p:txBody>
          <a:bodyPr/>
          <a:lstStyle/>
          <a:p>
            <a:fld id="{E840347F-94D3-C746-BAFD-96B799996C57}" type="slidenum">
              <a:rPr lang="en-US" smtClean="0"/>
              <a:t>17</a:t>
            </a:fld>
            <a:endParaRPr lang="en-US" dirty="0"/>
          </a:p>
        </p:txBody>
      </p:sp>
    </p:spTree>
    <p:extLst>
      <p:ext uri="{BB962C8B-B14F-4D97-AF65-F5344CB8AC3E}">
        <p14:creationId xmlns:p14="http://schemas.microsoft.com/office/powerpoint/2010/main" val="3329899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i="0"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 the points below:</a:t>
            </a:r>
          </a:p>
          <a:p>
            <a:pPr lvl="0">
              <a:lnSpc>
                <a:spcPct val="120000"/>
              </a:lnSpc>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NRT Guidelines in pregnancy vary internationally</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Use of NRT in pregnancy has been controversial due to concerns around effectiveness and safety</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However, the consensus of opinion among experts is that NRT is much safer than continuing to smoke during pregnancy</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Royal Australian College of General Practitioners (RACGP) Guidelines and NSW Health Guidelines are in agreement – in the event that quitting with behavioural support alone is unsuccessful and pregnant women require additional support, NRT should be considered and offered</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Intermittent forms of NRT (gum, lozenge, inhalator, mist, spray) preferred to patch in the first instance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Higher dose NRT (4mg gum not 2mg) is required due to pregnant woman’s increased metabolism</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Nicotine patch may be used in event that oral is problematic (nausea) or if combination therapy is required (e.g. for highly dependent smokers).</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You</a:t>
            </a:r>
            <a:r>
              <a:rPr lang="en-AU" sz="1400" kern="1200" baseline="0" dirty="0" smtClean="0">
                <a:solidFill>
                  <a:schemeClr val="tx1"/>
                </a:solidFill>
                <a:effectLst/>
                <a:latin typeface="+mn-lt"/>
                <a:ea typeface="+mn-ea"/>
                <a:cs typeface="+mn-cs"/>
              </a:rPr>
              <a:t> can r</a:t>
            </a:r>
            <a:r>
              <a:rPr lang="en-AU" sz="1400" kern="1200" dirty="0" smtClean="0">
                <a:solidFill>
                  <a:schemeClr val="tx1"/>
                </a:solidFill>
                <a:effectLst/>
                <a:latin typeface="+mn-lt"/>
                <a:ea typeface="+mn-ea"/>
                <a:cs typeface="+mn-cs"/>
              </a:rPr>
              <a:t>efer to</a:t>
            </a:r>
            <a:r>
              <a:rPr lang="en-AU" sz="1400" kern="1200" baseline="0" dirty="0" smtClean="0">
                <a:solidFill>
                  <a:schemeClr val="tx1"/>
                </a:solidFill>
                <a:effectLst/>
                <a:latin typeface="+mn-lt"/>
                <a:ea typeface="+mn-ea"/>
                <a:cs typeface="+mn-cs"/>
              </a:rPr>
              <a:t> page 11 of ‘Managing nicotine dependence: a guide for NSW Health staff’ for simple steps to assess nicotine dependence</a:t>
            </a:r>
            <a:endParaRPr lang="en-AU"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18</a:t>
            </a:fld>
            <a:endParaRPr lang="en-US" dirty="0"/>
          </a:p>
        </p:txBody>
      </p:sp>
    </p:spTree>
    <p:extLst>
      <p:ext uri="{BB962C8B-B14F-4D97-AF65-F5344CB8AC3E}">
        <p14:creationId xmlns:p14="http://schemas.microsoft.com/office/powerpoint/2010/main" val="2573526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i="0"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 the points below</a:t>
            </a:r>
            <a:endParaRPr lang="en-US" sz="1400" dirty="0" smtClean="0"/>
          </a:p>
          <a:p>
            <a:pPr>
              <a:lnSpc>
                <a:spcPct val="120000"/>
              </a:lnSpc>
            </a:pPr>
            <a:endParaRPr lang="en-US" sz="1400" dirty="0" smtClean="0"/>
          </a:p>
          <a:p>
            <a:pPr marL="171450" lvl="0" indent="-171450">
              <a:lnSpc>
                <a:spcPct val="120000"/>
              </a:lnSpc>
              <a:buFont typeface="Arial"/>
              <a:buChar char="•"/>
            </a:pPr>
            <a:r>
              <a:rPr lang="en-AU" sz="1400" kern="1200" dirty="0" smtClean="0">
                <a:solidFill>
                  <a:schemeClr val="tx1"/>
                </a:solidFill>
                <a:effectLst/>
                <a:latin typeface="+mn-lt"/>
                <a:ea typeface="+mn-ea"/>
                <a:cs typeface="+mn-cs"/>
              </a:rPr>
              <a:t>If initial attempt to quit ‘cold turkey’ is not successful (not abstinent for 2-3 days) either in this attempt or in a previous attempt – </a:t>
            </a:r>
            <a:r>
              <a:rPr lang="en-AU" sz="1400" b="1" kern="1200" dirty="0" smtClean="0">
                <a:solidFill>
                  <a:schemeClr val="tx1"/>
                </a:solidFill>
                <a:effectLst/>
                <a:latin typeface="+mn-lt"/>
                <a:ea typeface="+mn-ea"/>
                <a:cs typeface="+mn-cs"/>
              </a:rPr>
              <a:t>move swiftly on to NRT</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Explain in simple terms how NRT works</a:t>
            </a:r>
            <a:r>
              <a:rPr lang="en-AU" sz="1400" kern="1200" dirty="0" smtClean="0">
                <a:solidFill>
                  <a:schemeClr val="tx1"/>
                </a:solidFill>
                <a:effectLst/>
                <a:latin typeface="+mn-lt"/>
                <a:ea typeface="+mn-ea"/>
                <a:cs typeface="+mn-cs"/>
              </a:rPr>
              <a:t>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Don’t assume people know and don’t leave it up to the client to read the instructions on the pack </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Have samples of NRT on hand</a:t>
            </a:r>
            <a:r>
              <a:rPr lang="en-AU" sz="1400" kern="1200" dirty="0" smtClean="0">
                <a:solidFill>
                  <a:schemeClr val="tx1"/>
                </a:solidFill>
                <a:effectLst/>
                <a:latin typeface="+mn-lt"/>
                <a:ea typeface="+mn-ea"/>
                <a:cs typeface="+mn-cs"/>
              </a:rPr>
              <a:t> so you can show clients how to use it</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You</a:t>
            </a:r>
            <a:r>
              <a:rPr lang="en-AU" sz="1400" kern="1200" baseline="0" dirty="0" smtClean="0">
                <a:solidFill>
                  <a:schemeClr val="tx1"/>
                </a:solidFill>
                <a:effectLst/>
                <a:latin typeface="+mn-lt"/>
                <a:ea typeface="+mn-ea"/>
                <a:cs typeface="+mn-cs"/>
              </a:rPr>
              <a:t> w</a:t>
            </a:r>
            <a:r>
              <a:rPr lang="en-AU" sz="1400" kern="1200" dirty="0" smtClean="0">
                <a:solidFill>
                  <a:schemeClr val="tx1"/>
                </a:solidFill>
                <a:effectLst/>
                <a:latin typeface="+mn-lt"/>
                <a:ea typeface="+mn-ea"/>
                <a:cs typeface="+mn-cs"/>
              </a:rPr>
              <a:t>ant the client to feel confident about using the form of NRT</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Check in with a woman daily</a:t>
            </a:r>
            <a:r>
              <a:rPr lang="en-AU" sz="1400" kern="1200" dirty="0" smtClean="0">
                <a:solidFill>
                  <a:schemeClr val="tx1"/>
                </a:solidFill>
                <a:effectLst/>
                <a:latin typeface="+mn-lt"/>
                <a:ea typeface="+mn-ea"/>
                <a:cs typeface="+mn-cs"/>
              </a:rPr>
              <a:t> (especially for first 5 -7 days) when she starts on NRT to ensure it is well tolerated and that she is using enough to control symptoms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Move to combination NRT if oral is not enough</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Be prepared to alter the NRT type or dosage</a:t>
            </a:r>
            <a:r>
              <a:rPr lang="en-AU" sz="1400" kern="1200" dirty="0" smtClean="0">
                <a:solidFill>
                  <a:schemeClr val="tx1"/>
                </a:solidFill>
                <a:effectLst/>
                <a:latin typeface="+mn-lt"/>
                <a:ea typeface="+mn-ea"/>
                <a:cs typeface="+mn-cs"/>
              </a:rPr>
              <a:t> if it is not working for the client</a:t>
            </a:r>
          </a:p>
          <a:p>
            <a:pPr marL="0" lvl="0" indent="0">
              <a:lnSpc>
                <a:spcPct val="120000"/>
              </a:lnSpc>
              <a:buFont typeface="Arial"/>
              <a:buNone/>
            </a:pPr>
            <a:endParaRPr lang="en-AU" sz="1400" kern="1200" dirty="0" smtClean="0">
              <a:solidFill>
                <a:schemeClr val="tx1"/>
              </a:solidFill>
              <a:effectLst/>
              <a:latin typeface="+mn-lt"/>
              <a:ea typeface="+mn-ea"/>
              <a:cs typeface="+mn-cs"/>
            </a:endParaRPr>
          </a:p>
          <a:p>
            <a:pPr lvl="0">
              <a:lnSpc>
                <a:spcPct val="120000"/>
              </a:lnSpc>
            </a:pPr>
            <a:r>
              <a:rPr lang="en-AU" sz="1400" b="1" i="1" kern="1200" dirty="0" smtClean="0">
                <a:solidFill>
                  <a:schemeClr val="tx1"/>
                </a:solidFill>
                <a:effectLst/>
                <a:latin typeface="+mn-lt"/>
                <a:ea typeface="+mn-ea"/>
                <a:cs typeface="+mn-cs"/>
              </a:rPr>
              <a:t>Then ask the group - are there any other key points that you think should be included on this list? </a:t>
            </a: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0" i="0" kern="1200" dirty="0" smtClean="0">
                <a:solidFill>
                  <a:schemeClr val="tx1"/>
                </a:solidFill>
                <a:effectLst/>
                <a:latin typeface="+mn-lt"/>
                <a:ea typeface="+mn-ea"/>
                <a:cs typeface="+mn-cs"/>
              </a:rPr>
              <a:t>Throw open to the group for tips or hints regarding smoking cessation treatment for Aboriginal women in pregnancy </a:t>
            </a:r>
          </a:p>
          <a:p>
            <a:r>
              <a:rPr lang="en-AU" sz="1400" b="1" kern="1200" dirty="0" smtClean="0">
                <a:solidFill>
                  <a:schemeClr val="tx1"/>
                </a:solidFill>
                <a:effectLst/>
                <a:latin typeface="+mn-lt"/>
                <a:ea typeface="+mn-ea"/>
                <a:cs typeface="+mn-cs"/>
              </a:rPr>
              <a:t> </a:t>
            </a:r>
            <a:endParaRPr lang="en-AU" sz="1400" kern="1200" dirty="0" smtClean="0">
              <a:solidFill>
                <a:schemeClr val="tx1"/>
              </a:solidFill>
              <a:effectLst/>
              <a:latin typeface="+mn-lt"/>
              <a:ea typeface="+mn-ea"/>
              <a:cs typeface="+mn-cs"/>
            </a:endParaRPr>
          </a:p>
          <a:p>
            <a:pPr marL="0" lvl="0" indent="0">
              <a:buFont typeface="Arial"/>
              <a:buNone/>
            </a:pPr>
            <a:r>
              <a:rPr lang="en-AU" sz="1400" kern="1200" dirty="0" smtClean="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19</a:t>
            </a:fld>
            <a:endParaRPr lang="en-US" dirty="0"/>
          </a:p>
        </p:txBody>
      </p:sp>
    </p:spTree>
    <p:extLst>
      <p:ext uri="{BB962C8B-B14F-4D97-AF65-F5344CB8AC3E}">
        <p14:creationId xmlns:p14="http://schemas.microsoft.com/office/powerpoint/2010/main" val="275130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171450" lvl="0" indent="-171450">
              <a:buFont typeface="Arial"/>
              <a:buChar char="•"/>
            </a:pPr>
            <a:r>
              <a:rPr lang="en-AU" sz="1400" kern="1200" dirty="0" smtClean="0">
                <a:solidFill>
                  <a:schemeClr val="tx1"/>
                </a:solidFill>
                <a:effectLst/>
                <a:latin typeface="+mn-lt"/>
                <a:ea typeface="+mn-ea"/>
                <a:cs typeface="+mn-cs"/>
              </a:rPr>
              <a:t>At the end of the first sentence you can add the name of the Traditional</a:t>
            </a:r>
            <a:r>
              <a:rPr lang="en-AU" sz="1400" kern="1200" baseline="0" dirty="0" smtClean="0">
                <a:solidFill>
                  <a:schemeClr val="tx1"/>
                </a:solidFill>
                <a:effectLst/>
                <a:latin typeface="+mn-lt"/>
                <a:ea typeface="+mn-ea"/>
                <a:cs typeface="+mn-cs"/>
              </a:rPr>
              <a:t> Owners in your local area. </a:t>
            </a:r>
          </a:p>
          <a:p>
            <a:pPr marL="171450" lvl="0" indent="-171450">
              <a:buFont typeface="Arial"/>
              <a:buChar char="•"/>
            </a:pPr>
            <a:endParaRPr lang="en-US" sz="1400" dirty="0"/>
          </a:p>
        </p:txBody>
      </p:sp>
      <p:sp>
        <p:nvSpPr>
          <p:cNvPr id="4" name="Slide Number Placeholder 3"/>
          <p:cNvSpPr>
            <a:spLocks noGrp="1"/>
          </p:cNvSpPr>
          <p:nvPr>
            <p:ph type="sldNum" sz="quarter" idx="10"/>
          </p:nvPr>
        </p:nvSpPr>
        <p:spPr/>
        <p:txBody>
          <a:bodyPr/>
          <a:lstStyle/>
          <a:p>
            <a:fld id="{E840347F-94D3-C746-BAFD-96B799996C57}" type="slidenum">
              <a:rPr lang="en-US" smtClean="0"/>
              <a:t>2</a:t>
            </a:fld>
            <a:endParaRPr lang="en-US" dirty="0"/>
          </a:p>
        </p:txBody>
      </p:sp>
    </p:spTree>
    <p:extLst>
      <p:ext uri="{BB962C8B-B14F-4D97-AF65-F5344CB8AC3E}">
        <p14:creationId xmlns:p14="http://schemas.microsoft.com/office/powerpoint/2010/main" val="4141030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400" b="1" i="0" kern="1200" dirty="0" smtClean="0">
                <a:solidFill>
                  <a:schemeClr val="tx1"/>
                </a:solidFill>
                <a:effectLst/>
                <a:latin typeface="+mn-lt"/>
                <a:ea typeface="+mn-ea"/>
                <a:cs typeface="+mn-cs"/>
              </a:rPr>
              <a:t>FACILITATOR NOTES</a:t>
            </a:r>
          </a:p>
          <a:p>
            <a:endParaRPr lang="en-AU" sz="1400" i="0"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 the points on the slide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20</a:t>
            </a:fld>
            <a:endParaRPr lang="en-US" dirty="0"/>
          </a:p>
        </p:txBody>
      </p:sp>
    </p:spTree>
    <p:extLst>
      <p:ext uri="{BB962C8B-B14F-4D97-AF65-F5344CB8AC3E}">
        <p14:creationId xmlns:p14="http://schemas.microsoft.com/office/powerpoint/2010/main" val="3854576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sz="1600" b="1" dirty="0" smtClean="0">
                <a:cs typeface="+mn-cs"/>
              </a:rPr>
              <a:t>FACILITATOR NOTES</a:t>
            </a:r>
          </a:p>
          <a:p>
            <a:pPr>
              <a:defRPr/>
            </a:pPr>
            <a:endParaRPr lang="en-US" sz="1600" b="1" dirty="0" smtClean="0">
              <a:cs typeface="+mn-cs"/>
            </a:endParaRPr>
          </a:p>
          <a:p>
            <a:pPr>
              <a:lnSpc>
                <a:spcPct val="120000"/>
              </a:lnSpc>
              <a:defRPr/>
            </a:pPr>
            <a:r>
              <a:rPr lang="en-US" sz="1400" b="1" dirty="0" smtClean="0">
                <a:cs typeface="+mn-cs"/>
              </a:rPr>
              <a:t>Read/present the following points to Introduce this session:</a:t>
            </a:r>
          </a:p>
          <a:p>
            <a:pPr>
              <a:lnSpc>
                <a:spcPct val="120000"/>
              </a:lnSpc>
              <a:defRPr/>
            </a:pPr>
            <a:endParaRPr lang="en-US" sz="1400" b="1" dirty="0" smtClean="0">
              <a:cs typeface="+mn-cs"/>
            </a:endParaRPr>
          </a:p>
          <a:p>
            <a:pPr marL="171450" indent="-171450">
              <a:lnSpc>
                <a:spcPct val="120000"/>
              </a:lnSpc>
              <a:buFont typeface="Arial"/>
              <a:buChar char="•"/>
              <a:defRPr/>
            </a:pPr>
            <a:r>
              <a:rPr lang="en-AU" sz="1400" dirty="0" smtClean="0"/>
              <a:t>In the earlier session we spent some time looking at ‘</a:t>
            </a:r>
            <a:r>
              <a:rPr lang="en-AU" sz="1400" b="1" dirty="0" smtClean="0"/>
              <a:t>what</a:t>
            </a:r>
            <a:r>
              <a:rPr lang="en-AU" sz="1400" dirty="0" smtClean="0"/>
              <a:t> to do’ when you are assisting a woman to quit – for example:</a:t>
            </a:r>
          </a:p>
          <a:p>
            <a:pPr marL="628650" lvl="1" indent="-171450">
              <a:lnSpc>
                <a:spcPct val="120000"/>
              </a:lnSpc>
              <a:buFont typeface="Arial"/>
              <a:buChar char="•"/>
              <a:defRPr/>
            </a:pPr>
            <a:r>
              <a:rPr lang="en-AU" sz="1400" dirty="0" smtClean="0"/>
              <a:t>Encourage quitting early in pregnancy </a:t>
            </a:r>
          </a:p>
          <a:p>
            <a:pPr marL="628650" lvl="1" indent="-171450">
              <a:lnSpc>
                <a:spcPct val="120000"/>
              </a:lnSpc>
              <a:buFont typeface="Arial"/>
              <a:buChar char="•"/>
              <a:defRPr/>
            </a:pPr>
            <a:r>
              <a:rPr lang="en-AU" sz="1400" dirty="0" smtClean="0"/>
              <a:t>Share information using simple educational materials </a:t>
            </a:r>
          </a:p>
          <a:p>
            <a:pPr marL="628650" lvl="1" indent="-171450">
              <a:lnSpc>
                <a:spcPct val="120000"/>
              </a:lnSpc>
              <a:buFont typeface="Arial"/>
              <a:buChar char="•"/>
              <a:defRPr/>
            </a:pPr>
            <a:r>
              <a:rPr lang="en-AU" sz="1400" dirty="0" smtClean="0"/>
              <a:t>Talk about withdrawal symptoms, etc.</a:t>
            </a:r>
          </a:p>
          <a:p>
            <a:pPr marL="628650" lvl="1" indent="-171450">
              <a:lnSpc>
                <a:spcPct val="120000"/>
              </a:lnSpc>
              <a:buFont typeface="Arial"/>
              <a:buChar char="•"/>
              <a:defRPr/>
            </a:pPr>
            <a:endParaRPr lang="en-AU" sz="1400" dirty="0" smtClean="0"/>
          </a:p>
          <a:p>
            <a:pPr marL="171450" indent="-171450">
              <a:lnSpc>
                <a:spcPct val="120000"/>
              </a:lnSpc>
              <a:buFont typeface="Arial"/>
              <a:buChar char="•"/>
              <a:defRPr/>
            </a:pPr>
            <a:r>
              <a:rPr lang="en-AU" sz="1400" dirty="0" smtClean="0"/>
              <a:t>In this session we are going to focus more on the ‘</a:t>
            </a:r>
            <a:r>
              <a:rPr lang="en-AU" sz="1400" b="1" dirty="0" smtClean="0"/>
              <a:t>how</a:t>
            </a:r>
            <a:r>
              <a:rPr lang="en-AU" sz="1400" dirty="0" smtClean="0"/>
              <a:t>’– </a:t>
            </a:r>
          </a:p>
          <a:p>
            <a:pPr marL="628650" lvl="1" indent="-171450">
              <a:lnSpc>
                <a:spcPct val="120000"/>
              </a:lnSpc>
              <a:buFont typeface="Arial"/>
              <a:buChar char="•"/>
              <a:defRPr/>
            </a:pPr>
            <a:r>
              <a:rPr lang="en-AU" sz="1400" dirty="0" smtClean="0">
                <a:cs typeface="ＭＳ Ｐゴシック" charset="0"/>
              </a:rPr>
              <a:t>How to have a conversation about smoking and quitting and</a:t>
            </a:r>
            <a:endParaRPr lang="en-AU" sz="1400" dirty="0" smtClean="0"/>
          </a:p>
          <a:p>
            <a:pPr marL="628650" lvl="1" indent="-171450">
              <a:lnSpc>
                <a:spcPct val="120000"/>
              </a:lnSpc>
              <a:buFont typeface="Arial"/>
              <a:buChar char="•"/>
              <a:defRPr/>
            </a:pPr>
            <a:r>
              <a:rPr lang="en-AU" sz="1400" dirty="0" smtClean="0"/>
              <a:t>How to work with a woman to assist her to make and sustain a quit attempt.</a:t>
            </a:r>
          </a:p>
          <a:p>
            <a:pPr marL="628650" lvl="1" indent="-171450">
              <a:lnSpc>
                <a:spcPct val="120000"/>
              </a:lnSpc>
              <a:buFont typeface="Arial"/>
              <a:buChar char="•"/>
              <a:defRPr/>
            </a:pPr>
            <a:endParaRPr lang="en-AU" sz="1400" dirty="0" smtClean="0"/>
          </a:p>
          <a:p>
            <a:pPr marL="171450" indent="-171450">
              <a:lnSpc>
                <a:spcPct val="120000"/>
              </a:lnSpc>
              <a:buFont typeface="Arial"/>
              <a:buChar char="•"/>
              <a:defRPr/>
            </a:pPr>
            <a:r>
              <a:rPr lang="en-AU" sz="1400" dirty="0" smtClean="0">
                <a:cs typeface="+mn-cs"/>
              </a:rPr>
              <a:t>To get started, let’s talk a bit about what it means to have a yarn and why it is so important.</a:t>
            </a:r>
            <a:endParaRPr lang="en-AU" sz="1400" dirty="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78532C-0827-A348-B201-E5B27FE5EED6}" type="slidenum">
              <a:rPr lang="en-US" sz="1200">
                <a:solidFill>
                  <a:prstClr val="black"/>
                </a:solidFill>
              </a:rPr>
              <a:pPr eaLnBrk="1" hangingPunct="1"/>
              <a:t>21</a:t>
            </a:fld>
            <a:endParaRPr lang="en-US" sz="1200"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sz="1600" b="1" dirty="0" smtClean="0"/>
              <a:t>FACILITATOR NOTES</a:t>
            </a:r>
          </a:p>
          <a:p>
            <a:pPr>
              <a:defRPr/>
            </a:pPr>
            <a:endParaRPr lang="en-US" sz="1400" b="1" dirty="0" smtClean="0"/>
          </a:p>
          <a:p>
            <a:pPr>
              <a:lnSpc>
                <a:spcPct val="120000"/>
              </a:lnSpc>
              <a:defRPr/>
            </a:pPr>
            <a:r>
              <a:rPr lang="en-US" sz="1400" b="1" dirty="0" smtClean="0"/>
              <a:t>Read/present the points below</a:t>
            </a:r>
            <a:endParaRPr lang="en-US" sz="1400" dirty="0" smtClean="0"/>
          </a:p>
          <a:p>
            <a:pPr>
              <a:lnSpc>
                <a:spcPct val="120000"/>
              </a:lnSpc>
              <a:defRPr/>
            </a:pPr>
            <a:endParaRPr lang="en-US" sz="1400" dirty="0" smtClean="0"/>
          </a:p>
          <a:p>
            <a:pPr marL="171450" indent="-171450">
              <a:lnSpc>
                <a:spcPct val="120000"/>
              </a:lnSpc>
              <a:buFont typeface="Arial"/>
              <a:buChar char="•"/>
              <a:defRPr/>
            </a:pPr>
            <a:r>
              <a:rPr lang="en-AU" sz="1400" dirty="0" smtClean="0"/>
              <a:t>Yarning can mean a lot of things</a:t>
            </a:r>
          </a:p>
          <a:p>
            <a:pPr marL="171450" indent="-171450">
              <a:lnSpc>
                <a:spcPct val="120000"/>
              </a:lnSpc>
              <a:buFont typeface="Arial"/>
              <a:buChar char="•"/>
              <a:defRPr/>
            </a:pPr>
            <a:r>
              <a:rPr lang="en-AU" sz="1400" dirty="0" smtClean="0"/>
              <a:t>But think specifically about your work with Aboriginal pregnant women and think for a moment about:</a:t>
            </a:r>
          </a:p>
          <a:p>
            <a:pPr marL="628650" lvl="1" indent="-171450">
              <a:lnSpc>
                <a:spcPct val="120000"/>
              </a:lnSpc>
              <a:buFont typeface="Arial"/>
              <a:buChar char="•"/>
              <a:defRPr/>
            </a:pPr>
            <a:r>
              <a:rPr lang="en-AU" sz="1400" dirty="0" smtClean="0"/>
              <a:t>What does it mean to have a yarn? </a:t>
            </a:r>
          </a:p>
          <a:p>
            <a:pPr marL="628650" lvl="1" indent="-171450">
              <a:lnSpc>
                <a:spcPct val="120000"/>
              </a:lnSpc>
              <a:buFont typeface="Arial"/>
              <a:buChar char="•"/>
              <a:defRPr/>
            </a:pPr>
            <a:r>
              <a:rPr lang="en-AU" sz="1400" dirty="0" smtClean="0"/>
              <a:t>Why is it important to take the time to yarn?</a:t>
            </a:r>
          </a:p>
          <a:p>
            <a:pPr marL="628650" lvl="1" indent="-171450">
              <a:lnSpc>
                <a:spcPct val="120000"/>
              </a:lnSpc>
              <a:buFont typeface="Arial"/>
              <a:buChar char="•"/>
              <a:defRPr/>
            </a:pPr>
            <a:endParaRPr lang="en-AU" sz="1400" dirty="0" smtClean="0"/>
          </a:p>
          <a:p>
            <a:pPr marL="171450" indent="-171450">
              <a:lnSpc>
                <a:spcPct val="120000"/>
              </a:lnSpc>
              <a:buFont typeface="Arial"/>
              <a:buChar char="•"/>
              <a:defRPr/>
            </a:pPr>
            <a:r>
              <a:rPr lang="en-AU" sz="1400" dirty="0" smtClean="0"/>
              <a:t>Ask participants to discuss these questions in small groups (e.g. at their tables) for a few minutes</a:t>
            </a:r>
          </a:p>
          <a:p>
            <a:pPr marL="171450" indent="-171450">
              <a:lnSpc>
                <a:spcPct val="120000"/>
              </a:lnSpc>
              <a:buFont typeface="Arial"/>
              <a:buChar char="•"/>
              <a:defRPr/>
            </a:pPr>
            <a:r>
              <a:rPr lang="en-AU" sz="1400" dirty="0" smtClean="0"/>
              <a:t>After a few minutes, get brief feedback from each small group</a:t>
            </a:r>
          </a:p>
          <a:p>
            <a:pPr marL="171450" indent="-171450">
              <a:lnSpc>
                <a:spcPct val="120000"/>
              </a:lnSpc>
              <a:buFont typeface="Arial"/>
              <a:buChar char="•"/>
              <a:defRPr/>
            </a:pPr>
            <a:endParaRPr lang="en-AU" sz="1400" dirty="0" smtClean="0"/>
          </a:p>
          <a:p>
            <a:pPr marL="0" indent="0">
              <a:lnSpc>
                <a:spcPct val="120000"/>
              </a:lnSpc>
              <a:buFont typeface="Arial"/>
              <a:buNone/>
              <a:defRPr/>
            </a:pPr>
            <a:r>
              <a:rPr lang="en-AU" sz="1400" dirty="0" smtClean="0"/>
              <a:t>NEXT SLIDE</a:t>
            </a:r>
          </a:p>
          <a:p>
            <a:pPr>
              <a:defRPr/>
            </a:pPr>
            <a:endParaRPr lang="en-US" dirty="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7684D7-F817-AA47-BE15-C8FE3839EDF5}" type="slidenum">
              <a:rPr lang="en-AU" sz="1200">
                <a:solidFill>
                  <a:prstClr val="black"/>
                </a:solidFill>
                <a:cs typeface="Arial" charset="0"/>
              </a:rPr>
              <a:pPr eaLnBrk="1" hangingPunct="1"/>
              <a:t>22</a:t>
            </a:fld>
            <a:endParaRPr lang="en-AU" sz="1200" dirty="0">
              <a:solidFill>
                <a:prstClr val="black"/>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b="1" dirty="0">
                <a:latin typeface="Calibri" charset="0"/>
              </a:rPr>
              <a:t>FACILITATOR NOTES</a:t>
            </a:r>
          </a:p>
          <a:p>
            <a:endParaRPr lang="en-US" sz="1400" b="1" dirty="0">
              <a:latin typeface="Calibri" charset="0"/>
            </a:endParaRPr>
          </a:p>
          <a:p>
            <a:r>
              <a:rPr lang="en-US" sz="1400" b="1" dirty="0">
                <a:latin typeface="Calibri" charset="0"/>
              </a:rPr>
              <a:t>Read/present the points on the </a:t>
            </a:r>
            <a:r>
              <a:rPr lang="en-US" sz="1400" b="1" dirty="0" smtClean="0">
                <a:latin typeface="Calibri" charset="0"/>
              </a:rPr>
              <a:t>slide</a:t>
            </a:r>
          </a:p>
          <a:p>
            <a:endParaRPr lang="en-US" sz="1400" b="1" dirty="0" smtClean="0">
              <a:latin typeface="Calibri" charset="0"/>
            </a:endParaRPr>
          </a:p>
          <a:p>
            <a:r>
              <a:rPr lang="en-US" sz="1400" b="0" dirty="0" smtClean="0">
                <a:latin typeface="Calibri" charset="0"/>
              </a:rPr>
              <a:t>(Acknowledge if participants have already identified some of the points)</a:t>
            </a:r>
            <a:endParaRPr lang="en-US" sz="1400" b="0" dirty="0">
              <a:latin typeface="Calibri" charset="0"/>
            </a:endParaRPr>
          </a:p>
          <a:p>
            <a:endParaRPr lang="en-US"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7D123-C3CA-1247-B9A6-F710AE5E7A15}" type="slidenum">
              <a:rPr lang="en-AU" sz="1200">
                <a:solidFill>
                  <a:prstClr val="black"/>
                </a:solidFill>
                <a:cs typeface="Arial" charset="0"/>
              </a:rPr>
              <a:pPr eaLnBrk="1" hangingPunct="1"/>
              <a:t>23</a:t>
            </a:fld>
            <a:endParaRPr lang="en-AU" sz="1200" dirty="0">
              <a:solidFill>
                <a:prstClr val="black"/>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85000" lnSpcReduction="20000"/>
          </a:bodyPr>
          <a:lstStyle/>
          <a:p>
            <a:pPr>
              <a:defRPr/>
            </a:pPr>
            <a:r>
              <a:rPr lang="en-AU" sz="1600" b="1" dirty="0" smtClean="0"/>
              <a:t>FACILITATOR NOTES</a:t>
            </a:r>
          </a:p>
          <a:p>
            <a:pPr>
              <a:defRPr/>
            </a:pPr>
            <a:endParaRPr lang="en-AU" sz="1600" dirty="0" smtClean="0"/>
          </a:p>
          <a:p>
            <a:pPr marL="285750" indent="-285750">
              <a:lnSpc>
                <a:spcPct val="120000"/>
              </a:lnSpc>
              <a:buFont typeface="Arial"/>
              <a:buChar char="•"/>
              <a:defRPr/>
            </a:pPr>
            <a:r>
              <a:rPr lang="en-AU" sz="1400" b="1" dirty="0" smtClean="0"/>
              <a:t>Read/present the points</a:t>
            </a:r>
            <a:r>
              <a:rPr lang="en-AU" sz="1400" b="1" baseline="0" dirty="0" smtClean="0"/>
              <a:t> below</a:t>
            </a:r>
          </a:p>
          <a:p>
            <a:pPr marL="285750" indent="-285750">
              <a:lnSpc>
                <a:spcPct val="120000"/>
              </a:lnSpc>
              <a:buFont typeface="Arial"/>
              <a:buChar char="•"/>
              <a:defRPr/>
            </a:pPr>
            <a:endParaRPr lang="en-AU" sz="1400" b="1" dirty="0" smtClean="0"/>
          </a:p>
          <a:p>
            <a:pPr marL="285750" indent="-285750">
              <a:lnSpc>
                <a:spcPct val="120000"/>
              </a:lnSpc>
              <a:buFont typeface="Arial"/>
              <a:buChar char="•"/>
              <a:defRPr/>
            </a:pPr>
            <a:r>
              <a:rPr lang="en-AU" sz="1400" dirty="0" smtClean="0"/>
              <a:t>Every Aboriginal woman is an individual</a:t>
            </a:r>
          </a:p>
          <a:p>
            <a:pPr marL="285750" indent="-285750">
              <a:lnSpc>
                <a:spcPct val="120000"/>
              </a:lnSpc>
              <a:buFont typeface="Arial"/>
              <a:buChar char="•"/>
              <a:defRPr/>
            </a:pPr>
            <a:r>
              <a:rPr lang="en-AU" sz="1400" dirty="0" smtClean="0"/>
              <a:t>The woman you are meeting with may or may not have a different cultural experience to you</a:t>
            </a:r>
          </a:p>
          <a:p>
            <a:pPr marL="285750" indent="-285750">
              <a:lnSpc>
                <a:spcPct val="120000"/>
              </a:lnSpc>
              <a:buFont typeface="Arial"/>
              <a:buChar char="•"/>
              <a:defRPr/>
            </a:pPr>
            <a:r>
              <a:rPr lang="en-AU" sz="1400" dirty="0" smtClean="0"/>
              <a:t>However, for many Aboriginal people, taking time to talk and listen is important</a:t>
            </a:r>
          </a:p>
          <a:p>
            <a:pPr marL="742950" lvl="1" indent="-285750">
              <a:lnSpc>
                <a:spcPct val="120000"/>
              </a:lnSpc>
              <a:buFont typeface="Arial"/>
              <a:buChar char="•"/>
              <a:defRPr/>
            </a:pPr>
            <a:r>
              <a:rPr lang="en-AU" sz="1400" dirty="0" smtClean="0">
                <a:cs typeface="ＭＳ Ｐゴシック" charset="0"/>
              </a:rPr>
              <a:t>Yarning – including hearing about how a woman and her family are going – can be an important sign of cultural respect</a:t>
            </a:r>
            <a:endParaRPr lang="en-AU" sz="1400" dirty="0" smtClean="0"/>
          </a:p>
          <a:p>
            <a:pPr marL="285750" indent="-285750">
              <a:lnSpc>
                <a:spcPct val="120000"/>
              </a:lnSpc>
              <a:buFont typeface="Arial"/>
              <a:buChar char="•"/>
              <a:defRPr/>
            </a:pPr>
            <a:r>
              <a:rPr lang="en-AU" sz="1400" dirty="0" smtClean="0"/>
              <a:t>Also, it’s important to acknowledge that you may not be starting from a position of trust</a:t>
            </a:r>
          </a:p>
          <a:p>
            <a:pPr marL="742950" lvl="1" indent="-285750">
              <a:lnSpc>
                <a:spcPct val="120000"/>
              </a:lnSpc>
              <a:buFont typeface="Arial"/>
              <a:buChar char="•"/>
              <a:defRPr/>
            </a:pPr>
            <a:r>
              <a:rPr lang="en-AU" sz="1400" dirty="0" smtClean="0">
                <a:cs typeface="ＭＳ Ｐゴシック" charset="0"/>
              </a:rPr>
              <a:t>Even in recent history, many Aboriginal people have had negative experiences with hospitals and other institutions</a:t>
            </a:r>
          </a:p>
          <a:p>
            <a:pPr marL="742950" lvl="1" indent="-285750">
              <a:lnSpc>
                <a:spcPct val="120000"/>
              </a:lnSpc>
              <a:buFont typeface="Arial"/>
              <a:buChar char="•"/>
              <a:defRPr/>
            </a:pPr>
            <a:r>
              <a:rPr lang="en-AU" sz="1400" dirty="0" smtClean="0">
                <a:cs typeface="ＭＳ Ｐゴシック" charset="0"/>
              </a:rPr>
              <a:t>Yarning allows a little time to get to know each other, communicates that you care and are genuinely interested in the woman</a:t>
            </a:r>
          </a:p>
          <a:p>
            <a:pPr marL="285750" indent="-285750">
              <a:lnSpc>
                <a:spcPct val="120000"/>
              </a:lnSpc>
              <a:buFont typeface="Arial"/>
              <a:buChar char="•"/>
              <a:defRPr/>
            </a:pPr>
            <a:r>
              <a:rPr lang="en-AU" sz="1400" dirty="0" smtClean="0"/>
              <a:t>But,</a:t>
            </a:r>
            <a:r>
              <a:rPr lang="en-AU" sz="1400" baseline="0" dirty="0" smtClean="0"/>
              <a:t> there is no need to be overly cautious - j</a:t>
            </a:r>
            <a:r>
              <a:rPr lang="en-AU" sz="1400" dirty="0" smtClean="0"/>
              <a:t>ust </a:t>
            </a:r>
            <a:r>
              <a:rPr lang="en-AU" sz="1400" b="1" dirty="0" smtClean="0"/>
              <a:t>be yourself</a:t>
            </a:r>
            <a:r>
              <a:rPr lang="en-AU" sz="1400" dirty="0" smtClean="0"/>
              <a:t>, and </a:t>
            </a:r>
            <a:r>
              <a:rPr lang="en-AU" sz="1400" b="1" dirty="0" smtClean="0"/>
              <a:t>be genuine</a:t>
            </a:r>
            <a:r>
              <a:rPr lang="en-AU" sz="1400" dirty="0" smtClean="0"/>
              <a:t>.</a:t>
            </a:r>
          </a:p>
          <a:p>
            <a:pPr marL="742950" lvl="1" indent="-285750">
              <a:lnSpc>
                <a:spcPct val="120000"/>
              </a:lnSpc>
              <a:buFont typeface="Arial"/>
              <a:buChar char="•"/>
              <a:defRPr/>
            </a:pPr>
            <a:r>
              <a:rPr lang="en-AU" sz="1400" dirty="0" smtClean="0">
                <a:cs typeface="ＭＳ Ｐゴシック" charset="0"/>
              </a:rPr>
              <a:t>Think about:</a:t>
            </a:r>
          </a:p>
          <a:p>
            <a:pPr marL="1200150" lvl="2" indent="-285750">
              <a:lnSpc>
                <a:spcPct val="120000"/>
              </a:lnSpc>
              <a:buFont typeface="Arial"/>
              <a:buChar char="•"/>
              <a:defRPr/>
            </a:pPr>
            <a:r>
              <a:rPr lang="en-AU" sz="1400" b="1" i="1" dirty="0" smtClean="0"/>
              <a:t>How would you welcome a friend into your home?</a:t>
            </a:r>
            <a:endParaRPr lang="en-AU" sz="1400" i="1" dirty="0" smtClean="0"/>
          </a:p>
          <a:p>
            <a:pPr marL="1200150" lvl="2" indent="-285750">
              <a:lnSpc>
                <a:spcPct val="120000"/>
              </a:lnSpc>
              <a:buFont typeface="Arial"/>
              <a:buChar char="•"/>
              <a:defRPr/>
            </a:pPr>
            <a:r>
              <a:rPr lang="en-AU" sz="1400" b="1" i="1" dirty="0" smtClean="0"/>
              <a:t>What would you ask if you were meeting someone for the first time?</a:t>
            </a:r>
            <a:endParaRPr lang="en-AU" sz="1400" i="1" dirty="0" smtClean="0"/>
          </a:p>
          <a:p>
            <a:pPr marL="742950" lvl="1" indent="-285750">
              <a:lnSpc>
                <a:spcPct val="120000"/>
              </a:lnSpc>
              <a:buFont typeface="Arial"/>
              <a:buChar char="•"/>
              <a:defRPr/>
            </a:pPr>
            <a:r>
              <a:rPr lang="en-AU" sz="1400" dirty="0" smtClean="0">
                <a:cs typeface="ＭＳ Ｐゴシック" charset="0"/>
              </a:rPr>
              <a:t>In a professional environment we can sometimes forget these important first steps – but taking the time to do these things establishes rapport before we move on to questions about smoking (or anything else…)</a:t>
            </a:r>
          </a:p>
          <a:p>
            <a:pPr>
              <a:defRPr/>
            </a:pPr>
            <a:endParaRPr lang="en-US"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5117C5-D86A-2D48-A1C7-BA6CC78C9F32}" type="slidenum">
              <a:rPr lang="en-AU" sz="1200">
                <a:solidFill>
                  <a:prstClr val="black"/>
                </a:solidFill>
                <a:cs typeface="Arial" charset="0"/>
              </a:rPr>
              <a:pPr eaLnBrk="1" hangingPunct="1"/>
              <a:t>24</a:t>
            </a:fld>
            <a:endParaRPr lang="en-AU" sz="1200" dirty="0">
              <a:solidFill>
                <a:prstClr val="black"/>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AU" sz="1600" b="1" dirty="0" smtClean="0"/>
              <a:t>FACILITATOR NOTES</a:t>
            </a:r>
          </a:p>
          <a:p>
            <a:pPr>
              <a:defRPr/>
            </a:pPr>
            <a:endParaRPr lang="en-AU" dirty="0" smtClean="0"/>
          </a:p>
          <a:p>
            <a:pPr marL="0" indent="0">
              <a:lnSpc>
                <a:spcPct val="120000"/>
              </a:lnSpc>
              <a:buFont typeface="Arial" panose="020B0604020202020204" pitchFamily="34" charset="0"/>
              <a:buNone/>
              <a:defRPr/>
            </a:pPr>
            <a:r>
              <a:rPr lang="en-AU" sz="1400" b="1" dirty="0" smtClean="0"/>
              <a:t>Read/present the points</a:t>
            </a:r>
            <a:r>
              <a:rPr lang="en-AU" sz="1400" b="1" baseline="0" dirty="0" smtClean="0"/>
              <a:t> below </a:t>
            </a:r>
            <a:endParaRPr lang="en-AU" sz="1400" b="1" dirty="0" smtClean="0"/>
          </a:p>
          <a:p>
            <a:pPr>
              <a:lnSpc>
                <a:spcPct val="120000"/>
              </a:lnSpc>
              <a:defRPr/>
            </a:pPr>
            <a:endParaRPr lang="en-US" sz="1400" dirty="0" smtClean="0"/>
          </a:p>
          <a:p>
            <a:pPr marL="285750" indent="-285750">
              <a:lnSpc>
                <a:spcPct val="120000"/>
              </a:lnSpc>
              <a:buFont typeface="Arial" panose="020B0604020202020204" pitchFamily="34" charset="0"/>
              <a:buChar char="•"/>
              <a:defRPr/>
            </a:pPr>
            <a:r>
              <a:rPr lang="en-AU" sz="1400" dirty="0" smtClean="0"/>
              <a:t>In the last session of the workshop we will be watching three scenarios in the Yarning about Quitting DVD </a:t>
            </a:r>
          </a:p>
          <a:p>
            <a:pPr marL="285750" indent="-285750">
              <a:lnSpc>
                <a:spcPct val="120000"/>
              </a:lnSpc>
              <a:buFont typeface="Arial" panose="020B0604020202020204" pitchFamily="34" charset="0"/>
              <a:buChar char="•"/>
              <a:defRPr/>
            </a:pPr>
            <a:r>
              <a:rPr lang="en-AU" sz="1400" dirty="0" smtClean="0"/>
              <a:t>The scenarios show health professionals working with Aboriginal women around smoking and quitting</a:t>
            </a:r>
          </a:p>
          <a:p>
            <a:pPr marL="285750" indent="-285750">
              <a:lnSpc>
                <a:spcPct val="120000"/>
              </a:lnSpc>
              <a:buFont typeface="Arial" panose="020B0604020202020204" pitchFamily="34" charset="0"/>
              <a:buChar char="•"/>
              <a:defRPr/>
            </a:pPr>
            <a:r>
              <a:rPr lang="en-AU" sz="1400" dirty="0" smtClean="0"/>
              <a:t>In the scenarios you will see some good examples of how yarning can be part of working with a woman</a:t>
            </a:r>
          </a:p>
          <a:p>
            <a:pPr marL="285750" indent="-285750">
              <a:lnSpc>
                <a:spcPct val="120000"/>
              </a:lnSpc>
              <a:buFont typeface="Arial" panose="020B0604020202020204" pitchFamily="34" charset="0"/>
              <a:buChar char="•"/>
              <a:defRPr/>
            </a:pPr>
            <a:r>
              <a:rPr lang="en-AU" sz="1400" dirty="0" smtClean="0"/>
              <a:t>To further extend your learning – if you haven’t completed it yet, the NSW Health ‘Respecting the Difference’ eLearning module and face to face training (where available) are highly recommended</a:t>
            </a:r>
          </a:p>
          <a:p>
            <a:pPr marL="285750" indent="-285750">
              <a:lnSpc>
                <a:spcPct val="120000"/>
              </a:lnSpc>
              <a:buFont typeface="Arial" panose="020B0604020202020204" pitchFamily="34" charset="0"/>
              <a:buChar char="•"/>
              <a:defRPr/>
            </a:pPr>
            <a:r>
              <a:rPr lang="en-AU" sz="1400" dirty="0" smtClean="0"/>
              <a:t>Finally, for non-Aboriginal health professionals, if there are things you are unsure about, talk with your Aboriginal colleagues to seek guidance and advice</a:t>
            </a:r>
          </a:p>
          <a:p>
            <a:pPr marL="285750" indent="-285750">
              <a:lnSpc>
                <a:spcPct val="120000"/>
              </a:lnSpc>
              <a:buFont typeface="Arial" panose="020B0604020202020204" pitchFamily="34" charset="0"/>
              <a:buChar char="•"/>
              <a:defRPr/>
            </a:pPr>
            <a:r>
              <a:rPr lang="en-AU" sz="1400" dirty="0" smtClean="0"/>
              <a:t>We will now look at some specific counselling skills that can assist when you are supporting a woman to quit</a:t>
            </a:r>
          </a:p>
          <a:p>
            <a:pPr>
              <a:defRPr/>
            </a:pPr>
            <a:endParaRPr lang="en-US" dirty="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40BA47-EA5E-E14A-B122-A3C1656817D4}" type="slidenum">
              <a:rPr lang="en-AU" sz="1200">
                <a:solidFill>
                  <a:prstClr val="black"/>
                </a:solidFill>
                <a:cs typeface="Arial" charset="0"/>
              </a:rPr>
              <a:pPr eaLnBrk="1" hangingPunct="1"/>
              <a:t>25</a:t>
            </a:fld>
            <a:endParaRPr lang="en-AU" sz="1200" dirty="0">
              <a:solidFill>
                <a:prstClr val="black"/>
              </a:solidFil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endParaRPr lang="en-US" sz="1600" b="1" dirty="0" smtClean="0">
              <a:cs typeface="+mn-cs"/>
            </a:endParaRPr>
          </a:p>
          <a:p>
            <a:pPr>
              <a:buFont typeface="Arial"/>
              <a:buNone/>
              <a:defRPr/>
            </a:pPr>
            <a:endParaRPr lang="en-US" dirty="0">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838F67-7A60-934C-A15F-596B2B7CB7D1}" type="slidenum">
              <a:rPr lang="en-US" sz="1200">
                <a:solidFill>
                  <a:prstClr val="black"/>
                </a:solidFill>
              </a:rPr>
              <a:pPr eaLnBrk="1" hangingPunct="1"/>
              <a:t>26</a:t>
            </a:fld>
            <a:endParaRPr lang="en-US" sz="1200"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77500" lnSpcReduction="20000"/>
          </a:bodyPr>
          <a:lstStyle/>
          <a:p>
            <a:pPr>
              <a:defRPr/>
            </a:pPr>
            <a:r>
              <a:rPr lang="en-AU" sz="1600" b="1" dirty="0" smtClean="0">
                <a:ea typeface="+mn-ea"/>
                <a:cs typeface="+mn-cs"/>
              </a:rPr>
              <a:t>FACILITATOR NOTES</a:t>
            </a:r>
          </a:p>
          <a:p>
            <a:pPr>
              <a:defRPr/>
            </a:pPr>
            <a:endParaRPr lang="en-AU" sz="1600" b="1" dirty="0" smtClean="0">
              <a:ea typeface="+mn-ea"/>
              <a:cs typeface="+mn-cs"/>
            </a:endParaRPr>
          </a:p>
          <a:p>
            <a:pPr marL="0" indent="0" eaLnBrk="1" hangingPunct="1">
              <a:lnSpc>
                <a:spcPct val="120000"/>
              </a:lnSpc>
              <a:spcBef>
                <a:spcPct val="0"/>
              </a:spcBef>
              <a:buFont typeface="Arial"/>
              <a:buNone/>
              <a:defRPr/>
            </a:pPr>
            <a:r>
              <a:rPr lang="en-AU" sz="1400" b="1" dirty="0" smtClean="0">
                <a:latin typeface="Calibri" charset="0"/>
                <a:cs typeface="+mn-cs"/>
              </a:rPr>
              <a:t>Read/present the points below</a:t>
            </a:r>
          </a:p>
          <a:p>
            <a:pPr eaLnBrk="1" hangingPunct="1">
              <a:lnSpc>
                <a:spcPct val="120000"/>
              </a:lnSpc>
              <a:spcBef>
                <a:spcPct val="0"/>
              </a:spcBef>
              <a:defRPr/>
            </a:pPr>
            <a:endParaRPr lang="en-AU" sz="1400" dirty="0" smtClean="0">
              <a:latin typeface="Calibri" charset="0"/>
              <a:cs typeface="+mn-cs"/>
            </a:endParaRPr>
          </a:p>
          <a:p>
            <a:pPr marL="171450" indent="-171450" eaLnBrk="1" hangingPunct="1">
              <a:lnSpc>
                <a:spcPct val="120000"/>
              </a:lnSpc>
              <a:spcBef>
                <a:spcPct val="0"/>
              </a:spcBef>
              <a:buFont typeface="Arial"/>
              <a:buChar char="•"/>
              <a:defRPr/>
            </a:pPr>
            <a:r>
              <a:rPr lang="en-AU" sz="1400" dirty="0" smtClean="0">
                <a:latin typeface="Calibri" charset="0"/>
                <a:cs typeface="+mn-cs"/>
              </a:rPr>
              <a:t>We are going to start by thinking about different communication styles</a:t>
            </a:r>
          </a:p>
          <a:p>
            <a:pPr marL="628650" lvl="1" indent="-171450" eaLnBrk="1" hangingPunct="1">
              <a:lnSpc>
                <a:spcPct val="120000"/>
              </a:lnSpc>
              <a:spcBef>
                <a:spcPct val="0"/>
              </a:spcBef>
              <a:buFont typeface="Arial"/>
              <a:buChar char="•"/>
              <a:defRPr/>
            </a:pPr>
            <a:r>
              <a:rPr lang="en-AU" sz="1400" b="1" dirty="0" smtClean="0">
                <a:latin typeface="Calibri" charset="0"/>
              </a:rPr>
              <a:t>Directing, Guiding and Following</a:t>
            </a:r>
          </a:p>
          <a:p>
            <a:pPr marL="628650" lvl="1" indent="-171450" eaLnBrk="1" hangingPunct="1">
              <a:lnSpc>
                <a:spcPct val="120000"/>
              </a:lnSpc>
              <a:spcBef>
                <a:spcPct val="0"/>
              </a:spcBef>
              <a:buFont typeface="Arial"/>
              <a:buChar char="•"/>
              <a:defRPr/>
            </a:pPr>
            <a:r>
              <a:rPr lang="en-AU" sz="1400" dirty="0" smtClean="0">
                <a:latin typeface="Calibri" charset="0"/>
              </a:rPr>
              <a:t>During our conversations we move back and forth across this continuum</a:t>
            </a:r>
          </a:p>
          <a:p>
            <a:pPr marL="628650" lvl="1" indent="-171450" eaLnBrk="1" hangingPunct="1">
              <a:lnSpc>
                <a:spcPct val="120000"/>
              </a:lnSpc>
              <a:spcBef>
                <a:spcPct val="0"/>
              </a:spcBef>
              <a:buFont typeface="Arial"/>
              <a:buChar char="•"/>
              <a:defRPr/>
            </a:pPr>
            <a:endParaRPr lang="en-AU" sz="1400" b="1" dirty="0" smtClean="0">
              <a:latin typeface="Calibri" charset="0"/>
            </a:endParaRPr>
          </a:p>
          <a:p>
            <a:pPr marL="171450" indent="-171450" eaLnBrk="1" hangingPunct="1">
              <a:lnSpc>
                <a:spcPct val="120000"/>
              </a:lnSpc>
              <a:spcBef>
                <a:spcPct val="0"/>
              </a:spcBef>
              <a:buFont typeface="Arial"/>
              <a:buChar char="•"/>
              <a:defRPr/>
            </a:pPr>
            <a:r>
              <a:rPr lang="en-AU" sz="1400" b="1" dirty="0" smtClean="0">
                <a:latin typeface="Calibri" charset="0"/>
                <a:cs typeface="+mn-cs"/>
              </a:rPr>
              <a:t>Directing</a:t>
            </a:r>
            <a:r>
              <a:rPr lang="en-AU" sz="1400" dirty="0" smtClean="0">
                <a:latin typeface="Calibri" charset="0"/>
                <a:cs typeface="+mn-cs"/>
              </a:rPr>
              <a:t> is where the health professional gets to do all the talking</a:t>
            </a:r>
          </a:p>
          <a:p>
            <a:pPr marL="171450" indent="-171450" eaLnBrk="1" hangingPunct="1">
              <a:lnSpc>
                <a:spcPct val="120000"/>
              </a:lnSpc>
              <a:spcBef>
                <a:spcPct val="0"/>
              </a:spcBef>
              <a:buFont typeface="Arial"/>
              <a:buChar char="•"/>
              <a:defRPr/>
            </a:pPr>
            <a:r>
              <a:rPr lang="en-AU" sz="1400" dirty="0" smtClean="0">
                <a:latin typeface="Calibri" charset="0"/>
                <a:cs typeface="+mn-cs"/>
              </a:rPr>
              <a:t>Although education is an essential part of our role, it should be put aside and revisited at the right times</a:t>
            </a:r>
          </a:p>
          <a:p>
            <a:pPr marL="171450" indent="-171450" eaLnBrk="1" hangingPunct="1">
              <a:lnSpc>
                <a:spcPct val="120000"/>
              </a:lnSpc>
              <a:spcBef>
                <a:spcPct val="0"/>
              </a:spcBef>
              <a:buFont typeface="Arial"/>
              <a:buChar char="•"/>
              <a:defRPr/>
            </a:pPr>
            <a:endParaRPr lang="en-AU" sz="1400" dirty="0" smtClean="0">
              <a:latin typeface="Calibri" charset="0"/>
              <a:cs typeface="+mn-cs"/>
            </a:endParaRPr>
          </a:p>
          <a:p>
            <a:pPr marL="171450" indent="-171450" eaLnBrk="1" hangingPunct="1">
              <a:lnSpc>
                <a:spcPct val="120000"/>
              </a:lnSpc>
              <a:spcBef>
                <a:spcPct val="0"/>
              </a:spcBef>
              <a:buFont typeface="Arial"/>
              <a:buChar char="•"/>
              <a:defRPr/>
            </a:pPr>
            <a:r>
              <a:rPr lang="en-AU" sz="1400" dirty="0" smtClean="0">
                <a:latin typeface="Calibri" charset="0"/>
                <a:cs typeface="+mn-cs"/>
              </a:rPr>
              <a:t>Lets take a look at the words listed under </a:t>
            </a:r>
            <a:r>
              <a:rPr lang="en-AU" sz="1400" b="1" dirty="0" smtClean="0">
                <a:latin typeface="Calibri" charset="0"/>
                <a:cs typeface="+mn-cs"/>
              </a:rPr>
              <a:t>Guiding </a:t>
            </a:r>
            <a:r>
              <a:rPr lang="en-AU" sz="1400" dirty="0" smtClean="0">
                <a:latin typeface="Calibri" charset="0"/>
                <a:cs typeface="+mn-cs"/>
              </a:rPr>
              <a:t>and try to get a sense of this style (</a:t>
            </a:r>
            <a:r>
              <a:rPr lang="en-AU" sz="1400" b="1" dirty="0" smtClean="0">
                <a:latin typeface="Calibri" charset="0"/>
                <a:cs typeface="+mn-cs"/>
              </a:rPr>
              <a:t>Read the words under ‘Guiding’ on the slide)</a:t>
            </a:r>
          </a:p>
          <a:p>
            <a:pPr marL="171450" indent="-171450" eaLnBrk="1" hangingPunct="1">
              <a:lnSpc>
                <a:spcPct val="120000"/>
              </a:lnSpc>
              <a:spcBef>
                <a:spcPct val="0"/>
              </a:spcBef>
              <a:buFont typeface="Arial"/>
              <a:buChar char="•"/>
              <a:defRPr/>
            </a:pPr>
            <a:r>
              <a:rPr lang="en-AU" sz="1400" b="1" dirty="0" smtClean="0">
                <a:latin typeface="Calibri" charset="0"/>
                <a:cs typeface="+mn-cs"/>
              </a:rPr>
              <a:t>Guiding</a:t>
            </a:r>
            <a:r>
              <a:rPr lang="en-AU" sz="1400" dirty="0" smtClean="0">
                <a:latin typeface="Calibri" charset="0"/>
                <a:cs typeface="+mn-cs"/>
              </a:rPr>
              <a:t> is where we work in partnership towards common goals and where motivation is mobilised from within the woman</a:t>
            </a:r>
          </a:p>
          <a:p>
            <a:pPr marL="171450" indent="-171450" eaLnBrk="1" hangingPunct="1">
              <a:lnSpc>
                <a:spcPct val="120000"/>
              </a:lnSpc>
              <a:spcBef>
                <a:spcPct val="0"/>
              </a:spcBef>
              <a:buFont typeface="Arial"/>
              <a:buChar char="•"/>
              <a:defRPr/>
            </a:pPr>
            <a:endParaRPr lang="en-AU" sz="1400" b="1" dirty="0" smtClean="0">
              <a:latin typeface="Calibri" charset="0"/>
              <a:cs typeface="+mn-cs"/>
            </a:endParaRPr>
          </a:p>
          <a:p>
            <a:pPr marL="171450" indent="-171450" eaLnBrk="1" hangingPunct="1">
              <a:lnSpc>
                <a:spcPct val="120000"/>
              </a:lnSpc>
              <a:spcBef>
                <a:spcPct val="0"/>
              </a:spcBef>
              <a:buFont typeface="Arial"/>
              <a:buChar char="•"/>
              <a:defRPr/>
            </a:pPr>
            <a:r>
              <a:rPr lang="en-AU" sz="1400" dirty="0" smtClean="0">
                <a:latin typeface="Calibri" charset="0"/>
                <a:cs typeface="+mn-cs"/>
              </a:rPr>
              <a:t>Now lets look at the </a:t>
            </a:r>
            <a:r>
              <a:rPr lang="en-AU" sz="1400" b="1" dirty="0" smtClean="0">
                <a:latin typeface="Calibri" charset="0"/>
                <a:cs typeface="+mn-cs"/>
              </a:rPr>
              <a:t>Following words , </a:t>
            </a:r>
            <a:r>
              <a:rPr lang="en-AU" sz="1400" dirty="0" smtClean="0">
                <a:latin typeface="Calibri" charset="0"/>
                <a:cs typeface="+mn-cs"/>
              </a:rPr>
              <a:t>what do they feel like? (</a:t>
            </a:r>
            <a:r>
              <a:rPr lang="en-AU" sz="1400" b="1" dirty="0" smtClean="0">
                <a:latin typeface="Calibri" charset="0"/>
                <a:cs typeface="+mn-cs"/>
              </a:rPr>
              <a:t>Read the words under ‘Following’ on the slide)</a:t>
            </a:r>
            <a:endParaRPr lang="en-AU" sz="1400" dirty="0" smtClean="0">
              <a:latin typeface="Calibri" charset="0"/>
              <a:cs typeface="+mn-cs"/>
            </a:endParaRPr>
          </a:p>
          <a:p>
            <a:pPr marL="171450" indent="-171450" eaLnBrk="1" hangingPunct="1">
              <a:lnSpc>
                <a:spcPct val="120000"/>
              </a:lnSpc>
              <a:spcBef>
                <a:spcPct val="0"/>
              </a:spcBef>
              <a:buFont typeface="Arial"/>
              <a:buChar char="•"/>
              <a:defRPr/>
            </a:pPr>
            <a:r>
              <a:rPr lang="en-AU" sz="1400" dirty="0" smtClean="0">
                <a:latin typeface="Calibri" charset="0"/>
                <a:cs typeface="+mn-cs"/>
              </a:rPr>
              <a:t>This</a:t>
            </a:r>
            <a:r>
              <a:rPr lang="en-AU" sz="1400" b="1" dirty="0" smtClean="0">
                <a:latin typeface="Calibri" charset="0"/>
                <a:cs typeface="+mn-cs"/>
              </a:rPr>
              <a:t> </a:t>
            </a:r>
            <a:r>
              <a:rPr lang="en-AU" sz="1400" dirty="0" smtClean="0">
                <a:latin typeface="Calibri" charset="0"/>
                <a:cs typeface="+mn-cs"/>
              </a:rPr>
              <a:t>is where we collect information, establish rapport and promote engagement. It is also where empathy is expressed -  “I hear you, I understand”</a:t>
            </a:r>
          </a:p>
          <a:p>
            <a:pPr marL="171450" indent="-171450" eaLnBrk="1" hangingPunct="1">
              <a:lnSpc>
                <a:spcPct val="120000"/>
              </a:lnSpc>
              <a:spcBef>
                <a:spcPct val="0"/>
              </a:spcBef>
              <a:buFont typeface="Arial"/>
              <a:buChar char="•"/>
              <a:defRPr/>
            </a:pPr>
            <a:endParaRPr lang="en-AU" sz="1400" dirty="0" smtClean="0">
              <a:latin typeface="Calibri" charset="0"/>
              <a:cs typeface="+mn-cs"/>
            </a:endParaRPr>
          </a:p>
          <a:p>
            <a:pPr marL="171450" indent="-171450" eaLnBrk="1" hangingPunct="1">
              <a:lnSpc>
                <a:spcPct val="120000"/>
              </a:lnSpc>
              <a:spcBef>
                <a:spcPct val="0"/>
              </a:spcBef>
              <a:buFont typeface="Arial"/>
              <a:buChar char="•"/>
              <a:defRPr/>
            </a:pPr>
            <a:r>
              <a:rPr lang="en-AU" sz="1400" dirty="0" smtClean="0">
                <a:latin typeface="Calibri" charset="0"/>
                <a:cs typeface="+mn-cs"/>
              </a:rPr>
              <a:t>By adopting a </a:t>
            </a:r>
            <a:r>
              <a:rPr lang="en-AU" sz="1400" b="1" dirty="0" smtClean="0">
                <a:latin typeface="Calibri" charset="0"/>
                <a:cs typeface="+mn-cs"/>
              </a:rPr>
              <a:t>Following and Guiding </a:t>
            </a:r>
            <a:r>
              <a:rPr lang="en-AU" sz="1400" dirty="0" smtClean="0">
                <a:latin typeface="Calibri" charset="0"/>
                <a:cs typeface="+mn-cs"/>
              </a:rPr>
              <a:t>style you will be:</a:t>
            </a:r>
          </a:p>
          <a:p>
            <a:pPr marL="628650" lvl="1" indent="-171450" eaLnBrk="1" hangingPunct="1">
              <a:lnSpc>
                <a:spcPct val="120000"/>
              </a:lnSpc>
              <a:spcBef>
                <a:spcPct val="0"/>
              </a:spcBef>
              <a:buFont typeface="Arial"/>
              <a:buChar char="•"/>
              <a:defRPr/>
            </a:pPr>
            <a:r>
              <a:rPr lang="en-AU" sz="1400" dirty="0" smtClean="0">
                <a:latin typeface="Calibri" charset="0"/>
              </a:rPr>
              <a:t>Working alongside the woman, </a:t>
            </a:r>
          </a:p>
          <a:p>
            <a:pPr marL="628650" lvl="1" indent="-171450" eaLnBrk="1" hangingPunct="1">
              <a:lnSpc>
                <a:spcPct val="120000"/>
              </a:lnSpc>
              <a:spcBef>
                <a:spcPct val="0"/>
              </a:spcBef>
              <a:buFont typeface="Arial"/>
              <a:buChar char="•"/>
              <a:defRPr/>
            </a:pPr>
            <a:r>
              <a:rPr lang="en-AU" sz="1400" dirty="0" smtClean="0">
                <a:latin typeface="Calibri" charset="0"/>
              </a:rPr>
              <a:t>Encouraging her to explore her story, her smoking history, her beliefs, her strengths,</a:t>
            </a:r>
          </a:p>
          <a:p>
            <a:pPr marL="628650" lvl="1" indent="-171450" eaLnBrk="1" hangingPunct="1">
              <a:lnSpc>
                <a:spcPct val="120000"/>
              </a:lnSpc>
              <a:spcBef>
                <a:spcPct val="0"/>
              </a:spcBef>
              <a:buFont typeface="Arial"/>
              <a:buChar char="•"/>
              <a:defRPr/>
            </a:pPr>
            <a:r>
              <a:rPr lang="en-AU" sz="1400" dirty="0" smtClean="0">
                <a:latin typeface="Calibri" charset="0"/>
              </a:rPr>
              <a:t>And empowering her to find her own solutions and formulate a plan for change.</a:t>
            </a:r>
            <a:endParaRPr lang="en-US" sz="1400" dirty="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2701D4-AA8F-A044-9557-14B58D5E1BD6}" type="slidenum">
              <a:rPr lang="en-US" sz="1200">
                <a:solidFill>
                  <a:srgbClr val="000000"/>
                </a:solidFill>
                <a:latin typeface="Calibri" charset="0"/>
              </a:rPr>
              <a:pPr eaLnBrk="1" hangingPunct="1"/>
              <a:t>27</a:t>
            </a:fld>
            <a:endParaRPr lang="en-US" sz="1200" dirty="0">
              <a:solidFill>
                <a:srgbClr val="000000"/>
              </a:solidFill>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lnSpc>
                <a:spcPct val="90000"/>
              </a:lnSpc>
              <a:spcBef>
                <a:spcPct val="0"/>
              </a:spcBef>
              <a:defRPr/>
            </a:pPr>
            <a:r>
              <a:rPr lang="en-AU" sz="1600" b="1" dirty="0">
                <a:latin typeface="Calibri" charset="0"/>
              </a:rPr>
              <a:t>FACILITATOR NOTES</a:t>
            </a:r>
          </a:p>
          <a:p>
            <a:pPr eaLnBrk="1" hangingPunct="1">
              <a:lnSpc>
                <a:spcPct val="90000"/>
              </a:lnSpc>
              <a:spcBef>
                <a:spcPct val="0"/>
              </a:spcBef>
              <a:defRPr/>
            </a:pPr>
            <a:endParaRPr lang="en-AU" sz="1100" b="1" dirty="0" smtClean="0">
              <a:latin typeface="Calibri" charset="0"/>
            </a:endParaRPr>
          </a:p>
          <a:p>
            <a:pPr marL="0" indent="0" eaLnBrk="1" hangingPunct="1">
              <a:lnSpc>
                <a:spcPct val="120000"/>
              </a:lnSpc>
              <a:spcBef>
                <a:spcPct val="0"/>
              </a:spcBef>
              <a:buFont typeface="Arial"/>
              <a:buNone/>
              <a:defRPr/>
            </a:pPr>
            <a:r>
              <a:rPr lang="en-AU" sz="1400" b="1" dirty="0" smtClean="0">
                <a:latin typeface="Calibri" charset="0"/>
              </a:rPr>
              <a:t>Read/present </a:t>
            </a:r>
            <a:r>
              <a:rPr lang="en-AU" sz="1400" b="1" dirty="0">
                <a:latin typeface="Calibri" charset="0"/>
              </a:rPr>
              <a:t>the points </a:t>
            </a:r>
            <a:r>
              <a:rPr lang="en-AU" sz="1400" b="1" dirty="0" smtClean="0">
                <a:latin typeface="Calibri" charset="0"/>
              </a:rPr>
              <a:t>below</a:t>
            </a:r>
            <a:endParaRPr lang="en-AU" sz="1400" b="1" dirty="0">
              <a:latin typeface="Calibri" charset="0"/>
            </a:endParaRPr>
          </a:p>
          <a:p>
            <a:pPr eaLnBrk="1" hangingPunct="1">
              <a:lnSpc>
                <a:spcPct val="120000"/>
              </a:lnSpc>
              <a:spcBef>
                <a:spcPct val="0"/>
              </a:spcBef>
              <a:buFontTx/>
              <a:buChar char="•"/>
              <a:defRPr/>
            </a:pPr>
            <a:endParaRPr lang="en-AU" sz="1400" b="1" dirty="0">
              <a:latin typeface="Calibri" charset="0"/>
            </a:endParaRPr>
          </a:p>
          <a:p>
            <a:pPr marL="285750" indent="-285750" eaLnBrk="1" hangingPunct="1">
              <a:lnSpc>
                <a:spcPct val="120000"/>
              </a:lnSpc>
              <a:spcBef>
                <a:spcPct val="0"/>
              </a:spcBef>
              <a:buFont typeface="Arial"/>
              <a:buChar char="•"/>
              <a:defRPr/>
            </a:pPr>
            <a:r>
              <a:rPr lang="en-AU" sz="1400" dirty="0">
                <a:latin typeface="Calibri" charset="0"/>
              </a:rPr>
              <a:t>So lets have a look at the Directing style, what sort of feelings do these words bring into play? (</a:t>
            </a:r>
            <a:r>
              <a:rPr lang="en-AU" sz="1400" b="1" dirty="0">
                <a:latin typeface="Calibri" charset="0"/>
              </a:rPr>
              <a:t>Read the words on the slide)</a:t>
            </a:r>
          </a:p>
          <a:p>
            <a:pPr marL="285750" indent="-285750" eaLnBrk="1" hangingPunct="1">
              <a:lnSpc>
                <a:spcPct val="120000"/>
              </a:lnSpc>
              <a:spcBef>
                <a:spcPct val="0"/>
              </a:spcBef>
              <a:buFont typeface="Arial"/>
              <a:buChar char="•"/>
              <a:defRPr/>
            </a:pPr>
            <a:r>
              <a:rPr lang="en-AU" sz="1400" b="1" dirty="0">
                <a:latin typeface="Calibri" charset="0"/>
              </a:rPr>
              <a:t>Do they feel empowering? </a:t>
            </a:r>
            <a:r>
              <a:rPr lang="en-AU" sz="1400" dirty="0">
                <a:latin typeface="Calibri" charset="0"/>
              </a:rPr>
              <a:t>(...pause)</a:t>
            </a:r>
          </a:p>
          <a:p>
            <a:pPr eaLnBrk="1" hangingPunct="1">
              <a:lnSpc>
                <a:spcPct val="120000"/>
              </a:lnSpc>
              <a:spcBef>
                <a:spcPct val="0"/>
              </a:spcBef>
              <a:defRPr/>
            </a:pPr>
            <a:endParaRPr lang="en-AU" sz="1400" dirty="0">
              <a:latin typeface="Calibri" charset="0"/>
            </a:endParaRPr>
          </a:p>
          <a:p>
            <a:pPr marL="285750" indent="-285750" eaLnBrk="1" hangingPunct="1">
              <a:lnSpc>
                <a:spcPct val="120000"/>
              </a:lnSpc>
              <a:spcBef>
                <a:spcPct val="0"/>
              </a:spcBef>
              <a:buFont typeface="Arial"/>
              <a:buChar char="•"/>
              <a:defRPr/>
            </a:pPr>
            <a:r>
              <a:rPr lang="en-AU" sz="1400" dirty="0">
                <a:latin typeface="Calibri" charset="0"/>
              </a:rPr>
              <a:t>If we have not taken the time to explore the situation with the woman  - how do we know:</a:t>
            </a:r>
          </a:p>
          <a:p>
            <a:pPr marL="628650" lvl="1" indent="-171450" eaLnBrk="1" hangingPunct="1">
              <a:lnSpc>
                <a:spcPct val="120000"/>
              </a:lnSpc>
              <a:spcBef>
                <a:spcPct val="0"/>
              </a:spcBef>
              <a:buFontTx/>
              <a:buChar char="•"/>
              <a:defRPr/>
            </a:pPr>
            <a:r>
              <a:rPr lang="en-AU" sz="1400" dirty="0">
                <a:latin typeface="Calibri" charset="0"/>
                <a:cs typeface="ＭＳ Ｐゴシック" charset="0"/>
              </a:rPr>
              <a:t>What she needs?</a:t>
            </a:r>
          </a:p>
          <a:p>
            <a:pPr marL="628650" lvl="1" indent="-171450" eaLnBrk="1" hangingPunct="1">
              <a:lnSpc>
                <a:spcPct val="120000"/>
              </a:lnSpc>
              <a:spcBef>
                <a:spcPct val="0"/>
              </a:spcBef>
              <a:buFontTx/>
              <a:buChar char="•"/>
              <a:defRPr/>
            </a:pPr>
            <a:r>
              <a:rPr lang="en-AU" sz="1400" dirty="0">
                <a:latin typeface="Calibri" charset="0"/>
                <a:cs typeface="ＭＳ Ｐゴシック" charset="0"/>
              </a:rPr>
              <a:t>What she already knows?</a:t>
            </a:r>
          </a:p>
          <a:p>
            <a:pPr marL="628650" lvl="1" indent="-171450" eaLnBrk="1" hangingPunct="1">
              <a:lnSpc>
                <a:spcPct val="120000"/>
              </a:lnSpc>
              <a:spcBef>
                <a:spcPct val="0"/>
              </a:spcBef>
              <a:buFontTx/>
              <a:buChar char="•"/>
              <a:defRPr/>
            </a:pPr>
            <a:r>
              <a:rPr lang="en-AU" sz="1400" dirty="0">
                <a:latin typeface="Calibri" charset="0"/>
                <a:cs typeface="ＭＳ Ｐゴシック" charset="0"/>
              </a:rPr>
              <a:t>What suggestions or advice would help her? </a:t>
            </a:r>
          </a:p>
          <a:p>
            <a:pPr eaLnBrk="1" hangingPunct="1">
              <a:lnSpc>
                <a:spcPct val="120000"/>
              </a:lnSpc>
              <a:spcBef>
                <a:spcPct val="0"/>
              </a:spcBef>
              <a:defRPr/>
            </a:pPr>
            <a:endParaRPr lang="en-AU" sz="1400" dirty="0">
              <a:latin typeface="Calibri" charset="0"/>
            </a:endParaRPr>
          </a:p>
          <a:p>
            <a:pPr marL="285750" indent="-285750" eaLnBrk="1" hangingPunct="1">
              <a:lnSpc>
                <a:spcPct val="120000"/>
              </a:lnSpc>
              <a:spcBef>
                <a:spcPct val="0"/>
              </a:spcBef>
              <a:buFont typeface="Arial"/>
              <a:buChar char="•"/>
              <a:defRPr/>
            </a:pPr>
            <a:r>
              <a:rPr lang="en-AU" sz="1400" b="1" dirty="0">
                <a:latin typeface="Calibri" charset="0"/>
              </a:rPr>
              <a:t>So when is the time right to direct or educate?</a:t>
            </a:r>
          </a:p>
          <a:p>
            <a:pPr marL="628650" lvl="1" indent="-171450" eaLnBrk="1" hangingPunct="1">
              <a:lnSpc>
                <a:spcPct val="120000"/>
              </a:lnSpc>
              <a:spcBef>
                <a:spcPct val="0"/>
              </a:spcBef>
              <a:buFontTx/>
              <a:buChar char="•"/>
              <a:defRPr/>
            </a:pPr>
            <a:r>
              <a:rPr lang="en-AU" sz="1400" dirty="0">
                <a:latin typeface="Calibri" charset="0"/>
                <a:cs typeface="ＭＳ Ｐゴシック" charset="0"/>
              </a:rPr>
              <a:t>In general it is best to leave this until the end of the conversation or when planning </a:t>
            </a:r>
            <a:r>
              <a:rPr lang="en-AU" sz="1400" dirty="0" smtClean="0">
                <a:latin typeface="Calibri" charset="0"/>
                <a:cs typeface="ＭＳ Ｐゴシック" charset="0"/>
              </a:rPr>
              <a:t>begins</a:t>
            </a:r>
            <a:endParaRPr lang="en-AU" sz="1400" dirty="0">
              <a:latin typeface="Calibri" charset="0"/>
              <a:cs typeface="ＭＳ Ｐゴシック" charset="0"/>
            </a:endParaRPr>
          </a:p>
          <a:p>
            <a:pPr marL="628650" lvl="1" indent="-171450" eaLnBrk="1" hangingPunct="1">
              <a:lnSpc>
                <a:spcPct val="120000"/>
              </a:lnSpc>
              <a:spcBef>
                <a:spcPct val="0"/>
              </a:spcBef>
              <a:buFontTx/>
              <a:buChar char="•"/>
              <a:defRPr/>
            </a:pPr>
            <a:r>
              <a:rPr lang="en-AU" sz="1400" dirty="0">
                <a:latin typeface="Calibri" charset="0"/>
                <a:cs typeface="ＭＳ Ｐゴシック" charset="0"/>
              </a:rPr>
              <a:t>And always ask the woman if it is </a:t>
            </a:r>
            <a:r>
              <a:rPr lang="en-AU" sz="1400" dirty="0" smtClean="0">
                <a:latin typeface="Calibri" charset="0"/>
                <a:cs typeface="ＭＳ Ｐゴシック" charset="0"/>
              </a:rPr>
              <a:t>OK</a:t>
            </a:r>
            <a:endParaRPr lang="en-AU" sz="1400" dirty="0">
              <a:latin typeface="Calibri" charset="0"/>
              <a:cs typeface="ＭＳ Ｐゴシック" charset="0"/>
            </a:endParaRPr>
          </a:p>
          <a:p>
            <a:pPr marL="628650" lvl="1" indent="-171450" eaLnBrk="1" hangingPunct="1">
              <a:lnSpc>
                <a:spcPct val="120000"/>
              </a:lnSpc>
              <a:spcBef>
                <a:spcPct val="0"/>
              </a:spcBef>
              <a:buFontTx/>
              <a:buChar char="•"/>
              <a:defRPr/>
            </a:pPr>
            <a:r>
              <a:rPr lang="en-AU" sz="1400" dirty="0">
                <a:latin typeface="Calibri" charset="0"/>
                <a:cs typeface="ＭＳ Ｐゴシック" charset="0"/>
              </a:rPr>
              <a:t>The only exception is when she asks you a question - this is a signal that she is moving towards change and is an opportunity for you to share your words of </a:t>
            </a:r>
            <a:r>
              <a:rPr lang="en-AU" sz="1400" dirty="0" smtClean="0">
                <a:latin typeface="Calibri" charset="0"/>
                <a:cs typeface="ＭＳ Ｐゴシック" charset="0"/>
              </a:rPr>
              <a:t>wisdom</a:t>
            </a:r>
            <a:endParaRPr lang="en-US" sz="1400"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56B8A7-A43E-914C-AF71-A12AA52B5EE3}" type="slidenum">
              <a:rPr lang="en-AU" sz="1200">
                <a:solidFill>
                  <a:prstClr val="black"/>
                </a:solidFill>
                <a:cs typeface="Arial" charset="0"/>
              </a:rPr>
              <a:pPr eaLnBrk="1" hangingPunct="1"/>
              <a:t>28</a:t>
            </a:fld>
            <a:endParaRPr lang="en-AU" sz="1200" dirty="0">
              <a:solidFill>
                <a:prstClr val="black"/>
              </a:solidFil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lnSpc>
                <a:spcPct val="120000"/>
              </a:lnSpc>
              <a:defRPr/>
            </a:pPr>
            <a:r>
              <a:rPr lang="en-US" sz="1600" b="1" dirty="0" smtClean="0">
                <a:latin typeface="+mj-lt"/>
              </a:rPr>
              <a:t>FACILITATOR NOTES</a:t>
            </a:r>
          </a:p>
          <a:p>
            <a:pPr>
              <a:lnSpc>
                <a:spcPct val="120000"/>
              </a:lnSpc>
              <a:defRPr/>
            </a:pPr>
            <a:endParaRPr lang="en-US" sz="1400" b="1" dirty="0" smtClean="0">
              <a:latin typeface="+mj-lt"/>
            </a:endParaRPr>
          </a:p>
          <a:p>
            <a:pPr marL="0" indent="0" eaLnBrk="1" hangingPunct="1">
              <a:lnSpc>
                <a:spcPct val="120000"/>
              </a:lnSpc>
              <a:spcBef>
                <a:spcPct val="0"/>
              </a:spcBef>
              <a:buFont typeface="Arial"/>
              <a:buNone/>
              <a:defRPr/>
            </a:pPr>
            <a:r>
              <a:rPr lang="en-AU" sz="1400" b="1" dirty="0" smtClean="0">
                <a:latin typeface="+mj-lt"/>
              </a:rPr>
              <a:t>Read/present the points below</a:t>
            </a:r>
          </a:p>
          <a:p>
            <a:pPr eaLnBrk="1" hangingPunct="1">
              <a:lnSpc>
                <a:spcPct val="120000"/>
              </a:lnSpc>
              <a:spcBef>
                <a:spcPct val="0"/>
              </a:spcBef>
              <a:defRPr/>
            </a:pPr>
            <a:endParaRPr lang="en-AU" sz="1400" b="1" dirty="0" smtClean="0">
              <a:latin typeface="+mj-lt"/>
            </a:endParaRPr>
          </a:p>
          <a:p>
            <a:pPr marL="285750" indent="-285750" eaLnBrk="1" hangingPunct="1">
              <a:lnSpc>
                <a:spcPct val="120000"/>
              </a:lnSpc>
              <a:spcBef>
                <a:spcPct val="0"/>
              </a:spcBef>
              <a:buFont typeface="Arial"/>
              <a:buChar char="•"/>
              <a:defRPr/>
            </a:pPr>
            <a:r>
              <a:rPr lang="en-AU" sz="1400" dirty="0" smtClean="0">
                <a:latin typeface="+mj-lt"/>
              </a:rPr>
              <a:t>When we try to persuade someone we end up encouraging them to give you all the reasons why they </a:t>
            </a:r>
            <a:r>
              <a:rPr lang="en-AU" sz="1400" b="1" dirty="0" smtClean="0">
                <a:latin typeface="+mj-lt"/>
              </a:rPr>
              <a:t>can’t quit smoking</a:t>
            </a:r>
            <a:endParaRPr lang="en-AU" sz="1400" dirty="0" smtClean="0">
              <a:latin typeface="+mj-lt"/>
            </a:endParaRPr>
          </a:p>
          <a:p>
            <a:pPr eaLnBrk="1" hangingPunct="1">
              <a:lnSpc>
                <a:spcPct val="120000"/>
              </a:lnSpc>
              <a:spcBef>
                <a:spcPct val="0"/>
              </a:spcBef>
              <a:defRPr/>
            </a:pPr>
            <a:endParaRPr lang="en-AU" sz="1400" dirty="0" smtClean="0">
              <a:latin typeface="+mj-lt"/>
            </a:endParaRPr>
          </a:p>
          <a:p>
            <a:pPr marL="285750" indent="-285750" eaLnBrk="1" hangingPunct="1">
              <a:lnSpc>
                <a:spcPct val="120000"/>
              </a:lnSpc>
              <a:spcBef>
                <a:spcPct val="0"/>
              </a:spcBef>
              <a:buFont typeface="Arial"/>
              <a:buChar char="•"/>
              <a:defRPr/>
            </a:pPr>
            <a:r>
              <a:rPr lang="en-AU" sz="1400" dirty="0" smtClean="0">
                <a:latin typeface="+mj-lt"/>
              </a:rPr>
              <a:t>In this way the woman will be verbalising and strengthening her own arguments </a:t>
            </a:r>
            <a:r>
              <a:rPr lang="en-AU" sz="1400" b="1" dirty="0" smtClean="0">
                <a:latin typeface="+mj-lt"/>
              </a:rPr>
              <a:t>against </a:t>
            </a:r>
            <a:r>
              <a:rPr lang="en-AU" sz="1400" dirty="0" smtClean="0">
                <a:latin typeface="+mj-lt"/>
              </a:rPr>
              <a:t>change</a:t>
            </a:r>
          </a:p>
          <a:p>
            <a:pPr eaLnBrk="1" hangingPunct="1">
              <a:lnSpc>
                <a:spcPct val="120000"/>
              </a:lnSpc>
              <a:spcBef>
                <a:spcPct val="0"/>
              </a:spcBef>
              <a:defRPr/>
            </a:pPr>
            <a:endParaRPr lang="en-AU" sz="1400" dirty="0" smtClean="0">
              <a:latin typeface="+mj-lt"/>
            </a:endParaRPr>
          </a:p>
          <a:p>
            <a:pPr marL="285750" indent="-285750" eaLnBrk="1" hangingPunct="1">
              <a:lnSpc>
                <a:spcPct val="120000"/>
              </a:lnSpc>
              <a:spcBef>
                <a:spcPct val="0"/>
              </a:spcBef>
              <a:buFont typeface="Arial"/>
              <a:buChar char="•"/>
              <a:defRPr/>
            </a:pPr>
            <a:r>
              <a:rPr lang="en-AU" sz="1400" dirty="0" smtClean="0">
                <a:latin typeface="+mj-lt"/>
              </a:rPr>
              <a:t>Which leads to the: </a:t>
            </a:r>
            <a:r>
              <a:rPr lang="en-AU" sz="1400" b="1" dirty="0" smtClean="0">
                <a:latin typeface="+mj-lt"/>
              </a:rPr>
              <a:t>Yes I know I should....but....</a:t>
            </a:r>
            <a:endParaRPr lang="en-US" sz="1400" b="1" dirty="0">
              <a:latin typeface="+mj-lt"/>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D7525C-33F2-E640-97DD-F1D5E4E66363}" type="slidenum">
              <a:rPr lang="en-AU" sz="1200">
                <a:solidFill>
                  <a:prstClr val="black"/>
                </a:solidFill>
                <a:cs typeface="Arial" charset="0"/>
              </a:rPr>
              <a:pPr eaLnBrk="1" hangingPunct="1"/>
              <a:t>29</a:t>
            </a:fld>
            <a:endParaRPr lang="en-AU" sz="1200" dirty="0">
              <a:solidFill>
                <a:prstClr val="black"/>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3</a:t>
            </a:fld>
            <a:endParaRPr lang="en-US" dirty="0"/>
          </a:p>
        </p:txBody>
      </p:sp>
    </p:spTree>
    <p:extLst>
      <p:ext uri="{BB962C8B-B14F-4D97-AF65-F5344CB8AC3E}">
        <p14:creationId xmlns:p14="http://schemas.microsoft.com/office/powerpoint/2010/main" val="2939267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sz="1600" b="1" dirty="0" smtClean="0"/>
          </a:p>
          <a:p>
            <a:pPr marL="0" indent="0" eaLnBrk="1" hangingPunct="1">
              <a:lnSpc>
                <a:spcPct val="120000"/>
              </a:lnSpc>
              <a:spcBef>
                <a:spcPct val="0"/>
              </a:spcBef>
              <a:buFont typeface="Arial"/>
              <a:buNone/>
              <a:defRPr/>
            </a:pPr>
            <a:r>
              <a:rPr lang="en-AU" sz="1400" b="1" dirty="0" smtClean="0">
                <a:latin typeface="Calibri" charset="0"/>
              </a:rPr>
              <a:t>Read/present the points below</a:t>
            </a:r>
          </a:p>
          <a:p>
            <a:pPr eaLnBrk="1" hangingPunct="1">
              <a:lnSpc>
                <a:spcPct val="120000"/>
              </a:lnSpc>
              <a:spcBef>
                <a:spcPct val="0"/>
              </a:spcBef>
              <a:defRPr/>
            </a:pPr>
            <a:endParaRPr lang="en-AU" sz="1400" dirty="0" smtClean="0">
              <a:latin typeface="Calibri" charset="0"/>
            </a:endParaRPr>
          </a:p>
          <a:p>
            <a:pPr marL="285750" indent="-285750" eaLnBrk="1" hangingPunct="1">
              <a:lnSpc>
                <a:spcPct val="120000"/>
              </a:lnSpc>
              <a:spcBef>
                <a:spcPct val="0"/>
              </a:spcBef>
              <a:buFont typeface="Arial"/>
              <a:buChar char="•"/>
              <a:defRPr/>
            </a:pPr>
            <a:r>
              <a:rPr lang="en-AU" sz="1400" dirty="0" smtClean="0">
                <a:latin typeface="Calibri" charset="0"/>
              </a:rPr>
              <a:t>So why do we have this urge to persuade?</a:t>
            </a:r>
          </a:p>
          <a:p>
            <a:pPr marL="285750" indent="-285750" eaLnBrk="1" hangingPunct="1">
              <a:lnSpc>
                <a:spcPct val="120000"/>
              </a:lnSpc>
              <a:spcBef>
                <a:spcPct val="0"/>
              </a:spcBef>
              <a:buFont typeface="Arial"/>
              <a:buChar char="•"/>
              <a:defRPr/>
            </a:pPr>
            <a:endParaRPr lang="en-AU" sz="1400" dirty="0" smtClean="0">
              <a:latin typeface="Calibri" charset="0"/>
            </a:endParaRPr>
          </a:p>
          <a:p>
            <a:pPr marL="285750" indent="-285750" eaLnBrk="1" hangingPunct="1">
              <a:lnSpc>
                <a:spcPct val="120000"/>
              </a:lnSpc>
              <a:spcBef>
                <a:spcPct val="0"/>
              </a:spcBef>
              <a:buFont typeface="Arial"/>
              <a:buChar char="•"/>
              <a:defRPr/>
            </a:pPr>
            <a:r>
              <a:rPr lang="en-AU" sz="1400" dirty="0" smtClean="0">
                <a:latin typeface="Calibri" charset="0"/>
              </a:rPr>
              <a:t>It is called the ‘righting reflex’</a:t>
            </a:r>
          </a:p>
          <a:p>
            <a:pPr eaLnBrk="1" hangingPunct="1">
              <a:lnSpc>
                <a:spcPct val="120000"/>
              </a:lnSpc>
              <a:spcBef>
                <a:spcPct val="0"/>
              </a:spcBef>
              <a:defRPr/>
            </a:pPr>
            <a:endParaRPr lang="en-AU" sz="1400" dirty="0" smtClean="0">
              <a:latin typeface="Calibri" charset="0"/>
            </a:endParaRPr>
          </a:p>
          <a:p>
            <a:pPr marL="0" indent="0" eaLnBrk="1" hangingPunct="1">
              <a:lnSpc>
                <a:spcPct val="120000"/>
              </a:lnSpc>
              <a:spcBef>
                <a:spcPct val="0"/>
              </a:spcBef>
              <a:buFont typeface="Arial"/>
              <a:buNone/>
              <a:defRPr/>
            </a:pPr>
            <a:r>
              <a:rPr lang="en-AU" sz="1400" b="1" dirty="0" smtClean="0">
                <a:latin typeface="Calibri" charset="0"/>
              </a:rPr>
              <a:t>READ SLIDE</a:t>
            </a:r>
          </a:p>
          <a:p>
            <a:pPr>
              <a:defRPr/>
            </a:pPr>
            <a:endParaRPr lang="en-US" sz="1600" b="1" dirty="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EBA56C-D334-E74C-9711-AA0C465A34AA}" type="slidenum">
              <a:rPr lang="en-AU" sz="1200">
                <a:solidFill>
                  <a:prstClr val="black"/>
                </a:solidFill>
                <a:cs typeface="Arial" charset="0"/>
              </a:rPr>
              <a:pPr eaLnBrk="1" hangingPunct="1"/>
              <a:t>30</a:t>
            </a:fld>
            <a:endParaRPr lang="en-AU" sz="1200" dirty="0">
              <a:solidFill>
                <a:prstClr val="black"/>
              </a:solidFil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lnSpcReduction="10000"/>
          </a:bodyPr>
          <a:lstStyle/>
          <a:p>
            <a:pPr eaLnBrk="1" hangingPunct="1">
              <a:spcBef>
                <a:spcPct val="0"/>
              </a:spcBef>
              <a:defRPr/>
            </a:pPr>
            <a:r>
              <a:rPr lang="en-AU" sz="1600" b="1" dirty="0" smtClean="0">
                <a:latin typeface="Calibri" charset="0"/>
              </a:rPr>
              <a:t>FACILITATOR NOTES</a:t>
            </a:r>
          </a:p>
          <a:p>
            <a:pPr eaLnBrk="1" hangingPunct="1">
              <a:spcBef>
                <a:spcPct val="0"/>
              </a:spcBef>
              <a:defRPr/>
            </a:pPr>
            <a:endParaRPr lang="en-AU" sz="1600" b="1" dirty="0" smtClean="0">
              <a:latin typeface="Calibri" charset="0"/>
            </a:endParaRPr>
          </a:p>
          <a:p>
            <a:pPr marL="0" indent="0" eaLnBrk="1" hangingPunct="1">
              <a:lnSpc>
                <a:spcPct val="120000"/>
              </a:lnSpc>
              <a:spcBef>
                <a:spcPct val="0"/>
              </a:spcBef>
              <a:buFont typeface="Arial"/>
              <a:buNone/>
              <a:defRPr/>
            </a:pPr>
            <a:r>
              <a:rPr lang="en-AU" sz="1400" b="1" dirty="0" smtClean="0">
                <a:latin typeface="Calibri" charset="0"/>
              </a:rPr>
              <a:t>Read/present the points below</a:t>
            </a:r>
          </a:p>
          <a:p>
            <a:pPr marL="171450" indent="-171450" eaLnBrk="1" hangingPunct="1">
              <a:lnSpc>
                <a:spcPct val="120000"/>
              </a:lnSpc>
              <a:spcBef>
                <a:spcPct val="0"/>
              </a:spcBef>
              <a:buFont typeface="Arial"/>
              <a:buChar char="•"/>
              <a:defRPr/>
            </a:pPr>
            <a:endParaRPr lang="en-AU" sz="1400" b="1" dirty="0" smtClean="0">
              <a:latin typeface="Calibri" charset="0"/>
            </a:endParaRPr>
          </a:p>
          <a:p>
            <a:pPr marL="171450" indent="-171450" eaLnBrk="1" hangingPunct="1">
              <a:lnSpc>
                <a:spcPct val="120000"/>
              </a:lnSpc>
              <a:spcBef>
                <a:spcPct val="0"/>
              </a:spcBef>
              <a:buFont typeface="Arial"/>
              <a:buChar char="•"/>
              <a:defRPr/>
            </a:pPr>
            <a:r>
              <a:rPr lang="en-AU" sz="1400" dirty="0" smtClean="0">
                <a:latin typeface="Calibri" charset="0"/>
              </a:rPr>
              <a:t>Before we move on to </a:t>
            </a:r>
            <a:r>
              <a:rPr lang="en-AU" sz="1400" b="1" dirty="0" smtClean="0">
                <a:latin typeface="Calibri" charset="0"/>
              </a:rPr>
              <a:t>the Core Interview Skills, </a:t>
            </a:r>
            <a:r>
              <a:rPr lang="en-AU" sz="1400" dirty="0" smtClean="0">
                <a:latin typeface="Calibri" charset="0"/>
              </a:rPr>
              <a:t>I want to introduce the concept of </a:t>
            </a:r>
            <a:r>
              <a:rPr lang="en-AU" sz="1400" b="1" dirty="0" smtClean="0">
                <a:latin typeface="Calibri" charset="0"/>
              </a:rPr>
              <a:t>Ambivalence</a:t>
            </a:r>
            <a:endParaRPr lang="en-AU" sz="1400" dirty="0" smtClean="0">
              <a:latin typeface="Calibri" charset="0"/>
            </a:endParaRPr>
          </a:p>
          <a:p>
            <a:pPr eaLnBrk="1" hangingPunct="1">
              <a:lnSpc>
                <a:spcPct val="120000"/>
              </a:lnSpc>
              <a:spcBef>
                <a:spcPct val="0"/>
              </a:spcBef>
              <a:defRPr/>
            </a:pPr>
            <a:endParaRPr lang="en-AU" sz="1400" dirty="0" smtClean="0">
              <a:latin typeface="Calibri" charset="0"/>
            </a:endParaRPr>
          </a:p>
          <a:p>
            <a:pPr marL="0" indent="0" eaLnBrk="1" hangingPunct="1">
              <a:lnSpc>
                <a:spcPct val="120000"/>
              </a:lnSpc>
              <a:spcBef>
                <a:spcPct val="0"/>
              </a:spcBef>
              <a:buFont typeface="Arial"/>
              <a:buNone/>
              <a:defRPr/>
            </a:pPr>
            <a:r>
              <a:rPr lang="en-AU" sz="1400" b="1" dirty="0" smtClean="0">
                <a:latin typeface="Calibri" charset="0"/>
              </a:rPr>
              <a:t>READ SLIDE</a:t>
            </a:r>
          </a:p>
          <a:p>
            <a:pPr marL="171450" indent="-171450" eaLnBrk="1" hangingPunct="1">
              <a:lnSpc>
                <a:spcPct val="120000"/>
              </a:lnSpc>
              <a:spcBef>
                <a:spcPct val="0"/>
              </a:spcBef>
              <a:buFont typeface="Arial"/>
              <a:buChar char="•"/>
              <a:defRPr/>
            </a:pPr>
            <a:endParaRPr lang="en-AU" sz="1400" b="1" dirty="0" smtClean="0">
              <a:latin typeface="Calibri" charset="0"/>
            </a:endParaRPr>
          </a:p>
          <a:p>
            <a:pPr marL="171450" indent="-171450" eaLnBrk="1" hangingPunct="1">
              <a:lnSpc>
                <a:spcPct val="120000"/>
              </a:lnSpc>
              <a:spcBef>
                <a:spcPct val="0"/>
              </a:spcBef>
              <a:buFont typeface="Arial"/>
              <a:buChar char="•"/>
              <a:defRPr/>
            </a:pPr>
            <a:r>
              <a:rPr lang="en-AU" sz="1400" dirty="0" smtClean="0">
                <a:latin typeface="Calibri" charset="0"/>
              </a:rPr>
              <a:t>As you can see we have </a:t>
            </a:r>
            <a:r>
              <a:rPr lang="en-AU" sz="1400" b="1" dirty="0" smtClean="0">
                <a:latin typeface="Calibri" charset="0"/>
              </a:rPr>
              <a:t>CHANGE talk - </a:t>
            </a:r>
            <a:r>
              <a:rPr lang="en-AU" sz="1400" dirty="0" smtClean="0">
                <a:latin typeface="Calibri" charset="0"/>
              </a:rPr>
              <a:t>which is where the woman talks about the</a:t>
            </a:r>
            <a:r>
              <a:rPr lang="en-AU" sz="1400" b="1" dirty="0" smtClean="0">
                <a:latin typeface="Calibri" charset="0"/>
              </a:rPr>
              <a:t> benefits </a:t>
            </a:r>
          </a:p>
          <a:p>
            <a:pPr marL="171450" indent="-171450" eaLnBrk="1" hangingPunct="1">
              <a:lnSpc>
                <a:spcPct val="120000"/>
              </a:lnSpc>
              <a:spcBef>
                <a:spcPct val="0"/>
              </a:spcBef>
              <a:buFont typeface="Arial"/>
              <a:buChar char="•"/>
              <a:defRPr/>
            </a:pPr>
            <a:r>
              <a:rPr lang="en-AU" sz="1400" dirty="0" smtClean="0">
                <a:latin typeface="Calibri" charset="0"/>
              </a:rPr>
              <a:t>And on the other hand, we have </a:t>
            </a:r>
            <a:r>
              <a:rPr lang="en-AU" sz="1400" b="1" dirty="0" smtClean="0">
                <a:latin typeface="Calibri" charset="0"/>
              </a:rPr>
              <a:t>SUSTAIN talk </a:t>
            </a:r>
            <a:r>
              <a:rPr lang="en-AU" sz="1400" dirty="0" smtClean="0">
                <a:latin typeface="Calibri" charset="0"/>
              </a:rPr>
              <a:t>or the perceived </a:t>
            </a:r>
            <a:r>
              <a:rPr lang="en-AU" sz="1400" b="1" dirty="0" smtClean="0">
                <a:latin typeface="Calibri" charset="0"/>
              </a:rPr>
              <a:t>barriers</a:t>
            </a:r>
            <a:r>
              <a:rPr lang="en-AU" sz="1400" dirty="0" smtClean="0">
                <a:latin typeface="Calibri" charset="0"/>
              </a:rPr>
              <a:t> to change</a:t>
            </a:r>
          </a:p>
          <a:p>
            <a:pPr eaLnBrk="1" hangingPunct="1">
              <a:lnSpc>
                <a:spcPct val="120000"/>
              </a:lnSpc>
              <a:spcBef>
                <a:spcPct val="0"/>
              </a:spcBef>
              <a:defRPr/>
            </a:pPr>
            <a:endParaRPr lang="en-AU" sz="1400" dirty="0" smtClean="0">
              <a:latin typeface="Calibri" charset="0"/>
            </a:endParaRPr>
          </a:p>
          <a:p>
            <a:pPr marL="171450" indent="-171450" eaLnBrk="1" hangingPunct="1">
              <a:lnSpc>
                <a:spcPct val="120000"/>
              </a:lnSpc>
              <a:spcBef>
                <a:spcPct val="0"/>
              </a:spcBef>
              <a:buFont typeface="Arial"/>
              <a:buChar char="•"/>
              <a:defRPr/>
            </a:pPr>
            <a:r>
              <a:rPr lang="en-AU" sz="1400" dirty="0" smtClean="0">
                <a:latin typeface="Calibri" charset="0"/>
              </a:rPr>
              <a:t>This is the most common place for people to get stuck - fluctuating between the two sides</a:t>
            </a:r>
          </a:p>
          <a:p>
            <a:pPr eaLnBrk="1" hangingPunct="1">
              <a:lnSpc>
                <a:spcPct val="120000"/>
              </a:lnSpc>
              <a:spcBef>
                <a:spcPct val="0"/>
              </a:spcBef>
              <a:defRPr/>
            </a:pPr>
            <a:endParaRPr lang="en-AU" sz="1400" dirty="0" smtClean="0">
              <a:latin typeface="Calibri" charset="0"/>
            </a:endParaRPr>
          </a:p>
          <a:p>
            <a:pPr marL="171450" indent="-171450" eaLnBrk="1" hangingPunct="1">
              <a:lnSpc>
                <a:spcPct val="120000"/>
              </a:lnSpc>
              <a:spcBef>
                <a:spcPct val="0"/>
              </a:spcBef>
              <a:buFont typeface="Arial"/>
              <a:buChar char="•"/>
              <a:defRPr/>
            </a:pPr>
            <a:r>
              <a:rPr lang="en-AU" sz="1400" dirty="0" smtClean="0">
                <a:latin typeface="Calibri" charset="0"/>
              </a:rPr>
              <a:t>When this happens a person can be said to be a ‘contemplator’</a:t>
            </a:r>
            <a:endParaRPr lang="en-US" sz="1400" dirty="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695E09-8E92-F349-A688-356FC9CE5616}" type="slidenum">
              <a:rPr lang="en-AU" sz="1200">
                <a:solidFill>
                  <a:prstClr val="black"/>
                </a:solidFill>
                <a:cs typeface="Arial" charset="0"/>
              </a:rPr>
              <a:pPr eaLnBrk="1" hangingPunct="1"/>
              <a:t>31</a:t>
            </a:fld>
            <a:endParaRPr lang="en-AU" sz="1200" dirty="0">
              <a:solidFill>
                <a:prstClr val="black"/>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10000"/>
          </a:bodyPr>
          <a:lstStyle/>
          <a:p>
            <a:pPr eaLnBrk="1" hangingPunct="1">
              <a:lnSpc>
                <a:spcPct val="80000"/>
              </a:lnSpc>
              <a:defRPr/>
            </a:pPr>
            <a:r>
              <a:rPr lang="en-AU" sz="1600" b="1" dirty="0" smtClean="0">
                <a:latin typeface="Calibri" charset="0"/>
              </a:rPr>
              <a:t>FACILITATOR NOTES</a:t>
            </a:r>
          </a:p>
          <a:p>
            <a:pPr eaLnBrk="1" hangingPunct="1">
              <a:lnSpc>
                <a:spcPct val="80000"/>
              </a:lnSpc>
              <a:defRPr/>
            </a:pPr>
            <a:endParaRPr lang="en-AU" sz="1600" b="1" dirty="0" smtClean="0">
              <a:latin typeface="Calibri" charset="0"/>
            </a:endParaRPr>
          </a:p>
          <a:p>
            <a:pPr marL="0" indent="0" eaLnBrk="1" hangingPunct="1">
              <a:lnSpc>
                <a:spcPct val="120000"/>
              </a:lnSpc>
              <a:buFont typeface="Arial"/>
              <a:buNone/>
              <a:defRPr/>
            </a:pPr>
            <a:r>
              <a:rPr lang="en-AU" sz="1400" b="1" dirty="0" smtClean="0">
                <a:latin typeface="Calibri" charset="0"/>
              </a:rPr>
              <a:t>Read/present the points on the slide</a:t>
            </a:r>
          </a:p>
          <a:p>
            <a:pPr eaLnBrk="1" hangingPunct="1">
              <a:lnSpc>
                <a:spcPct val="120000"/>
              </a:lnSpc>
              <a:defRPr/>
            </a:pPr>
            <a:endParaRPr lang="en-AU" sz="1400" b="1" dirty="0" smtClean="0">
              <a:latin typeface="Calibri" charset="0"/>
            </a:endParaRPr>
          </a:p>
          <a:p>
            <a:pPr marL="171450" indent="-171450" eaLnBrk="1" hangingPunct="1">
              <a:lnSpc>
                <a:spcPct val="120000"/>
              </a:lnSpc>
              <a:buFont typeface="Arial"/>
              <a:buChar char="•"/>
              <a:defRPr/>
            </a:pPr>
            <a:r>
              <a:rPr lang="en-AU" sz="1400" b="1" dirty="0" smtClean="0">
                <a:latin typeface="Calibri" charset="0"/>
              </a:rPr>
              <a:t>Then state:</a:t>
            </a:r>
            <a:endParaRPr lang="en-AU" sz="1400" dirty="0" smtClean="0">
              <a:latin typeface="Calibri" charset="0"/>
            </a:endParaRPr>
          </a:p>
          <a:p>
            <a:pPr marL="171450" indent="-171450" eaLnBrk="1" hangingPunct="1">
              <a:lnSpc>
                <a:spcPct val="120000"/>
              </a:lnSpc>
              <a:buFont typeface="Arial"/>
              <a:buChar char="•"/>
              <a:defRPr/>
            </a:pPr>
            <a:r>
              <a:rPr lang="en-AU" sz="1400" dirty="0" smtClean="0">
                <a:latin typeface="Calibri" charset="0"/>
              </a:rPr>
              <a:t>Closed questions will not encourage the woman to explore her situation or consider the possibility of change</a:t>
            </a:r>
          </a:p>
          <a:p>
            <a:pPr marL="171450" indent="-171450" eaLnBrk="1" hangingPunct="1">
              <a:lnSpc>
                <a:spcPct val="120000"/>
              </a:lnSpc>
              <a:buFont typeface="Arial"/>
              <a:buChar char="•"/>
              <a:defRPr/>
            </a:pPr>
            <a:r>
              <a:rPr lang="en-AU" sz="1400" dirty="0" smtClean="0">
                <a:latin typeface="Calibri" charset="0"/>
              </a:rPr>
              <a:t>You routinely use </a:t>
            </a:r>
            <a:r>
              <a:rPr lang="en-AU" sz="1400" b="1" dirty="0" smtClean="0">
                <a:latin typeface="Calibri" charset="0"/>
              </a:rPr>
              <a:t>open questions </a:t>
            </a:r>
            <a:r>
              <a:rPr lang="en-AU" sz="1400" dirty="0" smtClean="0">
                <a:latin typeface="Calibri" charset="0"/>
              </a:rPr>
              <a:t>as a way of establishing rapport with women - so you already know how to do this!</a:t>
            </a:r>
            <a:endParaRPr lang="en-AU" sz="1400" b="1" dirty="0" smtClean="0">
              <a:latin typeface="Calibri" charset="0"/>
            </a:endParaRPr>
          </a:p>
          <a:p>
            <a:pPr marL="171450" indent="-171450" eaLnBrk="1" hangingPunct="1">
              <a:lnSpc>
                <a:spcPct val="120000"/>
              </a:lnSpc>
              <a:buFont typeface="Arial"/>
              <a:buChar char="•"/>
              <a:defRPr/>
            </a:pPr>
            <a:r>
              <a:rPr lang="en-AU" sz="1400" b="1" dirty="0" smtClean="0">
                <a:latin typeface="Calibri" charset="0"/>
              </a:rPr>
              <a:t>Questions like:</a:t>
            </a:r>
          </a:p>
          <a:p>
            <a:pPr marL="628650" lvl="1" indent="-171450" eaLnBrk="1" hangingPunct="1">
              <a:lnSpc>
                <a:spcPct val="120000"/>
              </a:lnSpc>
              <a:buFont typeface="Arial"/>
              <a:buChar char="•"/>
              <a:defRPr/>
            </a:pPr>
            <a:r>
              <a:rPr lang="en-AU" sz="1400" dirty="0" smtClean="0">
                <a:latin typeface="Calibri" charset="0"/>
              </a:rPr>
              <a:t>How are you today?</a:t>
            </a:r>
          </a:p>
          <a:p>
            <a:pPr marL="628650" lvl="1" indent="-171450" eaLnBrk="1" hangingPunct="1">
              <a:lnSpc>
                <a:spcPct val="120000"/>
              </a:lnSpc>
              <a:buFont typeface="Arial"/>
              <a:buChar char="•"/>
              <a:defRPr/>
            </a:pPr>
            <a:r>
              <a:rPr lang="en-AU" sz="1400" dirty="0" smtClean="0">
                <a:latin typeface="Calibri" charset="0"/>
              </a:rPr>
              <a:t>What’s been happening since the last time I saw you?</a:t>
            </a:r>
          </a:p>
          <a:p>
            <a:pPr marL="628650" lvl="1" indent="-171450" eaLnBrk="1" hangingPunct="1">
              <a:lnSpc>
                <a:spcPct val="120000"/>
              </a:lnSpc>
              <a:buFont typeface="Arial"/>
              <a:buChar char="•"/>
              <a:defRPr/>
            </a:pPr>
            <a:r>
              <a:rPr lang="en-AU" sz="1400" dirty="0" smtClean="0">
                <a:latin typeface="Calibri" charset="0"/>
              </a:rPr>
              <a:t>How can I help? </a:t>
            </a:r>
            <a:endParaRPr lang="en-AU" sz="1400" b="1" dirty="0" smtClean="0">
              <a:latin typeface="Calibri" charset="0"/>
            </a:endParaRPr>
          </a:p>
          <a:p>
            <a:pPr marL="0" indent="0" eaLnBrk="1" hangingPunct="1">
              <a:lnSpc>
                <a:spcPct val="120000"/>
              </a:lnSpc>
              <a:buFont typeface="Arial"/>
              <a:buNone/>
              <a:defRPr/>
            </a:pPr>
            <a:endParaRPr lang="en-AU" sz="1400" b="1" dirty="0" smtClean="0">
              <a:latin typeface="Calibri" charset="0"/>
            </a:endParaRPr>
          </a:p>
          <a:p>
            <a:pPr marL="0" indent="0" eaLnBrk="1" hangingPunct="1">
              <a:lnSpc>
                <a:spcPct val="120000"/>
              </a:lnSpc>
              <a:buFont typeface="Arial"/>
              <a:buNone/>
              <a:defRPr/>
            </a:pPr>
            <a:r>
              <a:rPr lang="en-AU" sz="1400" b="1" dirty="0" smtClean="0">
                <a:latin typeface="Calibri" charset="0"/>
              </a:rPr>
              <a:t>ACTIVITY</a:t>
            </a:r>
          </a:p>
          <a:p>
            <a:pPr marL="171450" indent="-171450" eaLnBrk="1" hangingPunct="1">
              <a:lnSpc>
                <a:spcPct val="120000"/>
              </a:lnSpc>
              <a:buFont typeface="Arial"/>
              <a:buChar char="•"/>
              <a:defRPr/>
            </a:pPr>
            <a:r>
              <a:rPr lang="en-AU" sz="1400" dirty="0" smtClean="0">
                <a:latin typeface="Calibri" charset="0"/>
              </a:rPr>
              <a:t>Ask the group - Does anyone want to have a go at turning these closed questions into open questions?</a:t>
            </a:r>
            <a:endParaRPr lang="en-AU" sz="1400" b="1" i="1" dirty="0" smtClean="0">
              <a:latin typeface="Calibri" charset="0"/>
            </a:endParaRPr>
          </a:p>
          <a:p>
            <a:pPr eaLnBrk="1" hangingPunct="1">
              <a:lnSpc>
                <a:spcPct val="120000"/>
              </a:lnSpc>
              <a:defRPr/>
            </a:pPr>
            <a:r>
              <a:rPr lang="en-AU" sz="1400" i="1" dirty="0" smtClean="0">
                <a:latin typeface="Calibri" charset="0"/>
              </a:rPr>
              <a:t>(Allow time for suggestions and acknowledge any suggestions or effort prior to next side)</a:t>
            </a:r>
          </a:p>
          <a:p>
            <a:pPr eaLnBrk="1" hangingPunct="1">
              <a:lnSpc>
                <a:spcPct val="120000"/>
              </a:lnSpc>
              <a:defRPr/>
            </a:pPr>
            <a:endParaRPr lang="en-AU" sz="1400" i="1" dirty="0" smtClean="0">
              <a:latin typeface="Calibri" charset="0"/>
            </a:endParaRPr>
          </a:p>
          <a:p>
            <a:pPr marL="0" indent="0" eaLnBrk="1" hangingPunct="1">
              <a:lnSpc>
                <a:spcPct val="120000"/>
              </a:lnSpc>
              <a:buFont typeface="Arial"/>
              <a:buNone/>
              <a:defRPr/>
            </a:pPr>
            <a:r>
              <a:rPr lang="en-AU" sz="1400" b="0" dirty="0" smtClean="0">
                <a:latin typeface="Calibri" charset="0"/>
              </a:rPr>
              <a:t>NEXT SLIDE</a:t>
            </a:r>
            <a:endParaRPr lang="en-US" sz="1400" b="0" dirty="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F4ED80-BC1B-114A-9CE8-821AAA3F4046}" type="slidenum">
              <a:rPr lang="en-AU" sz="1200">
                <a:solidFill>
                  <a:prstClr val="black"/>
                </a:solidFill>
                <a:cs typeface="Arial" charset="0"/>
              </a:rPr>
              <a:pPr eaLnBrk="1" hangingPunct="1"/>
              <a:t>32</a:t>
            </a:fld>
            <a:endParaRPr lang="en-AU" sz="1200" dirty="0">
              <a:solidFill>
                <a:prstClr val="black"/>
              </a:solidFill>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sz="1600" b="1" dirty="0" smtClean="0"/>
          </a:p>
          <a:p>
            <a:pPr marL="285750" indent="-285750" eaLnBrk="1" hangingPunct="1">
              <a:lnSpc>
                <a:spcPct val="120000"/>
              </a:lnSpc>
              <a:buFont typeface="Arial"/>
              <a:buChar char="•"/>
              <a:defRPr/>
            </a:pPr>
            <a:r>
              <a:rPr lang="en-AU" sz="1400" b="1" dirty="0" smtClean="0">
                <a:latin typeface="Calibri" charset="0"/>
              </a:rPr>
              <a:t>FIRST comment on the responses from the group, for example:</a:t>
            </a:r>
          </a:p>
          <a:p>
            <a:pPr marL="285750" indent="-285750" eaLnBrk="1" hangingPunct="1">
              <a:lnSpc>
                <a:spcPct val="120000"/>
              </a:lnSpc>
              <a:buFont typeface="Arial"/>
              <a:buChar char="•"/>
              <a:defRPr/>
            </a:pPr>
            <a:endParaRPr lang="en-AU" sz="1400" b="1" dirty="0" smtClean="0">
              <a:latin typeface="Calibri" charset="0"/>
            </a:endParaRPr>
          </a:p>
          <a:p>
            <a:pPr marL="742950" lvl="1" indent="-285750" eaLnBrk="1" hangingPunct="1">
              <a:lnSpc>
                <a:spcPct val="120000"/>
              </a:lnSpc>
              <a:buFont typeface="Arial"/>
              <a:buChar char="•"/>
              <a:defRPr/>
            </a:pPr>
            <a:r>
              <a:rPr lang="en-AU" sz="1400" i="1" dirty="0" smtClean="0">
                <a:latin typeface="Calibri" charset="0"/>
              </a:rPr>
              <a:t>“These examples are similar or much the same as the examples you gave me”</a:t>
            </a:r>
          </a:p>
          <a:p>
            <a:pPr eaLnBrk="1" hangingPunct="1">
              <a:lnSpc>
                <a:spcPct val="120000"/>
              </a:lnSpc>
              <a:defRPr/>
            </a:pPr>
            <a:endParaRPr lang="en-AU" sz="1400" dirty="0" smtClean="0">
              <a:latin typeface="Calibri" charset="0"/>
            </a:endParaRPr>
          </a:p>
          <a:p>
            <a:pPr marL="285750" indent="-285750" eaLnBrk="1" hangingPunct="1">
              <a:lnSpc>
                <a:spcPct val="120000"/>
              </a:lnSpc>
              <a:buFont typeface="Arial"/>
              <a:buChar char="•"/>
              <a:defRPr/>
            </a:pPr>
            <a:r>
              <a:rPr lang="en-AU" sz="1400" dirty="0" smtClean="0">
                <a:latin typeface="Calibri" charset="0"/>
              </a:rPr>
              <a:t>Now let’s have a closer look at what the woman’s possible answers could mean for the interview process</a:t>
            </a:r>
          </a:p>
          <a:p>
            <a:pPr eaLnBrk="1" hangingPunct="1">
              <a:lnSpc>
                <a:spcPct val="120000"/>
              </a:lnSpc>
              <a:defRPr/>
            </a:pPr>
            <a:endParaRPr lang="en-AU" sz="1400" b="1" dirty="0" smtClean="0">
              <a:latin typeface="Calibri" charset="0"/>
            </a:endParaRPr>
          </a:p>
          <a:p>
            <a:pPr marL="285750" indent="-285750" eaLnBrk="1" hangingPunct="1">
              <a:lnSpc>
                <a:spcPct val="120000"/>
              </a:lnSpc>
              <a:buFont typeface="Arial"/>
              <a:buChar char="•"/>
              <a:defRPr/>
            </a:pPr>
            <a:r>
              <a:rPr lang="en-AU" sz="1400" b="1" dirty="0" smtClean="0">
                <a:latin typeface="Calibri" charset="0"/>
              </a:rPr>
              <a:t>READ SLIDE </a:t>
            </a:r>
            <a:r>
              <a:rPr lang="en-AU" sz="1400" dirty="0" smtClean="0">
                <a:latin typeface="Calibri" charset="0"/>
              </a:rPr>
              <a:t>and focus on the </a:t>
            </a:r>
            <a:r>
              <a:rPr lang="en-AU" sz="1400" b="1" dirty="0" smtClean="0">
                <a:latin typeface="Calibri" charset="0"/>
              </a:rPr>
              <a:t>BOLD statements </a:t>
            </a:r>
            <a:endParaRPr lang="en-US" sz="1400" b="1" dirty="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DD7206-4E20-F441-90D9-DBBBD3226B7F}" type="slidenum">
              <a:rPr lang="en-AU" sz="1200">
                <a:solidFill>
                  <a:prstClr val="black"/>
                </a:solidFill>
                <a:cs typeface="Arial" charset="0"/>
              </a:rPr>
              <a:pPr eaLnBrk="1" hangingPunct="1"/>
              <a:t>33</a:t>
            </a:fld>
            <a:endParaRPr lang="en-AU" sz="1200" dirty="0">
              <a:solidFill>
                <a:prstClr val="black"/>
              </a:solidFill>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AU" sz="1600" b="1" dirty="0" smtClean="0">
                <a:latin typeface="Calibri" charset="0"/>
              </a:rPr>
              <a:t>FACILITATOR NOTES</a:t>
            </a:r>
          </a:p>
          <a:p>
            <a:pPr eaLnBrk="1" hangingPunct="1">
              <a:spcBef>
                <a:spcPct val="0"/>
              </a:spcBef>
              <a:defRPr/>
            </a:pPr>
            <a:endParaRPr lang="en-AU" sz="1600" b="1" dirty="0" smtClean="0">
              <a:latin typeface="Calibri" charset="0"/>
            </a:endParaRPr>
          </a:p>
          <a:p>
            <a:pPr marL="0" indent="0" eaLnBrk="1" hangingPunct="1">
              <a:lnSpc>
                <a:spcPct val="120000"/>
              </a:lnSpc>
              <a:spcBef>
                <a:spcPct val="0"/>
              </a:spcBef>
              <a:buFont typeface="Arial"/>
              <a:buNone/>
              <a:defRPr/>
            </a:pPr>
            <a:r>
              <a:rPr lang="en-AU" sz="1400" b="1" dirty="0" smtClean="0">
                <a:latin typeface="Calibri" charset="0"/>
              </a:rPr>
              <a:t>Read/present the points below</a:t>
            </a:r>
          </a:p>
          <a:p>
            <a:pPr eaLnBrk="1" hangingPunct="1">
              <a:lnSpc>
                <a:spcPct val="120000"/>
              </a:lnSpc>
              <a:spcBef>
                <a:spcPct val="0"/>
              </a:spcBef>
              <a:defRPr/>
            </a:pPr>
            <a:endParaRPr lang="en-AU" sz="1400" b="1" dirty="0">
              <a:latin typeface="Calibri" charset="0"/>
            </a:endParaRPr>
          </a:p>
          <a:p>
            <a:pPr marL="285750" indent="-285750" eaLnBrk="1" hangingPunct="1">
              <a:lnSpc>
                <a:spcPct val="120000"/>
              </a:lnSpc>
              <a:spcBef>
                <a:spcPct val="0"/>
              </a:spcBef>
              <a:buFont typeface="Arial"/>
              <a:buChar char="•"/>
              <a:defRPr/>
            </a:pPr>
            <a:r>
              <a:rPr lang="en-AU" sz="1400" dirty="0">
                <a:latin typeface="Calibri" charset="0"/>
              </a:rPr>
              <a:t>So where do we </a:t>
            </a:r>
            <a:r>
              <a:rPr lang="en-AU" sz="1400" dirty="0" smtClean="0">
                <a:latin typeface="Calibri" charset="0"/>
              </a:rPr>
              <a:t>start? </a:t>
            </a:r>
          </a:p>
          <a:p>
            <a:pPr marL="285750" indent="-285750" eaLnBrk="1" hangingPunct="1">
              <a:lnSpc>
                <a:spcPct val="120000"/>
              </a:lnSpc>
              <a:spcBef>
                <a:spcPct val="0"/>
              </a:spcBef>
              <a:buFont typeface="Arial"/>
              <a:buChar char="•"/>
              <a:defRPr/>
            </a:pPr>
            <a:r>
              <a:rPr lang="en-AU" sz="1400" dirty="0" smtClean="0">
                <a:latin typeface="Calibri" charset="0"/>
              </a:rPr>
              <a:t>How </a:t>
            </a:r>
            <a:r>
              <a:rPr lang="en-AU" sz="1400" dirty="0">
                <a:latin typeface="Calibri" charset="0"/>
              </a:rPr>
              <a:t>do we engage the woman in such a way the she </a:t>
            </a:r>
            <a:r>
              <a:rPr lang="en-AU" sz="1400" dirty="0" smtClean="0">
                <a:latin typeface="Calibri" charset="0"/>
              </a:rPr>
              <a:t>becomes </a:t>
            </a:r>
            <a:r>
              <a:rPr lang="en-AU" sz="1400" dirty="0">
                <a:latin typeface="Calibri" charset="0"/>
              </a:rPr>
              <a:t>an active participant in the change </a:t>
            </a:r>
            <a:r>
              <a:rPr lang="en-AU" sz="1400" dirty="0" smtClean="0">
                <a:latin typeface="Calibri" charset="0"/>
              </a:rPr>
              <a:t>process?</a:t>
            </a:r>
            <a:endParaRPr lang="en-AU" sz="1400" dirty="0">
              <a:latin typeface="Calibri" charset="0"/>
            </a:endParaRPr>
          </a:p>
          <a:p>
            <a:pPr marL="285750" indent="-285750" eaLnBrk="1" hangingPunct="1">
              <a:lnSpc>
                <a:spcPct val="120000"/>
              </a:lnSpc>
              <a:spcBef>
                <a:spcPct val="0"/>
              </a:spcBef>
              <a:buFont typeface="Arial"/>
              <a:buChar char="•"/>
              <a:defRPr/>
            </a:pPr>
            <a:endParaRPr lang="en-AU" sz="1400" dirty="0">
              <a:latin typeface="Calibri" charset="0"/>
            </a:endParaRPr>
          </a:p>
          <a:p>
            <a:pPr marL="285750" indent="-285750" eaLnBrk="1" hangingPunct="1">
              <a:lnSpc>
                <a:spcPct val="120000"/>
              </a:lnSpc>
              <a:spcBef>
                <a:spcPct val="0"/>
              </a:spcBef>
              <a:buFont typeface="Arial"/>
              <a:buChar char="•"/>
              <a:defRPr/>
            </a:pPr>
            <a:r>
              <a:rPr lang="en-AU" sz="1400" dirty="0">
                <a:latin typeface="Calibri" charset="0"/>
              </a:rPr>
              <a:t>We start by practicing </a:t>
            </a:r>
            <a:r>
              <a:rPr lang="en-AU" sz="1400" b="1" dirty="0">
                <a:latin typeface="Calibri" charset="0"/>
              </a:rPr>
              <a:t>OARS</a:t>
            </a:r>
            <a:r>
              <a:rPr lang="en-AU" sz="1400" dirty="0">
                <a:latin typeface="Calibri" charset="0"/>
              </a:rPr>
              <a:t>, which are the core interviewing skills, that will enable you </a:t>
            </a:r>
            <a:r>
              <a:rPr lang="en-AU" sz="1400" dirty="0" smtClean="0">
                <a:latin typeface="Calibri" charset="0"/>
              </a:rPr>
              <a:t>to:</a:t>
            </a:r>
          </a:p>
          <a:p>
            <a:pPr marL="742950" lvl="1" indent="-285750" eaLnBrk="1" hangingPunct="1">
              <a:lnSpc>
                <a:spcPct val="120000"/>
              </a:lnSpc>
              <a:spcBef>
                <a:spcPct val="0"/>
              </a:spcBef>
              <a:buFont typeface="Arial"/>
              <a:buChar char="•"/>
              <a:defRPr/>
            </a:pPr>
            <a:r>
              <a:rPr lang="en-AU" sz="1400" dirty="0" smtClean="0">
                <a:latin typeface="Calibri" charset="0"/>
              </a:rPr>
              <a:t>Establish rapport</a:t>
            </a:r>
          </a:p>
          <a:p>
            <a:pPr marL="742950" lvl="1" indent="-285750" eaLnBrk="1" hangingPunct="1">
              <a:lnSpc>
                <a:spcPct val="120000"/>
              </a:lnSpc>
              <a:spcBef>
                <a:spcPct val="0"/>
              </a:spcBef>
              <a:buFont typeface="Arial"/>
              <a:buChar char="•"/>
              <a:defRPr/>
            </a:pPr>
            <a:r>
              <a:rPr lang="en-AU" sz="1400" dirty="0" smtClean="0">
                <a:latin typeface="Calibri" charset="0"/>
              </a:rPr>
              <a:t>Maintain </a:t>
            </a:r>
            <a:r>
              <a:rPr lang="en-AU" sz="1400" dirty="0">
                <a:latin typeface="Calibri" charset="0"/>
              </a:rPr>
              <a:t>a working relationship and </a:t>
            </a:r>
            <a:endParaRPr lang="en-AU" sz="1400" dirty="0" smtClean="0">
              <a:latin typeface="Calibri" charset="0"/>
            </a:endParaRPr>
          </a:p>
          <a:p>
            <a:pPr marL="742950" lvl="1" indent="-285750" eaLnBrk="1" hangingPunct="1">
              <a:lnSpc>
                <a:spcPct val="120000"/>
              </a:lnSpc>
              <a:spcBef>
                <a:spcPct val="0"/>
              </a:spcBef>
              <a:buFont typeface="Arial"/>
              <a:buChar char="•"/>
              <a:defRPr/>
            </a:pPr>
            <a:r>
              <a:rPr lang="en-AU" sz="1400" dirty="0" smtClean="0">
                <a:latin typeface="Calibri" charset="0"/>
              </a:rPr>
              <a:t>Encourage </a:t>
            </a:r>
            <a:r>
              <a:rPr lang="en-AU" sz="1400" dirty="0">
                <a:latin typeface="Calibri" charset="0"/>
              </a:rPr>
              <a:t>the woman to find her own </a:t>
            </a:r>
            <a:r>
              <a:rPr lang="en-AU" sz="1400" dirty="0" smtClean="0">
                <a:latin typeface="Calibri" charset="0"/>
              </a:rPr>
              <a:t>solutions</a:t>
            </a:r>
            <a:endParaRPr lang="en-AU" sz="1400" dirty="0">
              <a:latin typeface="Calibri" charset="0"/>
            </a:endParaRPr>
          </a:p>
          <a:p>
            <a:pPr marL="285750" indent="-285750" eaLnBrk="1" hangingPunct="1">
              <a:lnSpc>
                <a:spcPct val="120000"/>
              </a:lnSpc>
              <a:spcBef>
                <a:spcPct val="0"/>
              </a:spcBef>
              <a:buFont typeface="Arial"/>
              <a:buChar char="•"/>
              <a:defRPr/>
            </a:pPr>
            <a:endParaRPr lang="en-AU" sz="1400" dirty="0">
              <a:latin typeface="Calibri" charset="0"/>
            </a:endParaRPr>
          </a:p>
          <a:p>
            <a:pPr marL="285750" indent="-285750" eaLnBrk="1" hangingPunct="1">
              <a:lnSpc>
                <a:spcPct val="120000"/>
              </a:lnSpc>
              <a:spcBef>
                <a:spcPct val="0"/>
              </a:spcBef>
              <a:buFont typeface="Arial"/>
              <a:buChar char="•"/>
              <a:defRPr/>
            </a:pPr>
            <a:r>
              <a:rPr lang="en-AU" sz="1400" dirty="0">
                <a:latin typeface="Calibri" charset="0"/>
              </a:rPr>
              <a:t>At first you will need to make a commitment to practice these skills and with time they will get easier and become a natural part of your </a:t>
            </a:r>
            <a:r>
              <a:rPr lang="en-AU" sz="1400" dirty="0" smtClean="0">
                <a:latin typeface="Calibri" charset="0"/>
              </a:rPr>
              <a:t>practice</a:t>
            </a:r>
            <a:endParaRPr lang="en-AU" sz="1400" dirty="0">
              <a:latin typeface="Calibri" charset="0"/>
            </a:endParaRPr>
          </a:p>
          <a:p>
            <a:pPr eaLnBrk="1" hangingPunct="1">
              <a:spcBef>
                <a:spcPct val="0"/>
              </a:spcBef>
              <a:defRPr/>
            </a:pPr>
            <a:endParaRPr lang="en-AU" sz="1800" dirty="0">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28381-B12C-7B45-A6F2-40F4A550B2C4}" type="slidenum">
              <a:rPr lang="en-AU" sz="1200">
                <a:solidFill>
                  <a:prstClr val="black"/>
                </a:solidFill>
              </a:rPr>
              <a:pPr eaLnBrk="1" hangingPunct="1"/>
              <a:t>34</a:t>
            </a:fld>
            <a:endParaRPr lang="en-AU" sz="1200"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sz="1600" b="1" dirty="0" smtClean="0"/>
          </a:p>
          <a:p>
            <a:pPr marL="0" indent="0" eaLnBrk="1" hangingPunct="1">
              <a:buFont typeface="Arial"/>
              <a:buNone/>
              <a:defRPr/>
            </a:pPr>
            <a:r>
              <a:rPr lang="en-AU" sz="1400" b="1" dirty="0" smtClean="0">
                <a:latin typeface="Calibri" charset="0"/>
              </a:rPr>
              <a:t>Read/present the points on the slide</a:t>
            </a:r>
          </a:p>
          <a:p>
            <a:pPr marL="285750" indent="-285750" eaLnBrk="1" hangingPunct="1">
              <a:buFont typeface="Arial"/>
              <a:buChar char="•"/>
              <a:defRPr/>
            </a:pPr>
            <a:endParaRPr lang="en-AU" sz="1400" b="1" dirty="0" smtClean="0">
              <a:latin typeface="Calibri" charset="0"/>
            </a:endParaRPr>
          </a:p>
          <a:p>
            <a:pPr marL="0" indent="0" eaLnBrk="1" hangingPunct="1">
              <a:buFont typeface="Arial"/>
              <a:buNone/>
              <a:defRPr/>
            </a:pPr>
            <a:r>
              <a:rPr lang="en-AU" sz="1400" b="1" dirty="0" smtClean="0">
                <a:latin typeface="Calibri" charset="0"/>
              </a:rPr>
              <a:t>Then state:</a:t>
            </a:r>
            <a:endParaRPr lang="en-AU" sz="1400" dirty="0" smtClean="0">
              <a:latin typeface="Calibri" charset="0"/>
            </a:endParaRPr>
          </a:p>
          <a:p>
            <a:pPr marL="285750" indent="-285750" eaLnBrk="1" hangingPunct="1">
              <a:buFont typeface="Arial"/>
              <a:buChar char="•"/>
              <a:defRPr/>
            </a:pPr>
            <a:r>
              <a:rPr lang="en-AU" sz="1400" dirty="0" smtClean="0">
                <a:latin typeface="Calibri" charset="0"/>
              </a:rPr>
              <a:t>So through the use of open questions you gain valuable information that you can use to focus and guide the conversation</a:t>
            </a:r>
          </a:p>
          <a:p>
            <a:pPr marL="285750" indent="-285750" eaLnBrk="1" hangingPunct="1">
              <a:buFont typeface="Arial"/>
              <a:buChar char="•"/>
              <a:defRPr/>
            </a:pPr>
            <a:r>
              <a:rPr lang="en-AU" sz="1400" dirty="0" smtClean="0">
                <a:latin typeface="Calibri" charset="0"/>
              </a:rPr>
              <a:t>Open questions will also enable you to work in partnership with the woman and provide her with an opportunity to gain insight into her situation</a:t>
            </a:r>
          </a:p>
          <a:p>
            <a:pPr marL="285750" indent="-285750" eaLnBrk="1" hangingPunct="1">
              <a:buFont typeface="Arial"/>
              <a:buChar char="•"/>
              <a:defRPr/>
            </a:pPr>
            <a:r>
              <a:rPr lang="en-AU" sz="1400" dirty="0" smtClean="0">
                <a:latin typeface="Calibri" charset="0"/>
              </a:rPr>
              <a:t>In your handouts you have examples of specific open questions that are designed to </a:t>
            </a:r>
            <a:r>
              <a:rPr lang="en-AU" sz="1400" b="1" dirty="0" smtClean="0">
                <a:latin typeface="Calibri" charset="0"/>
              </a:rPr>
              <a:t>focus</a:t>
            </a:r>
            <a:r>
              <a:rPr lang="en-AU" sz="1400" dirty="0" smtClean="0">
                <a:latin typeface="Calibri" charset="0"/>
              </a:rPr>
              <a:t> the interview and elicit specific responses from the woman</a:t>
            </a:r>
          </a:p>
          <a:p>
            <a:pPr marL="285750" indent="-285750" eaLnBrk="1" hangingPunct="1">
              <a:buFont typeface="Arial"/>
              <a:buChar char="•"/>
              <a:defRPr/>
            </a:pPr>
            <a:r>
              <a:rPr lang="en-AU" sz="1400" b="0" dirty="0" smtClean="0">
                <a:latin typeface="Calibri" charset="0"/>
              </a:rPr>
              <a:t>(Show participants</a:t>
            </a:r>
            <a:r>
              <a:rPr lang="en-AU" sz="1400" b="0" baseline="0" dirty="0" smtClean="0">
                <a:latin typeface="Calibri" charset="0"/>
              </a:rPr>
              <a:t> the ‘Counselling skills’ handout)</a:t>
            </a:r>
            <a:endParaRPr lang="en-US" sz="1400" b="0" dirty="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DE4164-0981-7743-8C87-559503154B41}" type="slidenum">
              <a:rPr lang="en-AU" sz="1200">
                <a:solidFill>
                  <a:prstClr val="black"/>
                </a:solidFill>
                <a:cs typeface="Arial" charset="0"/>
              </a:rPr>
              <a:pPr eaLnBrk="1" hangingPunct="1"/>
              <a:t>35</a:t>
            </a:fld>
            <a:endParaRPr lang="en-AU" sz="1200" dirty="0">
              <a:solidFill>
                <a:prstClr val="black"/>
              </a:solidFill>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AU" sz="1600" b="1" dirty="0" smtClean="0">
                <a:latin typeface="Calibri" charset="0"/>
              </a:rPr>
              <a:t>FACILITATOR NOTES</a:t>
            </a:r>
          </a:p>
          <a:p>
            <a:pPr>
              <a:defRPr/>
            </a:pPr>
            <a:endParaRPr lang="en-AU" sz="1600" b="1" dirty="0" smtClean="0">
              <a:latin typeface="Calibri" charset="0"/>
            </a:endParaRPr>
          </a:p>
          <a:p>
            <a:pPr marL="0" indent="0">
              <a:lnSpc>
                <a:spcPct val="120000"/>
              </a:lnSpc>
              <a:buFont typeface="Arial"/>
              <a:buNone/>
              <a:defRPr/>
            </a:pPr>
            <a:r>
              <a:rPr lang="en-AU" sz="1400" b="1" dirty="0" smtClean="0">
                <a:latin typeface="Calibri" charset="0"/>
              </a:rPr>
              <a:t>Read/present the points on the slide</a:t>
            </a:r>
          </a:p>
          <a:p>
            <a:pPr marL="171450" indent="-171450">
              <a:lnSpc>
                <a:spcPct val="120000"/>
              </a:lnSpc>
              <a:buFont typeface="Arial"/>
              <a:buChar char="•"/>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Then state:</a:t>
            </a:r>
          </a:p>
          <a:p>
            <a:pPr marL="285750" indent="-285750">
              <a:lnSpc>
                <a:spcPct val="120000"/>
              </a:lnSpc>
              <a:buFont typeface="Arial"/>
              <a:buChar char="•"/>
              <a:defRPr/>
            </a:pPr>
            <a:r>
              <a:rPr lang="en-AU" sz="1400" dirty="0" smtClean="0">
                <a:latin typeface="Calibri" charset="0"/>
                <a:cs typeface="Arial" charset="0"/>
              </a:rPr>
              <a:t>These statements are like gold</a:t>
            </a:r>
          </a:p>
          <a:p>
            <a:pPr marL="285750" indent="-285750">
              <a:lnSpc>
                <a:spcPct val="120000"/>
              </a:lnSpc>
              <a:buFont typeface="Arial"/>
              <a:buChar char="•"/>
              <a:defRPr/>
            </a:pPr>
            <a:r>
              <a:rPr lang="en-AU" sz="1400" dirty="0" smtClean="0">
                <a:latin typeface="Calibri" charset="0"/>
                <a:cs typeface="Arial" charset="0"/>
              </a:rPr>
              <a:t>They are CHANGE TALK</a:t>
            </a:r>
          </a:p>
          <a:p>
            <a:pPr marL="285750" indent="-285750">
              <a:lnSpc>
                <a:spcPct val="120000"/>
              </a:lnSpc>
              <a:buFont typeface="Arial"/>
              <a:buChar char="•"/>
              <a:defRPr/>
            </a:pPr>
            <a:r>
              <a:rPr lang="en-AU" sz="1400" dirty="0" smtClean="0">
                <a:latin typeface="Calibri" charset="0"/>
                <a:cs typeface="Arial" charset="0"/>
              </a:rPr>
              <a:t>Your job is to spot them when they occur and a</a:t>
            </a:r>
            <a:r>
              <a:rPr lang="en-AU" sz="1400" b="1" dirty="0" smtClean="0">
                <a:latin typeface="Calibri" charset="0"/>
                <a:cs typeface="Arial" charset="0"/>
              </a:rPr>
              <a:t>cknowledge and highlight </a:t>
            </a:r>
            <a:r>
              <a:rPr lang="en-AU" sz="1400" dirty="0" smtClean="0">
                <a:latin typeface="Calibri" charset="0"/>
                <a:cs typeface="Arial" charset="0"/>
              </a:rPr>
              <a:t>them by saying something like......... (as in the case of the first statement):</a:t>
            </a:r>
          </a:p>
          <a:p>
            <a:pPr marL="285750" indent="-285750">
              <a:lnSpc>
                <a:spcPct val="120000"/>
              </a:lnSpc>
              <a:buFont typeface="Arial"/>
              <a:buChar char="•"/>
              <a:defRPr/>
            </a:pPr>
            <a:endParaRPr lang="en-AU" sz="1400" dirty="0" smtClean="0">
              <a:latin typeface="Calibri" charset="0"/>
              <a:cs typeface="Arial" charset="0"/>
            </a:endParaRPr>
          </a:p>
          <a:p>
            <a:pPr marL="742950" lvl="1" indent="-285750">
              <a:lnSpc>
                <a:spcPct val="120000"/>
              </a:lnSpc>
              <a:buFont typeface="Arial"/>
              <a:buChar char="•"/>
              <a:defRPr/>
            </a:pPr>
            <a:r>
              <a:rPr lang="en-AU" sz="1400" i="1" dirty="0" smtClean="0">
                <a:latin typeface="Calibri" charset="0"/>
                <a:cs typeface="Arial" charset="0"/>
              </a:rPr>
              <a:t>“It’s a good thing that you are thinking about baby’s health, I can tell you care a great deal.........tell me about what the sort of things you have been thinking about…”</a:t>
            </a:r>
            <a:endParaRPr lang="en-US" sz="1400" i="1"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31960E-B37D-D440-AD77-DC628D02908C}" type="slidenum">
              <a:rPr lang="en-AU" sz="1200">
                <a:solidFill>
                  <a:prstClr val="black"/>
                </a:solidFill>
                <a:cs typeface="Arial" charset="0"/>
              </a:rPr>
              <a:pPr eaLnBrk="1" hangingPunct="1"/>
              <a:t>36</a:t>
            </a:fld>
            <a:endParaRPr lang="en-AU" sz="1200" dirty="0">
              <a:solidFill>
                <a:prstClr val="black"/>
              </a:solidFill>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sz="1600" b="1" dirty="0" smtClean="0"/>
              <a:t>FACILITATOR NOTES</a:t>
            </a:r>
          </a:p>
          <a:p>
            <a:pPr>
              <a:defRPr/>
            </a:pPr>
            <a:endParaRPr lang="en-US" sz="1600" b="1" dirty="0" smtClean="0"/>
          </a:p>
          <a:p>
            <a:pPr marL="0" indent="0" eaLnBrk="1" hangingPunct="1">
              <a:lnSpc>
                <a:spcPct val="120000"/>
              </a:lnSpc>
              <a:buClr>
                <a:srgbClr val="FFFF99"/>
              </a:buClr>
              <a:buFont typeface="Arial"/>
              <a:buNone/>
              <a:defRPr/>
            </a:pPr>
            <a:r>
              <a:rPr lang="en-US" sz="1400" b="1" dirty="0" smtClean="0">
                <a:latin typeface="Calibri" charset="0"/>
              </a:rPr>
              <a:t>Start with:</a:t>
            </a:r>
          </a:p>
          <a:p>
            <a:pPr marL="285750" lvl="0" indent="-285750" eaLnBrk="1" hangingPunct="1">
              <a:lnSpc>
                <a:spcPct val="120000"/>
              </a:lnSpc>
              <a:buClr>
                <a:srgbClr val="FFFF99"/>
              </a:buClr>
              <a:buFont typeface="Arial"/>
              <a:buChar char="•"/>
              <a:defRPr/>
            </a:pPr>
            <a:r>
              <a:rPr lang="en-US" sz="1400" dirty="0" smtClean="0">
                <a:latin typeface="Calibri" charset="0"/>
              </a:rPr>
              <a:t>I need to say a few words about Affirmation vs. Praise</a:t>
            </a:r>
          </a:p>
          <a:p>
            <a:pPr eaLnBrk="1" hangingPunct="1">
              <a:lnSpc>
                <a:spcPct val="120000"/>
              </a:lnSpc>
              <a:buClr>
                <a:srgbClr val="FFFF99"/>
              </a:buClr>
              <a:defRPr/>
            </a:pPr>
            <a:endParaRPr lang="en-US" sz="1400" b="1" dirty="0" smtClean="0">
              <a:latin typeface="Calibri" charset="0"/>
            </a:endParaRPr>
          </a:p>
          <a:p>
            <a:pPr marL="0" indent="0" eaLnBrk="1" hangingPunct="1">
              <a:lnSpc>
                <a:spcPct val="120000"/>
              </a:lnSpc>
              <a:buClr>
                <a:srgbClr val="FFFF99"/>
              </a:buClr>
              <a:buFont typeface="Arial"/>
              <a:buNone/>
              <a:defRPr/>
            </a:pPr>
            <a:r>
              <a:rPr lang="en-US" sz="1400" b="1" dirty="0" smtClean="0">
                <a:latin typeface="Calibri" charset="0"/>
              </a:rPr>
              <a:t>Read slide</a:t>
            </a:r>
          </a:p>
          <a:p>
            <a:pPr eaLnBrk="1" hangingPunct="1">
              <a:lnSpc>
                <a:spcPct val="120000"/>
              </a:lnSpc>
              <a:buClr>
                <a:srgbClr val="FFFF99"/>
              </a:buClr>
              <a:defRPr/>
            </a:pPr>
            <a:endParaRPr lang="en-US" sz="1400" b="1" dirty="0" smtClean="0">
              <a:latin typeface="Calibri" charset="0"/>
            </a:endParaRPr>
          </a:p>
          <a:p>
            <a:pPr marL="0" indent="0" eaLnBrk="1" hangingPunct="1">
              <a:lnSpc>
                <a:spcPct val="120000"/>
              </a:lnSpc>
              <a:buClr>
                <a:srgbClr val="FFFF99"/>
              </a:buClr>
              <a:buFont typeface="Arial"/>
              <a:buNone/>
              <a:defRPr/>
            </a:pPr>
            <a:r>
              <a:rPr lang="en-US" sz="1400" b="1" dirty="0" smtClean="0">
                <a:latin typeface="Calibri" charset="0"/>
              </a:rPr>
              <a:t>Finish with:</a:t>
            </a:r>
          </a:p>
          <a:p>
            <a:pPr marL="285750" lvl="0" indent="-285750" eaLnBrk="1" hangingPunct="1">
              <a:lnSpc>
                <a:spcPct val="120000"/>
              </a:lnSpc>
              <a:buClr>
                <a:srgbClr val="FFFF99"/>
              </a:buClr>
              <a:buFont typeface="Arial"/>
              <a:buChar char="•"/>
              <a:defRPr/>
            </a:pPr>
            <a:r>
              <a:rPr lang="en-US" sz="1400" dirty="0" smtClean="0">
                <a:latin typeface="Calibri" charset="0"/>
              </a:rPr>
              <a:t>I want you to think about the way praise can be a subtle message of control and judgment</a:t>
            </a:r>
          </a:p>
          <a:p>
            <a:pPr marL="285750" lvl="0" indent="-285750" eaLnBrk="1" hangingPunct="1">
              <a:lnSpc>
                <a:spcPct val="120000"/>
              </a:lnSpc>
              <a:buClr>
                <a:srgbClr val="FFFF99"/>
              </a:buClr>
              <a:buFont typeface="Arial"/>
              <a:buChar char="•"/>
              <a:defRPr/>
            </a:pPr>
            <a:r>
              <a:rPr lang="en-US" sz="1400" dirty="0" smtClean="0">
                <a:latin typeface="Calibri" charset="0"/>
              </a:rPr>
              <a:t>Although it is unintentional, it places the power with the health professional</a:t>
            </a:r>
          </a:p>
          <a:p>
            <a:pPr marL="285750" lvl="0" indent="-285750" eaLnBrk="1" hangingPunct="1">
              <a:lnSpc>
                <a:spcPct val="120000"/>
              </a:lnSpc>
              <a:buClr>
                <a:srgbClr val="FFFF99"/>
              </a:buClr>
              <a:buFont typeface="Arial"/>
              <a:buChar char="•"/>
              <a:defRPr/>
            </a:pPr>
            <a:r>
              <a:rPr lang="en-US" sz="1400" dirty="0" smtClean="0">
                <a:latin typeface="Calibri" charset="0"/>
              </a:rPr>
              <a:t>It implies that if we are the deliverers of praise then we could also be the deliverers of judgment</a:t>
            </a:r>
            <a:endParaRPr lang="en-US" sz="1400" b="1" dirty="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321A33-887D-1644-872F-FB8132CDAFB6}" type="slidenum">
              <a:rPr lang="en-AU" sz="1200">
                <a:solidFill>
                  <a:prstClr val="black"/>
                </a:solidFill>
                <a:cs typeface="Arial" charset="0"/>
              </a:rPr>
              <a:pPr eaLnBrk="1" hangingPunct="1"/>
              <a:t>37</a:t>
            </a:fld>
            <a:endParaRPr lang="en-AU" sz="1200" dirty="0">
              <a:solidFill>
                <a:prstClr val="black"/>
              </a:solidFill>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10000"/>
          </a:bodyPr>
          <a:lstStyle/>
          <a:p>
            <a:pPr>
              <a:defRPr/>
            </a:pPr>
            <a:r>
              <a:rPr lang="en-AU" sz="1600" b="1" dirty="0" smtClean="0">
                <a:latin typeface="Calibri" charset="0"/>
              </a:rPr>
              <a:t>FACILITATOR NOTES</a:t>
            </a:r>
          </a:p>
          <a:p>
            <a:pPr>
              <a:defRPr/>
            </a:pPr>
            <a:endParaRPr lang="en-AU" sz="1600" b="1" dirty="0" smtClean="0">
              <a:latin typeface="Calibri" charset="0"/>
            </a:endParaRPr>
          </a:p>
          <a:p>
            <a:pPr marL="0" indent="0">
              <a:lnSpc>
                <a:spcPct val="120000"/>
              </a:lnSpc>
              <a:buFont typeface="Arial"/>
              <a:buNone/>
              <a:defRPr/>
            </a:pPr>
            <a:r>
              <a:rPr lang="en-AU" sz="1400" b="1" dirty="0" smtClean="0">
                <a:latin typeface="Calibri" charset="0"/>
              </a:rPr>
              <a:t>State:</a:t>
            </a:r>
          </a:p>
          <a:p>
            <a:pPr marL="171450" lvl="0" indent="-171450">
              <a:lnSpc>
                <a:spcPct val="120000"/>
              </a:lnSpc>
              <a:buFont typeface="Arial"/>
              <a:buChar char="•"/>
              <a:defRPr/>
            </a:pPr>
            <a:r>
              <a:rPr lang="en-AU" sz="1400" b="1" dirty="0" smtClean="0">
                <a:latin typeface="Calibri" charset="0"/>
              </a:rPr>
              <a:t>Reflective listening is like holding up a mirror and reflecting back what the woman has said</a:t>
            </a:r>
          </a:p>
          <a:p>
            <a:pPr>
              <a:lnSpc>
                <a:spcPct val="120000"/>
              </a:lnSpc>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Read slide</a:t>
            </a:r>
          </a:p>
          <a:p>
            <a:pPr marL="171450" indent="-171450">
              <a:lnSpc>
                <a:spcPct val="120000"/>
              </a:lnSpc>
              <a:buFont typeface="Arial"/>
              <a:buChar char="•"/>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Then read/present the points</a:t>
            </a:r>
            <a:r>
              <a:rPr lang="en-AU" sz="1400" b="1" baseline="0" dirty="0" smtClean="0">
                <a:latin typeface="Calibri" charset="0"/>
              </a:rPr>
              <a:t> below</a:t>
            </a:r>
            <a:endParaRPr lang="en-AU" sz="1400" b="1" dirty="0" smtClean="0">
              <a:latin typeface="Calibri" charset="0"/>
            </a:endParaRPr>
          </a:p>
          <a:p>
            <a:pPr marL="285750" lvl="0" indent="-285750">
              <a:lnSpc>
                <a:spcPct val="120000"/>
              </a:lnSpc>
              <a:buFont typeface="Arial" panose="020B0604020202020204" pitchFamily="34" charset="0"/>
              <a:buChar char="•"/>
              <a:defRPr/>
            </a:pPr>
            <a:r>
              <a:rPr lang="en-AU" sz="1400" dirty="0" smtClean="0">
                <a:latin typeface="Calibri" charset="0"/>
              </a:rPr>
              <a:t>As the woman is expressing her thoughts and feelings adopt </a:t>
            </a:r>
            <a:r>
              <a:rPr lang="en-AU" sz="1400" i="1" dirty="0" smtClean="0">
                <a:latin typeface="Calibri" charset="0"/>
              </a:rPr>
              <a:t>a curious / tell me </a:t>
            </a:r>
            <a:r>
              <a:rPr lang="en-AU" sz="1400" dirty="0" smtClean="0">
                <a:latin typeface="Calibri" charset="0"/>
              </a:rPr>
              <a:t>more attitude</a:t>
            </a:r>
          </a:p>
          <a:p>
            <a:pPr marL="285750" lvl="0" indent="-285750">
              <a:lnSpc>
                <a:spcPct val="120000"/>
              </a:lnSpc>
              <a:buFont typeface="Arial" panose="020B0604020202020204" pitchFamily="34" charset="0"/>
              <a:buChar char="•"/>
              <a:defRPr/>
            </a:pPr>
            <a:r>
              <a:rPr lang="en-AU" sz="1400" dirty="0" smtClean="0">
                <a:latin typeface="Calibri" charset="0"/>
              </a:rPr>
              <a:t>It is OK to tell her in your own words that you are trying to understand what she has said and are seeking clarification</a:t>
            </a:r>
            <a:endParaRPr lang="en-AU" sz="1400" b="1" dirty="0" smtClean="0">
              <a:latin typeface="Calibri" charset="0"/>
            </a:endParaRPr>
          </a:p>
          <a:p>
            <a:pPr marL="285750" lvl="0" indent="-285750">
              <a:lnSpc>
                <a:spcPct val="120000"/>
              </a:lnSpc>
              <a:buFont typeface="Arial" panose="020B0604020202020204" pitchFamily="34" charset="0"/>
              <a:buChar char="•"/>
              <a:defRPr/>
            </a:pPr>
            <a:r>
              <a:rPr lang="en-AU" sz="1400" b="1" dirty="0" smtClean="0">
                <a:latin typeface="Calibri" charset="0"/>
              </a:rPr>
              <a:t>Expressing empathy </a:t>
            </a:r>
            <a:r>
              <a:rPr lang="en-AU" sz="1400" dirty="0" smtClean="0">
                <a:latin typeface="Calibri" charset="0"/>
              </a:rPr>
              <a:t>is where you reflect back that you have understood the meaning of what the woman has just said.</a:t>
            </a:r>
          </a:p>
          <a:p>
            <a:pPr marL="742950" lvl="1" indent="-285750">
              <a:lnSpc>
                <a:spcPct val="120000"/>
              </a:lnSpc>
              <a:buFont typeface="Arial"/>
              <a:buChar char="•"/>
              <a:defRPr/>
            </a:pPr>
            <a:r>
              <a:rPr lang="en-AU" sz="1400" dirty="0" smtClean="0">
                <a:latin typeface="Calibri" charset="0"/>
              </a:rPr>
              <a:t>Empathy is not sympathy</a:t>
            </a:r>
          </a:p>
          <a:p>
            <a:pPr marL="742950" lvl="1" indent="-285750">
              <a:lnSpc>
                <a:spcPct val="120000"/>
              </a:lnSpc>
              <a:buFont typeface="Arial"/>
              <a:buChar char="•"/>
              <a:defRPr/>
            </a:pPr>
            <a:r>
              <a:rPr lang="en-AU" sz="1400" dirty="0" smtClean="0">
                <a:latin typeface="Calibri" charset="0"/>
              </a:rPr>
              <a:t>Sympathy is where you identify with the woman’s experience or when you share your story with her</a:t>
            </a:r>
          </a:p>
          <a:p>
            <a:pPr marL="742950" lvl="1" indent="-285750">
              <a:lnSpc>
                <a:spcPct val="120000"/>
              </a:lnSpc>
              <a:buFont typeface="Arial"/>
              <a:buChar char="•"/>
              <a:defRPr/>
            </a:pPr>
            <a:r>
              <a:rPr lang="en-AU" sz="1400" dirty="0" smtClean="0">
                <a:latin typeface="Calibri" charset="0"/>
              </a:rPr>
              <a:t>If you do this you will lose your therapeutic edge and move into the realm of friendship</a:t>
            </a:r>
            <a:endParaRPr lang="en-US" sz="1400" dirty="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81B0B7-1C6F-284A-BE22-7CD6B6B282B0}" type="slidenum">
              <a:rPr lang="en-AU" sz="1200">
                <a:solidFill>
                  <a:prstClr val="black"/>
                </a:solidFill>
                <a:cs typeface="Arial" charset="0"/>
              </a:rPr>
              <a:pPr eaLnBrk="1" hangingPunct="1"/>
              <a:t>38</a:t>
            </a:fld>
            <a:endParaRPr lang="en-AU" sz="1200" dirty="0">
              <a:solidFill>
                <a:prstClr val="black"/>
              </a:solidFill>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AU" sz="1600" b="1" dirty="0" smtClean="0">
                <a:latin typeface="Calibri" charset="0"/>
              </a:rPr>
              <a:t>FACILITATOR NOTES</a:t>
            </a:r>
          </a:p>
          <a:p>
            <a:pPr>
              <a:defRPr/>
            </a:pPr>
            <a:endParaRPr lang="en-AU" sz="1600" b="1" dirty="0" smtClean="0">
              <a:latin typeface="Calibri" charset="0"/>
            </a:endParaRPr>
          </a:p>
          <a:p>
            <a:pPr marL="0" indent="0">
              <a:lnSpc>
                <a:spcPct val="120000"/>
              </a:lnSpc>
              <a:buFont typeface="Arial"/>
              <a:buNone/>
              <a:defRPr/>
            </a:pPr>
            <a:r>
              <a:rPr lang="en-AU" sz="1400" b="1" dirty="0" smtClean="0">
                <a:latin typeface="Calibri" charset="0"/>
              </a:rPr>
              <a:t>Read/present the points on the slide</a:t>
            </a:r>
          </a:p>
          <a:p>
            <a:pPr marL="285750" indent="-285750">
              <a:lnSpc>
                <a:spcPct val="120000"/>
              </a:lnSpc>
              <a:buFont typeface="Arial"/>
              <a:buChar char="•"/>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Then state: </a:t>
            </a:r>
          </a:p>
          <a:p>
            <a:pPr marL="285750" indent="-285750">
              <a:lnSpc>
                <a:spcPct val="120000"/>
              </a:lnSpc>
              <a:buFont typeface="Arial"/>
              <a:buChar char="•"/>
              <a:defRPr/>
            </a:pPr>
            <a:r>
              <a:rPr lang="en-AU" sz="1400" dirty="0" smtClean="0">
                <a:latin typeface="Calibri" charset="0"/>
              </a:rPr>
              <a:t>Silence is one of the most valuable skills you can develop</a:t>
            </a:r>
          </a:p>
          <a:p>
            <a:pPr marL="285750" indent="-285750">
              <a:lnSpc>
                <a:spcPct val="120000"/>
              </a:lnSpc>
              <a:buFont typeface="Arial"/>
              <a:buChar char="•"/>
              <a:defRPr/>
            </a:pPr>
            <a:r>
              <a:rPr lang="en-AU" sz="1400" dirty="0" smtClean="0">
                <a:latin typeface="Calibri" charset="0"/>
              </a:rPr>
              <a:t>It is called the ‘pregnant pause’ because it is full of opportunity and potential</a:t>
            </a:r>
          </a:p>
          <a:p>
            <a:pPr marL="285750" indent="-285750">
              <a:lnSpc>
                <a:spcPct val="120000"/>
              </a:lnSpc>
              <a:buFont typeface="Arial"/>
              <a:buChar char="•"/>
              <a:defRPr/>
            </a:pPr>
            <a:r>
              <a:rPr lang="en-AU" sz="1400" dirty="0" smtClean="0">
                <a:latin typeface="Calibri" charset="0"/>
              </a:rPr>
              <a:t>It creates space, it signals consideration, and collaboration</a:t>
            </a:r>
          </a:p>
          <a:p>
            <a:pPr marL="285750" indent="-285750">
              <a:lnSpc>
                <a:spcPct val="120000"/>
              </a:lnSpc>
              <a:buFont typeface="Arial"/>
              <a:buChar char="•"/>
              <a:defRPr/>
            </a:pPr>
            <a:endParaRPr lang="en-AU" sz="1400" dirty="0" smtClean="0">
              <a:latin typeface="Calibri" charset="0"/>
            </a:endParaRPr>
          </a:p>
          <a:p>
            <a:pPr marL="285750" indent="-285750">
              <a:lnSpc>
                <a:spcPct val="120000"/>
              </a:lnSpc>
              <a:buFont typeface="Arial"/>
              <a:buChar char="•"/>
              <a:defRPr/>
            </a:pPr>
            <a:r>
              <a:rPr lang="en-AU" sz="1400" dirty="0" smtClean="0">
                <a:latin typeface="Calibri" charset="0"/>
              </a:rPr>
              <a:t>And most importantly it sends a powerful message that: </a:t>
            </a:r>
          </a:p>
          <a:p>
            <a:pPr marL="742950" lvl="1" indent="-285750">
              <a:lnSpc>
                <a:spcPct val="120000"/>
              </a:lnSpc>
              <a:buFont typeface="Arial"/>
              <a:buChar char="•"/>
              <a:defRPr/>
            </a:pPr>
            <a:r>
              <a:rPr lang="en-AU" sz="1400" dirty="0" smtClean="0">
                <a:latin typeface="Calibri" charset="0"/>
              </a:rPr>
              <a:t>You are </a:t>
            </a:r>
            <a:r>
              <a:rPr lang="en-AU" sz="1400" b="1" dirty="0" smtClean="0">
                <a:latin typeface="Calibri" charset="0"/>
              </a:rPr>
              <a:t>not the expert </a:t>
            </a:r>
            <a:r>
              <a:rPr lang="en-AU" sz="1400" dirty="0" smtClean="0">
                <a:latin typeface="Calibri" charset="0"/>
              </a:rPr>
              <a:t>and that you </a:t>
            </a:r>
            <a:r>
              <a:rPr lang="en-AU" sz="1400" b="1" dirty="0" smtClean="0">
                <a:latin typeface="Calibri" charset="0"/>
              </a:rPr>
              <a:t>trust her ability</a:t>
            </a:r>
            <a:r>
              <a:rPr lang="en-AU" sz="1400" dirty="0" smtClean="0">
                <a:latin typeface="Calibri" charset="0"/>
              </a:rPr>
              <a:t> to solve her own problems</a:t>
            </a:r>
            <a:endParaRPr lang="en-US" sz="1400" dirty="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E93EE0-09E7-C849-B957-C32A27A94E35}" type="slidenum">
              <a:rPr lang="en-AU" sz="1200">
                <a:solidFill>
                  <a:prstClr val="black"/>
                </a:solidFill>
                <a:cs typeface="Arial" charset="0"/>
              </a:rPr>
              <a:pPr eaLnBrk="1" hangingPunct="1"/>
              <a:t>39</a:t>
            </a:fld>
            <a:endParaRPr lang="en-AU" sz="1200" dirty="0">
              <a:solidFill>
                <a:prstClr val="black"/>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a:lnSpc>
                <a:spcPct val="120000"/>
              </a:lnSpc>
            </a:pPr>
            <a:r>
              <a:rPr lang="en-US" sz="1400" b="1" dirty="0" smtClean="0"/>
              <a:t>Read/present</a:t>
            </a:r>
            <a:r>
              <a:rPr lang="en-US" sz="1400" b="1" baseline="0" dirty="0" smtClean="0"/>
              <a:t> the points below</a:t>
            </a:r>
          </a:p>
          <a:p>
            <a:pPr>
              <a:lnSpc>
                <a:spcPct val="120000"/>
              </a:lnSpc>
            </a:pPr>
            <a:endParaRPr lang="en-US" sz="1400" b="1" dirty="0" smtClean="0"/>
          </a:p>
          <a:p>
            <a:pPr marL="285750" indent="-285750">
              <a:lnSpc>
                <a:spcPct val="120000"/>
              </a:lnSpc>
              <a:buFont typeface="Arial"/>
              <a:buChar char="•"/>
            </a:pPr>
            <a:r>
              <a:rPr lang="en-AU" sz="1400" dirty="0" smtClean="0"/>
              <a:t>Because some of the clients we see who are either Aboriginal pregnant women or women having Aboriginal babies are smokers.</a:t>
            </a:r>
          </a:p>
          <a:p>
            <a:pPr marL="285750" indent="-285750">
              <a:lnSpc>
                <a:spcPct val="120000"/>
              </a:lnSpc>
              <a:buFont typeface="Arial"/>
              <a:buChar char="•"/>
            </a:pPr>
            <a:r>
              <a:rPr lang="en-AU" sz="1400" dirty="0" smtClean="0"/>
              <a:t>Quitting smoking early in pregnancy is one of the most important things a woman can do to improve her and her baby’s long-term health outcomes.</a:t>
            </a:r>
          </a:p>
          <a:p>
            <a:pPr marL="285750" indent="-285750">
              <a:lnSpc>
                <a:spcPct val="120000"/>
              </a:lnSpc>
              <a:buFont typeface="Arial"/>
              <a:buChar char="•"/>
            </a:pPr>
            <a:r>
              <a:rPr lang="en-AU" sz="1400" dirty="0" smtClean="0"/>
              <a:t>As health professionals we want to provide information, advice and support that can help women to quit.</a:t>
            </a:r>
          </a:p>
          <a:p>
            <a:pPr marL="285750" indent="-285750">
              <a:lnSpc>
                <a:spcPct val="120000"/>
              </a:lnSpc>
              <a:buFont typeface="Arial"/>
              <a:buChar char="•"/>
            </a:pPr>
            <a:r>
              <a:rPr lang="en-AU" sz="1400" dirty="0" smtClean="0"/>
              <a:t>BUT, raising smoking and providing effective quit support can be challenging (at the first visit and subsequent visits).</a:t>
            </a:r>
          </a:p>
          <a:p>
            <a:pPr marL="285750" indent="-285750">
              <a:lnSpc>
                <a:spcPct val="120000"/>
              </a:lnSpc>
              <a:buFont typeface="Arial"/>
              <a:buChar char="•"/>
            </a:pPr>
            <a:r>
              <a:rPr lang="en-AU" sz="1400" i="1" dirty="0" smtClean="0"/>
              <a:t>Yarning about Quitting</a:t>
            </a:r>
            <a:r>
              <a:rPr lang="en-AU" sz="1400" i="1" baseline="0" dirty="0" smtClean="0"/>
              <a:t> </a:t>
            </a:r>
            <a:r>
              <a:rPr lang="en-AU" sz="1400" dirty="0" smtClean="0"/>
              <a:t>tackles some of the common challenges and offers practical approaches that health professionals can use when supporting Aboriginal women to quit. </a:t>
            </a:r>
          </a:p>
          <a:p>
            <a:endParaRPr lang="en-US" sz="1600" b="1" dirty="0"/>
          </a:p>
        </p:txBody>
      </p:sp>
      <p:sp>
        <p:nvSpPr>
          <p:cNvPr id="4" name="Slide Number Placeholder 3"/>
          <p:cNvSpPr>
            <a:spLocks noGrp="1"/>
          </p:cNvSpPr>
          <p:nvPr>
            <p:ph type="sldNum" sz="quarter" idx="10"/>
          </p:nvPr>
        </p:nvSpPr>
        <p:spPr/>
        <p:txBody>
          <a:bodyPr/>
          <a:lstStyle/>
          <a:p>
            <a:fld id="{E840347F-94D3-C746-BAFD-96B799996C57}" type="slidenum">
              <a:rPr lang="en-US" smtClean="0"/>
              <a:t>4</a:t>
            </a:fld>
            <a:endParaRPr lang="en-US" dirty="0"/>
          </a:p>
        </p:txBody>
      </p:sp>
    </p:spTree>
    <p:extLst>
      <p:ext uri="{BB962C8B-B14F-4D97-AF65-F5344CB8AC3E}">
        <p14:creationId xmlns:p14="http://schemas.microsoft.com/office/powerpoint/2010/main" val="1602433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1600" b="1" dirty="0">
                <a:latin typeface="Calibri" charset="0"/>
              </a:rPr>
              <a:t>FACILITATOR NOTES</a:t>
            </a:r>
          </a:p>
          <a:p>
            <a:pPr>
              <a:lnSpc>
                <a:spcPct val="90000"/>
              </a:lnSpc>
            </a:pPr>
            <a:endParaRPr lang="en-US" sz="1600" b="1" dirty="0">
              <a:latin typeface="Calibri" charset="0"/>
            </a:endParaRPr>
          </a:p>
          <a:p>
            <a:pPr>
              <a:lnSpc>
                <a:spcPct val="110000"/>
              </a:lnSpc>
              <a:buFontTx/>
              <a:buNone/>
            </a:pPr>
            <a:r>
              <a:rPr lang="en-US" sz="1400" b="1" dirty="0">
                <a:latin typeface="Calibri" charset="0"/>
              </a:rPr>
              <a:t>Read/present the points on the slide</a:t>
            </a:r>
          </a:p>
          <a:p>
            <a:pPr>
              <a:lnSpc>
                <a:spcPct val="110000"/>
              </a:lnSpc>
              <a:buFontTx/>
              <a:buChar char="•"/>
            </a:pPr>
            <a:endParaRPr lang="en-US" sz="1400" b="1" dirty="0">
              <a:latin typeface="Calibri" charset="0"/>
            </a:endParaRPr>
          </a:p>
          <a:p>
            <a:pPr>
              <a:lnSpc>
                <a:spcPct val="110000"/>
              </a:lnSpc>
              <a:buFontTx/>
              <a:buNone/>
            </a:pPr>
            <a:r>
              <a:rPr lang="en-US" sz="1400" b="1" dirty="0">
                <a:latin typeface="Calibri" charset="0"/>
              </a:rPr>
              <a:t>Then state:</a:t>
            </a:r>
          </a:p>
          <a:p>
            <a:pPr marL="285750" indent="-285750">
              <a:lnSpc>
                <a:spcPct val="110000"/>
              </a:lnSpc>
              <a:buFont typeface="Arial" panose="020B0604020202020204" pitchFamily="34" charset="0"/>
              <a:buChar char="•"/>
            </a:pPr>
            <a:r>
              <a:rPr lang="en-AU" sz="1400" dirty="0">
                <a:latin typeface="Calibri" charset="0"/>
              </a:rPr>
              <a:t>An example of </a:t>
            </a:r>
            <a:r>
              <a:rPr lang="en-AU" sz="1400" dirty="0" smtClean="0">
                <a:latin typeface="Calibri" charset="0"/>
              </a:rPr>
              <a:t>summarising </a:t>
            </a:r>
            <a:r>
              <a:rPr lang="en-AU" sz="1400" dirty="0">
                <a:latin typeface="Calibri" charset="0"/>
              </a:rPr>
              <a:t>could be something like:</a:t>
            </a:r>
          </a:p>
          <a:p>
            <a:pPr>
              <a:lnSpc>
                <a:spcPct val="110000"/>
              </a:lnSpc>
              <a:buFontTx/>
              <a:buChar char="•"/>
            </a:pPr>
            <a:endParaRPr lang="en-AU" sz="1400" dirty="0">
              <a:latin typeface="Calibri" charset="0"/>
            </a:endParaRPr>
          </a:p>
          <a:p>
            <a:pPr marL="457200" lvl="1" indent="0">
              <a:lnSpc>
                <a:spcPct val="110000"/>
              </a:lnSpc>
              <a:buFontTx/>
              <a:buNone/>
            </a:pPr>
            <a:r>
              <a:rPr lang="en-AU" sz="1400" i="1" dirty="0" smtClean="0">
                <a:latin typeface="Calibri" charset="0"/>
              </a:rPr>
              <a:t>“So </a:t>
            </a:r>
            <a:r>
              <a:rPr lang="en-AU" sz="1400" i="1" dirty="0">
                <a:latin typeface="Calibri" charset="0"/>
              </a:rPr>
              <a:t>looking back on everything you have told me so far, I can see your are choosing healthy foods, have found some clever ways to get more exercise and I got a sense that you are feeling pretty good about those changes. In regard to the smoking, you mentioned you have cut down and sometimes worry about the baby. I also got a sense that you might like to have a look at some options to help you cut down further or even quit. What are your </a:t>
            </a:r>
            <a:r>
              <a:rPr lang="en-AU" sz="1400" i="1" dirty="0" smtClean="0">
                <a:latin typeface="Calibri" charset="0"/>
              </a:rPr>
              <a:t>thoughts?”</a:t>
            </a:r>
            <a:endParaRPr lang="en-US" sz="1400" b="1" i="1" dirty="0">
              <a:latin typeface="Calibri"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3C1449-28AC-004B-AC60-53BAF4E22C5A}" type="slidenum">
              <a:rPr lang="en-AU" sz="1200">
                <a:solidFill>
                  <a:prstClr val="black"/>
                </a:solidFill>
                <a:cs typeface="Arial" charset="0"/>
              </a:rPr>
              <a:pPr eaLnBrk="1" hangingPunct="1"/>
              <a:t>40</a:t>
            </a:fld>
            <a:endParaRPr lang="en-AU" sz="1200" dirty="0">
              <a:solidFill>
                <a:prstClr val="black"/>
              </a:solidFill>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sz="1600" b="1" dirty="0" smtClean="0"/>
              <a:t>FACILITATOR NOTES</a:t>
            </a:r>
          </a:p>
          <a:p>
            <a:pPr>
              <a:defRPr/>
            </a:pPr>
            <a:endParaRPr lang="en-US" sz="1600" b="1" dirty="0" smtClean="0"/>
          </a:p>
          <a:p>
            <a:pPr marL="0" indent="0">
              <a:lnSpc>
                <a:spcPct val="120000"/>
              </a:lnSpc>
              <a:buFont typeface="Arial"/>
              <a:buNone/>
              <a:defRPr/>
            </a:pPr>
            <a:r>
              <a:rPr lang="en-AU" sz="1400" b="1" dirty="0" smtClean="0">
                <a:latin typeface="Calibri" charset="0"/>
              </a:rPr>
              <a:t>Read/present the points on the slide</a:t>
            </a:r>
          </a:p>
          <a:p>
            <a:pPr marL="285750" indent="-285750">
              <a:lnSpc>
                <a:spcPct val="120000"/>
              </a:lnSpc>
              <a:buFont typeface="Arial"/>
              <a:buChar char="•"/>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Then read/present the points below</a:t>
            </a:r>
            <a:endParaRPr lang="en-AU" sz="1400" dirty="0" smtClean="0">
              <a:latin typeface="Calibri" charset="0"/>
            </a:endParaRPr>
          </a:p>
          <a:p>
            <a:pPr marL="285750" indent="-285750">
              <a:lnSpc>
                <a:spcPct val="120000"/>
              </a:lnSpc>
              <a:buFont typeface="Arial"/>
              <a:buChar char="•"/>
              <a:defRPr/>
            </a:pPr>
            <a:r>
              <a:rPr lang="en-AU" sz="1400" dirty="0" smtClean="0">
                <a:latin typeface="Calibri" charset="0"/>
              </a:rPr>
              <a:t>This statement is used here to focus the conversation in a particular direction</a:t>
            </a:r>
          </a:p>
          <a:p>
            <a:pPr marL="285750" indent="-285750">
              <a:lnSpc>
                <a:spcPct val="120000"/>
              </a:lnSpc>
              <a:buFont typeface="Arial"/>
              <a:buChar char="•"/>
              <a:defRPr/>
            </a:pPr>
            <a:r>
              <a:rPr lang="en-AU" sz="1400" dirty="0" smtClean="0">
                <a:latin typeface="Calibri" charset="0"/>
              </a:rPr>
              <a:t>It contains a reflection and an affirmation that point to something she said earlier –&gt; </a:t>
            </a:r>
            <a:r>
              <a:rPr lang="en-AU" sz="1400" i="1" dirty="0" smtClean="0">
                <a:latin typeface="Calibri" charset="0"/>
              </a:rPr>
              <a:t>the being stubborn</a:t>
            </a:r>
          </a:p>
          <a:p>
            <a:pPr marL="285750" indent="-285750">
              <a:lnSpc>
                <a:spcPct val="120000"/>
              </a:lnSpc>
              <a:buFont typeface="Arial"/>
              <a:buChar char="•"/>
              <a:defRPr/>
            </a:pPr>
            <a:r>
              <a:rPr lang="en-AU" sz="1400" dirty="0" smtClean="0">
                <a:latin typeface="Calibri" charset="0"/>
              </a:rPr>
              <a:t>Ultimately you have an agenda, which is </a:t>
            </a:r>
            <a:r>
              <a:rPr lang="en-AU" sz="1400" b="1" dirty="0" smtClean="0">
                <a:latin typeface="Calibri" charset="0"/>
              </a:rPr>
              <a:t>to assist the woman to stay on track, to focus and explore:</a:t>
            </a:r>
          </a:p>
          <a:p>
            <a:pPr marL="742950" lvl="1" indent="-285750">
              <a:lnSpc>
                <a:spcPct val="120000"/>
              </a:lnSpc>
              <a:buFont typeface="Arial"/>
              <a:buChar char="•"/>
              <a:defRPr/>
            </a:pPr>
            <a:r>
              <a:rPr lang="en-AU" sz="1400" dirty="0" smtClean="0">
                <a:latin typeface="Calibri" charset="0"/>
              </a:rPr>
              <a:t>The benefits of quitting, </a:t>
            </a:r>
          </a:p>
          <a:p>
            <a:pPr marL="742950" lvl="1" indent="-285750">
              <a:lnSpc>
                <a:spcPct val="120000"/>
              </a:lnSpc>
              <a:buFont typeface="Arial"/>
              <a:buChar char="•"/>
              <a:defRPr/>
            </a:pPr>
            <a:r>
              <a:rPr lang="en-AU" sz="1400" dirty="0" smtClean="0">
                <a:latin typeface="Calibri" charset="0"/>
              </a:rPr>
              <a:t>Her options, her strengths and supports, </a:t>
            </a:r>
          </a:p>
          <a:p>
            <a:pPr marL="742950" lvl="1" indent="-285750">
              <a:lnSpc>
                <a:spcPct val="120000"/>
              </a:lnSpc>
              <a:buFont typeface="Arial"/>
              <a:buChar char="•"/>
              <a:defRPr/>
            </a:pPr>
            <a:r>
              <a:rPr lang="en-AU" sz="1400" dirty="0" smtClean="0">
                <a:latin typeface="Calibri" charset="0"/>
              </a:rPr>
              <a:t>As well as possibilities and plans for the future.</a:t>
            </a:r>
          </a:p>
          <a:p>
            <a:pPr marL="285750" indent="-285750">
              <a:lnSpc>
                <a:spcPct val="120000"/>
              </a:lnSpc>
              <a:buFont typeface="Arial"/>
              <a:buChar char="•"/>
              <a:defRPr/>
            </a:pPr>
            <a:r>
              <a:rPr lang="en-AU" sz="1400" dirty="0" smtClean="0">
                <a:latin typeface="Calibri" charset="0"/>
              </a:rPr>
              <a:t>This shifting of gears or </a:t>
            </a:r>
            <a:r>
              <a:rPr lang="en-AU" sz="1400" b="1" dirty="0" smtClean="0">
                <a:latin typeface="Calibri" charset="0"/>
              </a:rPr>
              <a:t>focussing</a:t>
            </a:r>
            <a:r>
              <a:rPr lang="en-AU" sz="1400" dirty="0" smtClean="0">
                <a:latin typeface="Calibri" charset="0"/>
              </a:rPr>
              <a:t> is extremely helpful when people get stuck on an issue</a:t>
            </a:r>
            <a:endParaRPr lang="en-US" sz="1400" b="1" dirty="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B84801-59CB-BB48-99A0-DF8C6C7DD057}" type="slidenum">
              <a:rPr lang="en-AU" sz="1200">
                <a:solidFill>
                  <a:prstClr val="black"/>
                </a:solidFill>
                <a:cs typeface="Arial" charset="0"/>
              </a:rPr>
              <a:pPr eaLnBrk="1" hangingPunct="1"/>
              <a:t>41</a:t>
            </a:fld>
            <a:endParaRPr lang="en-AU" sz="1200" dirty="0">
              <a:solidFill>
                <a:prstClr val="black"/>
              </a:solidFill>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b="1" dirty="0" smtClean="0"/>
          </a:p>
          <a:p>
            <a:pPr marL="0" indent="0">
              <a:lnSpc>
                <a:spcPct val="90000"/>
              </a:lnSpc>
              <a:buFont typeface="Arial"/>
              <a:buNone/>
              <a:defRPr/>
            </a:pPr>
            <a:r>
              <a:rPr lang="en-AU" sz="1400" b="1" dirty="0" smtClean="0">
                <a:latin typeface="Calibri" charset="0"/>
              </a:rPr>
              <a:t>Read/present the points on the slide </a:t>
            </a:r>
          </a:p>
          <a:p>
            <a:pPr>
              <a:defRPr/>
            </a:pPr>
            <a:endParaRPr lang="en-US" dirty="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600449-46D2-244F-B450-D0BB14FD9961}" type="slidenum">
              <a:rPr lang="en-AU" sz="1200">
                <a:solidFill>
                  <a:prstClr val="black"/>
                </a:solidFill>
                <a:cs typeface="Arial" charset="0"/>
              </a:rPr>
              <a:pPr eaLnBrk="1" hangingPunct="1"/>
              <a:t>42</a:t>
            </a:fld>
            <a:endParaRPr lang="en-AU" sz="1200" dirty="0">
              <a:solidFill>
                <a:prstClr val="black"/>
              </a:solidFill>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sz="1600" b="1" dirty="0" smtClean="0"/>
          </a:p>
          <a:p>
            <a:pPr marL="0" indent="0">
              <a:lnSpc>
                <a:spcPct val="90000"/>
              </a:lnSpc>
              <a:buFont typeface="Arial"/>
              <a:buNone/>
              <a:defRPr/>
            </a:pPr>
            <a:r>
              <a:rPr lang="en-AU" sz="1400" b="1" dirty="0" smtClean="0">
                <a:latin typeface="Calibri" charset="0"/>
              </a:rPr>
              <a:t>Read/present the points on the slide </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D393E3-18AD-584B-83E9-30FE7128A446}" type="slidenum">
              <a:rPr lang="en-AU" sz="1200">
                <a:solidFill>
                  <a:prstClr val="black"/>
                </a:solidFill>
                <a:cs typeface="Arial" charset="0"/>
              </a:rPr>
              <a:pPr eaLnBrk="1" hangingPunct="1"/>
              <a:t>43</a:t>
            </a:fld>
            <a:endParaRPr lang="en-AU" sz="1200" dirty="0">
              <a:solidFill>
                <a:prstClr val="black"/>
              </a:solidFill>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sz="1600" b="1" dirty="0" smtClean="0"/>
              <a:t>FACILITATOR NOTES</a:t>
            </a:r>
          </a:p>
          <a:p>
            <a:pPr>
              <a:defRPr/>
            </a:pPr>
            <a:endParaRPr lang="en-US" sz="1600" b="1" dirty="0" smtClean="0"/>
          </a:p>
          <a:p>
            <a:pPr marL="0" indent="0">
              <a:lnSpc>
                <a:spcPct val="120000"/>
              </a:lnSpc>
              <a:buFont typeface="Arial"/>
              <a:buNone/>
              <a:defRPr/>
            </a:pPr>
            <a:r>
              <a:rPr lang="en-AU" sz="1400" b="1" dirty="0" smtClean="0">
                <a:latin typeface="Calibri" charset="0"/>
              </a:rPr>
              <a:t>Read/present the points on the slide</a:t>
            </a:r>
          </a:p>
          <a:p>
            <a:pPr marL="285750" indent="-285750">
              <a:lnSpc>
                <a:spcPct val="120000"/>
              </a:lnSpc>
              <a:buFont typeface="Arial"/>
              <a:buChar char="•"/>
              <a:defRPr/>
            </a:pPr>
            <a:endParaRPr lang="en-AU" sz="1400" b="1" dirty="0" smtClean="0">
              <a:latin typeface="Calibri" charset="0"/>
            </a:endParaRPr>
          </a:p>
          <a:p>
            <a:pPr marL="0" indent="0">
              <a:lnSpc>
                <a:spcPct val="120000"/>
              </a:lnSpc>
              <a:buFont typeface="Arial"/>
              <a:buNone/>
              <a:defRPr/>
            </a:pPr>
            <a:r>
              <a:rPr lang="en-AU" sz="1400" b="1" dirty="0" smtClean="0">
                <a:latin typeface="Calibri" charset="0"/>
              </a:rPr>
              <a:t>Then state:</a:t>
            </a:r>
          </a:p>
          <a:p>
            <a:pPr marL="285750" lvl="0" indent="-285750">
              <a:lnSpc>
                <a:spcPct val="120000"/>
              </a:lnSpc>
              <a:buFont typeface="Arial"/>
              <a:buChar char="•"/>
              <a:defRPr/>
            </a:pPr>
            <a:r>
              <a:rPr lang="en-AU" sz="1400" dirty="0" smtClean="0">
                <a:latin typeface="Calibri" charset="0"/>
              </a:rPr>
              <a:t>Relax, have fun, explore this together </a:t>
            </a:r>
          </a:p>
          <a:p>
            <a:pPr marL="285750" lvl="0" indent="-285750">
              <a:lnSpc>
                <a:spcPct val="120000"/>
              </a:lnSpc>
              <a:buFont typeface="Arial"/>
              <a:buChar char="•"/>
              <a:defRPr/>
            </a:pPr>
            <a:r>
              <a:rPr lang="en-AU" sz="1400" dirty="0" smtClean="0">
                <a:latin typeface="Calibri" charset="0"/>
              </a:rPr>
              <a:t>We will wander around to assist you</a:t>
            </a:r>
          </a:p>
          <a:p>
            <a:pPr marL="285750" lvl="0" indent="-285750">
              <a:lnSpc>
                <a:spcPct val="120000"/>
              </a:lnSpc>
              <a:buFont typeface="Arial"/>
              <a:buChar char="•"/>
              <a:defRPr/>
            </a:pPr>
            <a:r>
              <a:rPr lang="en-AU" sz="1400" dirty="0" smtClean="0">
                <a:latin typeface="Calibri" charset="0"/>
              </a:rPr>
              <a:t>We understand this can be a bit uncomfortable </a:t>
            </a:r>
          </a:p>
          <a:p>
            <a:pPr marL="285750" lvl="0" indent="-285750">
              <a:lnSpc>
                <a:spcPct val="120000"/>
              </a:lnSpc>
              <a:buFont typeface="Arial"/>
              <a:buChar char="•"/>
              <a:defRPr/>
            </a:pPr>
            <a:r>
              <a:rPr lang="en-AU" sz="1400" dirty="0" smtClean="0">
                <a:latin typeface="Calibri" charset="0"/>
              </a:rPr>
              <a:t>We will not be judging you</a:t>
            </a:r>
          </a:p>
          <a:p>
            <a:pPr marL="285750" lvl="0" indent="-285750">
              <a:lnSpc>
                <a:spcPct val="120000"/>
              </a:lnSpc>
              <a:buFont typeface="Arial"/>
              <a:buChar char="•"/>
              <a:defRPr/>
            </a:pPr>
            <a:r>
              <a:rPr lang="en-AU" sz="1400" dirty="0" smtClean="0">
                <a:latin typeface="Calibri" charset="0"/>
              </a:rPr>
              <a:t>If you get stuck ask for help...raise your hand</a:t>
            </a:r>
            <a:endParaRPr lang="en-US" sz="1400" b="1" dirty="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EC9175-1367-DB4B-8A10-6FF814E2C157}" type="slidenum">
              <a:rPr lang="en-AU" sz="1200">
                <a:solidFill>
                  <a:prstClr val="black"/>
                </a:solidFill>
                <a:cs typeface="Arial" charset="0"/>
              </a:rPr>
              <a:pPr eaLnBrk="1" hangingPunct="1"/>
              <a:t>44</a:t>
            </a:fld>
            <a:endParaRPr lang="en-AU" sz="1200" dirty="0">
              <a:solidFill>
                <a:prstClr val="black"/>
              </a:solidFill>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a:lnSpc>
                <a:spcPct val="120000"/>
              </a:lnSpc>
            </a:pPr>
            <a:r>
              <a:rPr lang="en-US" sz="1400" b="1" dirty="0" smtClean="0"/>
              <a:t>Notes about </a:t>
            </a:r>
            <a:r>
              <a:rPr lang="en-US" sz="1400" b="1" baseline="0" dirty="0" smtClean="0"/>
              <a:t>this session (for the facilitator’s reference only):</a:t>
            </a:r>
          </a:p>
          <a:p>
            <a:pPr>
              <a:lnSpc>
                <a:spcPct val="120000"/>
              </a:lnSpc>
            </a:pPr>
            <a:endParaRPr lang="en-US" sz="1400" b="1" baseline="0" dirty="0" smtClean="0"/>
          </a:p>
          <a:p>
            <a:pPr marL="171450" lvl="0" indent="-171450">
              <a:lnSpc>
                <a:spcPct val="120000"/>
              </a:lnSpc>
              <a:buFont typeface="Arial"/>
              <a:buChar char="•"/>
            </a:pPr>
            <a:r>
              <a:rPr lang="en-AU" sz="1400" kern="1200" dirty="0" smtClean="0">
                <a:solidFill>
                  <a:schemeClr val="tx1"/>
                </a:solidFill>
                <a:effectLst/>
                <a:latin typeface="+mn-lt"/>
                <a:ea typeface="+mn-ea"/>
                <a:cs typeface="+mn-cs"/>
              </a:rPr>
              <a:t>The final part of the workshop involves interactive activities using three scenarios from the Yarning about Quitting DVD</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During the activities, you (the facilitator) will pause the DVD at particular points and ask participants questions</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The cues for when to pause and the questions to ask are outlined in this booklet</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However, before you run your local training workshops we recommend that you watch the DVD several times so can you can become familiar with the points at which you need to pause the DVD. </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The DVD does not have a counter (although your computer / DVD player may have one), so you will be listening for a cue in the dialogue. E.g. Tracey (the midwife) says, “You must feel impressed about cutting down?”</a:t>
            </a:r>
          </a:p>
          <a:p>
            <a:pPr marL="0" indent="0">
              <a:buFont typeface="Arial"/>
              <a:buNone/>
            </a:pPr>
            <a:endParaRPr lang="en-US" sz="1200" b="0"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45</a:t>
            </a:fld>
            <a:endParaRPr lang="en-US" dirty="0">
              <a:solidFill>
                <a:prstClr val="black"/>
              </a:solidFill>
              <a:latin typeface="Calibri"/>
            </a:endParaRPr>
          </a:p>
        </p:txBody>
      </p:sp>
    </p:spTree>
    <p:extLst>
      <p:ext uri="{BB962C8B-B14F-4D97-AF65-F5344CB8AC3E}">
        <p14:creationId xmlns:p14="http://schemas.microsoft.com/office/powerpoint/2010/main" val="3938287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b="1" i="0" kern="1200" dirty="0" smtClean="0">
              <a:solidFill>
                <a:schemeClr val="tx1"/>
              </a:solidFill>
              <a:effectLst/>
              <a:latin typeface="+mn-lt"/>
              <a:ea typeface="+mn-ea"/>
              <a:cs typeface="+mn-cs"/>
            </a:endParaRPr>
          </a:p>
          <a:p>
            <a:pPr>
              <a:lnSpc>
                <a:spcPct val="120000"/>
              </a:lnSpc>
            </a:pPr>
            <a:r>
              <a:rPr lang="en-AU" sz="1400" b="1" i="0" kern="1200" dirty="0" smtClean="0">
                <a:solidFill>
                  <a:schemeClr val="tx1"/>
                </a:solidFill>
                <a:effectLst/>
                <a:latin typeface="+mn-lt"/>
                <a:ea typeface="+mn-ea"/>
                <a:cs typeface="+mn-cs"/>
              </a:rPr>
              <a:t>Read/present the points</a:t>
            </a:r>
            <a:r>
              <a:rPr lang="en-AU" sz="1400" b="1" i="0" kern="1200" baseline="0" dirty="0" smtClean="0">
                <a:solidFill>
                  <a:schemeClr val="tx1"/>
                </a:solidFill>
                <a:effectLst/>
                <a:latin typeface="+mn-lt"/>
                <a:ea typeface="+mn-ea"/>
                <a:cs typeface="+mn-cs"/>
              </a:rPr>
              <a:t> below</a:t>
            </a:r>
          </a:p>
          <a:p>
            <a:pPr>
              <a:lnSpc>
                <a:spcPct val="120000"/>
              </a:lnSpc>
            </a:pPr>
            <a:endParaRPr lang="en-AU" sz="1400" b="1"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We are now going to watch three short scenarios. Each scenario shows one or two health professionals having a conversation with an Aboriginal pregnant woman about smoking and quitting.</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As you watch each scenario keep in mind what we have learnt during the workshop about how we can support women to quit.</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Refer to the handouts to remind yourself about some of the key points.</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At certain points I will pause the DVD and ask you to comment on:</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What you think the health professionals are doing well?</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What you might have done differently?</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What else you would have done to support the woman?</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Each scenario is quite different – listen to the cues each woman is giving and think about how you could best respond to her unique circumstances.</a:t>
            </a:r>
          </a:p>
          <a:p>
            <a:pPr lvl="0">
              <a:lnSpc>
                <a:spcPct val="120000"/>
              </a:lnSpc>
            </a:pPr>
            <a:endParaRPr lang="en-AU" sz="1400" b="1" i="1" kern="1200" dirty="0" smtClean="0">
              <a:solidFill>
                <a:schemeClr val="tx1"/>
              </a:solidFill>
              <a:effectLst/>
              <a:latin typeface="+mn-lt"/>
              <a:ea typeface="+mn-ea"/>
              <a:cs typeface="+mn-cs"/>
            </a:endParaRPr>
          </a:p>
          <a:p>
            <a:pPr lvl="0">
              <a:lnSpc>
                <a:spcPct val="120000"/>
              </a:lnSpc>
            </a:pPr>
            <a:r>
              <a:rPr lang="en-AU" sz="1400" b="1" i="1" kern="1200" dirty="0" smtClean="0">
                <a:solidFill>
                  <a:schemeClr val="tx1"/>
                </a:solidFill>
                <a:effectLst/>
                <a:latin typeface="+mn-lt"/>
                <a:ea typeface="+mn-ea"/>
                <a:cs typeface="+mn-cs"/>
              </a:rPr>
              <a:t>Please note: </a:t>
            </a:r>
            <a:endParaRPr lang="en-AU" sz="1400" b="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i="1" kern="1200" dirty="0" smtClean="0">
                <a:solidFill>
                  <a:schemeClr val="tx1"/>
                </a:solidFill>
                <a:effectLst/>
                <a:latin typeface="+mn-lt"/>
                <a:ea typeface="+mn-ea"/>
                <a:cs typeface="+mn-cs"/>
              </a:rPr>
              <a:t>Some wonderful (and brave!) health professionals volunteered to appear in these scenarios.</a:t>
            </a:r>
          </a:p>
          <a:p>
            <a:pPr marL="171450" lvl="0" indent="-171450">
              <a:lnSpc>
                <a:spcPct val="120000"/>
              </a:lnSpc>
              <a:buFont typeface="Arial"/>
              <a:buChar char="•"/>
            </a:pPr>
            <a:r>
              <a:rPr lang="en-AU" sz="1400" i="1" kern="1200" dirty="0" smtClean="0">
                <a:solidFill>
                  <a:schemeClr val="tx1"/>
                </a:solidFill>
                <a:effectLst/>
                <a:latin typeface="+mn-lt"/>
                <a:ea typeface="+mn-ea"/>
                <a:cs typeface="+mn-cs"/>
              </a:rPr>
              <a:t>The scenarios were semi-scripted and the health professionals that appear are ‘playing a part’ – the scenarios do not necessarily reflect what these health professionals would do in practice.</a:t>
            </a:r>
          </a:p>
          <a:p>
            <a:pPr marL="171450" lvl="0" indent="-171450">
              <a:lnSpc>
                <a:spcPct val="120000"/>
              </a:lnSpc>
              <a:buFont typeface="Arial"/>
              <a:buChar char="•"/>
            </a:pPr>
            <a:r>
              <a:rPr lang="en-AU" sz="1400" i="1" kern="1200" dirty="0" smtClean="0">
                <a:solidFill>
                  <a:schemeClr val="tx1"/>
                </a:solidFill>
                <a:effectLst/>
                <a:latin typeface="+mn-lt"/>
                <a:ea typeface="+mn-ea"/>
                <a:cs typeface="+mn-cs"/>
              </a:rPr>
              <a:t>The scenarios are brief, providing good examples of </a:t>
            </a:r>
            <a:r>
              <a:rPr lang="en-AU" sz="1400" b="1" i="1" u="none" kern="1200" dirty="0" smtClean="0">
                <a:solidFill>
                  <a:schemeClr val="tx1"/>
                </a:solidFill>
                <a:effectLst/>
                <a:latin typeface="+mn-lt"/>
                <a:ea typeface="+mn-ea"/>
                <a:cs typeface="+mn-cs"/>
              </a:rPr>
              <a:t>some</a:t>
            </a:r>
            <a:r>
              <a:rPr lang="en-AU" sz="1400" i="1" u="none" kern="1200" dirty="0" smtClean="0">
                <a:solidFill>
                  <a:schemeClr val="tx1"/>
                </a:solidFill>
                <a:effectLst/>
                <a:latin typeface="+mn-lt"/>
                <a:ea typeface="+mn-ea"/>
                <a:cs typeface="+mn-cs"/>
              </a:rPr>
              <a:t> of </a:t>
            </a:r>
            <a:r>
              <a:rPr lang="en-AU" sz="1400" i="1" kern="1200" dirty="0" smtClean="0">
                <a:solidFill>
                  <a:schemeClr val="tx1"/>
                </a:solidFill>
                <a:effectLst/>
                <a:latin typeface="+mn-lt"/>
                <a:ea typeface="+mn-ea"/>
                <a:cs typeface="+mn-cs"/>
              </a:rPr>
              <a:t>the communication and support skills we have been discussing. </a:t>
            </a:r>
          </a:p>
          <a:p>
            <a:pPr marL="171450" lvl="0" indent="-171450">
              <a:lnSpc>
                <a:spcPct val="120000"/>
              </a:lnSpc>
              <a:buFont typeface="Arial"/>
              <a:buChar char="•"/>
            </a:pPr>
            <a:r>
              <a:rPr lang="en-AU" sz="1400" i="1" kern="1200" dirty="0" smtClean="0">
                <a:solidFill>
                  <a:schemeClr val="tx1"/>
                </a:solidFill>
                <a:effectLst/>
                <a:latin typeface="+mn-lt"/>
                <a:ea typeface="+mn-ea"/>
                <a:cs typeface="+mn-cs"/>
              </a:rPr>
              <a:t>However, no interaction is perfect! So the</a:t>
            </a:r>
            <a:r>
              <a:rPr lang="en-AU" sz="1400" i="1" kern="1200" baseline="0" dirty="0" smtClean="0">
                <a:solidFill>
                  <a:schemeClr val="tx1"/>
                </a:solidFill>
                <a:effectLst/>
                <a:latin typeface="+mn-lt"/>
                <a:ea typeface="+mn-ea"/>
                <a:cs typeface="+mn-cs"/>
              </a:rPr>
              <a:t> scenarios </a:t>
            </a:r>
            <a:r>
              <a:rPr lang="en-AU" sz="1400" i="1" kern="1200" dirty="0" smtClean="0">
                <a:solidFill>
                  <a:schemeClr val="tx1"/>
                </a:solidFill>
                <a:effectLst/>
                <a:latin typeface="+mn-lt"/>
                <a:ea typeface="+mn-ea"/>
                <a:cs typeface="+mn-cs"/>
              </a:rPr>
              <a:t>also provide an opportunity for you to reflect, apply your learning, and think about what else you might have done to provide appropriate support for each woman. </a:t>
            </a:r>
          </a:p>
          <a:p>
            <a:pPr lvl="0">
              <a:lnSpc>
                <a:spcPct val="120000"/>
              </a:lnSpc>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46</a:t>
            </a:fld>
            <a:endParaRPr lang="en-US" dirty="0">
              <a:solidFill>
                <a:prstClr val="black"/>
              </a:solidFill>
              <a:latin typeface="Calibri"/>
            </a:endParaRPr>
          </a:p>
        </p:txBody>
      </p:sp>
    </p:spTree>
    <p:extLst>
      <p:ext uri="{BB962C8B-B14F-4D97-AF65-F5344CB8AC3E}">
        <p14:creationId xmlns:p14="http://schemas.microsoft.com/office/powerpoint/2010/main" val="2147368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b="1"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i="0" kern="1200" dirty="0" smtClean="0">
                <a:solidFill>
                  <a:schemeClr val="tx1"/>
                </a:solidFill>
                <a:effectLst/>
                <a:latin typeface="+mn-lt"/>
                <a:ea typeface="+mn-ea"/>
                <a:cs typeface="+mn-cs"/>
              </a:rPr>
              <a:t>In the first scenario</a:t>
            </a:r>
            <a:r>
              <a:rPr lang="en-AU" sz="1400" i="0" kern="1200" baseline="0" dirty="0" smtClean="0">
                <a:solidFill>
                  <a:schemeClr val="tx1"/>
                </a:solidFill>
                <a:effectLst/>
                <a:latin typeface="+mn-lt"/>
                <a:ea typeface="+mn-ea"/>
                <a:cs typeface="+mn-cs"/>
              </a:rPr>
              <a:t> we will be watching Chrissie, a young Aboriginal woman, visiting the antenatal clinic at her local hospital for the first time.</a:t>
            </a:r>
          </a:p>
          <a:p>
            <a:pPr marL="171450" lvl="0" indent="-171450">
              <a:lnSpc>
                <a:spcPct val="120000"/>
              </a:lnSpc>
              <a:buFont typeface="Arial"/>
              <a:buChar char="•"/>
            </a:pP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Play scenario 1, scene 1 until Chrissie says, “I’ve actually cut back smoking, I don’t smoke as much anymore. My nan said that it wasn’t good to smoke during pregnancy, but I don’t really know what’s…yeah….” PAUSE DVD HERE (2:30)</a:t>
            </a: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i="0" kern="1200" dirty="0" smtClean="0">
                <a:solidFill>
                  <a:schemeClr val="tx1"/>
                </a:solidFill>
                <a:effectLst/>
                <a:latin typeface="+mn-lt"/>
                <a:ea typeface="+mn-ea"/>
                <a:cs typeface="+mn-cs"/>
              </a:rPr>
              <a:t>NEXT SLIDE</a:t>
            </a:r>
          </a:p>
          <a:p>
            <a:pPr marL="171450" lvl="0" indent="-171450">
              <a:buFont typeface="Arial"/>
              <a:buChar char="•"/>
            </a:pPr>
            <a:endParaRPr lang="en-AU" sz="14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47</a:t>
            </a:fld>
            <a:endParaRPr lang="en-US" dirty="0">
              <a:solidFill>
                <a:prstClr val="black"/>
              </a:solidFill>
              <a:latin typeface="Calibri"/>
            </a:endParaRPr>
          </a:p>
        </p:txBody>
      </p:sp>
    </p:spTree>
    <p:extLst>
      <p:ext uri="{BB962C8B-B14F-4D97-AF65-F5344CB8AC3E}">
        <p14:creationId xmlns:p14="http://schemas.microsoft.com/office/powerpoint/2010/main" val="2147368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b="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0" kern="1200" dirty="0" smtClean="0">
                <a:solidFill>
                  <a:schemeClr val="tx1"/>
                </a:solidFill>
                <a:effectLst/>
                <a:latin typeface="+mn-lt"/>
                <a:ea typeface="+mn-ea"/>
                <a:cs typeface="+mn-cs"/>
              </a:rPr>
              <a:t>Ask the group:</a:t>
            </a:r>
            <a:r>
              <a:rPr lang="en-AU" sz="1400" b="1" i="0" kern="1200" baseline="0" dirty="0" smtClean="0">
                <a:solidFill>
                  <a:schemeClr val="tx1"/>
                </a:solidFill>
                <a:effectLst/>
                <a:latin typeface="+mn-lt"/>
                <a:ea typeface="+mn-ea"/>
                <a:cs typeface="+mn-cs"/>
              </a:rPr>
              <a:t> </a:t>
            </a:r>
            <a:r>
              <a:rPr lang="en-AU" sz="1400" b="0" i="0" kern="1200" dirty="0" smtClean="0">
                <a:solidFill>
                  <a:schemeClr val="tx1"/>
                </a:solidFill>
                <a:effectLst/>
                <a:latin typeface="+mn-lt"/>
                <a:ea typeface="+mn-ea"/>
                <a:cs typeface="+mn-cs"/>
              </a:rPr>
              <a:t>the questions on the slide </a:t>
            </a:r>
          </a:p>
          <a:p>
            <a:pPr marL="171450" lvl="0" indent="-171450">
              <a:lnSpc>
                <a:spcPct val="120000"/>
              </a:lnSpc>
              <a:buFont typeface="Arial"/>
              <a:buChar char="•"/>
            </a:pPr>
            <a:r>
              <a:rPr lang="en-AU" sz="1400" i="0" kern="1200" dirty="0" smtClean="0">
                <a:solidFill>
                  <a:schemeClr val="tx1"/>
                </a:solidFill>
                <a:effectLst/>
                <a:latin typeface="+mn-lt"/>
                <a:ea typeface="+mn-ea"/>
                <a:cs typeface="+mn-cs"/>
              </a:rPr>
              <a:t>Get</a:t>
            </a:r>
            <a:r>
              <a:rPr lang="en-AU" sz="1400" i="0" kern="1200" baseline="0" dirty="0" smtClean="0">
                <a:solidFill>
                  <a:schemeClr val="tx1"/>
                </a:solidFill>
                <a:effectLst/>
                <a:latin typeface="+mn-lt"/>
                <a:ea typeface="+mn-ea"/>
                <a:cs typeface="+mn-cs"/>
              </a:rPr>
              <a:t> some brief feedback from participants</a:t>
            </a:r>
          </a:p>
          <a:p>
            <a:pPr marL="171450" lvl="0" indent="-171450">
              <a:lnSpc>
                <a:spcPct val="120000"/>
              </a:lnSpc>
              <a:buFont typeface="Arial"/>
              <a:buChar char="•"/>
            </a:pPr>
            <a:endParaRPr lang="en-AU" sz="1400" i="0" kern="1200" dirty="0" smtClean="0">
              <a:solidFill>
                <a:schemeClr val="tx1"/>
              </a:solidFill>
              <a:effectLst/>
              <a:latin typeface="+mn-lt"/>
              <a:ea typeface="+mn-ea"/>
              <a:cs typeface="+mn-cs"/>
            </a:endParaRPr>
          </a:p>
          <a:p>
            <a:pPr marL="0" lvl="0" indent="0">
              <a:lnSpc>
                <a:spcPct val="120000"/>
              </a:lnSpc>
              <a:buFont typeface="Arial"/>
              <a:buNone/>
            </a:pPr>
            <a:r>
              <a:rPr lang="en-AU" sz="1400" i="0" kern="1200" dirty="0" smtClean="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48</a:t>
            </a:fld>
            <a:endParaRPr lang="en-US" dirty="0">
              <a:solidFill>
                <a:prstClr val="black"/>
              </a:solidFill>
              <a:latin typeface="Calibri"/>
            </a:endParaRPr>
          </a:p>
        </p:txBody>
      </p:sp>
    </p:spTree>
    <p:extLst>
      <p:ext uri="{BB962C8B-B14F-4D97-AF65-F5344CB8AC3E}">
        <p14:creationId xmlns:p14="http://schemas.microsoft.com/office/powerpoint/2010/main" val="2147368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 the points on the slide</a:t>
            </a:r>
          </a:p>
          <a:p>
            <a:pPr marL="171450" lvl="0" indent="-171450">
              <a:lnSpc>
                <a:spcPct val="120000"/>
              </a:lnSpc>
              <a:buFont typeface="Arial"/>
              <a:buChar cha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Continue to play scenario 1, scene 1 until Tracy says, “You must feel impressed with yourself for being able to do that.” It</a:t>
            </a:r>
            <a:r>
              <a:rPr lang="en-AU" sz="1400" b="1" i="1" kern="1200" baseline="0" dirty="0" smtClean="0">
                <a:solidFill>
                  <a:schemeClr val="tx1"/>
                </a:solidFill>
                <a:effectLst/>
                <a:latin typeface="+mn-lt"/>
                <a:ea typeface="+mn-ea"/>
                <a:cs typeface="+mn-cs"/>
              </a:rPr>
              <a:t> is i</a:t>
            </a:r>
            <a:r>
              <a:rPr lang="en-AU" sz="1400" b="1" i="1" kern="1200" dirty="0" smtClean="0">
                <a:solidFill>
                  <a:schemeClr val="tx1"/>
                </a:solidFill>
                <a:effectLst/>
                <a:latin typeface="+mn-lt"/>
                <a:ea typeface="+mn-ea"/>
                <a:cs typeface="+mn-cs"/>
              </a:rPr>
              <a:t>mportant to also show Chrissie’s response, “…yeah….”(shrugs) PAUSE DVD HERE (2:46)</a:t>
            </a:r>
            <a:endParaRPr lang="en-AU" sz="1400" b="1"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Ask the</a:t>
            </a:r>
            <a:r>
              <a:rPr lang="en-AU" sz="1400" b="1" kern="1200" baseline="0" dirty="0" smtClean="0">
                <a:solidFill>
                  <a:schemeClr val="tx1"/>
                </a:solidFill>
                <a:effectLst/>
                <a:latin typeface="+mn-lt"/>
                <a:ea typeface="+mn-ea"/>
                <a:cs typeface="+mn-cs"/>
              </a:rPr>
              <a:t> group</a:t>
            </a:r>
            <a:r>
              <a:rPr lang="en-AU" sz="1400" b="1" kern="1200" dirty="0" smtClean="0">
                <a:solidFill>
                  <a:schemeClr val="tx1"/>
                </a:solidFill>
                <a:effectLst/>
                <a:latin typeface="+mn-lt"/>
                <a:ea typeface="+mn-ea"/>
                <a:cs typeface="+mn-cs"/>
              </a:rPr>
              <a:t>:</a:t>
            </a:r>
            <a:r>
              <a:rPr lang="en-AU" sz="1400" b="1"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What do you think about Tracy’s praise for Chrissie here?</a:t>
            </a:r>
          </a:p>
          <a:p>
            <a:pPr marL="171450" lvl="0" indent="-171450">
              <a:lnSpc>
                <a:spcPct val="120000"/>
              </a:lnSpc>
              <a:buFont typeface="Arial"/>
              <a:buChar char="•"/>
            </a:pPr>
            <a:r>
              <a:rPr lang="en-AU" sz="1400" i="0" kern="1200" dirty="0" smtClean="0">
                <a:solidFill>
                  <a:schemeClr val="tx1"/>
                </a:solidFill>
                <a:effectLst/>
                <a:latin typeface="+mn-lt"/>
                <a:ea typeface="+mn-ea"/>
                <a:cs typeface="+mn-cs"/>
              </a:rPr>
              <a:t>Get</a:t>
            </a:r>
            <a:r>
              <a:rPr lang="en-AU" sz="1400" i="0" kern="1200" baseline="0" dirty="0" smtClean="0">
                <a:solidFill>
                  <a:schemeClr val="tx1"/>
                </a:solidFill>
                <a:effectLst/>
                <a:latin typeface="+mn-lt"/>
                <a:ea typeface="+mn-ea"/>
                <a:cs typeface="+mn-cs"/>
              </a:rPr>
              <a:t> some brief feedback from participants</a:t>
            </a: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If not raised by the group, the</a:t>
            </a:r>
            <a:r>
              <a:rPr lang="en-AU" sz="1400" kern="1200" baseline="0" dirty="0" smtClean="0">
                <a:solidFill>
                  <a:schemeClr val="tx1"/>
                </a:solidFill>
                <a:effectLst/>
                <a:latin typeface="+mn-lt"/>
                <a:ea typeface="+mn-ea"/>
                <a:cs typeface="+mn-cs"/>
              </a:rPr>
              <a:t> facilitator states:</a:t>
            </a: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i="1" kern="1200" dirty="0" smtClean="0">
                <a:solidFill>
                  <a:schemeClr val="tx1"/>
                </a:solidFill>
                <a:effectLst/>
                <a:latin typeface="+mn-lt"/>
                <a:ea typeface="+mn-ea"/>
                <a:cs typeface="+mn-cs"/>
              </a:rPr>
              <a:t>By just giving praise, Chrissie is not sure how to respond and there is a lost opportunity to explore Chrissie’s cutting down with more open questions.</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0" lvl="0" indent="0">
              <a:lnSpc>
                <a:spcPct val="120000"/>
              </a:lnSpc>
              <a:buFont typeface="Arial"/>
              <a:buNone/>
            </a:pPr>
            <a:r>
              <a:rPr lang="en-AU" sz="1400" kern="1200" dirty="0" smtClean="0">
                <a:solidFill>
                  <a:schemeClr val="tx1"/>
                </a:solidFill>
                <a:effectLst/>
                <a:latin typeface="+mn-lt"/>
                <a:ea typeface="+mn-ea"/>
                <a:cs typeface="+mn-cs"/>
              </a:rPr>
              <a:t>NEXT SLIDE</a:t>
            </a:r>
            <a:endParaRPr lang="en-US" sz="1400"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49</a:t>
            </a:fld>
            <a:endParaRPr lang="en-US" dirty="0">
              <a:solidFill>
                <a:prstClr val="black"/>
              </a:solidFill>
              <a:latin typeface="Calibri"/>
            </a:endParaRPr>
          </a:p>
        </p:txBody>
      </p:sp>
    </p:spTree>
    <p:extLst>
      <p:ext uri="{BB962C8B-B14F-4D97-AF65-F5344CB8AC3E}">
        <p14:creationId xmlns:p14="http://schemas.microsoft.com/office/powerpoint/2010/main" val="382916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lvl="0"/>
            <a:r>
              <a:rPr lang="en-AU" sz="1600" b="1" kern="1200" dirty="0" smtClean="0">
                <a:solidFill>
                  <a:schemeClr val="tx1"/>
                </a:solidFill>
                <a:effectLst/>
                <a:latin typeface="+mn-lt"/>
                <a:ea typeface="+mn-ea"/>
                <a:cs typeface="+mn-cs"/>
              </a:rPr>
              <a:t>FACILITATOR NOTES</a:t>
            </a:r>
          </a:p>
          <a:p>
            <a:pPr lvl="0"/>
            <a:endParaRPr lang="en-AU" sz="1600" b="1"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a:t>
            </a:r>
            <a:r>
              <a:rPr lang="en-AU" sz="1400" b="1" kern="1200" baseline="0" dirty="0" smtClean="0">
                <a:solidFill>
                  <a:schemeClr val="tx1"/>
                </a:solidFill>
                <a:effectLst/>
                <a:latin typeface="+mn-lt"/>
                <a:ea typeface="+mn-ea"/>
                <a:cs typeface="+mn-cs"/>
              </a:rPr>
              <a:t> the points below</a:t>
            </a:r>
          </a:p>
          <a:p>
            <a:pPr lvl="0">
              <a:lnSpc>
                <a:spcPct val="120000"/>
              </a:lnSpc>
            </a:pPr>
            <a:endParaRPr lang="en-AU" sz="1400" b="1" kern="1200" dirty="0" smtClean="0">
              <a:solidFill>
                <a:schemeClr val="tx1"/>
              </a:solidFill>
              <a:effectLst/>
              <a:latin typeface="+mn-lt"/>
              <a:ea typeface="+mn-ea"/>
              <a:cs typeface="+mn-cs"/>
            </a:endParaRPr>
          </a:p>
          <a:p>
            <a:pPr lvl="0">
              <a:lnSpc>
                <a:spcPct val="120000"/>
              </a:lnSpc>
            </a:pPr>
            <a:r>
              <a:rPr lang="en-AU" sz="1400" kern="1200" dirty="0" smtClean="0">
                <a:solidFill>
                  <a:schemeClr val="tx1"/>
                </a:solidFill>
                <a:effectLst/>
                <a:latin typeface="+mn-lt"/>
                <a:ea typeface="+mn-ea"/>
                <a:cs typeface="+mn-cs"/>
              </a:rPr>
              <a:t>The Yarning about Quitting package includes:</a:t>
            </a:r>
          </a:p>
          <a:p>
            <a:pPr lvl="0">
              <a:lnSpc>
                <a:spcPct val="120000"/>
              </a:lnSpc>
            </a:pPr>
            <a:endParaRPr lang="en-AU" sz="1400" kern="1200" dirty="0" smtClean="0">
              <a:solidFill>
                <a:schemeClr val="tx1"/>
              </a:solidFill>
              <a:effectLst/>
              <a:latin typeface="+mn-lt"/>
              <a:ea typeface="+mn-ea"/>
              <a:cs typeface="+mn-cs"/>
            </a:endParaRPr>
          </a:p>
          <a:p>
            <a:pPr lvl="0">
              <a:lnSpc>
                <a:spcPct val="120000"/>
              </a:lnSpc>
            </a:pPr>
            <a:r>
              <a:rPr lang="en-AU" sz="1400" kern="1200" dirty="0" smtClean="0">
                <a:solidFill>
                  <a:schemeClr val="tx1"/>
                </a:solidFill>
                <a:effectLst/>
                <a:latin typeface="+mn-lt"/>
                <a:ea typeface="+mn-ea"/>
                <a:cs typeface="+mn-cs"/>
              </a:rPr>
              <a:t>1. An eLearning module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For NSW Health staff,</a:t>
            </a:r>
            <a:r>
              <a:rPr lang="en-AU" sz="1400" kern="1200" baseline="0" dirty="0" smtClean="0">
                <a:solidFill>
                  <a:schemeClr val="tx1"/>
                </a:solidFill>
                <a:effectLst/>
                <a:latin typeface="+mn-lt"/>
                <a:ea typeface="+mn-ea"/>
                <a:cs typeface="+mn-cs"/>
              </a:rPr>
              <a:t> the module is </a:t>
            </a:r>
            <a:r>
              <a:rPr lang="en-AU" sz="1400" kern="1200" dirty="0" smtClean="0">
                <a:solidFill>
                  <a:schemeClr val="tx1"/>
                </a:solidFill>
                <a:effectLst/>
                <a:latin typeface="+mn-lt"/>
                <a:ea typeface="+mn-ea"/>
                <a:cs typeface="+mn-cs"/>
              </a:rPr>
              <a:t>available via HETI Online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For other YaQ participants,</a:t>
            </a:r>
            <a:r>
              <a:rPr lang="en-AU" sz="1400" kern="1200" baseline="0" dirty="0" smtClean="0">
                <a:solidFill>
                  <a:schemeClr val="tx1"/>
                </a:solidFill>
                <a:effectLst/>
                <a:latin typeface="+mn-lt"/>
                <a:ea typeface="+mn-ea"/>
                <a:cs typeface="+mn-cs"/>
              </a:rPr>
              <a:t> the module is </a:t>
            </a:r>
            <a:r>
              <a:rPr lang="en-AU" sz="1400" kern="1200" dirty="0" smtClean="0">
                <a:solidFill>
                  <a:schemeClr val="tx1"/>
                </a:solidFill>
                <a:effectLst/>
                <a:latin typeface="+mn-lt"/>
                <a:ea typeface="+mn-ea"/>
                <a:cs typeface="+mn-cs"/>
              </a:rPr>
              <a:t>available via a link on the NSW Kids and Families website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Participants</a:t>
            </a:r>
            <a:r>
              <a:rPr lang="en-AU" sz="1400" kern="1200" baseline="0" dirty="0" smtClean="0">
                <a:solidFill>
                  <a:schemeClr val="tx1"/>
                </a:solidFill>
                <a:effectLst/>
                <a:latin typeface="+mn-lt"/>
                <a:ea typeface="+mn-ea"/>
                <a:cs typeface="+mn-cs"/>
              </a:rPr>
              <a:t> are requested to complete the eLearning module before attending face to face training</a:t>
            </a:r>
          </a:p>
          <a:p>
            <a:pPr marL="628650" lvl="1" indent="-171450">
              <a:lnSpc>
                <a:spcPct val="120000"/>
              </a:lnSpc>
              <a:buFont typeface="Arial"/>
              <a:buChar char="•"/>
            </a:pPr>
            <a:r>
              <a:rPr lang="en-AU" sz="1400" kern="1200" baseline="0" dirty="0" smtClean="0">
                <a:solidFill>
                  <a:schemeClr val="tx1"/>
                </a:solidFill>
                <a:effectLst/>
                <a:latin typeface="+mn-lt"/>
                <a:ea typeface="+mn-ea"/>
                <a:cs typeface="+mn-cs"/>
              </a:rPr>
              <a:t>If you haven’t completed the module, please aim to complete it as soon as possible </a:t>
            </a:r>
            <a:endParaRPr lang="en-AU" sz="1400" kern="1200" dirty="0" smtClean="0">
              <a:solidFill>
                <a:schemeClr val="tx1"/>
              </a:solidFill>
              <a:effectLst/>
              <a:latin typeface="+mn-lt"/>
              <a:ea typeface="+mn-ea"/>
              <a:cs typeface="+mn-cs"/>
            </a:endParaRPr>
          </a:p>
          <a:p>
            <a:pPr lvl="0">
              <a:lnSpc>
                <a:spcPct val="120000"/>
              </a:lnSpc>
            </a:pPr>
            <a:endParaRPr lang="en-AU" sz="1400" kern="1200" dirty="0" smtClean="0">
              <a:solidFill>
                <a:schemeClr val="tx1"/>
              </a:solidFill>
              <a:effectLst/>
              <a:latin typeface="+mn-lt"/>
              <a:ea typeface="+mn-ea"/>
              <a:cs typeface="+mn-cs"/>
            </a:endParaRPr>
          </a:p>
          <a:p>
            <a:pPr lvl="0">
              <a:lnSpc>
                <a:spcPct val="120000"/>
              </a:lnSpc>
            </a:pPr>
            <a:r>
              <a:rPr lang="en-AU" sz="1400" kern="1200" dirty="0" smtClean="0">
                <a:solidFill>
                  <a:schemeClr val="tx1"/>
                </a:solidFill>
                <a:effectLst/>
                <a:latin typeface="+mn-lt"/>
                <a:ea typeface="+mn-ea"/>
                <a:cs typeface="+mn-cs"/>
              </a:rPr>
              <a:t>2. Face to face training (4 hours)</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Practical focus – learning and applying skills in providing effective and culturally appropriate quit support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This is the training you are doing today</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(Advise</a:t>
            </a:r>
            <a:r>
              <a:rPr lang="en-AU" sz="1400" kern="1200" baseline="0" dirty="0" smtClean="0">
                <a:solidFill>
                  <a:schemeClr val="tx1"/>
                </a:solidFill>
                <a:effectLst/>
                <a:latin typeface="+mn-lt"/>
                <a:ea typeface="+mn-ea"/>
                <a:cs typeface="+mn-cs"/>
              </a:rPr>
              <a:t> participants if they will be completing the training in one four hour session or several shorter sessions) </a:t>
            </a:r>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5</a:t>
            </a:fld>
            <a:endParaRPr lang="en-US" dirty="0"/>
          </a:p>
        </p:txBody>
      </p:sp>
    </p:spTree>
    <p:extLst>
      <p:ext uri="{BB962C8B-B14F-4D97-AF65-F5344CB8AC3E}">
        <p14:creationId xmlns:p14="http://schemas.microsoft.com/office/powerpoint/2010/main" val="1858065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r>
              <a:rPr lang="en-US" sz="1600" b="1" dirty="0" smtClean="0"/>
              <a:t>FACILTATOR NOTES</a:t>
            </a:r>
          </a:p>
          <a:p>
            <a:endParaRPr lang="en-US" sz="1600" b="1" dirty="0" smtClean="0"/>
          </a:p>
          <a:p>
            <a:pPr marL="0" lvl="0" indent="0">
              <a:lnSpc>
                <a:spcPct val="120000"/>
              </a:lnSpc>
              <a:buFont typeface="Arial"/>
              <a:buNone/>
            </a:pPr>
            <a:r>
              <a:rPr lang="en-AU" sz="1400" b="1" kern="1200" dirty="0" smtClean="0">
                <a:solidFill>
                  <a:schemeClr val="tx1"/>
                </a:solidFill>
                <a:effectLst/>
                <a:latin typeface="+mn-lt"/>
                <a:ea typeface="+mn-ea"/>
                <a:cs typeface="+mn-cs"/>
              </a:rPr>
              <a:t>Read example questions</a:t>
            </a:r>
            <a:r>
              <a:rPr lang="en-AU" sz="1400" b="1" kern="1200" baseline="0" dirty="0" smtClean="0">
                <a:solidFill>
                  <a:schemeClr val="tx1"/>
                </a:solidFill>
                <a:effectLst/>
                <a:latin typeface="+mn-lt"/>
                <a:ea typeface="+mn-ea"/>
                <a:cs typeface="+mn-cs"/>
              </a:rPr>
              <a:t> on the slide</a:t>
            </a:r>
          </a:p>
          <a:p>
            <a:pPr marL="171450" lvl="0" indent="-171450">
              <a:lnSpc>
                <a:spcPct val="120000"/>
              </a:lnSpc>
              <a:buFont typeface="Arial"/>
              <a:buChar char="•"/>
            </a:pPr>
            <a:endParaRPr lang="en-AU" sz="1400" b="1" kern="1200" baseline="0" dirty="0" smtClean="0">
              <a:solidFill>
                <a:schemeClr val="tx1"/>
              </a:solidFill>
              <a:effectLst/>
              <a:latin typeface="+mn-lt"/>
              <a:ea typeface="+mn-ea"/>
              <a:cs typeface="+mn-cs"/>
            </a:endParaRPr>
          </a:p>
          <a:p>
            <a:pPr marL="0" lvl="0" indent="0">
              <a:lnSpc>
                <a:spcPct val="120000"/>
              </a:lnSpc>
              <a:buFont typeface="Arial"/>
              <a:buNone/>
            </a:pPr>
            <a:r>
              <a:rPr lang="en-AU" sz="1400" b="1" kern="1200" baseline="0" dirty="0" smtClean="0">
                <a:solidFill>
                  <a:schemeClr val="tx1"/>
                </a:solidFill>
                <a:effectLst/>
                <a:latin typeface="+mn-lt"/>
                <a:ea typeface="+mn-ea"/>
                <a:cs typeface="+mn-cs"/>
              </a:rPr>
              <a:t>Then read/present the points below:</a:t>
            </a:r>
            <a:endParaRPr lang="en-AU" sz="1400" b="1"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kern="1200" dirty="0" smtClean="0">
                <a:solidFill>
                  <a:schemeClr val="tx1"/>
                </a:solidFill>
                <a:effectLst/>
                <a:latin typeface="+mn-lt"/>
                <a:ea typeface="+mn-ea"/>
                <a:cs typeface="+mn-cs"/>
              </a:rPr>
              <a:t>These questions allow</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Chrissie to explain what she’s achieved so far and should elicit responses that give Tracy a better picture of Chrissie’s smoking status</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They</a:t>
            </a:r>
            <a:r>
              <a:rPr lang="en-AU" sz="1400" kern="1200" baseline="0" dirty="0" smtClean="0">
                <a:solidFill>
                  <a:schemeClr val="tx1"/>
                </a:solidFill>
                <a:effectLst/>
                <a:latin typeface="+mn-lt"/>
                <a:ea typeface="+mn-ea"/>
                <a:cs typeface="+mn-cs"/>
              </a:rPr>
              <a:t> can also lead into </a:t>
            </a:r>
            <a:r>
              <a:rPr lang="en-AU" sz="1400" kern="1200" dirty="0" smtClean="0">
                <a:solidFill>
                  <a:schemeClr val="tx1"/>
                </a:solidFill>
                <a:effectLst/>
                <a:latin typeface="+mn-lt"/>
                <a:ea typeface="+mn-ea"/>
                <a:cs typeface="+mn-cs"/>
              </a:rPr>
              <a:t>a few more questions to assess Chrissie’s smoking, e.g. how many smokes she is still having, when she has them, etc. </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Let’s continue watching…</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Continue to play scenario 1, scene 1 until Tracy says, “But you know you are doing well already with the cutting back” (Chrissie nods) PAUSE DVD HERE (4:10)</a:t>
            </a:r>
            <a:endParaRPr lang="en-AU" sz="1400" b="1"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kern="1200" dirty="0" smtClean="0">
                <a:solidFill>
                  <a:schemeClr val="tx1"/>
                </a:solidFill>
                <a:effectLst/>
                <a:latin typeface="+mn-lt"/>
                <a:ea typeface="+mn-ea"/>
                <a:cs typeface="+mn-cs"/>
              </a:rPr>
              <a:t>Ask the group:</a:t>
            </a:r>
            <a:r>
              <a:rPr lang="en-AU" sz="1400" b="1"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What do you think about how Tracy shared information with Chrissie about the risks of smoking while pregnant?</a:t>
            </a:r>
          </a:p>
          <a:p>
            <a:pPr marL="171450" lvl="0" indent="-171450">
              <a:lnSpc>
                <a:spcPct val="120000"/>
              </a:lnSpc>
              <a:buFont typeface="Arial"/>
              <a:buChar char="•"/>
            </a:pPr>
            <a:r>
              <a:rPr lang="en-AU" sz="1400" i="0" kern="1200" dirty="0" smtClean="0">
                <a:solidFill>
                  <a:schemeClr val="tx1"/>
                </a:solidFill>
                <a:effectLst/>
                <a:latin typeface="+mn-lt"/>
                <a:ea typeface="+mn-ea"/>
                <a:cs typeface="+mn-cs"/>
              </a:rPr>
              <a:t>Get</a:t>
            </a:r>
            <a:r>
              <a:rPr lang="en-AU" sz="1400" i="0" kern="1200" baseline="0" dirty="0" smtClean="0">
                <a:solidFill>
                  <a:schemeClr val="tx1"/>
                </a:solidFill>
                <a:effectLst/>
                <a:latin typeface="+mn-lt"/>
                <a:ea typeface="+mn-ea"/>
                <a:cs typeface="+mn-cs"/>
              </a:rPr>
              <a:t> some brief feedback from participants</a:t>
            </a: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0" lvl="0" indent="0">
              <a:lnSpc>
                <a:spcPct val="120000"/>
              </a:lnSpc>
              <a:buFont typeface="Arial"/>
              <a:buNone/>
            </a:pPr>
            <a:r>
              <a:rPr lang="en-AU" sz="1400" kern="1200" dirty="0" smtClean="0">
                <a:solidFill>
                  <a:schemeClr val="tx1"/>
                </a:solidFill>
                <a:effectLst/>
                <a:latin typeface="+mn-lt"/>
                <a:ea typeface="+mn-ea"/>
                <a:cs typeface="+mn-cs"/>
              </a:rPr>
              <a:t>NEXT SLIDE</a:t>
            </a:r>
            <a:endParaRPr lang="en-US" sz="1400" b="1"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50</a:t>
            </a:fld>
            <a:endParaRPr lang="en-US" dirty="0">
              <a:solidFill>
                <a:prstClr val="black"/>
              </a:solidFill>
              <a:latin typeface="Calibri"/>
            </a:endParaRPr>
          </a:p>
        </p:txBody>
      </p:sp>
    </p:spTree>
    <p:extLst>
      <p:ext uri="{BB962C8B-B14F-4D97-AF65-F5344CB8AC3E}">
        <p14:creationId xmlns:p14="http://schemas.microsoft.com/office/powerpoint/2010/main" val="3345019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pPr marL="171450" indent="-171450">
              <a:buFont typeface="Arial"/>
              <a:buChar char="•"/>
            </a:pPr>
            <a:endParaRPr lang="en-AU" sz="1200" i="0" kern="1200" dirty="0" smtClean="0">
              <a:solidFill>
                <a:schemeClr val="tx1"/>
              </a:solidFill>
              <a:effectLst/>
              <a:latin typeface="+mn-lt"/>
              <a:ea typeface="+mn-ea"/>
              <a:cs typeface="+mn-cs"/>
            </a:endParaRPr>
          </a:p>
          <a:p>
            <a:pPr marL="0" lvl="0" indent="0">
              <a:lnSpc>
                <a:spcPct val="120000"/>
              </a:lnSpc>
              <a:buFont typeface="Arial"/>
              <a:buNone/>
            </a:pPr>
            <a:r>
              <a:rPr lang="en-AU" sz="1400" b="1" kern="1200" dirty="0" smtClean="0">
                <a:solidFill>
                  <a:schemeClr val="tx1"/>
                </a:solidFill>
                <a:effectLst/>
                <a:latin typeface="+mn-lt"/>
                <a:ea typeface="+mn-ea"/>
                <a:cs typeface="+mn-cs"/>
              </a:rPr>
              <a:t>Read/present the </a:t>
            </a:r>
            <a:r>
              <a:rPr lang="en-AU" sz="1400" b="1" kern="1200" baseline="0" dirty="0" smtClean="0">
                <a:solidFill>
                  <a:schemeClr val="tx1"/>
                </a:solidFill>
                <a:effectLst/>
                <a:latin typeface="+mn-lt"/>
                <a:ea typeface="+mn-ea"/>
                <a:cs typeface="+mn-cs"/>
              </a:rPr>
              <a:t>points on the slide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a:t>
            </a:r>
            <a:r>
              <a:rPr lang="en-AU" sz="1400" i="0" kern="1200" baseline="0" dirty="0" smtClean="0">
                <a:solidFill>
                  <a:schemeClr val="tx1"/>
                </a:solidFill>
                <a:effectLst/>
                <a:latin typeface="+mn-lt"/>
                <a:ea typeface="+mn-ea"/>
                <a:cs typeface="+mn-cs"/>
              </a:rPr>
              <a:t> don’t</a:t>
            </a:r>
            <a:r>
              <a:rPr lang="en-AU" sz="1400" i="0" kern="1200" dirty="0" smtClean="0">
                <a:solidFill>
                  <a:schemeClr val="tx1"/>
                </a:solidFill>
                <a:effectLst/>
                <a:latin typeface="+mn-lt"/>
                <a:ea typeface="+mn-ea"/>
                <a:cs typeface="+mn-cs"/>
              </a:rPr>
              <a: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Let’s continue watching</a:t>
            </a:r>
          </a:p>
          <a:p>
            <a:pPr marL="171450" lvl="0" indent="-171450">
              <a:lnSpc>
                <a:spcPct val="120000"/>
              </a:lnSpc>
              <a:buFont typeface="Arial"/>
              <a:buChar char="•"/>
            </a:pPr>
            <a:endParaRPr lang="en-AU" sz="1400" i="1"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Continue to play scenario 1 through to the end of scene 1 – before the learning points appear PAUSE DVD (you don’t need to use the learning points in the DVD).</a:t>
            </a: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171450" indent="-171450">
              <a:buFont typeface="Arial"/>
              <a:buChar char="•"/>
            </a:pP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51</a:t>
            </a:fld>
            <a:endParaRPr lang="en-US" dirty="0">
              <a:solidFill>
                <a:prstClr val="black"/>
              </a:solidFill>
              <a:latin typeface="Calibri"/>
            </a:endParaRPr>
          </a:p>
        </p:txBody>
      </p:sp>
    </p:spTree>
    <p:extLst>
      <p:ext uri="{BB962C8B-B14F-4D97-AF65-F5344CB8AC3E}">
        <p14:creationId xmlns:p14="http://schemas.microsoft.com/office/powerpoint/2010/main" val="1809863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200" i="1" kern="1200" dirty="0" smtClean="0">
              <a:solidFill>
                <a:schemeClr val="tx1"/>
              </a:solidFill>
              <a:effectLst/>
              <a:latin typeface="+mn-lt"/>
              <a:ea typeface="+mn-ea"/>
              <a:cs typeface="+mn-cs"/>
            </a:endParaRPr>
          </a:p>
          <a:p>
            <a:pPr marL="0" indent="0">
              <a:lnSpc>
                <a:spcPct val="120000"/>
              </a:lnSpc>
              <a:buFont typeface="Arial"/>
              <a:buNone/>
            </a:pPr>
            <a:r>
              <a:rPr lang="en-AU" sz="1400" b="1" kern="1200" dirty="0" smtClean="0">
                <a:solidFill>
                  <a:schemeClr val="tx1"/>
                </a:solidFill>
                <a:effectLst/>
                <a:latin typeface="+mn-lt"/>
                <a:ea typeface="+mn-ea"/>
                <a:cs typeface="+mn-cs"/>
              </a:rPr>
              <a:t>Read/present</a:t>
            </a:r>
            <a:r>
              <a:rPr lang="en-AU" sz="1400" b="1" kern="1200" baseline="0" dirty="0" smtClean="0">
                <a:solidFill>
                  <a:schemeClr val="tx1"/>
                </a:solidFill>
                <a:effectLst/>
                <a:latin typeface="+mn-lt"/>
                <a:ea typeface="+mn-ea"/>
                <a:cs typeface="+mn-cs"/>
              </a:rPr>
              <a:t> the</a:t>
            </a:r>
            <a:r>
              <a:rPr lang="en-AU" sz="1400" b="1" kern="1200" dirty="0" smtClean="0">
                <a:solidFill>
                  <a:schemeClr val="tx1"/>
                </a:solidFill>
                <a:effectLst/>
                <a:latin typeface="+mn-lt"/>
                <a:ea typeface="+mn-ea"/>
                <a:cs typeface="+mn-cs"/>
              </a:rPr>
              <a:t> notes on the slide</a:t>
            </a:r>
          </a:p>
          <a:p>
            <a:pPr marL="171450" indent="-171450">
              <a:lnSpc>
                <a:spcPct val="120000"/>
              </a:lnSpc>
              <a:buFont typeface="Arial"/>
              <a:buChar char="•"/>
            </a:pPr>
            <a:endParaRPr lang="en-AU" sz="1400" i="1"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Play scenario 1, scene 2 through to the end – before the learning points appear PAUSE DVD (you don’t need to use the learning points in the DVD).</a:t>
            </a:r>
          </a:p>
          <a:p>
            <a:pPr marL="171450" lvl="0" indent="-171450">
              <a:lnSpc>
                <a:spcPct val="120000"/>
              </a:lnSpc>
              <a:buFont typeface="Arial"/>
              <a:buChar char="•"/>
            </a:pP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i="0" kern="1200" dirty="0" smtClean="0">
                <a:solidFill>
                  <a:schemeClr val="tx1"/>
                </a:solidFill>
                <a:effectLst/>
                <a:latin typeface="+mn-lt"/>
                <a:ea typeface="+mn-ea"/>
                <a:cs typeface="+mn-cs"/>
              </a:rPr>
              <a:t>Ask</a:t>
            </a:r>
            <a:r>
              <a:rPr lang="en-AU" sz="1400" i="0" kern="1200" baseline="0" dirty="0" smtClean="0">
                <a:solidFill>
                  <a:schemeClr val="tx1"/>
                </a:solidFill>
                <a:effectLst/>
                <a:latin typeface="+mn-lt"/>
                <a:ea typeface="+mn-ea"/>
                <a:cs typeface="+mn-cs"/>
              </a:rPr>
              <a:t> participants to:</a:t>
            </a:r>
          </a:p>
          <a:p>
            <a:pPr marL="628650" lvl="1" indent="-171450">
              <a:lnSpc>
                <a:spcPct val="120000"/>
              </a:lnSpc>
              <a:buFont typeface="Arial"/>
              <a:buChar char="•"/>
            </a:pPr>
            <a:r>
              <a:rPr lang="en-AU" sz="1400" i="0" kern="1200" baseline="0" dirty="0" smtClean="0">
                <a:solidFill>
                  <a:schemeClr val="tx1"/>
                </a:solidFill>
                <a:effectLst/>
                <a:latin typeface="+mn-lt"/>
                <a:ea typeface="+mn-ea"/>
                <a:cs typeface="+mn-cs"/>
              </a:rPr>
              <a:t>Work in small groups (e.g. at their table) </a:t>
            </a:r>
          </a:p>
          <a:p>
            <a:pPr marL="628650" lvl="1" indent="-171450">
              <a:lnSpc>
                <a:spcPct val="120000"/>
              </a:lnSpc>
              <a:buFont typeface="Arial"/>
              <a:buChar char="•"/>
            </a:pPr>
            <a:r>
              <a:rPr lang="en-AU" sz="1400" i="0" kern="1200" baseline="0" dirty="0" smtClean="0">
                <a:solidFill>
                  <a:schemeClr val="tx1"/>
                </a:solidFill>
                <a:effectLst/>
                <a:latin typeface="+mn-lt"/>
                <a:ea typeface="+mn-ea"/>
                <a:cs typeface="+mn-cs"/>
              </a:rPr>
              <a:t>Spend 5 mins answering the questions on the slide</a:t>
            </a:r>
          </a:p>
          <a:p>
            <a:pPr marL="171450" lvl="0" indent="-171450">
              <a:lnSpc>
                <a:spcPct val="120000"/>
              </a:lnSpc>
              <a:buFont typeface="Arial"/>
              <a:buChar char="•"/>
            </a:pPr>
            <a:r>
              <a:rPr lang="en-AU" sz="1400" i="0" kern="1200" baseline="0" dirty="0" smtClean="0">
                <a:solidFill>
                  <a:schemeClr val="tx1"/>
                </a:solidFill>
                <a:effectLst/>
                <a:latin typeface="+mn-lt"/>
                <a:ea typeface="+mn-ea"/>
                <a:cs typeface="+mn-cs"/>
              </a:rPr>
              <a:t>After 5 minutes – get brief feedback from each group</a:t>
            </a: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0" lvl="0" indent="0">
              <a:lnSpc>
                <a:spcPct val="120000"/>
              </a:lnSpc>
              <a:buFont typeface="Arial"/>
              <a:buNone/>
            </a:pPr>
            <a:r>
              <a:rPr lang="en-AU" sz="1400" kern="1200" dirty="0" smtClean="0">
                <a:solidFill>
                  <a:schemeClr val="tx1"/>
                </a:solidFill>
                <a:effectLst/>
                <a:latin typeface="+mn-lt"/>
                <a:ea typeface="+mn-ea"/>
                <a:cs typeface="+mn-cs"/>
              </a:rPr>
              <a:t>NEXT SLIDE</a:t>
            </a:r>
          </a:p>
          <a:p>
            <a:pPr lvl="0"/>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52</a:t>
            </a:fld>
            <a:endParaRPr lang="en-US" dirty="0">
              <a:solidFill>
                <a:prstClr val="black"/>
              </a:solidFill>
              <a:latin typeface="Calibri"/>
            </a:endParaRPr>
          </a:p>
        </p:txBody>
      </p:sp>
    </p:spTree>
    <p:extLst>
      <p:ext uri="{BB962C8B-B14F-4D97-AF65-F5344CB8AC3E}">
        <p14:creationId xmlns:p14="http://schemas.microsoft.com/office/powerpoint/2010/main" val="7121966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r>
              <a:rPr lang="en-US" sz="1600" b="1" dirty="0" smtClean="0"/>
              <a:t>FACILITATOR</a:t>
            </a:r>
            <a:r>
              <a:rPr lang="en-US" sz="1600" b="1" baseline="0" dirty="0" smtClean="0"/>
              <a:t> NOTES</a:t>
            </a:r>
          </a:p>
          <a:p>
            <a:endParaRPr lang="en-US" sz="1600" b="1" baseline="0" dirty="0" smtClean="0"/>
          </a:p>
          <a:p>
            <a:pPr marL="0" indent="0">
              <a:lnSpc>
                <a:spcPct val="120000"/>
              </a:lnSpc>
              <a:buFont typeface="Arial"/>
              <a:buNone/>
            </a:pPr>
            <a:r>
              <a:rPr lang="en-US" sz="1400" b="1" baseline="0" dirty="0" smtClean="0">
                <a:latin typeface="+mn-lt"/>
              </a:rPr>
              <a:t>Read/present the points on the slide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US" sz="1400" b="0" baseline="0" dirty="0" smtClean="0">
              <a:latin typeface="+mn-lt"/>
            </a:endParaRPr>
          </a:p>
          <a:p>
            <a:pPr marL="171450" indent="-171450">
              <a:lnSpc>
                <a:spcPct val="120000"/>
              </a:lnSpc>
              <a:buFont typeface="Arial"/>
              <a:buChar char="•"/>
            </a:pPr>
            <a:endParaRPr lang="en-US" sz="1400" b="0" baseline="0" dirty="0" smtClean="0">
              <a:latin typeface="+mn-lt"/>
            </a:endParaRPr>
          </a:p>
          <a:p>
            <a:pPr marL="171450" indent="-171450">
              <a:lnSpc>
                <a:spcPct val="120000"/>
              </a:lnSpc>
              <a:buFont typeface="Arial"/>
              <a:buChar char="•"/>
            </a:pPr>
            <a:r>
              <a:rPr lang="en-US" sz="1400" b="0" baseline="0" dirty="0" smtClean="0">
                <a:latin typeface="+mn-lt"/>
              </a:rPr>
              <a:t>At point 4 (about Quitline), note:</a:t>
            </a:r>
          </a:p>
          <a:p>
            <a:pPr marL="628650" lvl="1" indent="-171450">
              <a:lnSpc>
                <a:spcPct val="120000"/>
              </a:lnSpc>
              <a:buFont typeface="Arial"/>
              <a:buChar char="•"/>
            </a:pPr>
            <a:r>
              <a:rPr lang="en-US" sz="1400" b="0" baseline="0" dirty="0" smtClean="0">
                <a:latin typeface="+mn-lt"/>
              </a:rPr>
              <a:t>Rather than just giving Chrissie the phone number, Tracy offered to call the Quitline with Chrissie – this approach is called the ‘3-way referral technique’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Try making a 3 way phone call on speaker phone as a way of referring to the Quitline.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Perhaps you could take advantage of a question that you can’t answer,</a:t>
            </a:r>
            <a:r>
              <a:rPr lang="en-AU" sz="1400" kern="1200" baseline="0" dirty="0" smtClean="0">
                <a:solidFill>
                  <a:schemeClr val="tx1"/>
                </a:solidFill>
                <a:effectLst/>
                <a:latin typeface="+mn-lt"/>
                <a:ea typeface="+mn-ea"/>
                <a:cs typeface="+mn-cs"/>
              </a:rPr>
              <a:t> e.g. </a:t>
            </a:r>
            <a:r>
              <a:rPr lang="en-AU" sz="1400" kern="1200" dirty="0" smtClean="0">
                <a:solidFill>
                  <a:schemeClr val="tx1"/>
                </a:solidFill>
                <a:effectLst/>
                <a:latin typeface="+mn-lt"/>
                <a:ea typeface="+mn-ea"/>
                <a:cs typeface="+mn-cs"/>
              </a:rPr>
              <a:t>“I ‘m not sure, let’s call the Quitline and see what they say.”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The Quit advisors are very good at engaging people and may suggest calling the person in a few days time to see where they are up to with their feelings about smoking.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This is a great way to get people engaged with a support service, as they will need more than you can provide. </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Once people have made the first call with a health professional, they are more inclined to do it by themselves.</a:t>
            </a:r>
            <a:endParaRPr lang="en-AU"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53</a:t>
            </a:fld>
            <a:endParaRPr lang="en-US" dirty="0">
              <a:solidFill>
                <a:prstClr val="black"/>
              </a:solidFill>
              <a:latin typeface="Calibri"/>
            </a:endParaRPr>
          </a:p>
        </p:txBody>
      </p:sp>
    </p:spTree>
    <p:extLst>
      <p:ext uri="{BB962C8B-B14F-4D97-AF65-F5344CB8AC3E}">
        <p14:creationId xmlns:p14="http://schemas.microsoft.com/office/powerpoint/2010/main" val="1265217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 the </a:t>
            </a:r>
            <a:r>
              <a:rPr lang="en-AU" sz="1400" b="1" i="0" kern="1200" baseline="0" dirty="0" smtClean="0">
                <a:solidFill>
                  <a:schemeClr val="tx1"/>
                </a:solidFill>
                <a:effectLst/>
                <a:latin typeface="+mn-lt"/>
                <a:ea typeface="+mn-ea"/>
                <a:cs typeface="+mn-cs"/>
              </a:rPr>
              <a:t>points on the slide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0" i="0" kern="1200" baseline="0" dirty="0" smtClean="0">
              <a:solidFill>
                <a:schemeClr val="tx1"/>
              </a:solidFill>
              <a:effectLst/>
              <a:latin typeface="+mn-lt"/>
              <a:ea typeface="+mn-ea"/>
              <a:cs typeface="+mn-cs"/>
            </a:endParaRPr>
          </a:p>
          <a:p>
            <a:pPr marL="0" lvl="0" indent="0">
              <a:lnSpc>
                <a:spcPct val="120000"/>
              </a:lnSpc>
              <a:buFont typeface="Arial"/>
              <a:buNone/>
            </a:pPr>
            <a:r>
              <a:rPr lang="en-AU" sz="1400" b="0" i="0" kern="1200" baseline="0" dirty="0" smtClean="0">
                <a:solidFill>
                  <a:schemeClr val="tx1"/>
                </a:solidFill>
                <a:effectLst/>
                <a:latin typeface="+mn-lt"/>
                <a:ea typeface="+mn-ea"/>
                <a:cs typeface="+mn-cs"/>
              </a:rPr>
              <a:t>NEXT SLIDE</a:t>
            </a:r>
          </a:p>
          <a:p>
            <a:pPr marL="171450" lvl="0" indent="-171450">
              <a:buFont typeface="Arial"/>
              <a:buChar char="•"/>
            </a:pPr>
            <a:endParaRPr lang="en-AU" sz="1200" b="0" i="0" kern="1200" dirty="0" smtClean="0">
              <a:solidFill>
                <a:schemeClr val="tx1"/>
              </a:solidFill>
              <a:effectLst/>
              <a:latin typeface="+mn-lt"/>
              <a:ea typeface="+mn-ea"/>
              <a:cs typeface="+mn-cs"/>
            </a:endParaRPr>
          </a:p>
          <a:p>
            <a:pPr lvl="0"/>
            <a:endParaRPr lang="en-AU"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54</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 the </a:t>
            </a:r>
            <a:r>
              <a:rPr lang="en-AU" sz="1400" b="1" i="0" kern="1200" baseline="0" dirty="0" smtClean="0">
                <a:solidFill>
                  <a:schemeClr val="tx1"/>
                </a:solidFill>
                <a:effectLst/>
                <a:latin typeface="+mn-lt"/>
                <a:ea typeface="+mn-ea"/>
                <a:cs typeface="+mn-cs"/>
              </a:rPr>
              <a:t>points on the slide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0" i="0" kern="1200" baseline="0" dirty="0" smtClean="0">
              <a:solidFill>
                <a:schemeClr val="tx1"/>
              </a:solidFill>
              <a:effectLst/>
              <a:latin typeface="+mn-lt"/>
              <a:ea typeface="+mn-ea"/>
              <a:cs typeface="+mn-cs"/>
            </a:endParaRPr>
          </a:p>
          <a:p>
            <a:pPr marL="0" lvl="0" indent="0">
              <a:lnSpc>
                <a:spcPct val="120000"/>
              </a:lnSpc>
              <a:buFont typeface="Arial"/>
              <a:buNone/>
            </a:pPr>
            <a:r>
              <a:rPr lang="en-AU" sz="1400" b="0" i="0" kern="1200" baseline="0" dirty="0" smtClean="0">
                <a:solidFill>
                  <a:schemeClr val="tx1"/>
                </a:solidFill>
                <a:effectLst/>
                <a:latin typeface="+mn-lt"/>
                <a:ea typeface="+mn-ea"/>
                <a:cs typeface="+mn-cs"/>
              </a:rPr>
              <a:t>NEXT SLIDE</a:t>
            </a:r>
          </a:p>
          <a:p>
            <a:pPr marL="171450" lvl="0" indent="-171450">
              <a:buFont typeface="Arial"/>
              <a:buChar char="•"/>
            </a:pPr>
            <a:endParaRPr lang="en-AU" sz="1200" b="0" i="0" kern="1200" dirty="0" smtClean="0">
              <a:solidFill>
                <a:schemeClr val="tx1"/>
              </a:solidFill>
              <a:effectLst/>
              <a:latin typeface="+mn-lt"/>
              <a:ea typeface="+mn-ea"/>
              <a:cs typeface="+mn-cs"/>
            </a:endParaRPr>
          </a:p>
          <a:p>
            <a:pPr lvl="0"/>
            <a:endParaRPr lang="en-AU"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55</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dirty="0" smtClean="0"/>
              <a:t>Read/present the points below</a:t>
            </a:r>
          </a:p>
          <a:p>
            <a:pPr marL="171450" lvl="0" indent="-171450">
              <a:lnSpc>
                <a:spcPct val="120000"/>
              </a:lnSpc>
              <a:buFont typeface="Arial"/>
              <a:buChar char="•"/>
            </a:pPr>
            <a:endParaRPr lang="en-AU" sz="1400" b="1" i="0" dirty="0" smtClean="0"/>
          </a:p>
          <a:p>
            <a:pPr marL="171450" lvl="0" indent="-171450">
              <a:lnSpc>
                <a:spcPct val="120000"/>
              </a:lnSpc>
              <a:buFont typeface="Arial"/>
              <a:buChar char="•"/>
            </a:pPr>
            <a:r>
              <a:rPr lang="en-AU" sz="1400" b="0" i="0" dirty="0" smtClean="0"/>
              <a:t>Providing quit advice and support is a crucial health intervention for pregnant women (with potential life-long impacts for the baby and mother)</a:t>
            </a:r>
            <a:endParaRPr lang="en-AU" sz="1400" b="0" i="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Asking about smoking, </a:t>
            </a: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Doing a brief smoking assessment (including motivation to quit), </a:t>
            </a: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Providing information about the risks of smoking in pregnancy, and </a:t>
            </a: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Offering support to assist a woman to quit </a:t>
            </a:r>
          </a:p>
          <a:p>
            <a:pPr>
              <a:lnSpc>
                <a:spcPct val="120000"/>
              </a:lnSpc>
            </a:pPr>
            <a:r>
              <a:rPr lang="en-AU" sz="1400" b="0" i="0" kern="1200" dirty="0" smtClean="0">
                <a:solidFill>
                  <a:schemeClr val="tx1"/>
                </a:solidFill>
                <a:effectLst/>
                <a:latin typeface="+mn-lt"/>
                <a:ea typeface="+mn-ea"/>
                <a:cs typeface="+mn-cs"/>
              </a:rPr>
              <a:t>…..are all things that can and should happen </a:t>
            </a:r>
            <a:r>
              <a:rPr lang="en-AU" sz="1400" b="1" i="0" kern="1200" dirty="0" smtClean="0">
                <a:solidFill>
                  <a:schemeClr val="tx1"/>
                </a:solidFill>
                <a:effectLst/>
                <a:latin typeface="+mn-lt"/>
                <a:ea typeface="+mn-ea"/>
                <a:cs typeface="+mn-cs"/>
              </a:rPr>
              <a:t>at the first antenatal visit.</a:t>
            </a:r>
          </a:p>
          <a:p>
            <a:pPr>
              <a:lnSpc>
                <a:spcPct val="120000"/>
              </a:lnSpc>
            </a:pPr>
            <a:r>
              <a:rPr lang="en-AU" sz="1400" b="0" i="0" kern="1200" dirty="0" smtClean="0">
                <a:solidFill>
                  <a:schemeClr val="tx1"/>
                </a:solidFill>
                <a:effectLst/>
                <a:latin typeface="+mn-lt"/>
                <a:ea typeface="+mn-ea"/>
                <a:cs typeface="+mn-cs"/>
              </a:rPr>
              <a:t> </a:t>
            </a:r>
          </a:p>
          <a:p>
            <a:pPr marL="171450" lvl="0" indent="-171450">
              <a:lnSpc>
                <a:spcPct val="120000"/>
              </a:lnSpc>
              <a:buFont typeface="Arial"/>
              <a:buChar char="•"/>
            </a:pPr>
            <a:r>
              <a:rPr lang="en-AU" sz="1400" b="0" i="0" kern="1200" dirty="0" smtClean="0">
                <a:solidFill>
                  <a:schemeClr val="tx1"/>
                </a:solidFill>
                <a:effectLst/>
                <a:latin typeface="+mn-lt"/>
                <a:ea typeface="+mn-ea"/>
                <a:cs typeface="+mn-cs"/>
              </a:rPr>
              <a:t>As we discussed earlier in the workshop:</a:t>
            </a: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Quitting early in pregnancy is best for both the baby and mother’s health</a:t>
            </a:r>
          </a:p>
          <a:p>
            <a:pPr marL="628650" lvl="1" indent="-171450">
              <a:lnSpc>
                <a:spcPct val="120000"/>
              </a:lnSpc>
              <a:buFont typeface="Arial"/>
              <a:buChar char="•"/>
            </a:pPr>
            <a:r>
              <a:rPr lang="en-AU" sz="1400" b="0" i="0" kern="1200" dirty="0" smtClean="0">
                <a:solidFill>
                  <a:schemeClr val="tx1"/>
                </a:solidFill>
                <a:effectLst/>
                <a:latin typeface="+mn-lt"/>
                <a:ea typeface="+mn-ea"/>
                <a:cs typeface="+mn-cs"/>
              </a:rPr>
              <a:t>Also, quitting can take time, so the earlier advice and support is offered, the better</a:t>
            </a:r>
          </a:p>
          <a:p>
            <a:pPr marL="628650" lvl="1" indent="-171450">
              <a:buFont typeface="Arial"/>
              <a:buChar char="•"/>
            </a:pPr>
            <a:endParaRPr lang="en-AU" sz="1400" b="0" i="0" kern="1200" dirty="0" smtClean="0">
              <a:solidFill>
                <a:schemeClr val="tx1"/>
              </a:solidFill>
              <a:effectLst/>
              <a:latin typeface="+mn-lt"/>
              <a:ea typeface="+mn-ea"/>
              <a:cs typeface="+mn-cs"/>
            </a:endParaRPr>
          </a:p>
          <a:p>
            <a:pPr marL="171450" lvl="0" indent="-171450">
              <a:buFont typeface="Arial"/>
              <a:buChar char="•"/>
            </a:pPr>
            <a:r>
              <a:rPr lang="en-AU" sz="1400" b="0" i="0" kern="1200" dirty="0" smtClean="0">
                <a:solidFill>
                  <a:schemeClr val="tx1"/>
                </a:solidFill>
                <a:effectLst/>
                <a:latin typeface="+mn-lt"/>
                <a:ea typeface="+mn-ea"/>
                <a:cs typeface="+mn-cs"/>
              </a:rPr>
              <a:t>However, depending on the antenatal service, more detailed support (e.g. exploring NRT options, looking at triggers and strategies,</a:t>
            </a:r>
            <a:r>
              <a:rPr lang="en-AU" sz="1400" b="0" i="0" kern="1200" baseline="0" dirty="0" smtClean="0">
                <a:solidFill>
                  <a:schemeClr val="tx1"/>
                </a:solidFill>
                <a:effectLst/>
                <a:latin typeface="+mn-lt"/>
                <a:ea typeface="+mn-ea"/>
                <a:cs typeface="+mn-cs"/>
              </a:rPr>
              <a:t> developing a quit plan) will most likely need to be done outside the booking-in appointment.</a:t>
            </a:r>
            <a:endParaRPr lang="en-AU" sz="1400" b="0" i="0" kern="1200" dirty="0" smtClean="0">
              <a:solidFill>
                <a:schemeClr val="tx1"/>
              </a:solidFill>
              <a:effectLst/>
              <a:latin typeface="+mn-lt"/>
              <a:ea typeface="+mn-ea"/>
              <a:cs typeface="+mn-cs"/>
            </a:endParaRPr>
          </a:p>
          <a:p>
            <a:pPr marL="171450" lvl="0" indent="-171450">
              <a:buFont typeface="Arial"/>
              <a:buChar char="•"/>
            </a:pPr>
            <a:r>
              <a:rPr lang="en-AU" sz="1400" b="0" i="0" kern="1200" dirty="0" smtClean="0">
                <a:solidFill>
                  <a:schemeClr val="tx1"/>
                </a:solidFill>
                <a:effectLst/>
                <a:latin typeface="+mn-lt"/>
                <a:ea typeface="+mn-ea"/>
                <a:cs typeface="+mn-cs"/>
              </a:rPr>
              <a:t>How quit support is organised will differ in each local area. </a:t>
            </a:r>
          </a:p>
          <a:p>
            <a:pPr marL="171450" lvl="0" indent="-171450">
              <a:buFont typeface="Arial"/>
              <a:buChar char="•"/>
            </a:pPr>
            <a:r>
              <a:rPr lang="en-AU" sz="1400" b="0" i="0" kern="1200" dirty="0" smtClean="0">
                <a:solidFill>
                  <a:schemeClr val="tx1"/>
                </a:solidFill>
                <a:effectLst/>
                <a:latin typeface="+mn-lt"/>
                <a:ea typeface="+mn-ea"/>
                <a:cs typeface="+mn-cs"/>
              </a:rPr>
              <a:t>In many areas there will likely be a partnership approach with a QFNL worker, smoking cessation officer, Aboriginal health worker, or Aboriginal Medical Service providing more detailed support. </a:t>
            </a:r>
          </a:p>
          <a:p>
            <a:pPr marL="171450" lvl="0" indent="-171450">
              <a:buFont typeface="Arial"/>
              <a:buChar char="•"/>
            </a:pPr>
            <a:r>
              <a:rPr lang="en-AU" sz="1400" b="1" i="1" kern="1200" dirty="0" smtClean="0">
                <a:solidFill>
                  <a:schemeClr val="tx1"/>
                </a:solidFill>
                <a:effectLst/>
                <a:latin typeface="+mn-lt"/>
                <a:ea typeface="+mn-ea"/>
                <a:cs typeface="+mn-cs"/>
              </a:rPr>
              <a:t>The important thing – at the very first visit - is to identify with the woman what support she needs and to link her to it swiftly.</a:t>
            </a:r>
          </a:p>
          <a:p>
            <a:pPr marL="171450" lvl="0" indent="-171450">
              <a:buFont typeface="Arial"/>
              <a:buChar char="•"/>
            </a:pPr>
            <a:endParaRPr lang="en-AU" sz="14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56</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a:t>
            </a:r>
            <a:r>
              <a:rPr lang="en-AU" sz="1600" b="1" i="0" kern="1200" baseline="0" dirty="0" smtClean="0">
                <a:solidFill>
                  <a:schemeClr val="tx1"/>
                </a:solidFill>
                <a:effectLst/>
                <a:latin typeface="+mn-lt"/>
                <a:ea typeface="+mn-ea"/>
                <a:cs typeface="+mn-cs"/>
              </a:rPr>
              <a:t> NOTES</a:t>
            </a:r>
          </a:p>
          <a:p>
            <a:endParaRPr lang="en-AU" sz="1600" b="1" i="0" kern="1200" baseline="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below</a:t>
            </a:r>
          </a:p>
          <a:p>
            <a:pPr marL="0" lvl="0" indent="0">
              <a:lnSpc>
                <a:spcPct val="120000"/>
              </a:lnSpc>
              <a:buFont typeface="Arial"/>
              <a:buNone/>
            </a:pPr>
            <a:endParaRPr lang="en-AU" sz="1400" b="1" i="0" kern="1200" baseline="0" dirty="0" smtClean="0">
              <a:solidFill>
                <a:schemeClr val="tx1"/>
              </a:solidFill>
              <a:effectLst/>
              <a:latin typeface="+mn-lt"/>
              <a:ea typeface="+mn-ea"/>
              <a:cs typeface="+mn-cs"/>
            </a:endParaRPr>
          </a:p>
          <a:p>
            <a:pPr marL="171450" lvl="0" indent="-171450">
              <a:lnSpc>
                <a:spcPct val="120000"/>
              </a:lnSpc>
              <a:buFont typeface="Arial"/>
              <a:buChar char="•"/>
            </a:pPr>
            <a:r>
              <a:rPr lang="en-AU" sz="1400" b="0" i="0" kern="1200" baseline="0" dirty="0" smtClean="0">
                <a:solidFill>
                  <a:schemeClr val="tx1"/>
                </a:solidFill>
                <a:effectLst/>
                <a:latin typeface="+mn-lt"/>
                <a:ea typeface="+mn-ea"/>
                <a:cs typeface="+mn-cs"/>
              </a:rPr>
              <a:t>We are now going to watch a very different scenario</a:t>
            </a:r>
          </a:p>
          <a:p>
            <a:pPr marL="171450" lvl="0" indent="-171450">
              <a:lnSpc>
                <a:spcPct val="120000"/>
              </a:lnSpc>
              <a:buFont typeface="Arial"/>
              <a:buChar char="•"/>
            </a:pPr>
            <a:r>
              <a:rPr lang="en-AU" sz="1400" b="0" i="0" kern="1200" baseline="0" dirty="0" smtClean="0">
                <a:solidFill>
                  <a:schemeClr val="tx1"/>
                </a:solidFill>
                <a:effectLst/>
                <a:latin typeface="+mn-lt"/>
                <a:ea typeface="+mn-ea"/>
                <a:cs typeface="+mn-cs"/>
              </a:rPr>
              <a:t>As you watch, concentrate on listening to Marlene’s story, and jot down some of the important cues you are hearing from her</a:t>
            </a:r>
          </a:p>
          <a:p>
            <a:pPr marL="171450" lvl="0" indent="-171450">
              <a:lnSpc>
                <a:spcPct val="120000"/>
              </a:lnSpc>
              <a:buFont typeface="Arial"/>
              <a:buChar char="•"/>
            </a:pPr>
            <a:endParaRPr lang="en-AU" sz="1400" b="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Play scenario 2, scene 1 until Evelyn says, “Even though you haven’t cut down a lot, but because of your pregnancy uptake, that’s increased.” PAUSE DVD HERE (2:21)</a:t>
            </a: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r>
              <a:rPr lang="en-AU" sz="1200" kern="1200" dirty="0" smtClean="0">
                <a:solidFill>
                  <a:schemeClr val="tx1"/>
                </a:solidFill>
                <a:effectLst/>
                <a:latin typeface="+mn-lt"/>
                <a:ea typeface="+mn-ea"/>
                <a:cs typeface="+mn-cs"/>
              </a:rPr>
              <a:t> </a:t>
            </a:r>
          </a:p>
          <a:p>
            <a:endParaRPr lang="en-AU" sz="1200" b="0" i="0" kern="1200" dirty="0" smtClean="0">
              <a:solidFill>
                <a:schemeClr val="tx1"/>
              </a:solidFill>
              <a:effectLst/>
              <a:latin typeface="+mn-lt"/>
              <a:ea typeface="+mn-ea"/>
              <a:cs typeface="+mn-cs"/>
            </a:endParaRPr>
          </a:p>
          <a:p>
            <a:pPr marL="171450" lvl="0" indent="-171450">
              <a:buFont typeface="Arial"/>
              <a:buChar char="•"/>
            </a:pPr>
            <a:endParaRPr lang="en-AU" sz="14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57</a:t>
            </a:fld>
            <a:endParaRPr lang="en-US" dirty="0">
              <a:solidFill>
                <a:prstClr val="black"/>
              </a:solidFill>
              <a:latin typeface="Calibri"/>
            </a:endParaRPr>
          </a:p>
        </p:txBody>
      </p:sp>
    </p:spTree>
    <p:extLst>
      <p:ext uri="{BB962C8B-B14F-4D97-AF65-F5344CB8AC3E}">
        <p14:creationId xmlns:p14="http://schemas.microsoft.com/office/powerpoint/2010/main" val="21473687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dirty="0" smtClean="0"/>
              <a:t>Read/present</a:t>
            </a:r>
            <a:r>
              <a:rPr lang="en-AU" sz="1400" b="1" i="0" baseline="0" dirty="0" smtClean="0"/>
              <a:t> the points on the slide</a:t>
            </a:r>
          </a:p>
          <a:p>
            <a:pPr marL="171450" lvl="0" indent="-171450">
              <a:lnSpc>
                <a:spcPct val="120000"/>
              </a:lnSpc>
              <a:buFont typeface="Arial"/>
              <a:buChar char="•"/>
            </a:pPr>
            <a:endParaRPr lang="en-AU" sz="1400" b="1" i="0" dirty="0" smtClean="0"/>
          </a:p>
          <a:p>
            <a:pPr marL="171450" lvl="0" indent="-171450">
              <a:lnSpc>
                <a:spcPct val="120000"/>
              </a:lnSpc>
              <a:buFont typeface="Arial"/>
              <a:buChar char="•"/>
            </a:pPr>
            <a:r>
              <a:rPr lang="en-AU" sz="1400" b="1" i="0" kern="1200" dirty="0" smtClean="0">
                <a:solidFill>
                  <a:schemeClr val="tx1"/>
                </a:solidFill>
                <a:effectLst/>
                <a:latin typeface="+mn-lt"/>
                <a:ea typeface="+mn-ea"/>
                <a:cs typeface="+mn-cs"/>
              </a:rPr>
              <a:t>Ask the group </a:t>
            </a:r>
            <a:r>
              <a:rPr lang="en-AU" sz="1400" b="0" i="0" kern="1200" dirty="0" smtClean="0">
                <a:solidFill>
                  <a:schemeClr val="tx1"/>
                </a:solidFill>
                <a:effectLst/>
                <a:latin typeface="+mn-lt"/>
                <a:ea typeface="+mn-ea"/>
                <a:cs typeface="+mn-cs"/>
              </a:rPr>
              <a:t>for feedback on the last</a:t>
            </a:r>
            <a:r>
              <a:rPr lang="en-AU" sz="1400" b="0" i="0" kern="1200" baseline="0" dirty="0" smtClean="0">
                <a:solidFill>
                  <a:schemeClr val="tx1"/>
                </a:solidFill>
                <a:effectLst/>
                <a:latin typeface="+mn-lt"/>
                <a:ea typeface="+mn-ea"/>
                <a:cs typeface="+mn-cs"/>
              </a:rPr>
              <a:t> point/question</a:t>
            </a:r>
          </a:p>
          <a:p>
            <a:pPr marL="171450" lvl="0" indent="-171450">
              <a:lnSpc>
                <a:spcPct val="120000"/>
              </a:lnSpc>
              <a:buFont typeface="Arial"/>
              <a:buChar char="•"/>
            </a:pP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r>
              <a:rPr lang="en-AU" sz="1400" b="0" i="0" kern="1200" baseline="0" dirty="0" smtClean="0">
                <a:solidFill>
                  <a:schemeClr val="tx1"/>
                </a:solidFill>
                <a:effectLst/>
                <a:latin typeface="+mn-lt"/>
                <a:ea typeface="+mn-ea"/>
                <a:cs typeface="+mn-cs"/>
              </a:rPr>
              <a:t>After the group gives their ideas, move to the NEXT SLIDE</a:t>
            </a:r>
            <a:endParaRPr lang="en-AU" sz="1400" b="0" i="0" kern="1200" dirty="0" smtClean="0">
              <a:solidFill>
                <a:schemeClr val="tx1"/>
              </a:solidFill>
              <a:effectLst/>
              <a:latin typeface="+mn-lt"/>
              <a:ea typeface="+mn-ea"/>
              <a:cs typeface="+mn-cs"/>
            </a:endParaRP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58</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0" dirty="0" smtClean="0"/>
              <a:t>Read/present the points on the slide</a:t>
            </a:r>
          </a:p>
          <a:p>
            <a:pPr marL="171450" lvl="0" indent="-171450">
              <a:lnSpc>
                <a:spcPct val="120000"/>
              </a:lnSpc>
              <a:buFont typeface="Arial"/>
              <a:buChar char="•"/>
            </a:pPr>
            <a:r>
              <a:rPr lang="en-AU" sz="1400" b="0" i="0" dirty="0" smtClean="0"/>
              <a:t>(Acknowledge</a:t>
            </a:r>
            <a:r>
              <a:rPr lang="en-AU" sz="1400" b="0" i="0" baseline="0" dirty="0" smtClean="0"/>
              <a:t> those points identified by participants)</a:t>
            </a:r>
            <a:endParaRPr lang="en-AU" sz="1400" b="0" i="0" dirty="0" smtClean="0"/>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Then,</a:t>
            </a:r>
            <a:r>
              <a:rPr lang="en-AU" sz="1400" kern="1200" baseline="0" dirty="0" smtClean="0">
                <a:solidFill>
                  <a:schemeClr val="tx1"/>
                </a:solidFill>
                <a:effectLst/>
                <a:latin typeface="+mn-lt"/>
                <a:ea typeface="+mn-ea"/>
                <a:cs typeface="+mn-cs"/>
              </a:rPr>
              <a:t> a</a:t>
            </a:r>
            <a:r>
              <a:rPr lang="en-AU" sz="1400" kern="1200" dirty="0" smtClean="0">
                <a:solidFill>
                  <a:schemeClr val="tx1"/>
                </a:solidFill>
                <a:effectLst/>
                <a:latin typeface="+mn-lt"/>
                <a:ea typeface="+mn-ea"/>
                <a:cs typeface="+mn-cs"/>
              </a:rPr>
              <a:t>sk participants to work in small</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groups (e.g. at their table) for a few minutes on the following task:</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kern="1200" dirty="0" smtClean="0">
                <a:solidFill>
                  <a:schemeClr val="tx1"/>
                </a:solidFill>
                <a:effectLst/>
                <a:latin typeface="+mn-lt"/>
                <a:ea typeface="+mn-ea"/>
                <a:cs typeface="+mn-cs"/>
              </a:rPr>
              <a:t>Which</a:t>
            </a:r>
            <a:r>
              <a:rPr lang="en-AU" sz="1400" kern="1200" baseline="0" dirty="0" smtClean="0">
                <a:solidFill>
                  <a:schemeClr val="tx1"/>
                </a:solidFill>
                <a:effectLst/>
                <a:latin typeface="+mn-lt"/>
                <a:ea typeface="+mn-ea"/>
                <a:cs typeface="+mn-cs"/>
              </a:rPr>
              <a:t> of these cues </a:t>
            </a:r>
            <a:r>
              <a:rPr lang="en-AU" sz="1400" kern="1200" dirty="0" smtClean="0">
                <a:solidFill>
                  <a:schemeClr val="tx1"/>
                </a:solidFill>
                <a:effectLst/>
                <a:latin typeface="+mn-lt"/>
                <a:ea typeface="+mn-ea"/>
                <a:cs typeface="+mn-cs"/>
              </a:rPr>
              <a:t>would you want to explore more?</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Think of an open question you could use.</a:t>
            </a:r>
          </a:p>
          <a:p>
            <a:pPr marL="457200" lvl="1" indent="0">
              <a:lnSpc>
                <a:spcPct val="120000"/>
              </a:lnSpc>
              <a:buFont typeface="Arial"/>
              <a:buNone/>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After a few minutes, get brief feedback from the groups.</a:t>
            </a:r>
          </a:p>
          <a:p>
            <a:pPr lvl="0">
              <a:lnSpc>
                <a:spcPct val="120000"/>
              </a:lnSpc>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If not raised by the group, the following examples can be given by the facilitator: </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i="1" kern="1200" dirty="0" smtClean="0">
                <a:solidFill>
                  <a:schemeClr val="tx1"/>
                </a:solidFill>
                <a:effectLst/>
                <a:latin typeface="+mn-lt"/>
                <a:ea typeface="+mn-ea"/>
                <a:cs typeface="+mn-cs"/>
              </a:rPr>
              <a:t>“So you tried to quit before and found that hard</a:t>
            </a:r>
            <a:r>
              <a:rPr lang="en-AU" sz="1400" kern="1200" dirty="0" smtClean="0">
                <a:solidFill>
                  <a:schemeClr val="tx1"/>
                </a:solidFill>
                <a:effectLst/>
                <a:latin typeface="+mn-lt"/>
                <a:ea typeface="+mn-ea"/>
                <a:cs typeface="+mn-cs"/>
              </a:rPr>
              <a:t>, </a:t>
            </a:r>
            <a:r>
              <a:rPr lang="en-AU" sz="1400" i="1" kern="1200" dirty="0" smtClean="0">
                <a:solidFill>
                  <a:schemeClr val="tx1"/>
                </a:solidFill>
                <a:effectLst/>
                <a:latin typeface="+mn-lt"/>
                <a:ea typeface="+mn-ea"/>
                <a:cs typeface="+mn-cs"/>
              </a:rPr>
              <a:t>can you tell me a bit more about that quit attempt, when was that and what did you try?”</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AU" sz="1400" i="1" kern="1200" dirty="0" smtClean="0">
                <a:solidFill>
                  <a:schemeClr val="tx1"/>
                </a:solidFill>
                <a:effectLst/>
                <a:latin typeface="+mn-lt"/>
                <a:ea typeface="+mn-ea"/>
                <a:cs typeface="+mn-cs"/>
              </a:rPr>
              <a:t>“You said that trying not to smoke so much makes you feel stressed, can you tell me a bit more about that, which ciggies have you been trying not to have?”</a:t>
            </a:r>
          </a:p>
          <a:p>
            <a:pPr marL="628650" lvl="1" indent="-171450">
              <a:lnSpc>
                <a:spcPct val="120000"/>
              </a:lnSpc>
              <a:buFont typeface="Arial"/>
              <a:buChar char="•"/>
            </a:pP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These questions allow you to explore more about Marlene’s experience so that you can better respond to her specific support needs.</a:t>
            </a: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0" i="0" kern="1200" dirty="0" smtClean="0">
                <a:solidFill>
                  <a:schemeClr val="tx1"/>
                </a:solidFill>
                <a:effectLst/>
                <a:latin typeface="+mn-lt"/>
                <a:ea typeface="+mn-ea"/>
                <a:cs typeface="+mn-cs"/>
              </a:rPr>
              <a:t>NEXT SLIDE</a:t>
            </a: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59</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0" marR="0" indent="0" algn="l" defTabSz="457200" rtl="0" eaLnBrk="1" fontAlgn="auto" latinLnBrk="0" hangingPunct="1">
              <a:lnSpc>
                <a:spcPct val="120000"/>
              </a:lnSpc>
              <a:spcBef>
                <a:spcPts val="0"/>
              </a:spcBef>
              <a:spcAft>
                <a:spcPts val="0"/>
              </a:spcAft>
              <a:buClrTx/>
              <a:buSzTx/>
              <a:buFontTx/>
              <a:buNone/>
              <a:tabLst/>
              <a:defRPr/>
            </a:pPr>
            <a:r>
              <a:rPr lang="en-AU" sz="1400" b="1" dirty="0" smtClean="0"/>
              <a:t>Read/present</a:t>
            </a:r>
            <a:r>
              <a:rPr lang="en-AU" sz="1400" b="1" baseline="0" dirty="0" smtClean="0"/>
              <a:t> the points on the slide</a:t>
            </a:r>
          </a:p>
          <a:p>
            <a:pPr marL="0" marR="0" indent="0" algn="l" defTabSz="457200" rtl="0" eaLnBrk="1" fontAlgn="auto" latinLnBrk="0" hangingPunct="1">
              <a:lnSpc>
                <a:spcPct val="120000"/>
              </a:lnSpc>
              <a:spcBef>
                <a:spcPts val="0"/>
              </a:spcBef>
              <a:spcAft>
                <a:spcPts val="0"/>
              </a:spcAft>
              <a:buClrTx/>
              <a:buSzTx/>
              <a:buFontTx/>
              <a:buNone/>
              <a:tabLst/>
              <a:defRPr/>
            </a:pPr>
            <a:endParaRPr lang="en-AU" sz="1400" b="1" baseline="0" dirty="0" smtClean="0"/>
          </a:p>
          <a:p>
            <a:pPr marL="0" marR="0" indent="0" algn="l" defTabSz="457200" rtl="0" eaLnBrk="1" fontAlgn="auto" latinLnBrk="0" hangingPunct="1">
              <a:lnSpc>
                <a:spcPct val="120000"/>
              </a:lnSpc>
              <a:spcBef>
                <a:spcPts val="0"/>
              </a:spcBef>
              <a:spcAft>
                <a:spcPts val="0"/>
              </a:spcAft>
              <a:buClrTx/>
              <a:buSzTx/>
              <a:buFontTx/>
              <a:buNone/>
              <a:tabLst/>
              <a:defRPr/>
            </a:pPr>
            <a:r>
              <a:rPr lang="en-AU" sz="1400" b="1" baseline="0" dirty="0" smtClean="0"/>
              <a:t>Optional</a:t>
            </a:r>
            <a:r>
              <a:rPr lang="en-AU" sz="1400" b="0" baseline="0" dirty="0" smtClean="0"/>
              <a:t>:</a:t>
            </a:r>
          </a:p>
          <a:p>
            <a:pPr marL="285750" marR="0" indent="-285750" algn="l" defTabSz="457200" rtl="0" eaLnBrk="1" fontAlgn="auto" latinLnBrk="0" hangingPunct="1">
              <a:lnSpc>
                <a:spcPct val="120000"/>
              </a:lnSpc>
              <a:spcBef>
                <a:spcPts val="0"/>
              </a:spcBef>
              <a:spcAft>
                <a:spcPts val="0"/>
              </a:spcAft>
              <a:buClrTx/>
              <a:buSzTx/>
              <a:buFont typeface="Arial"/>
              <a:buChar char="•"/>
              <a:tabLst/>
              <a:defRPr/>
            </a:pPr>
            <a:r>
              <a:rPr lang="en-AU" sz="1400" b="0" baseline="0" dirty="0" smtClean="0"/>
              <a:t>Ask participants to think about who the training would be most relevant to?</a:t>
            </a:r>
          </a:p>
          <a:p>
            <a:pPr marL="285750" marR="0" indent="-285750" algn="l" defTabSz="457200" rtl="0" eaLnBrk="1" fontAlgn="auto" latinLnBrk="0" hangingPunct="1">
              <a:lnSpc>
                <a:spcPct val="120000"/>
              </a:lnSpc>
              <a:spcBef>
                <a:spcPts val="0"/>
              </a:spcBef>
              <a:spcAft>
                <a:spcPts val="0"/>
              </a:spcAft>
              <a:buClrTx/>
              <a:buSzTx/>
              <a:buFont typeface="Arial"/>
              <a:buChar char="•"/>
              <a:tabLst/>
              <a:defRPr/>
            </a:pPr>
            <a:r>
              <a:rPr lang="en-AU" sz="1400" b="0" baseline="0" dirty="0" smtClean="0"/>
              <a:t>Get brief feedback from the group</a:t>
            </a:r>
          </a:p>
          <a:p>
            <a:pPr marL="285750" marR="0" indent="-285750" algn="l" defTabSz="457200" rtl="0" eaLnBrk="1" fontAlgn="auto" latinLnBrk="0" hangingPunct="1">
              <a:lnSpc>
                <a:spcPct val="120000"/>
              </a:lnSpc>
              <a:spcBef>
                <a:spcPts val="0"/>
              </a:spcBef>
              <a:spcAft>
                <a:spcPts val="0"/>
              </a:spcAft>
              <a:buClrTx/>
              <a:buSzTx/>
              <a:buFont typeface="Arial"/>
              <a:buChar char="•"/>
              <a:tabLst/>
              <a:defRPr/>
            </a:pPr>
            <a:r>
              <a:rPr lang="en-AU" sz="1400" dirty="0" smtClean="0"/>
              <a:t>(Potential</a:t>
            </a:r>
            <a:r>
              <a:rPr lang="en-AU" sz="1400" baseline="0" dirty="0" smtClean="0"/>
              <a:t> responses: </a:t>
            </a:r>
            <a:r>
              <a:rPr lang="en-AU" sz="1400" dirty="0" smtClean="0"/>
              <a:t>midwives, Aboriginal health workers, child and family health nurses, Aboriginal health education officers, health promotion officers….)</a:t>
            </a:r>
          </a:p>
          <a:p>
            <a:endParaRPr lang="en-US" sz="1600" b="1" dirty="0"/>
          </a:p>
        </p:txBody>
      </p:sp>
      <p:sp>
        <p:nvSpPr>
          <p:cNvPr id="4" name="Slide Number Placeholder 3"/>
          <p:cNvSpPr>
            <a:spLocks noGrp="1"/>
          </p:cNvSpPr>
          <p:nvPr>
            <p:ph type="sldNum" sz="quarter" idx="10"/>
          </p:nvPr>
        </p:nvSpPr>
        <p:spPr/>
        <p:txBody>
          <a:bodyPr/>
          <a:lstStyle/>
          <a:p>
            <a:fld id="{E840347F-94D3-C746-BAFD-96B799996C57}" type="slidenum">
              <a:rPr lang="en-US" smtClean="0"/>
              <a:t>6</a:t>
            </a:fld>
            <a:endParaRPr lang="en-US" dirty="0"/>
          </a:p>
        </p:txBody>
      </p:sp>
    </p:spTree>
    <p:extLst>
      <p:ext uri="{BB962C8B-B14F-4D97-AF65-F5344CB8AC3E}">
        <p14:creationId xmlns:p14="http://schemas.microsoft.com/office/powerpoint/2010/main" val="33042086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dirty="0" smtClean="0"/>
              <a:t>Before we watch more of the DVD, let’s look</a:t>
            </a:r>
            <a:r>
              <a:rPr lang="en-AU" sz="1400" b="1" i="0" baseline="0" dirty="0" smtClean="0"/>
              <a:t> at stress as a barrier to quitting</a:t>
            </a:r>
            <a:endParaRPr lang="en-AU" sz="1400" b="1" i="0" dirty="0" smtClean="0"/>
          </a:p>
          <a:p>
            <a:pPr marL="171450" lvl="0" indent="-171450">
              <a:lnSpc>
                <a:spcPct val="120000"/>
              </a:lnSpc>
              <a:buFont typeface="Arial"/>
              <a:buChar char="•"/>
            </a:pPr>
            <a:endParaRPr lang="en-AU" sz="1400" b="1" i="0" dirty="0" smtClean="0"/>
          </a:p>
          <a:p>
            <a:pPr marL="0" lvl="0" indent="0">
              <a:lnSpc>
                <a:spcPct val="120000"/>
              </a:lnSpc>
              <a:buFont typeface="Arial"/>
              <a:buNone/>
            </a:pPr>
            <a:r>
              <a:rPr lang="en-AU" sz="1400" b="1" i="0" dirty="0" smtClean="0"/>
              <a:t>(Read/present the points on the slide)</a:t>
            </a: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0" lvl="0" indent="0">
              <a:lnSpc>
                <a:spcPct val="120000"/>
              </a:lnSpc>
              <a:buFont typeface="Arial"/>
              <a:buNone/>
            </a:pPr>
            <a:r>
              <a:rPr lang="en-AU" sz="1400" b="1" kern="1200" dirty="0" smtClean="0">
                <a:solidFill>
                  <a:schemeClr val="tx1"/>
                </a:solidFill>
                <a:effectLst/>
                <a:latin typeface="+mn-lt"/>
                <a:ea typeface="+mn-ea"/>
                <a:cs typeface="+mn-cs"/>
              </a:rPr>
              <a:t>Then</a:t>
            </a:r>
            <a:r>
              <a:rPr lang="en-AU" sz="1400" b="1" kern="1200" baseline="0" dirty="0" smtClean="0">
                <a:solidFill>
                  <a:schemeClr val="tx1"/>
                </a:solidFill>
                <a:effectLst/>
                <a:latin typeface="+mn-lt"/>
                <a:ea typeface="+mn-ea"/>
                <a:cs typeface="+mn-cs"/>
              </a:rPr>
              <a:t> state</a:t>
            </a:r>
            <a:r>
              <a:rPr lang="en-AU" sz="1400" b="1" kern="1200" dirty="0" smtClean="0">
                <a:solidFill>
                  <a:schemeClr val="tx1"/>
                </a:solidFill>
                <a:effectLst/>
                <a:latin typeface="+mn-lt"/>
                <a:ea typeface="+mn-ea"/>
                <a:cs typeface="+mn-cs"/>
              </a:rPr>
              <a:t>:</a:t>
            </a:r>
          </a:p>
          <a:p>
            <a:pPr marL="628650" lvl="1" indent="-171450">
              <a:lnSpc>
                <a:spcPct val="120000"/>
              </a:lnSpc>
              <a:buFont typeface="Arial"/>
              <a:buChar char="•"/>
            </a:pPr>
            <a:r>
              <a:rPr lang="en-AU" sz="1400" kern="1200" dirty="0" smtClean="0">
                <a:solidFill>
                  <a:schemeClr val="tx1"/>
                </a:solidFill>
                <a:effectLst/>
                <a:latin typeface="+mn-lt"/>
                <a:ea typeface="+mn-ea"/>
                <a:cs typeface="+mn-cs"/>
              </a:rPr>
              <a:t>In the training manual cited, Gould &amp;</a:t>
            </a:r>
            <a:r>
              <a:rPr lang="en-AU" sz="1400" kern="1200" baseline="0" dirty="0" smtClean="0">
                <a:solidFill>
                  <a:schemeClr val="tx1"/>
                </a:solidFill>
                <a:effectLst/>
                <a:latin typeface="+mn-lt"/>
                <a:ea typeface="+mn-ea"/>
                <a:cs typeface="+mn-cs"/>
              </a:rPr>
              <a:t> Munn explain</a:t>
            </a:r>
            <a:r>
              <a:rPr lang="en-AU" sz="1400" kern="1200" dirty="0" smtClean="0">
                <a:solidFill>
                  <a:schemeClr val="tx1"/>
                </a:solidFill>
                <a:effectLst/>
                <a:latin typeface="+mn-lt"/>
                <a:ea typeface="+mn-ea"/>
                <a:cs typeface="+mn-cs"/>
              </a:rPr>
              <a:t>: </a:t>
            </a:r>
          </a:p>
          <a:p>
            <a:pPr marL="628650" lvl="1" indent="-171450">
              <a:lnSpc>
                <a:spcPct val="120000"/>
              </a:lnSpc>
              <a:buFont typeface="Arial"/>
              <a:buChar char="•"/>
            </a:pPr>
            <a:r>
              <a:rPr lang="en-US" sz="1400" kern="1200" dirty="0" smtClean="0">
                <a:solidFill>
                  <a:schemeClr val="tx1"/>
                </a:solidFill>
                <a:effectLst/>
                <a:latin typeface="+mn-lt"/>
                <a:ea typeface="+mn-ea"/>
                <a:cs typeface="+mn-cs"/>
              </a:rPr>
              <a:t>In the brain, nicotine causes the release of a special neurotransmitter – called dopamine – in the pleasure centre of the brain. This is the part that makes nicotine enjoyable and addictive. </a:t>
            </a:r>
          </a:p>
          <a:p>
            <a:pPr marL="628650" lvl="1" indent="-171450">
              <a:lnSpc>
                <a:spcPct val="120000"/>
              </a:lnSpc>
              <a:buFont typeface="Arial"/>
              <a:buChar char="•"/>
            </a:pPr>
            <a:r>
              <a:rPr lang="en-US" sz="1400" kern="1200" dirty="0" smtClean="0">
                <a:solidFill>
                  <a:schemeClr val="tx1"/>
                </a:solidFill>
                <a:effectLst/>
                <a:latin typeface="+mn-lt"/>
                <a:ea typeface="+mn-ea"/>
                <a:cs typeface="+mn-cs"/>
              </a:rPr>
              <a:t>The smoker gets addicted to this feel-good chemical released by the nicotine.</a:t>
            </a:r>
          </a:p>
          <a:p>
            <a:pPr marL="628650" lvl="1" indent="-171450">
              <a:lnSpc>
                <a:spcPct val="120000"/>
              </a:lnSpc>
              <a:buFont typeface="Arial"/>
              <a:buChar char="•"/>
            </a:pPr>
            <a:r>
              <a:rPr lang="en-US" sz="1400" kern="1200" dirty="0" smtClean="0">
                <a:solidFill>
                  <a:schemeClr val="tx1"/>
                </a:solidFill>
                <a:effectLst/>
                <a:latin typeface="+mn-lt"/>
                <a:ea typeface="+mn-ea"/>
                <a:cs typeface="+mn-cs"/>
              </a:rPr>
              <a:t>When a person smokes the nicotine levels rise but this only lasts a short time before it wears off, then the person starts to feel “withdrawal effects” and starts to crave another cigarette to get the feel-good effect and stop the withdrawal symptoms or cravings. </a:t>
            </a:r>
            <a:endParaRPr lang="en-AU" sz="1400" kern="1200" dirty="0" smtClean="0">
              <a:solidFill>
                <a:schemeClr val="tx1"/>
              </a:solidFill>
              <a:effectLst/>
              <a:latin typeface="+mn-lt"/>
              <a:ea typeface="+mn-ea"/>
              <a:cs typeface="+mn-cs"/>
            </a:endParaRPr>
          </a:p>
          <a:p>
            <a:pPr marL="628650" lvl="1" indent="-171450">
              <a:lnSpc>
                <a:spcPct val="120000"/>
              </a:lnSpc>
              <a:buFont typeface="Arial"/>
              <a:buChar char="•"/>
            </a:pPr>
            <a:r>
              <a:rPr lang="en-US" sz="1400" b="1" kern="1200" dirty="0" smtClean="0">
                <a:solidFill>
                  <a:schemeClr val="tx1"/>
                </a:solidFill>
                <a:effectLst/>
                <a:latin typeface="+mn-lt"/>
                <a:ea typeface="+mn-ea"/>
                <a:cs typeface="+mn-cs"/>
              </a:rPr>
              <a:t>The diagram shows that the nicotine levels go up at each cigarette smoked and go down in between cigarettes. </a:t>
            </a:r>
          </a:p>
          <a:p>
            <a:pPr marL="628650" lvl="1" indent="-171450">
              <a:lnSpc>
                <a:spcPct val="120000"/>
              </a:lnSpc>
              <a:buFont typeface="Arial"/>
              <a:buChar char="•"/>
            </a:pPr>
            <a:r>
              <a:rPr lang="en-US" sz="1400" b="1" kern="1200" dirty="0" smtClean="0">
                <a:solidFill>
                  <a:schemeClr val="tx1"/>
                </a:solidFill>
                <a:effectLst/>
                <a:latin typeface="+mn-lt"/>
                <a:ea typeface="+mn-ea"/>
                <a:cs typeface="+mn-cs"/>
              </a:rPr>
              <a:t>This has a yo-yo effect all day on the feel-good chemicals and a smoker is in and out of withdrawal all day. </a:t>
            </a:r>
          </a:p>
          <a:p>
            <a:pPr marL="628650" lvl="1" indent="-171450">
              <a:lnSpc>
                <a:spcPct val="120000"/>
              </a:lnSpc>
              <a:buFont typeface="Arial"/>
              <a:buChar char="•"/>
            </a:pPr>
            <a:r>
              <a:rPr lang="en-US" sz="1400" b="1" kern="1200" dirty="0" smtClean="0">
                <a:solidFill>
                  <a:schemeClr val="tx1"/>
                </a:solidFill>
                <a:effectLst/>
                <a:latin typeface="+mn-lt"/>
                <a:ea typeface="+mn-ea"/>
                <a:cs typeface="+mn-cs"/>
              </a:rPr>
              <a:t>This makes a smoker feel stressed as withdrawal effects make them irritable and agitated. </a:t>
            </a:r>
            <a:endParaRPr lang="en-AU" sz="1400" b="1" kern="1200" dirty="0" smtClean="0">
              <a:solidFill>
                <a:schemeClr val="tx1"/>
              </a:solidFill>
              <a:effectLst/>
              <a:latin typeface="+mn-lt"/>
              <a:ea typeface="+mn-ea"/>
              <a:cs typeface="+mn-cs"/>
            </a:endParaRPr>
          </a:p>
          <a:p>
            <a:pPr marL="628650" lvl="1" indent="-171450">
              <a:buFont typeface="Arial"/>
              <a:buChar char="•"/>
            </a:pPr>
            <a:endParaRPr lang="en-AU" sz="1400" kern="1200" dirty="0" smtClean="0">
              <a:solidFill>
                <a:schemeClr val="tx1"/>
              </a:solidFill>
              <a:effectLst/>
              <a:latin typeface="+mn-lt"/>
              <a:ea typeface="+mn-ea"/>
              <a:cs typeface="+mn-cs"/>
            </a:endParaRPr>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60</a:t>
            </a:fld>
            <a:endParaRPr lang="en-US" dirty="0">
              <a:solidFill>
                <a:prstClr val="black"/>
              </a:solidFill>
              <a:latin typeface="Calibri"/>
            </a:endParaRPr>
          </a:p>
        </p:txBody>
      </p:sp>
    </p:spTree>
    <p:extLst>
      <p:ext uri="{BB962C8B-B14F-4D97-AF65-F5344CB8AC3E}">
        <p14:creationId xmlns:p14="http://schemas.microsoft.com/office/powerpoint/2010/main" val="1399250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lvl="0">
              <a:lnSpc>
                <a:spcPct val="120000"/>
              </a:lnSpc>
            </a:pPr>
            <a:r>
              <a:rPr lang="en-AU" sz="1400" b="1" i="0" kern="1200" dirty="0" smtClean="0">
                <a:solidFill>
                  <a:schemeClr val="tx1"/>
                </a:solidFill>
                <a:effectLst/>
                <a:latin typeface="+mn-lt"/>
                <a:ea typeface="+mn-ea"/>
                <a:cs typeface="+mn-cs"/>
              </a:rPr>
              <a:t>Before we return to the DVD, let’s also briefly look at an approach that might work well at this stage with Marlene</a:t>
            </a:r>
            <a:r>
              <a:rPr lang="en-AU" sz="1400" b="1" i="0" kern="1200" baseline="0" dirty="0" smtClean="0">
                <a:solidFill>
                  <a:schemeClr val="tx1"/>
                </a:solidFill>
                <a:effectLst/>
                <a:latin typeface="+mn-lt"/>
                <a:ea typeface="+mn-ea"/>
                <a:cs typeface="+mn-cs"/>
              </a:rPr>
              <a:t>:</a:t>
            </a:r>
          </a:p>
          <a:p>
            <a:pPr lvl="0">
              <a:lnSpc>
                <a:spcPct val="120000"/>
              </a:lnSpc>
            </a:pPr>
            <a:endParaRPr lang="en-AU" sz="1400" b="1" i="0" kern="1200" dirty="0" smtClean="0">
              <a:solidFill>
                <a:schemeClr val="tx1"/>
              </a:solidFill>
              <a:effectLst/>
              <a:latin typeface="+mn-lt"/>
              <a:ea typeface="+mn-ea"/>
              <a:cs typeface="+mn-cs"/>
            </a:endParaRPr>
          </a:p>
          <a:p>
            <a:pPr marL="285750" indent="-285750">
              <a:lnSpc>
                <a:spcPct val="120000"/>
              </a:lnSpc>
              <a:buFont typeface="Arial" pitchFamily="34" charset="0"/>
              <a:buChar char="•"/>
            </a:pPr>
            <a:r>
              <a:rPr lang="en-AU" sz="1400" dirty="0" smtClean="0"/>
              <a:t>It seems like Marlene is getting a bit stuck and using a lot of sustain talk about how hard it is to quit and how stressed she is….</a:t>
            </a:r>
          </a:p>
          <a:p>
            <a:pPr marL="285750" indent="-285750">
              <a:lnSpc>
                <a:spcPct val="120000"/>
              </a:lnSpc>
              <a:buFont typeface="Arial" pitchFamily="34" charset="0"/>
              <a:buChar char="•"/>
            </a:pPr>
            <a:r>
              <a:rPr lang="en-AU" sz="1400" dirty="0" smtClean="0"/>
              <a:t>It might be good to </a:t>
            </a:r>
            <a:r>
              <a:rPr lang="en-AU" sz="1400" b="1" dirty="0" smtClean="0"/>
              <a:t>shift focus </a:t>
            </a:r>
            <a:r>
              <a:rPr lang="en-AU" sz="1400" dirty="0" smtClean="0"/>
              <a:t>for a minute and say:</a:t>
            </a:r>
          </a:p>
          <a:p>
            <a:pPr marL="742950" lvl="1" indent="-285750">
              <a:lnSpc>
                <a:spcPct val="120000"/>
              </a:lnSpc>
              <a:buFont typeface="Arial" pitchFamily="34" charset="0"/>
              <a:buChar char="•"/>
            </a:pPr>
            <a:r>
              <a:rPr lang="en-AU" sz="1400" i="1" dirty="0" smtClean="0"/>
              <a:t>“Let’s go back a step….I’d like to ask you,</a:t>
            </a:r>
            <a:r>
              <a:rPr lang="en-AU" sz="1400" i="1" baseline="0" dirty="0" smtClean="0"/>
              <a:t> </a:t>
            </a:r>
            <a:r>
              <a:rPr lang="en-AU" sz="1400" i="1" dirty="0" smtClean="0"/>
              <a:t>on a scale of 1 to 10,</a:t>
            </a:r>
            <a:r>
              <a:rPr lang="en-AU" sz="1400" i="1" baseline="0" dirty="0" smtClean="0"/>
              <a:t> how </a:t>
            </a:r>
            <a:r>
              <a:rPr lang="en-AU" sz="1400" b="1" i="1" baseline="0" dirty="0" smtClean="0"/>
              <a:t>important </a:t>
            </a:r>
            <a:r>
              <a:rPr lang="en-AU" sz="1400" b="0" i="1" baseline="0" dirty="0" smtClean="0"/>
              <a:t>is it for you to make a change?”</a:t>
            </a:r>
          </a:p>
          <a:p>
            <a:pPr marL="742950" lvl="1" indent="-285750">
              <a:lnSpc>
                <a:spcPct val="120000"/>
              </a:lnSpc>
              <a:buFont typeface="Arial" pitchFamily="34" charset="0"/>
              <a:buChar char="•"/>
            </a:pPr>
            <a:endParaRPr lang="en-AU" sz="1400" i="1" dirty="0" smtClean="0"/>
          </a:p>
          <a:p>
            <a:pPr marL="285750" indent="-285750">
              <a:lnSpc>
                <a:spcPct val="120000"/>
              </a:lnSpc>
              <a:buFont typeface="Arial" pitchFamily="34" charset="0"/>
              <a:buChar char="•"/>
            </a:pPr>
            <a:r>
              <a:rPr lang="en-AU" sz="1400" dirty="0" smtClean="0"/>
              <a:t>If the</a:t>
            </a:r>
            <a:r>
              <a:rPr lang="en-AU" sz="1400" baseline="0" dirty="0" smtClean="0"/>
              <a:t> person </a:t>
            </a:r>
            <a:r>
              <a:rPr lang="en-AU" sz="1400" dirty="0" smtClean="0"/>
              <a:t>picks a low number we can always ask why they didn’t pick an even </a:t>
            </a:r>
            <a:r>
              <a:rPr lang="en-AU" sz="1400" b="1" dirty="0" smtClean="0"/>
              <a:t>lower</a:t>
            </a:r>
            <a:r>
              <a:rPr lang="en-AU" sz="1400" dirty="0" smtClean="0"/>
              <a:t> number. </a:t>
            </a:r>
          </a:p>
          <a:p>
            <a:pPr marL="285750" indent="-285750">
              <a:lnSpc>
                <a:spcPct val="120000"/>
              </a:lnSpc>
              <a:buFont typeface="Arial" pitchFamily="34" charset="0"/>
              <a:buChar char="•"/>
            </a:pPr>
            <a:r>
              <a:rPr lang="en-AU" sz="1400" dirty="0" smtClean="0"/>
              <a:t>In the answer the person will hear themselves say something like:</a:t>
            </a:r>
          </a:p>
          <a:p>
            <a:pPr marL="742950" lvl="1" indent="-285750">
              <a:lnSpc>
                <a:spcPct val="120000"/>
              </a:lnSpc>
              <a:buFont typeface="Arial" pitchFamily="34" charset="0"/>
              <a:buChar char="•"/>
            </a:pPr>
            <a:r>
              <a:rPr lang="en-AU" sz="1400" i="1" dirty="0" smtClean="0"/>
              <a:t>“Well everyone knows smoking isn’t good for you”</a:t>
            </a:r>
          </a:p>
          <a:p>
            <a:pPr marL="742950" lvl="1" indent="-285750">
              <a:lnSpc>
                <a:spcPct val="120000"/>
              </a:lnSpc>
              <a:buFont typeface="Arial" pitchFamily="34" charset="0"/>
              <a:buChar char="•"/>
            </a:pPr>
            <a:endParaRPr lang="en-AU" sz="1400" i="1" dirty="0" smtClean="0"/>
          </a:p>
          <a:p>
            <a:pPr marL="285750" lvl="0" indent="-285750">
              <a:lnSpc>
                <a:spcPct val="120000"/>
              </a:lnSpc>
              <a:buFont typeface="Arial" pitchFamily="34" charset="0"/>
              <a:buChar char="•"/>
            </a:pPr>
            <a:r>
              <a:rPr lang="en-AU" sz="1400" i="1" dirty="0" smtClean="0"/>
              <a:t>….</a:t>
            </a:r>
            <a:r>
              <a:rPr lang="en-AU" sz="1400" dirty="0" smtClean="0"/>
              <a:t>and that has been </a:t>
            </a:r>
            <a:r>
              <a:rPr lang="en-AU" sz="1400" b="1" dirty="0" smtClean="0"/>
              <a:t>elicited from them</a:t>
            </a:r>
            <a:r>
              <a:rPr lang="en-AU" sz="1400" dirty="0" smtClean="0"/>
              <a:t>, rather than the worker having to convince the smoker that smoking isn’t good for them. </a:t>
            </a:r>
          </a:p>
          <a:p>
            <a:pPr marL="285750" lvl="0" indent="-285750">
              <a:lnSpc>
                <a:spcPct val="120000"/>
              </a:lnSpc>
              <a:buFont typeface="Arial" pitchFamily="34" charset="0"/>
              <a:buChar char="•"/>
            </a:pPr>
            <a:endParaRPr lang="en-AU" sz="1400" dirty="0" smtClean="0"/>
          </a:p>
          <a:p>
            <a:pPr marL="285750" indent="-285750">
              <a:lnSpc>
                <a:spcPct val="120000"/>
              </a:lnSpc>
              <a:buFont typeface="Arial" pitchFamily="34" charset="0"/>
              <a:buChar char="•"/>
            </a:pPr>
            <a:r>
              <a:rPr lang="en-AU" sz="1400" dirty="0" smtClean="0"/>
              <a:t>Ask them what would make them pick a </a:t>
            </a:r>
            <a:r>
              <a:rPr lang="en-AU" sz="1400" b="1" dirty="0" smtClean="0"/>
              <a:t>higher</a:t>
            </a:r>
            <a:r>
              <a:rPr lang="en-AU" sz="1400" dirty="0" smtClean="0"/>
              <a:t> number. This will give you an idea of what’s important to them and what might motivate them.</a:t>
            </a:r>
            <a:endParaRPr lang="en-AU" sz="1400" b="1" i="1" kern="1200" dirty="0" smtClean="0">
              <a:solidFill>
                <a:schemeClr val="tx1"/>
              </a:solidFill>
              <a:effectLst/>
              <a:latin typeface="+mn-lt"/>
              <a:ea typeface="+mn-ea"/>
              <a:cs typeface="+mn-cs"/>
            </a:endParaRPr>
          </a:p>
          <a:p>
            <a:pPr marL="0" lvl="0" indent="0">
              <a:lnSpc>
                <a:spcPct val="120000"/>
              </a:lnSpc>
              <a:buFont typeface="Arial"/>
              <a:buNone/>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61</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lvl="0">
              <a:lnSpc>
                <a:spcPct val="120000"/>
              </a:lnSpc>
            </a:pPr>
            <a:r>
              <a:rPr lang="en-AU" sz="1400" b="1" i="0" kern="1200" dirty="0" smtClean="0">
                <a:solidFill>
                  <a:schemeClr val="tx1"/>
                </a:solidFill>
                <a:effectLst/>
                <a:latin typeface="+mn-lt"/>
                <a:ea typeface="+mn-ea"/>
                <a:cs typeface="+mn-cs"/>
              </a:rPr>
              <a:t>Read/present the points below:</a:t>
            </a:r>
          </a:p>
          <a:p>
            <a:pPr lvl="0">
              <a:lnSpc>
                <a:spcPct val="120000"/>
              </a:lnSpc>
            </a:pPr>
            <a:endParaRPr lang="en-AU" sz="1400" b="1" i="0" kern="1200" dirty="0" smtClean="0">
              <a:solidFill>
                <a:schemeClr val="tx1"/>
              </a:solidFill>
              <a:effectLst/>
              <a:latin typeface="+mn-lt"/>
              <a:ea typeface="+mn-ea"/>
              <a:cs typeface="+mn-cs"/>
            </a:endParaRPr>
          </a:p>
          <a:p>
            <a:pPr marL="285750" indent="-285750">
              <a:lnSpc>
                <a:spcPct val="120000"/>
              </a:lnSpc>
              <a:buFont typeface="Arial" pitchFamily="34" charset="0"/>
              <a:buChar char="•"/>
            </a:pPr>
            <a:r>
              <a:rPr lang="en-AU" sz="1400" dirty="0" smtClean="0"/>
              <a:t>You can</a:t>
            </a:r>
            <a:r>
              <a:rPr lang="en-AU" sz="1400" baseline="0" dirty="0" smtClean="0"/>
              <a:t> than ask:</a:t>
            </a:r>
          </a:p>
          <a:p>
            <a:pPr marL="742950" lvl="1" indent="-285750">
              <a:lnSpc>
                <a:spcPct val="120000"/>
              </a:lnSpc>
              <a:buFont typeface="Arial" pitchFamily="34" charset="0"/>
              <a:buChar char="•"/>
            </a:pPr>
            <a:r>
              <a:rPr lang="en-AU" sz="1400" i="1" baseline="0" dirty="0" smtClean="0"/>
              <a:t>“If you were to make a change, on a scale of 1-10, how </a:t>
            </a:r>
            <a:r>
              <a:rPr lang="en-AU" sz="1400" b="1" i="1" baseline="0" dirty="0" smtClean="0"/>
              <a:t>confident</a:t>
            </a:r>
            <a:r>
              <a:rPr lang="en-AU" sz="1400" i="1" baseline="0" dirty="0" smtClean="0"/>
              <a:t> would you be to make a change?”</a:t>
            </a:r>
          </a:p>
          <a:p>
            <a:pPr marL="742950" lvl="1" indent="-285750">
              <a:lnSpc>
                <a:spcPct val="120000"/>
              </a:lnSpc>
              <a:buFont typeface="Arial" pitchFamily="34" charset="0"/>
              <a:buChar char="•"/>
            </a:pPr>
            <a:endParaRPr lang="en-AU" sz="1400" i="1" dirty="0" smtClean="0"/>
          </a:p>
          <a:p>
            <a:pPr marL="285750" indent="-285750">
              <a:lnSpc>
                <a:spcPct val="120000"/>
              </a:lnSpc>
              <a:buFont typeface="Arial" pitchFamily="34" charset="0"/>
              <a:buChar char="•"/>
            </a:pPr>
            <a:r>
              <a:rPr lang="en-AU" sz="1400" dirty="0" smtClean="0"/>
              <a:t>If the person says “2”, the worker can then ask:</a:t>
            </a:r>
          </a:p>
          <a:p>
            <a:pPr marL="742950" lvl="1" indent="-285750">
              <a:lnSpc>
                <a:spcPct val="120000"/>
              </a:lnSpc>
              <a:buFont typeface="Arial" pitchFamily="34" charset="0"/>
              <a:buChar char="•"/>
            </a:pPr>
            <a:r>
              <a:rPr lang="en-AU" sz="1400" i="1" dirty="0" smtClean="0"/>
              <a:t>“Why did you pick 2 and not 1?</a:t>
            </a:r>
            <a:r>
              <a:rPr lang="en-AU" sz="1400" i="1" baseline="0" dirty="0" smtClean="0"/>
              <a:t> Y</a:t>
            </a:r>
            <a:r>
              <a:rPr lang="en-AU" sz="1400" i="1" dirty="0" smtClean="0"/>
              <a:t>ou could have picked 1.</a:t>
            </a:r>
            <a:r>
              <a:rPr lang="en-AU" sz="1400" i="0" dirty="0" smtClean="0"/>
              <a:t>”</a:t>
            </a:r>
          </a:p>
          <a:p>
            <a:pPr marL="742950" lvl="1" indent="-285750">
              <a:lnSpc>
                <a:spcPct val="120000"/>
              </a:lnSpc>
              <a:buFont typeface="Arial" pitchFamily="34" charset="0"/>
              <a:buChar char="•"/>
            </a:pPr>
            <a:endParaRPr lang="en-AU" sz="1400" i="0" dirty="0" smtClean="0"/>
          </a:p>
          <a:p>
            <a:pPr marL="285750" lvl="0" indent="-285750">
              <a:lnSpc>
                <a:spcPct val="120000"/>
              </a:lnSpc>
              <a:buFont typeface="Arial" pitchFamily="34" charset="0"/>
              <a:buChar char="•"/>
            </a:pPr>
            <a:r>
              <a:rPr lang="en-AU" sz="1400" dirty="0" smtClean="0"/>
              <a:t>In the answer the smoker gives to the worker is the </a:t>
            </a:r>
            <a:r>
              <a:rPr lang="en-AU" sz="1400" b="1" dirty="0" smtClean="0"/>
              <a:t>‘change talk’ </a:t>
            </a:r>
            <a:r>
              <a:rPr lang="en-AU" sz="1400" dirty="0" smtClean="0"/>
              <a:t>we are wanting to</a:t>
            </a:r>
            <a:r>
              <a:rPr lang="en-AU" sz="1400" b="1" dirty="0" smtClean="0"/>
              <a:t> elicit </a:t>
            </a:r>
            <a:r>
              <a:rPr lang="en-AU" sz="1400" dirty="0" smtClean="0"/>
              <a:t>from the smoker. They may say something like:</a:t>
            </a:r>
          </a:p>
          <a:p>
            <a:pPr marL="742950" lvl="1" indent="-285750">
              <a:lnSpc>
                <a:spcPct val="120000"/>
              </a:lnSpc>
              <a:buFont typeface="Arial" pitchFamily="34" charset="0"/>
              <a:buChar char="•"/>
            </a:pPr>
            <a:r>
              <a:rPr lang="en-AU" sz="1400" i="1" dirty="0" smtClean="0"/>
              <a:t>“Well I have quit for 2 weeks a couple of times, so I have been able to quit for a little while. I know a few things about quitting”.</a:t>
            </a:r>
            <a:r>
              <a:rPr lang="en-AU" sz="1400" dirty="0" smtClean="0"/>
              <a:t> </a:t>
            </a:r>
          </a:p>
          <a:p>
            <a:pPr marL="742950" lvl="1" indent="-285750">
              <a:lnSpc>
                <a:spcPct val="120000"/>
              </a:lnSpc>
              <a:buFont typeface="Arial" pitchFamily="34" charset="0"/>
              <a:buChar char="•"/>
            </a:pPr>
            <a:endParaRPr lang="en-AU" sz="1400" dirty="0" smtClean="0"/>
          </a:p>
          <a:p>
            <a:pPr marL="285750" lvl="0" indent="-285750">
              <a:lnSpc>
                <a:spcPct val="120000"/>
              </a:lnSpc>
              <a:buFont typeface="Arial" pitchFamily="34" charset="0"/>
              <a:buChar char="•"/>
            </a:pPr>
            <a:r>
              <a:rPr lang="en-AU" sz="1400" dirty="0" smtClean="0"/>
              <a:t>This is unlikely to generate any arguments between the worker and the smoker (leading to resistance) as it is moving at the client’s own pace.</a:t>
            </a:r>
          </a:p>
          <a:p>
            <a:pPr marL="285750" lvl="0" indent="-285750">
              <a:lnSpc>
                <a:spcPct val="120000"/>
              </a:lnSpc>
              <a:buFont typeface="Arial" pitchFamily="34" charset="0"/>
              <a:buChar char="•"/>
            </a:pPr>
            <a:endParaRPr lang="en-AU" sz="1400" dirty="0" smtClean="0"/>
          </a:p>
          <a:p>
            <a:pPr marL="285750" indent="-285750">
              <a:lnSpc>
                <a:spcPct val="120000"/>
              </a:lnSpc>
              <a:buFont typeface="Arial" pitchFamily="34" charset="0"/>
              <a:buChar char="•"/>
            </a:pPr>
            <a:r>
              <a:rPr lang="en-AU" sz="1400" dirty="0" smtClean="0"/>
              <a:t>We can also ask the smoker what it would take to have them pick a </a:t>
            </a:r>
            <a:r>
              <a:rPr lang="en-AU" sz="1400" b="1" dirty="0" smtClean="0"/>
              <a:t>higher</a:t>
            </a:r>
            <a:r>
              <a:rPr lang="en-AU" sz="1400" dirty="0" smtClean="0"/>
              <a:t> number. </a:t>
            </a:r>
          </a:p>
          <a:p>
            <a:pPr marL="742950" lvl="1" indent="-285750">
              <a:lnSpc>
                <a:spcPct val="120000"/>
              </a:lnSpc>
              <a:buFont typeface="Arial" pitchFamily="34" charset="0"/>
              <a:buChar char="•"/>
            </a:pPr>
            <a:r>
              <a:rPr lang="en-AU" sz="1400" dirty="0" smtClean="0"/>
              <a:t>They will either say something concrete like, “if I could get free NRT” or “if I could see a quit counsellor”, which you may be able to assist with. </a:t>
            </a:r>
          </a:p>
          <a:p>
            <a:pPr marL="742950" lvl="1" indent="-285750">
              <a:lnSpc>
                <a:spcPct val="120000"/>
              </a:lnSpc>
              <a:buFont typeface="Arial" pitchFamily="34" charset="0"/>
              <a:buChar char="•"/>
            </a:pPr>
            <a:r>
              <a:rPr lang="en-AU" sz="1400" dirty="0" smtClean="0"/>
              <a:t>But more often people will say “I don’t know”  at which point you can respectfully ask them would they be interested in you explaining some of the options and strategies for quitting. This is known as the </a:t>
            </a:r>
            <a:r>
              <a:rPr lang="en-AU" sz="1400" b="1" dirty="0" smtClean="0"/>
              <a:t>ASK-PROVIDE-ASK </a:t>
            </a:r>
            <a:r>
              <a:rPr lang="en-AU" sz="1400" dirty="0" smtClean="0"/>
              <a:t>model.</a:t>
            </a:r>
          </a:p>
          <a:p>
            <a:pPr marL="742950" lvl="1" indent="-285750">
              <a:lnSpc>
                <a:spcPct val="120000"/>
              </a:lnSpc>
              <a:buFont typeface="Arial" pitchFamily="34" charset="0"/>
              <a:buChar char="•"/>
            </a:pPr>
            <a:endParaRPr lang="en-AU" sz="1400" dirty="0" smtClean="0"/>
          </a:p>
          <a:p>
            <a:pPr marL="285750" indent="-285750">
              <a:lnSpc>
                <a:spcPct val="120000"/>
              </a:lnSpc>
              <a:buFont typeface="Arial" pitchFamily="34" charset="0"/>
              <a:buChar char="•"/>
            </a:pPr>
            <a:r>
              <a:rPr lang="en-AU" sz="1400" dirty="0" smtClean="0"/>
              <a:t>Remember, </a:t>
            </a:r>
            <a:r>
              <a:rPr lang="en-AU" sz="1400" b="1" dirty="0" smtClean="0"/>
              <a:t>change is a process</a:t>
            </a:r>
            <a:r>
              <a:rPr lang="en-AU" sz="1400" dirty="0" smtClean="0"/>
              <a:t>, not a one-off event and it is important for you to honour the client’s own pace and allow them time and space to reflect on any discussions you have with them about change.</a:t>
            </a:r>
          </a:p>
          <a:p>
            <a:pPr marL="0" lvl="0" indent="0">
              <a:lnSpc>
                <a:spcPct val="120000"/>
              </a:lnSpc>
              <a:buFont typeface="Arial"/>
              <a:buNone/>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62</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1" i="0" kern="1200" dirty="0" smtClean="0">
                <a:solidFill>
                  <a:schemeClr val="tx1"/>
                </a:solidFill>
                <a:effectLst/>
                <a:latin typeface="+mn-lt"/>
                <a:ea typeface="+mn-ea"/>
                <a:cs typeface="+mn-cs"/>
              </a:rPr>
              <a:t>Read/present the points on the slide</a:t>
            </a: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lang="en-AU" sz="1400" b="1" i="0" kern="120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1" i="0" kern="1200" dirty="0" smtClean="0">
                <a:solidFill>
                  <a:schemeClr val="tx1"/>
                </a:solidFill>
                <a:effectLst/>
                <a:latin typeface="+mn-lt"/>
                <a:ea typeface="+mn-ea"/>
                <a:cs typeface="+mn-cs"/>
              </a:rPr>
              <a:t>Then:</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i="1"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Continue playing the DVD from where it was paused (2:21). Play the scene until Evelyn says, “..that’s a big change isn’t it…really good” PAUSE DVD HERE (2:41)</a:t>
            </a:r>
            <a:endParaRPr lang="en-AU" sz="1400" b="1" kern="1200" dirty="0" smtClean="0">
              <a:solidFill>
                <a:schemeClr val="tx1"/>
              </a:solidFill>
              <a:effectLst/>
              <a:latin typeface="+mn-lt"/>
              <a:ea typeface="+mn-ea"/>
              <a:cs typeface="+mn-cs"/>
            </a:endParaRPr>
          </a:p>
          <a:p>
            <a:pPr lvl="0">
              <a:lnSpc>
                <a:spcPct val="120000"/>
              </a:lnSpc>
            </a:pPr>
            <a:endParaRPr lang="en-AU" sz="1400" kern="1200" dirty="0" smtClean="0">
              <a:solidFill>
                <a:schemeClr val="tx1"/>
              </a:solidFill>
              <a:effectLst/>
              <a:latin typeface="+mn-lt"/>
              <a:ea typeface="+mn-ea"/>
              <a:cs typeface="+mn-cs"/>
            </a:endParaRPr>
          </a:p>
          <a:p>
            <a:pPr marL="0" indent="0">
              <a:lnSpc>
                <a:spcPct val="120000"/>
              </a:lnSpc>
              <a:buFont typeface="Arial"/>
              <a:buNone/>
            </a:pPr>
            <a:r>
              <a:rPr lang="en-US" sz="1400" dirty="0" smtClean="0"/>
              <a:t>NEXT</a:t>
            </a:r>
            <a:r>
              <a:rPr lang="en-US" sz="1400" baseline="0" dirty="0" smtClean="0"/>
              <a:t> SLIDE</a:t>
            </a:r>
            <a:endParaRPr lang="en-US" sz="1400"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63</a:t>
            </a:fld>
            <a:endParaRPr lang="en-US" dirty="0">
              <a:solidFill>
                <a:prstClr val="black"/>
              </a:solidFill>
              <a:latin typeface="Calibri"/>
            </a:endParaRPr>
          </a:p>
        </p:txBody>
      </p:sp>
    </p:spTree>
    <p:extLst>
      <p:ext uri="{BB962C8B-B14F-4D97-AF65-F5344CB8AC3E}">
        <p14:creationId xmlns:p14="http://schemas.microsoft.com/office/powerpoint/2010/main" val="712196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baseline="0" dirty="0" smtClean="0">
                <a:solidFill>
                  <a:schemeClr val="tx1"/>
                </a:solidFill>
                <a:effectLst/>
                <a:latin typeface="+mn-lt"/>
                <a:ea typeface="+mn-ea"/>
                <a:cs typeface="+mn-cs"/>
              </a:rPr>
              <a:t>Read/present the points on the slide</a:t>
            </a:r>
            <a:endParaRPr lang="en-AU" sz="1400" b="1" i="0"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64</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1" i="0" kern="1200" dirty="0" smtClean="0">
                <a:solidFill>
                  <a:schemeClr val="tx1"/>
                </a:solidFill>
                <a:effectLst/>
                <a:latin typeface="+mn-lt"/>
                <a:ea typeface="+mn-ea"/>
                <a:cs typeface="+mn-cs"/>
              </a:rPr>
              <a:t>Read/present the points on the slide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i="1"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b="1" i="1" kern="1200" dirty="0" smtClean="0">
                <a:solidFill>
                  <a:schemeClr val="tx1"/>
                </a:solidFill>
                <a:effectLst/>
                <a:latin typeface="+mn-lt"/>
                <a:ea typeface="+mn-ea"/>
                <a:cs typeface="+mn-cs"/>
              </a:rPr>
              <a:t>Play scenario 2 from where is was paused (2:41) through to the end of scene 1 – before the learning points appear PAUSE DVD (you don’t need to use the learning points in the DVD).</a:t>
            </a:r>
            <a:endParaRPr lang="en-AU" sz="1400" b="1"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Ask participants to discuss the questions on the slide in smaller groups (e.g. at their tables):</a:t>
            </a:r>
          </a:p>
          <a:p>
            <a:pPr marL="628650" lvl="1" indent="-171450">
              <a:lnSpc>
                <a:spcPct val="120000"/>
              </a:lnSpc>
              <a:buFont typeface="Arial"/>
              <a:buChar char="•"/>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After 5 mins, get brief feedback from each table.</a:t>
            </a:r>
          </a:p>
          <a:p>
            <a:pPr lvl="0">
              <a:lnSpc>
                <a:spcPct val="120000"/>
              </a:lnSpc>
            </a:pPr>
            <a:endParaRPr lang="en-AU" sz="1400" kern="1200" dirty="0" smtClean="0">
              <a:solidFill>
                <a:schemeClr val="tx1"/>
              </a:solidFill>
              <a:effectLst/>
              <a:latin typeface="+mn-lt"/>
              <a:ea typeface="+mn-ea"/>
              <a:cs typeface="+mn-cs"/>
            </a:endParaRPr>
          </a:p>
          <a:p>
            <a:pPr marL="0" indent="0">
              <a:lnSpc>
                <a:spcPct val="120000"/>
              </a:lnSpc>
              <a:buFont typeface="Arial"/>
              <a:buNone/>
            </a:pPr>
            <a:r>
              <a:rPr lang="en-US" sz="1400" dirty="0" smtClean="0"/>
              <a:t>NEXT</a:t>
            </a:r>
            <a:r>
              <a:rPr lang="en-US" sz="1400" baseline="0" dirty="0" smtClean="0"/>
              <a:t> SLIDE</a:t>
            </a:r>
            <a:endParaRPr lang="en-US" sz="1400"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65</a:t>
            </a:fld>
            <a:endParaRPr lang="en-US" dirty="0">
              <a:solidFill>
                <a:prstClr val="black"/>
              </a:solidFill>
              <a:latin typeface="Calibri"/>
            </a:endParaRPr>
          </a:p>
        </p:txBody>
      </p:sp>
    </p:spTree>
    <p:extLst>
      <p:ext uri="{BB962C8B-B14F-4D97-AF65-F5344CB8AC3E}">
        <p14:creationId xmlns:p14="http://schemas.microsoft.com/office/powerpoint/2010/main" val="7121966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66</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20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800" b="1" i="1" kern="1200" dirty="0" smtClean="0">
              <a:solidFill>
                <a:schemeClr val="tx1"/>
              </a:solidFill>
              <a:effectLst/>
              <a:latin typeface="+mn-lt"/>
              <a:ea typeface="+mn-ea"/>
              <a:cs typeface="+mn-cs"/>
            </a:endParaRPr>
          </a:p>
          <a:p>
            <a:endParaRPr lang="en-US" sz="1600" dirty="0" smtClean="0"/>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67</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20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800" b="1" i="1" kern="1200" dirty="0" smtClean="0">
              <a:solidFill>
                <a:schemeClr val="tx1"/>
              </a:solidFill>
              <a:effectLst/>
              <a:latin typeface="+mn-lt"/>
              <a:ea typeface="+mn-ea"/>
              <a:cs typeface="+mn-cs"/>
            </a:endParaRPr>
          </a:p>
          <a:p>
            <a:endParaRPr lang="en-US" sz="1600" dirty="0" smtClean="0"/>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68</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20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(You don’t need to repeat any</a:t>
            </a:r>
            <a:r>
              <a:rPr lang="en-AU" sz="1400" i="0" kern="1200" baseline="0" dirty="0" smtClean="0">
                <a:solidFill>
                  <a:schemeClr val="tx1"/>
                </a:solidFill>
                <a:effectLst/>
                <a:latin typeface="+mn-lt"/>
                <a:ea typeface="+mn-ea"/>
                <a:cs typeface="+mn-cs"/>
              </a:rPr>
              <a:t> points that were already raised by participants)</a:t>
            </a:r>
            <a:endParaRPr lang="en-AU" sz="1400" b="0" i="0" kern="1200" baseline="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lvl="0" indent="0">
              <a:lnSpc>
                <a:spcPct val="120000"/>
              </a:lnSpc>
              <a:buFont typeface="Arial"/>
              <a:buNone/>
            </a:pPr>
            <a:r>
              <a:rPr lang="en-AU" sz="1400" b="0" i="0" kern="1200" dirty="0" smtClean="0">
                <a:solidFill>
                  <a:schemeClr val="tx1"/>
                </a:solidFill>
                <a:effectLst/>
                <a:latin typeface="+mn-lt"/>
                <a:ea typeface="+mn-ea"/>
                <a:cs typeface="+mn-cs"/>
              </a:rPr>
              <a:t>NEXT SLIDE</a:t>
            </a:r>
          </a:p>
          <a:p>
            <a:pPr marL="0" lvl="0" indent="0">
              <a:buFont typeface="Arial"/>
              <a:buNone/>
            </a:pPr>
            <a:endParaRPr lang="en-AU" sz="1800" b="1" i="1" kern="1200" dirty="0" smtClean="0">
              <a:solidFill>
                <a:schemeClr val="tx1"/>
              </a:solidFill>
              <a:effectLst/>
              <a:latin typeface="+mn-lt"/>
              <a:ea typeface="+mn-ea"/>
              <a:cs typeface="+mn-cs"/>
            </a:endParaRPr>
          </a:p>
          <a:p>
            <a:endParaRPr lang="en-US" sz="1600" dirty="0" smtClean="0"/>
          </a:p>
          <a:p>
            <a:pPr marL="0" lvl="0" indent="0">
              <a:buFont typeface="Arial"/>
              <a:buNone/>
            </a:pPr>
            <a:endParaRPr lang="en-AU" sz="14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69</a:t>
            </a:fld>
            <a:endParaRPr lang="en-US" dirty="0">
              <a:solidFill>
                <a:prstClr val="black"/>
              </a:solidFill>
              <a:latin typeface="Calibri"/>
            </a:endParaRPr>
          </a:p>
        </p:txBody>
      </p:sp>
    </p:spTree>
    <p:extLst>
      <p:ext uri="{BB962C8B-B14F-4D97-AF65-F5344CB8AC3E}">
        <p14:creationId xmlns:p14="http://schemas.microsoft.com/office/powerpoint/2010/main" val="141135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400" i="0"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 the points below</a:t>
            </a:r>
          </a:p>
          <a:p>
            <a:pPr lvl="0">
              <a:lnSpc>
                <a:spcPct val="120000"/>
              </a:lnSpc>
            </a:pPr>
            <a:endParaRPr lang="en-AU" sz="1400" b="1" kern="1200" dirty="0" smtClean="0">
              <a:solidFill>
                <a:schemeClr val="tx1"/>
              </a:solidFill>
              <a:effectLst/>
              <a:latin typeface="+mn-lt"/>
              <a:ea typeface="+mn-ea"/>
              <a:cs typeface="+mn-cs"/>
            </a:endParaRPr>
          </a:p>
          <a:p>
            <a:pPr marL="285750" lvl="0" indent="-285750">
              <a:lnSpc>
                <a:spcPct val="120000"/>
              </a:lnSpc>
              <a:buFont typeface="Arial"/>
              <a:buChar char="•"/>
            </a:pPr>
            <a:r>
              <a:rPr lang="en-AU" sz="1400" i="1" kern="1200" dirty="0" smtClean="0">
                <a:solidFill>
                  <a:schemeClr val="tx1"/>
                </a:solidFill>
                <a:effectLst/>
                <a:latin typeface="+mn-lt"/>
                <a:ea typeface="+mn-ea"/>
                <a:cs typeface="+mn-cs"/>
              </a:rPr>
              <a:t>Yarning about Quitting</a:t>
            </a:r>
            <a:r>
              <a:rPr lang="en-AU" sz="1400" i="1"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is a tailored package – focussing on key knowledge and skills that will assist you in providing quit support for Aboriginal women</a:t>
            </a:r>
          </a:p>
          <a:p>
            <a:pPr marL="285750" lvl="0" indent="-285750">
              <a:lnSpc>
                <a:spcPct val="120000"/>
              </a:lnSpc>
              <a:buFont typeface="Arial"/>
              <a:buChar char="•"/>
            </a:pPr>
            <a:r>
              <a:rPr lang="en-AU" sz="1400" kern="1200" dirty="0" smtClean="0">
                <a:solidFill>
                  <a:schemeClr val="tx1"/>
                </a:solidFill>
                <a:effectLst/>
                <a:latin typeface="+mn-lt"/>
                <a:ea typeface="+mn-ea"/>
                <a:cs typeface="+mn-cs"/>
              </a:rPr>
              <a:t>The package does not cover all aspects of brief intervention, smoking and pregnancy, or motivational interviewing</a:t>
            </a:r>
          </a:p>
          <a:p>
            <a:pPr marL="285750" lvl="0" indent="-285750">
              <a:lnSpc>
                <a:spcPct val="120000"/>
              </a:lnSpc>
              <a:buFont typeface="Arial"/>
              <a:buChar char="•"/>
            </a:pPr>
            <a:r>
              <a:rPr lang="en-AU" sz="1400" kern="1200" dirty="0" smtClean="0">
                <a:solidFill>
                  <a:schemeClr val="tx1"/>
                </a:solidFill>
                <a:effectLst/>
                <a:latin typeface="+mn-lt"/>
                <a:ea typeface="+mn-ea"/>
                <a:cs typeface="+mn-cs"/>
              </a:rPr>
              <a:t>A list of relevant training and resources is provided in your workshop package</a:t>
            </a:r>
          </a:p>
          <a:p>
            <a:pPr marL="285750" lvl="0" indent="-285750">
              <a:lnSpc>
                <a:spcPct val="120000"/>
              </a:lnSpc>
              <a:buFont typeface="Arial"/>
              <a:buChar char="•"/>
            </a:pPr>
            <a:r>
              <a:rPr lang="en-AU" sz="1400" kern="1200" dirty="0" smtClean="0">
                <a:solidFill>
                  <a:schemeClr val="tx1"/>
                </a:solidFill>
                <a:effectLst/>
                <a:latin typeface="+mn-lt"/>
                <a:ea typeface="+mn-ea"/>
                <a:cs typeface="+mn-cs"/>
              </a:rPr>
              <a:t>(Show participants the ‘Related training and resources’ handout)</a:t>
            </a:r>
          </a:p>
          <a:p>
            <a:pPr marL="285750" lvl="0" indent="-285750">
              <a:lnSpc>
                <a:spcPct val="120000"/>
              </a:lnSpc>
              <a:buFont typeface="Arial"/>
              <a:buChar char="•"/>
            </a:pPr>
            <a:r>
              <a:rPr lang="en-AU" sz="1400" kern="1200" dirty="0" smtClean="0">
                <a:solidFill>
                  <a:schemeClr val="tx1"/>
                </a:solidFill>
                <a:effectLst/>
                <a:latin typeface="+mn-lt"/>
                <a:ea typeface="+mn-ea"/>
                <a:cs typeface="+mn-cs"/>
              </a:rPr>
              <a:t>However, key aspects from these training and resources have been incorporated into the </a:t>
            </a:r>
            <a:r>
              <a:rPr lang="en-AU" sz="1400" i="1" kern="1200" dirty="0" smtClean="0">
                <a:solidFill>
                  <a:schemeClr val="tx1"/>
                </a:solidFill>
                <a:effectLst/>
                <a:latin typeface="+mn-lt"/>
                <a:ea typeface="+mn-ea"/>
                <a:cs typeface="+mn-cs"/>
              </a:rPr>
              <a:t>Yarning about Quitting </a:t>
            </a:r>
            <a:r>
              <a:rPr lang="en-AU" sz="1400" kern="1200" dirty="0" smtClean="0">
                <a:solidFill>
                  <a:schemeClr val="tx1"/>
                </a:solidFill>
                <a:effectLst/>
                <a:latin typeface="+mn-lt"/>
                <a:ea typeface="+mn-ea"/>
                <a:cs typeface="+mn-cs"/>
              </a:rPr>
              <a:t>training and will be applied during the practical activities</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(e.g.</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counselling skills, Nicotine Replacement Therapy in pregnancy, behavioural strategies, etc.)</a:t>
            </a:r>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7</a:t>
            </a:fld>
            <a:endParaRPr lang="en-US" dirty="0"/>
          </a:p>
        </p:txBody>
      </p:sp>
    </p:spTree>
    <p:extLst>
      <p:ext uri="{BB962C8B-B14F-4D97-AF65-F5344CB8AC3E}">
        <p14:creationId xmlns:p14="http://schemas.microsoft.com/office/powerpoint/2010/main" val="30689901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lnSpc>
                <a:spcPct val="120000"/>
              </a:lnSpc>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Play scenario 2, scene 2 until</a:t>
            </a:r>
            <a:r>
              <a:rPr lang="en-AU" sz="1400" b="1" i="1" kern="1200" baseline="0" dirty="0" smtClean="0">
                <a:solidFill>
                  <a:schemeClr val="tx1"/>
                </a:solidFill>
                <a:effectLst/>
                <a:latin typeface="+mn-lt"/>
                <a:ea typeface="+mn-ea"/>
                <a:cs typeface="+mn-cs"/>
              </a:rPr>
              <a:t> Josie says, “What do you reckon Bill about Marlene having a go?” (0:19) </a:t>
            </a:r>
            <a:r>
              <a:rPr lang="en-AU" sz="1400" b="1" i="1" kern="1200" dirty="0" smtClean="0">
                <a:solidFill>
                  <a:schemeClr val="tx1"/>
                </a:solidFill>
                <a:effectLst/>
                <a:latin typeface="+mn-lt"/>
                <a:ea typeface="+mn-ea"/>
                <a:cs typeface="+mn-cs"/>
              </a:rPr>
              <a:t>PAUSE DVD</a:t>
            </a:r>
            <a:r>
              <a:rPr lang="en-AU" sz="1400" b="1" i="1" kern="1200" baseline="0" dirty="0" smtClean="0">
                <a:solidFill>
                  <a:schemeClr val="tx1"/>
                </a:solidFill>
                <a:effectLst/>
                <a:latin typeface="+mn-lt"/>
                <a:ea typeface="+mn-ea"/>
                <a:cs typeface="+mn-cs"/>
              </a:rPr>
              <a:t> HERE.</a:t>
            </a:r>
            <a:endParaRPr lang="en-AU" sz="1400" b="1" kern="1200" dirty="0" smtClean="0">
              <a:solidFill>
                <a:schemeClr val="tx1"/>
              </a:solidFill>
              <a:effectLst/>
              <a:latin typeface="+mn-lt"/>
              <a:ea typeface="+mn-ea"/>
              <a:cs typeface="+mn-cs"/>
            </a:endParaRPr>
          </a:p>
          <a:p>
            <a:pPr marL="171450" lvl="0" indent="-171450">
              <a:lnSpc>
                <a:spcPct val="120000"/>
              </a:lnSpc>
              <a:buFont typeface="Arial"/>
              <a:buChar char="•"/>
            </a:pPr>
            <a:endParaRPr lang="en-AU" sz="1400" b="1" i="1" kern="120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below:</a:t>
            </a: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lang="en-AU" sz="1400" b="1"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This is a lovely open question from Josie – a good step towards engaging Bill in Marlene’s NRT trial</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However, at the start of the scene, when Bill asked Marlene, “So you thinkin’ of giving these a go?” – Marlene’s response was, “Yeah, only in the morning.”</a:t>
            </a:r>
          </a:p>
          <a:p>
            <a:pPr marL="628650" marR="0" lvl="1"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This reinforces what we talked about earlier – that more planning was needed with Marlene – “only in the morning” is too vague and doesn’t give Marlene the best shot at using NRT successfully.</a:t>
            </a:r>
          </a:p>
          <a:p>
            <a:pPr marL="628650" marR="0" lvl="1"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dirty="0" smtClean="0">
                <a:solidFill>
                  <a:schemeClr val="tx1"/>
                </a:solidFill>
                <a:effectLst/>
                <a:latin typeface="+mn-lt"/>
                <a:ea typeface="+mn-ea"/>
                <a:cs typeface="+mn-cs"/>
              </a:rPr>
              <a:t>Let’s watch a bit more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Play scenario 2, scene 2 from where is was paused</a:t>
            </a:r>
            <a:r>
              <a:rPr lang="en-AU" sz="1400" b="1" i="1" kern="1200" baseline="0" dirty="0" smtClean="0">
                <a:solidFill>
                  <a:schemeClr val="tx1"/>
                </a:solidFill>
                <a:effectLst/>
                <a:latin typeface="+mn-lt"/>
                <a:ea typeface="+mn-ea"/>
                <a:cs typeface="+mn-cs"/>
              </a:rPr>
              <a:t> until Bill says, “But I will support you 100 percent” (0:53) </a:t>
            </a:r>
            <a:r>
              <a:rPr lang="en-AU" sz="1400" b="1" i="1" kern="1200" dirty="0" smtClean="0">
                <a:solidFill>
                  <a:schemeClr val="tx1"/>
                </a:solidFill>
                <a:effectLst/>
                <a:latin typeface="+mn-lt"/>
                <a:ea typeface="+mn-ea"/>
                <a:cs typeface="+mn-cs"/>
              </a:rPr>
              <a:t>PAUSE DVD</a:t>
            </a:r>
            <a:r>
              <a:rPr lang="en-AU" sz="1400" b="1" i="1" kern="1200" baseline="0" dirty="0" smtClean="0">
                <a:solidFill>
                  <a:schemeClr val="tx1"/>
                </a:solidFill>
                <a:effectLst/>
                <a:latin typeface="+mn-lt"/>
                <a:ea typeface="+mn-ea"/>
                <a:cs typeface="+mn-cs"/>
              </a:rPr>
              <a:t> HERE.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1" i="1"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Ask the group:</a:t>
            </a:r>
          </a:p>
          <a:p>
            <a:pPr marL="628650" marR="0" lvl="1"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What kind of talk are we hearing from Bill here – change talk of sustain talk?</a:t>
            </a:r>
          </a:p>
          <a:p>
            <a:pPr marL="628650" marR="0" lvl="1"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(Get feedback from the group)</a:t>
            </a:r>
          </a:p>
          <a:p>
            <a:pPr marL="628650" marR="0" lvl="1"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Then state: This offer of support to Bill was probably too early and resulted in ‘sustain talk’ – all the reasons why Bill can’t quit now – Evelyn and Josie needed to leave this offer to Bill until later in the visit.</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Play scenario 2, scene 2 from where it was paused (0:53)</a:t>
            </a:r>
            <a:r>
              <a:rPr lang="en-AU" sz="1400" b="1" i="1" kern="1200" baseline="0" dirty="0" smtClean="0">
                <a:solidFill>
                  <a:schemeClr val="tx1"/>
                </a:solidFill>
                <a:effectLst/>
                <a:latin typeface="+mn-lt"/>
                <a:ea typeface="+mn-ea"/>
                <a:cs typeface="+mn-cs"/>
              </a:rPr>
              <a:t> until Bill says they’ve noticed the difference in the house and Josie responds, “That’s really good, hey?” (1:23) </a:t>
            </a:r>
            <a:r>
              <a:rPr lang="en-AU" sz="1400" b="1" i="1" kern="1200" dirty="0" smtClean="0">
                <a:solidFill>
                  <a:schemeClr val="tx1"/>
                </a:solidFill>
                <a:effectLst/>
                <a:latin typeface="+mn-lt"/>
                <a:ea typeface="+mn-ea"/>
                <a:cs typeface="+mn-cs"/>
              </a:rPr>
              <a:t>PAUSE DVD</a:t>
            </a:r>
            <a:r>
              <a:rPr lang="en-AU" sz="1400" b="1" i="1" kern="1200" baseline="0" dirty="0" smtClean="0">
                <a:solidFill>
                  <a:schemeClr val="tx1"/>
                </a:solidFill>
                <a:effectLst/>
                <a:latin typeface="+mn-lt"/>
                <a:ea typeface="+mn-ea"/>
                <a:cs typeface="+mn-cs"/>
              </a:rPr>
              <a:t> HERE.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below:</a:t>
            </a: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lang="en-AU" sz="1400" b="1"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Did you notice the difference in Bill’s response when Josie asked him an open question, “What are some ways you think you can help Marlene?”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As Bill responded, Josie and Evelyn showed another important skill too – what was that?</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(Wait for the group to respond)</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Silence! They showed they were listening, but they gave Bill time to think of his own ideas.</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Let’s continue watching</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Play scenario 2, scene 2 from where is was paused</a:t>
            </a:r>
            <a:r>
              <a:rPr lang="en-AU" sz="1400" b="1" i="1" kern="1200" baseline="0" dirty="0" smtClean="0">
                <a:solidFill>
                  <a:schemeClr val="tx1"/>
                </a:solidFill>
                <a:effectLst/>
                <a:latin typeface="+mn-lt"/>
                <a:ea typeface="+mn-ea"/>
                <a:cs typeface="+mn-cs"/>
              </a:rPr>
              <a:t> (1:23) until Josie says, “I’ll just keep pluggin’ away at it” (1:52) </a:t>
            </a:r>
            <a:r>
              <a:rPr lang="en-AU" sz="1400" b="1" i="1" kern="1200" dirty="0" smtClean="0">
                <a:solidFill>
                  <a:schemeClr val="tx1"/>
                </a:solidFill>
                <a:effectLst/>
                <a:latin typeface="+mn-lt"/>
                <a:ea typeface="+mn-ea"/>
                <a:cs typeface="+mn-cs"/>
              </a:rPr>
              <a:t>PAUSE DVD</a:t>
            </a:r>
            <a:r>
              <a:rPr lang="en-AU" sz="1400" b="1" i="1" kern="1200" baseline="0" dirty="0" smtClean="0">
                <a:solidFill>
                  <a:schemeClr val="tx1"/>
                </a:solidFill>
                <a:effectLst/>
                <a:latin typeface="+mn-lt"/>
                <a:ea typeface="+mn-ea"/>
                <a:cs typeface="+mn-cs"/>
              </a:rPr>
              <a:t> HERE.</a:t>
            </a:r>
          </a:p>
          <a:p>
            <a:pPr marL="171450" marR="0" lvl="0" indent="-171450" algn="l" defTabSz="457200" rtl="0" eaLnBrk="1" fontAlgn="auto" latinLnBrk="0" hangingPunct="1">
              <a:lnSpc>
                <a:spcPct val="120000"/>
              </a:lnSpc>
              <a:spcBef>
                <a:spcPts val="0"/>
              </a:spcBef>
              <a:spcAft>
                <a:spcPts val="0"/>
              </a:spcAft>
              <a:buClrTx/>
              <a:buSzTx/>
              <a:buFont typeface="Arial"/>
              <a:buChar char="•"/>
              <a:tabLst/>
              <a:defRPr/>
            </a:pPr>
            <a:endParaRPr lang="en-AU" sz="14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lang="en-AU" sz="1400" b="0" i="0" kern="1200" baseline="0" dirty="0" smtClean="0">
                <a:solidFill>
                  <a:schemeClr val="tx1"/>
                </a:solidFill>
                <a:effectLst/>
                <a:latin typeface="+mn-lt"/>
                <a:ea typeface="+mn-ea"/>
                <a:cs typeface="+mn-cs"/>
              </a:rPr>
              <a:t>NEXT SLIDE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200" b="0" i="0" kern="1200" baseline="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AU" sz="1200" b="0"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200" b="0" i="0" kern="1200" dirty="0" smtClean="0">
              <a:solidFill>
                <a:schemeClr val="tx1"/>
              </a:solidFill>
              <a:effectLst/>
              <a:latin typeface="+mn-lt"/>
              <a:ea typeface="+mn-ea"/>
              <a:cs typeface="+mn-cs"/>
            </a:endParaRPr>
          </a:p>
          <a:p>
            <a:pPr marL="0" lvl="0" indent="0">
              <a:buFont typeface="Arial"/>
              <a:buNone/>
            </a:pPr>
            <a:endParaRPr lang="en-AU"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70</a:t>
            </a:fld>
            <a:endParaRPr lang="en-US" dirty="0">
              <a:solidFill>
                <a:prstClr val="black"/>
              </a:solidFill>
              <a:latin typeface="Calibri"/>
            </a:endParaRPr>
          </a:p>
        </p:txBody>
      </p:sp>
    </p:spTree>
    <p:extLst>
      <p:ext uri="{BB962C8B-B14F-4D97-AF65-F5344CB8AC3E}">
        <p14:creationId xmlns:p14="http://schemas.microsoft.com/office/powerpoint/2010/main" val="42724517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171450" lvl="0" indent="-171450">
              <a:buFont typeface="Arial"/>
              <a:buChar char="•"/>
            </a:pPr>
            <a:r>
              <a:rPr lang="en-AU" sz="1400" b="0" i="0" kern="1200" dirty="0" smtClean="0">
                <a:solidFill>
                  <a:schemeClr val="tx1"/>
                </a:solidFill>
                <a:effectLst/>
                <a:latin typeface="+mn-lt"/>
                <a:ea typeface="+mn-ea"/>
                <a:cs typeface="+mn-cs"/>
              </a:rPr>
              <a:t>Ask participants to work in small groups (e.g. at their tables) spending</a:t>
            </a:r>
            <a:r>
              <a:rPr lang="en-AU" sz="1400" b="0" i="0" kern="1200" baseline="0" dirty="0" smtClean="0">
                <a:solidFill>
                  <a:schemeClr val="tx1"/>
                </a:solidFill>
                <a:effectLst/>
                <a:latin typeface="+mn-lt"/>
                <a:ea typeface="+mn-ea"/>
                <a:cs typeface="+mn-cs"/>
              </a:rPr>
              <a:t> a few minutes talking about:</a:t>
            </a:r>
          </a:p>
          <a:p>
            <a:pPr marL="171450" lvl="0" indent="-171450">
              <a:buFont typeface="Arial"/>
              <a:buChar char="•"/>
            </a:pPr>
            <a:endParaRPr lang="en-AU" sz="1400" b="0" i="0" kern="1200" baseline="0" dirty="0" smtClean="0">
              <a:solidFill>
                <a:schemeClr val="tx1"/>
              </a:solidFill>
              <a:effectLst/>
              <a:latin typeface="+mn-lt"/>
              <a:ea typeface="+mn-ea"/>
              <a:cs typeface="+mn-cs"/>
            </a:endParaRPr>
          </a:p>
          <a:p>
            <a:pPr marL="628650" lvl="1" indent="-171450">
              <a:buFont typeface="Arial"/>
              <a:buChar char="•"/>
            </a:pPr>
            <a:r>
              <a:rPr lang="en-AU" sz="1400" b="0" i="0" kern="1200" baseline="0" dirty="0" smtClean="0">
                <a:solidFill>
                  <a:schemeClr val="tx1"/>
                </a:solidFill>
                <a:effectLst/>
                <a:latin typeface="+mn-lt"/>
                <a:ea typeface="+mn-ea"/>
                <a:cs typeface="+mn-cs"/>
              </a:rPr>
              <a:t>How should we as health professionals respond if a client asks if we smoke?</a:t>
            </a:r>
          </a:p>
          <a:p>
            <a:pPr marL="628650" lvl="1" indent="-171450">
              <a:buFont typeface="Arial"/>
              <a:buChar char="•"/>
            </a:pPr>
            <a:endParaRPr lang="en-AU" sz="1400" b="0" i="0" kern="1200" baseline="0" dirty="0" smtClean="0">
              <a:solidFill>
                <a:schemeClr val="tx1"/>
              </a:solidFill>
              <a:effectLst/>
              <a:latin typeface="+mn-lt"/>
              <a:ea typeface="+mn-ea"/>
              <a:cs typeface="+mn-cs"/>
            </a:endParaRPr>
          </a:p>
          <a:p>
            <a:pPr marL="171450" lvl="0" indent="-171450">
              <a:buFont typeface="Arial"/>
              <a:buChar char="•"/>
            </a:pPr>
            <a:r>
              <a:rPr lang="en-AU" sz="1400" b="0" i="0" kern="1200" baseline="0" dirty="0" smtClean="0">
                <a:solidFill>
                  <a:schemeClr val="tx1"/>
                </a:solidFill>
                <a:effectLst/>
                <a:latin typeface="+mn-lt"/>
                <a:ea typeface="+mn-ea"/>
                <a:cs typeface="+mn-cs"/>
              </a:rPr>
              <a:t>After a few minutes, get brief feedback from the groups</a:t>
            </a:r>
          </a:p>
          <a:p>
            <a:pPr marL="171450" lvl="0" indent="-171450">
              <a:buFont typeface="Arial"/>
              <a:buChar char="•"/>
            </a:pPr>
            <a:endParaRPr lang="en-AU" sz="1400" b="0" i="0" kern="1200" baseline="0" dirty="0" smtClean="0">
              <a:solidFill>
                <a:schemeClr val="tx1"/>
              </a:solidFill>
              <a:effectLst/>
              <a:latin typeface="+mn-lt"/>
              <a:ea typeface="+mn-ea"/>
              <a:cs typeface="+mn-cs"/>
            </a:endParaRPr>
          </a:p>
          <a:p>
            <a:pPr marL="0" lvl="0" indent="0">
              <a:buFont typeface="Arial"/>
              <a:buNone/>
            </a:pPr>
            <a:r>
              <a:rPr lang="en-AU" sz="1400" b="0" i="0" kern="1200" baseline="0" dirty="0" smtClean="0">
                <a:solidFill>
                  <a:schemeClr val="tx1"/>
                </a:solidFill>
                <a:effectLst/>
                <a:latin typeface="+mn-lt"/>
                <a:ea typeface="+mn-ea"/>
                <a:cs typeface="+mn-cs"/>
              </a:rPr>
              <a:t>NEXT SLIDE</a:t>
            </a:r>
            <a:endParaRPr lang="en-AU" sz="14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AU" sz="1400" b="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71</a:t>
            </a:fld>
            <a:endParaRPr lang="en-US" dirty="0">
              <a:solidFill>
                <a:prstClr val="black"/>
              </a:solidFill>
              <a:latin typeface="Calibri"/>
            </a:endParaRPr>
          </a:p>
        </p:txBody>
      </p:sp>
    </p:spTree>
    <p:extLst>
      <p:ext uri="{BB962C8B-B14F-4D97-AF65-F5344CB8AC3E}">
        <p14:creationId xmlns:p14="http://schemas.microsoft.com/office/powerpoint/2010/main" val="91507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600" b="1" i="0" kern="1200" dirty="0" smtClean="0">
                <a:solidFill>
                  <a:schemeClr val="tx1"/>
                </a:solidFill>
                <a:effectLst/>
                <a:latin typeface="+mn-lt"/>
                <a:ea typeface="+mn-ea"/>
                <a:cs typeface="+mn-cs"/>
              </a:rPr>
              <a:t>FACILITATOR NOTES</a:t>
            </a:r>
          </a:p>
          <a:p>
            <a:pPr lvl="0"/>
            <a:endParaRPr lang="en-AU" sz="1600" b="1" i="0" kern="1200" dirty="0" smtClean="0">
              <a:solidFill>
                <a:schemeClr val="tx1"/>
              </a:solidFill>
              <a:effectLst/>
              <a:latin typeface="+mn-lt"/>
              <a:ea typeface="+mn-ea"/>
              <a:cs typeface="+mn-cs"/>
            </a:endParaRPr>
          </a:p>
          <a:p>
            <a:pPr marL="0" lvl="0" indent="0">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p>
          <a:p>
            <a:pPr marL="0" lvl="0" indent="0">
              <a:buFont typeface="Arial"/>
              <a:buNone/>
            </a:pPr>
            <a:endParaRPr lang="en-AU" sz="1400" b="1" i="0" kern="1200" baseline="0" dirty="0" smtClean="0">
              <a:solidFill>
                <a:schemeClr val="tx1"/>
              </a:solidFill>
              <a:effectLst/>
              <a:latin typeface="+mn-lt"/>
              <a:ea typeface="+mn-ea"/>
              <a:cs typeface="+mn-cs"/>
            </a:endParaRPr>
          </a:p>
          <a:p>
            <a:pPr marL="0" lvl="0" indent="0">
              <a:buFont typeface="Arial"/>
              <a:buNone/>
            </a:pPr>
            <a:r>
              <a:rPr lang="en-AU" sz="1400" b="1" i="0" kern="1200" baseline="0" dirty="0" smtClean="0">
                <a:solidFill>
                  <a:schemeClr val="tx1"/>
                </a:solidFill>
                <a:effectLst/>
                <a:latin typeface="+mn-lt"/>
                <a:ea typeface="+mn-ea"/>
                <a:cs typeface="+mn-cs"/>
              </a:rPr>
              <a:t>Then state:</a:t>
            </a:r>
          </a:p>
          <a:p>
            <a:pPr marL="171450" lvl="0" indent="-171450">
              <a:buFont typeface="Arial"/>
              <a:buChar char="•"/>
            </a:pPr>
            <a:r>
              <a:rPr lang="en-AU" sz="1400" b="0" i="0" kern="1200" baseline="0" dirty="0" smtClean="0">
                <a:solidFill>
                  <a:schemeClr val="tx1"/>
                </a:solidFill>
                <a:effectLst/>
                <a:latin typeface="+mn-lt"/>
                <a:ea typeface="+mn-ea"/>
                <a:cs typeface="+mn-cs"/>
              </a:rPr>
              <a:t>Let’s watch through to the end of this scenario</a:t>
            </a:r>
          </a:p>
          <a:p>
            <a:pPr marL="0" lvl="0" indent="0">
              <a:buFont typeface="Arial"/>
              <a:buNone/>
            </a:pPr>
            <a:endParaRPr lang="en-AU" sz="1400" b="1"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1" i="1" kern="1200" dirty="0" smtClean="0">
                <a:solidFill>
                  <a:schemeClr val="tx1"/>
                </a:solidFill>
                <a:effectLst/>
                <a:latin typeface="+mn-lt"/>
                <a:ea typeface="+mn-ea"/>
                <a:cs typeface="+mn-cs"/>
              </a:rPr>
              <a:t>Play scenario 2, scene 2 from where is was paused (1:52) through to the end of scene 2 – before the learning points appear PAUSE DVD (you don’t need to use the learning points in</a:t>
            </a:r>
            <a:r>
              <a:rPr lang="en-AU" sz="1400" b="1" i="1" kern="1200" baseline="0" dirty="0" smtClean="0">
                <a:solidFill>
                  <a:schemeClr val="tx1"/>
                </a:solidFill>
                <a:effectLst/>
                <a:latin typeface="+mn-lt"/>
                <a:ea typeface="+mn-ea"/>
                <a:cs typeface="+mn-cs"/>
              </a:rPr>
              <a:t> the DVD)</a:t>
            </a:r>
            <a:r>
              <a:rPr lang="en-AU" sz="1400" b="1" i="1" kern="1200" dirty="0" smtClean="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400" b="1"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400" b="1" kern="1200" dirty="0" smtClean="0">
                <a:solidFill>
                  <a:schemeClr val="tx1"/>
                </a:solidFill>
                <a:effectLst/>
                <a:latin typeface="+mn-lt"/>
                <a:ea typeface="+mn-ea"/>
                <a:cs typeface="+mn-cs"/>
              </a:rPr>
              <a:t>Then read/present the points below:</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dirty="0" smtClean="0">
                <a:solidFill>
                  <a:schemeClr val="tx1"/>
                </a:solidFill>
                <a:effectLst/>
                <a:latin typeface="+mn-lt"/>
                <a:ea typeface="+mn-ea"/>
                <a:cs typeface="+mn-cs"/>
              </a:rPr>
              <a:t>In</a:t>
            </a:r>
            <a:r>
              <a:rPr lang="en-AU" sz="1400" b="0" kern="1200" baseline="0" dirty="0" smtClean="0">
                <a:solidFill>
                  <a:schemeClr val="tx1"/>
                </a:solidFill>
                <a:effectLst/>
                <a:latin typeface="+mn-lt"/>
                <a:ea typeface="+mn-ea"/>
                <a:cs typeface="+mn-cs"/>
              </a:rPr>
              <a:t> this final part of the interaction, how confident do you think Marlene seems about giving NRT a go?</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baseline="0" dirty="0" smtClean="0">
                <a:solidFill>
                  <a:schemeClr val="tx1"/>
                </a:solidFill>
                <a:effectLst/>
                <a:latin typeface="+mn-lt"/>
                <a:ea typeface="+mn-ea"/>
                <a:cs typeface="+mn-cs"/>
              </a:rPr>
              <a:t>(Get brief feedback from participants)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baseline="0" dirty="0" smtClean="0">
                <a:solidFill>
                  <a:schemeClr val="tx1"/>
                </a:solidFill>
                <a:effectLst/>
                <a:latin typeface="+mn-lt"/>
                <a:ea typeface="+mn-ea"/>
                <a:cs typeface="+mn-cs"/>
              </a:rPr>
              <a:t>If not raised by participants, read/present the points below:</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baseline="0" dirty="0" smtClean="0">
                <a:solidFill>
                  <a:schemeClr val="tx1"/>
                </a:solidFill>
                <a:effectLst/>
                <a:latin typeface="+mn-lt"/>
                <a:ea typeface="+mn-ea"/>
                <a:cs typeface="+mn-cs"/>
              </a:rPr>
              <a:t>Marlene’s statement, “I’m looking for it more though, if anything…” needed to be explored more (e.g. </a:t>
            </a:r>
            <a:r>
              <a:rPr lang="en-AU" sz="1400" b="0" i="1" kern="1200" baseline="0" dirty="0" smtClean="0">
                <a:solidFill>
                  <a:schemeClr val="tx1"/>
                </a:solidFill>
                <a:effectLst/>
                <a:latin typeface="+mn-lt"/>
                <a:ea typeface="+mn-ea"/>
                <a:cs typeface="+mn-cs"/>
              </a:rPr>
              <a:t>“Tell me more about this”, “What would help?”</a:t>
            </a:r>
            <a:r>
              <a:rPr lang="en-AU" sz="1400" b="0" kern="1200" baseline="0" dirty="0" smtClean="0">
                <a:solidFill>
                  <a:schemeClr val="tx1"/>
                </a:solidFill>
                <a:effectLst/>
                <a:latin typeface="+mn-lt"/>
                <a:ea typeface="+mn-ea"/>
                <a:cs typeface="+mn-cs"/>
              </a:rPr>
              <a:t>)</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baseline="0" dirty="0" smtClean="0">
                <a:solidFill>
                  <a:schemeClr val="tx1"/>
                </a:solidFill>
                <a:effectLst/>
                <a:latin typeface="+mn-lt"/>
                <a:ea typeface="+mn-ea"/>
                <a:cs typeface="+mn-cs"/>
              </a:rPr>
              <a:t>Re-visiting Marlene’s level of confidence would also be good</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baseline="0" dirty="0" smtClean="0">
                <a:solidFill>
                  <a:schemeClr val="tx1"/>
                </a:solidFill>
                <a:effectLst/>
                <a:latin typeface="+mn-lt"/>
                <a:ea typeface="+mn-ea"/>
                <a:cs typeface="+mn-cs"/>
              </a:rPr>
              <a:t>If she is not feeling confident about trying the NRT, you can explore with her why she is not feeling confident and work on identifying a plan that she thinks is realistic (e.g. </a:t>
            </a:r>
            <a:r>
              <a:rPr lang="en-AU" sz="1400" b="0" i="1" kern="1200" baseline="0" dirty="0" smtClean="0">
                <a:solidFill>
                  <a:schemeClr val="tx1"/>
                </a:solidFill>
                <a:effectLst/>
                <a:latin typeface="+mn-lt"/>
                <a:ea typeface="+mn-ea"/>
                <a:cs typeface="+mn-cs"/>
              </a:rPr>
              <a:t>“What would baby steps look like for you?”)</a:t>
            </a:r>
            <a:endParaRPr lang="en-AU" sz="1400" b="0" i="1" kern="1200" dirty="0" smtClean="0">
              <a:solidFill>
                <a:schemeClr val="tx1"/>
              </a:solidFill>
              <a:effectLst/>
              <a:latin typeface="+mn-lt"/>
              <a:ea typeface="+mn-ea"/>
              <a:cs typeface="+mn-cs"/>
            </a:endParaRPr>
          </a:p>
          <a:p>
            <a:pPr marL="0" lvl="0" indent="0">
              <a:buFont typeface="Arial"/>
              <a:buNone/>
            </a:pPr>
            <a:endParaRPr lang="en-AU" sz="1200" b="1" i="0" kern="1200" baseline="0" dirty="0" smtClean="0">
              <a:solidFill>
                <a:schemeClr val="tx1"/>
              </a:solidFill>
              <a:effectLst/>
              <a:latin typeface="+mn-lt"/>
              <a:ea typeface="+mn-ea"/>
              <a:cs typeface="+mn-cs"/>
            </a:endParaRPr>
          </a:p>
          <a:p>
            <a:pPr marL="0" lvl="0" indent="0">
              <a:buFont typeface="Arial"/>
              <a:buNone/>
            </a:pPr>
            <a:endParaRPr lang="en-AU" sz="1200" b="1" i="0" kern="1200" baseline="0" dirty="0" smtClean="0">
              <a:solidFill>
                <a:schemeClr val="tx1"/>
              </a:solidFill>
              <a:effectLst/>
              <a:latin typeface="+mn-lt"/>
              <a:ea typeface="+mn-ea"/>
              <a:cs typeface="+mn-cs"/>
            </a:endParaRPr>
          </a:p>
          <a:p>
            <a:pPr marL="0" lvl="0" indent="0">
              <a:buFont typeface="Arial"/>
              <a:buNone/>
            </a:pPr>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72</a:t>
            </a:fld>
            <a:endParaRPr lang="en-US" dirty="0">
              <a:solidFill>
                <a:prstClr val="black"/>
              </a:solidFill>
              <a:latin typeface="Calibri"/>
            </a:endParaRPr>
          </a:p>
        </p:txBody>
      </p:sp>
    </p:spTree>
    <p:extLst>
      <p:ext uri="{BB962C8B-B14F-4D97-AF65-F5344CB8AC3E}">
        <p14:creationId xmlns:p14="http://schemas.microsoft.com/office/powerpoint/2010/main" val="19471523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2000" i="0" kern="1200" dirty="0" smtClean="0">
              <a:solidFill>
                <a:schemeClr val="tx1"/>
              </a:solidFill>
              <a:effectLst/>
              <a:latin typeface="+mn-lt"/>
              <a:ea typeface="+mn-ea"/>
              <a:cs typeface="+mn-cs"/>
            </a:endParaRPr>
          </a:p>
          <a:p>
            <a:pPr marL="0" lvl="0" indent="0">
              <a:buFont typeface="Arial"/>
              <a:buNone/>
            </a:pPr>
            <a:r>
              <a:rPr lang="en-AU" sz="1400" b="1" kern="1200" dirty="0" smtClean="0">
                <a:solidFill>
                  <a:schemeClr val="tx1"/>
                </a:solidFill>
                <a:effectLst/>
                <a:latin typeface="+mn-lt"/>
                <a:ea typeface="+mn-ea"/>
                <a:cs typeface="+mn-cs"/>
              </a:rPr>
              <a:t>Read/present the points on slide</a:t>
            </a:r>
          </a:p>
          <a:p>
            <a:pPr lvl="0"/>
            <a:endParaRPr lang="en-AU" sz="1400" i="1" kern="1200" dirty="0" smtClean="0">
              <a:solidFill>
                <a:schemeClr val="tx1"/>
              </a:solidFill>
              <a:effectLst/>
              <a:latin typeface="+mn-lt"/>
              <a:ea typeface="+mn-ea"/>
              <a:cs typeface="+mn-cs"/>
            </a:endParaRPr>
          </a:p>
          <a:p>
            <a:pPr marL="171450" lvl="0" indent="-171450">
              <a:buFont typeface="Arial"/>
              <a:buChar char="•"/>
            </a:pPr>
            <a:r>
              <a:rPr lang="en-AU" sz="1400" b="1" i="1" kern="1200" dirty="0" smtClean="0">
                <a:solidFill>
                  <a:schemeClr val="tx1"/>
                </a:solidFill>
                <a:effectLst/>
                <a:latin typeface="+mn-lt"/>
                <a:ea typeface="+mn-ea"/>
                <a:cs typeface="+mn-cs"/>
              </a:rPr>
              <a:t>Play scenario 3, scene 1 through to the end (before the learning points come up) PAUSE DVD HERE (3:30)</a:t>
            </a:r>
          </a:p>
          <a:p>
            <a:pPr marL="171450" lvl="0" indent="-171450">
              <a:buFont typeface="Arial"/>
              <a:buChar char="•"/>
            </a:pPr>
            <a:endParaRPr lang="en-AU" sz="1400" b="1" i="1" kern="1200" dirty="0" smtClean="0">
              <a:solidFill>
                <a:schemeClr val="tx1"/>
              </a:solidFill>
              <a:effectLst/>
              <a:latin typeface="+mn-lt"/>
              <a:ea typeface="+mn-ea"/>
              <a:cs typeface="+mn-cs"/>
            </a:endParaRPr>
          </a:p>
          <a:p>
            <a:pPr marL="0" lvl="0" indent="0">
              <a:buFont typeface="Arial"/>
              <a:buNone/>
            </a:pPr>
            <a:r>
              <a:rPr lang="en-AU" sz="1400" b="0" i="0" kern="1200" dirty="0" smtClean="0">
                <a:solidFill>
                  <a:schemeClr val="tx1"/>
                </a:solidFill>
                <a:effectLst/>
                <a:latin typeface="+mn-lt"/>
                <a:ea typeface="+mn-ea"/>
                <a:cs typeface="+mn-cs"/>
              </a:rPr>
              <a:t>NEXT SLIDE</a:t>
            </a:r>
          </a:p>
          <a:p>
            <a:r>
              <a:rPr lang="en-AU" sz="1400" kern="1200" dirty="0" smtClean="0">
                <a:solidFill>
                  <a:schemeClr val="tx1"/>
                </a:solidFill>
                <a:effectLst/>
                <a:latin typeface="+mn-lt"/>
                <a:ea typeface="+mn-ea"/>
                <a:cs typeface="+mn-cs"/>
              </a:rPr>
              <a:t> </a:t>
            </a:r>
          </a:p>
          <a:p>
            <a:endParaRPr lang="en-AU" sz="1200" b="0" i="0" kern="1200" dirty="0" smtClean="0">
              <a:solidFill>
                <a:schemeClr val="tx1"/>
              </a:solidFill>
              <a:effectLst/>
              <a:latin typeface="+mn-lt"/>
              <a:ea typeface="+mn-ea"/>
              <a:cs typeface="+mn-cs"/>
            </a:endParaRPr>
          </a:p>
          <a:p>
            <a:pPr marL="171450" lvl="0" indent="-171450">
              <a:buFont typeface="Arial"/>
              <a:buChar char="•"/>
            </a:pPr>
            <a:endParaRPr lang="en-AU" sz="14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73</a:t>
            </a:fld>
            <a:endParaRPr lang="en-US" dirty="0">
              <a:solidFill>
                <a:prstClr val="black"/>
              </a:solidFill>
              <a:latin typeface="Calibri"/>
            </a:endParaRPr>
          </a:p>
        </p:txBody>
      </p:sp>
    </p:spTree>
    <p:extLst>
      <p:ext uri="{BB962C8B-B14F-4D97-AF65-F5344CB8AC3E}">
        <p14:creationId xmlns:p14="http://schemas.microsoft.com/office/powerpoint/2010/main" val="21473687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pPr lvl="0"/>
            <a:endParaRPr lang="en-AU" sz="1200" b="1" kern="1200" dirty="0" smtClean="0">
              <a:solidFill>
                <a:schemeClr val="tx1"/>
              </a:solidFill>
              <a:effectLst/>
              <a:latin typeface="+mn-lt"/>
              <a:ea typeface="+mn-ea"/>
              <a:cs typeface="+mn-cs"/>
            </a:endParaRPr>
          </a:p>
          <a:p>
            <a:pPr marL="0" lvl="0" indent="0">
              <a:buFont typeface="Arial"/>
              <a:buNone/>
            </a:pPr>
            <a:r>
              <a:rPr lang="en-AU" sz="1400" b="1" u="none" kern="1200" baseline="0" dirty="0" smtClean="0">
                <a:solidFill>
                  <a:schemeClr val="tx1"/>
                </a:solidFill>
                <a:effectLst/>
                <a:latin typeface="+mn-lt"/>
                <a:ea typeface="+mn-ea"/>
                <a:cs typeface="+mn-cs"/>
              </a:rPr>
              <a:t>Read/present the </a:t>
            </a:r>
            <a:r>
              <a:rPr lang="en-AU" sz="1400" b="1" u="none" kern="1200" dirty="0" smtClean="0">
                <a:solidFill>
                  <a:schemeClr val="tx1"/>
                </a:solidFill>
                <a:effectLst/>
                <a:latin typeface="+mn-lt"/>
                <a:ea typeface="+mn-ea"/>
                <a:cs typeface="+mn-cs"/>
              </a:rPr>
              <a:t>points below</a:t>
            </a:r>
          </a:p>
          <a:p>
            <a:pPr marL="0" lvl="0" indent="0">
              <a:buFont typeface="Arial"/>
              <a:buNone/>
            </a:pPr>
            <a:endParaRPr lang="en-AU" sz="1400" b="0" kern="1200" dirty="0" smtClean="0">
              <a:solidFill>
                <a:schemeClr val="tx1"/>
              </a:solidFill>
              <a:effectLst/>
              <a:latin typeface="+mn-lt"/>
              <a:ea typeface="+mn-ea"/>
              <a:cs typeface="+mn-cs"/>
            </a:endParaRPr>
          </a:p>
          <a:p>
            <a:pPr marL="171450" lvl="0" indent="-171450">
              <a:buFont typeface="Arial"/>
              <a:buChar char="•"/>
            </a:pPr>
            <a:r>
              <a:rPr lang="en-AU" sz="1400" b="0" kern="1200" dirty="0" smtClean="0">
                <a:solidFill>
                  <a:schemeClr val="tx1"/>
                </a:solidFill>
                <a:effectLst/>
                <a:latin typeface="+mn-lt"/>
                <a:ea typeface="+mn-ea"/>
                <a:cs typeface="+mn-cs"/>
              </a:rPr>
              <a:t>In</a:t>
            </a:r>
            <a:r>
              <a:rPr lang="en-AU" sz="1400" b="0" kern="1200" baseline="0" dirty="0" smtClean="0">
                <a:solidFill>
                  <a:schemeClr val="tx1"/>
                </a:solidFill>
                <a:effectLst/>
                <a:latin typeface="+mn-lt"/>
                <a:ea typeface="+mn-ea"/>
                <a:cs typeface="+mn-cs"/>
              </a:rPr>
              <a:t> this first scene we saw good use of open questions:</a:t>
            </a:r>
            <a:endParaRPr lang="en-AU" sz="1400" b="0" kern="1200" dirty="0" smtClean="0">
              <a:solidFill>
                <a:schemeClr val="tx1"/>
              </a:solidFill>
              <a:effectLst/>
              <a:latin typeface="+mn-lt"/>
              <a:ea typeface="+mn-ea"/>
              <a:cs typeface="+mn-cs"/>
            </a:endParaRPr>
          </a:p>
          <a:p>
            <a:pPr marL="171450" lvl="0" indent="-171450">
              <a:buFont typeface="Arial"/>
              <a:buChar char="•"/>
            </a:pPr>
            <a:r>
              <a:rPr lang="en-AU" sz="1400" b="0" kern="1200" dirty="0" smtClean="0">
                <a:solidFill>
                  <a:schemeClr val="tx1"/>
                </a:solidFill>
                <a:effectLst/>
                <a:latin typeface="+mn-lt"/>
                <a:ea typeface="+mn-ea"/>
                <a:cs typeface="+mn-cs"/>
              </a:rPr>
              <a:t>E</a:t>
            </a:r>
            <a:r>
              <a:rPr lang="en-AU" sz="1400" b="0" kern="1200" baseline="0" dirty="0" smtClean="0">
                <a:solidFill>
                  <a:schemeClr val="tx1"/>
                </a:solidFill>
                <a:effectLst/>
                <a:latin typeface="+mn-lt"/>
                <a:ea typeface="+mn-ea"/>
                <a:cs typeface="+mn-cs"/>
              </a:rPr>
              <a:t>xamples:</a:t>
            </a:r>
          </a:p>
          <a:p>
            <a:pPr marL="171450" lvl="0" indent="-171450">
              <a:buFont typeface="Arial"/>
              <a:buChar char="•"/>
            </a:pPr>
            <a:endParaRPr lang="en-AU" sz="1400" b="0" kern="1200" dirty="0" smtClean="0">
              <a:solidFill>
                <a:schemeClr val="tx1"/>
              </a:solidFill>
              <a:effectLst/>
              <a:latin typeface="+mn-lt"/>
              <a:ea typeface="+mn-ea"/>
              <a:cs typeface="+mn-cs"/>
            </a:endParaRPr>
          </a:p>
          <a:p>
            <a:pPr marL="628650" lvl="1" indent="-171450">
              <a:buFont typeface="Arial"/>
              <a:buChar char="•"/>
            </a:pPr>
            <a:r>
              <a:rPr lang="en-AU" sz="1400" b="0" kern="1200" dirty="0" smtClean="0">
                <a:solidFill>
                  <a:schemeClr val="tx1"/>
                </a:solidFill>
                <a:effectLst/>
                <a:latin typeface="+mn-lt"/>
                <a:ea typeface="+mn-ea"/>
                <a:cs typeface="+mn-cs"/>
              </a:rPr>
              <a:t>Skye - </a:t>
            </a:r>
            <a:r>
              <a:rPr lang="en-AU" sz="1400" b="0" i="1" kern="1200" dirty="0" smtClean="0">
                <a:solidFill>
                  <a:schemeClr val="tx1"/>
                </a:solidFill>
                <a:effectLst/>
                <a:latin typeface="+mn-lt"/>
                <a:ea typeface="+mn-ea"/>
                <a:cs typeface="+mn-cs"/>
              </a:rPr>
              <a:t>“In terms of your cigarettes, how are we going there?”</a:t>
            </a:r>
          </a:p>
          <a:p>
            <a:pPr marL="171450" lvl="0" indent="-171450">
              <a:buFont typeface="Arial"/>
              <a:buChar char="•"/>
            </a:pPr>
            <a:endParaRPr lang="en-AU" sz="1400" b="0" kern="1200" dirty="0" smtClean="0">
              <a:solidFill>
                <a:schemeClr val="tx1"/>
              </a:solidFill>
              <a:effectLst/>
              <a:latin typeface="+mn-lt"/>
              <a:ea typeface="+mn-ea"/>
              <a:cs typeface="+mn-cs"/>
            </a:endParaRPr>
          </a:p>
          <a:p>
            <a:pPr marL="628650" lvl="1" indent="-171450">
              <a:buFont typeface="Arial"/>
              <a:buChar char="•"/>
            </a:pPr>
            <a:r>
              <a:rPr lang="en-AU" sz="1400" b="0" kern="1200" dirty="0" smtClean="0">
                <a:solidFill>
                  <a:schemeClr val="tx1"/>
                </a:solidFill>
                <a:effectLst/>
                <a:latin typeface="+mn-lt"/>
                <a:ea typeface="+mn-ea"/>
                <a:cs typeface="+mn-cs"/>
              </a:rPr>
              <a:t>After Lisa says that she has cut down</a:t>
            </a:r>
            <a:r>
              <a:rPr lang="en-AU" sz="1400" b="0" kern="1200" baseline="0" dirty="0" smtClean="0">
                <a:solidFill>
                  <a:schemeClr val="tx1"/>
                </a:solidFill>
                <a:effectLst/>
                <a:latin typeface="+mn-lt"/>
                <a:ea typeface="+mn-ea"/>
                <a:cs typeface="+mn-cs"/>
              </a:rPr>
              <a:t> - </a:t>
            </a:r>
            <a:r>
              <a:rPr lang="en-AU" sz="1400" b="0" kern="1200" dirty="0" smtClean="0">
                <a:solidFill>
                  <a:schemeClr val="tx1"/>
                </a:solidFill>
                <a:effectLst/>
                <a:latin typeface="+mn-lt"/>
                <a:ea typeface="+mn-ea"/>
                <a:cs typeface="+mn-cs"/>
              </a:rPr>
              <a:t>Sharan - </a:t>
            </a:r>
            <a:r>
              <a:rPr lang="en-AU" sz="1400" b="0" i="1" kern="1200" dirty="0" smtClean="0">
                <a:solidFill>
                  <a:schemeClr val="tx1"/>
                </a:solidFill>
                <a:effectLst/>
                <a:latin typeface="+mn-lt"/>
                <a:ea typeface="+mn-ea"/>
                <a:cs typeface="+mn-cs"/>
              </a:rPr>
              <a:t>“So how have you been doing that?”</a:t>
            </a:r>
            <a:r>
              <a:rPr lang="en-AU" sz="1400" b="0" kern="1200" dirty="0" smtClean="0">
                <a:solidFill>
                  <a:schemeClr val="tx1"/>
                </a:solidFill>
                <a:effectLst/>
                <a:latin typeface="+mn-lt"/>
                <a:ea typeface="+mn-ea"/>
                <a:cs typeface="+mn-cs"/>
              </a:rPr>
              <a:t> (this</a:t>
            </a:r>
            <a:r>
              <a:rPr lang="en-AU" sz="1400" b="0" kern="1200" baseline="0" dirty="0" smtClean="0">
                <a:solidFill>
                  <a:schemeClr val="tx1"/>
                </a:solidFill>
                <a:effectLst/>
                <a:latin typeface="+mn-lt"/>
                <a:ea typeface="+mn-ea"/>
                <a:cs typeface="+mn-cs"/>
              </a:rPr>
              <a:t> question </a:t>
            </a:r>
            <a:r>
              <a:rPr lang="en-AU" sz="1400" b="0" kern="1200" dirty="0" smtClean="0">
                <a:solidFill>
                  <a:schemeClr val="tx1"/>
                </a:solidFill>
                <a:effectLst/>
                <a:latin typeface="+mn-lt"/>
                <a:ea typeface="+mn-ea"/>
                <a:cs typeface="+mn-cs"/>
              </a:rPr>
              <a:t>also promotes</a:t>
            </a:r>
            <a:r>
              <a:rPr lang="en-AU" sz="1400" b="0" kern="1200" baseline="0" dirty="0" smtClean="0">
                <a:solidFill>
                  <a:schemeClr val="tx1"/>
                </a:solidFill>
                <a:effectLst/>
                <a:latin typeface="+mn-lt"/>
                <a:ea typeface="+mn-ea"/>
                <a:cs typeface="+mn-cs"/>
              </a:rPr>
              <a:t> </a:t>
            </a:r>
            <a:r>
              <a:rPr lang="en-AU" sz="1400" b="0" kern="1200" dirty="0" smtClean="0">
                <a:solidFill>
                  <a:schemeClr val="tx1"/>
                </a:solidFill>
                <a:effectLst/>
                <a:latin typeface="+mn-lt"/>
                <a:ea typeface="+mn-ea"/>
                <a:cs typeface="+mn-cs"/>
              </a:rPr>
              <a:t>self-efficacy by allowing Lisa to talk about what she has achieved and how she has done it)</a:t>
            </a:r>
          </a:p>
          <a:p>
            <a:pPr marL="171450" lvl="0" indent="-171450">
              <a:buFont typeface="Arial"/>
              <a:buChar char="•"/>
            </a:pPr>
            <a:endParaRPr lang="en-AU" sz="1400" b="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dirty="0" smtClean="0">
                <a:solidFill>
                  <a:schemeClr val="tx1"/>
                </a:solidFill>
                <a:effectLst/>
                <a:latin typeface="+mn-lt"/>
                <a:ea typeface="+mn-ea"/>
                <a:cs typeface="+mn-cs"/>
              </a:rPr>
              <a:t>There is</a:t>
            </a:r>
            <a:r>
              <a:rPr lang="en-AU" sz="1400" b="0" kern="1200" baseline="0" dirty="0" smtClean="0">
                <a:solidFill>
                  <a:schemeClr val="tx1"/>
                </a:solidFill>
                <a:effectLst/>
                <a:latin typeface="+mn-lt"/>
                <a:ea typeface="+mn-ea"/>
                <a:cs typeface="+mn-cs"/>
              </a:rPr>
              <a:t> also a nice example of summarising:</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400" b="0" kern="120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AU" sz="1400" b="0" kern="1200" dirty="0" smtClean="0">
                <a:solidFill>
                  <a:schemeClr val="tx1"/>
                </a:solidFill>
                <a:effectLst/>
                <a:latin typeface="+mn-lt"/>
                <a:ea typeface="+mn-ea"/>
                <a:cs typeface="+mn-cs"/>
              </a:rPr>
              <a:t>Sharan - </a:t>
            </a:r>
            <a:r>
              <a:rPr lang="en-AU" sz="1400" b="0" i="1" kern="1200" dirty="0" smtClean="0">
                <a:solidFill>
                  <a:schemeClr val="tx1"/>
                </a:solidFill>
                <a:effectLst/>
                <a:latin typeface="+mn-lt"/>
                <a:ea typeface="+mn-ea"/>
                <a:cs typeface="+mn-cs"/>
              </a:rPr>
              <a:t>“Last time we met we talked about some of the stresses that you could identify. You were going to go away and think about what they might be and think about how we might counter act that and try something different, so that you don’t let those stresses get on top of you to have that cigarette, have you managed to have time to think about that?” </a:t>
            </a:r>
            <a:r>
              <a:rPr lang="en-AU" sz="1400" b="0" kern="1200" dirty="0" smtClean="0">
                <a:solidFill>
                  <a:schemeClr val="tx1"/>
                </a:solidFill>
                <a:effectLst/>
                <a:latin typeface="+mn-lt"/>
                <a:ea typeface="+mn-ea"/>
                <a:cs typeface="+mn-cs"/>
              </a:rPr>
              <a:t>(good</a:t>
            </a:r>
            <a:r>
              <a:rPr lang="en-AU" sz="1400" b="0" kern="1200" baseline="0" dirty="0" smtClean="0">
                <a:solidFill>
                  <a:schemeClr val="tx1"/>
                </a:solidFill>
                <a:effectLst/>
                <a:latin typeface="+mn-lt"/>
                <a:ea typeface="+mn-ea"/>
                <a:cs typeface="+mn-cs"/>
              </a:rPr>
              <a:t> </a:t>
            </a:r>
            <a:r>
              <a:rPr lang="en-AU" sz="1400" b="0" kern="1200" dirty="0" smtClean="0">
                <a:solidFill>
                  <a:schemeClr val="tx1"/>
                </a:solidFill>
                <a:effectLst/>
                <a:latin typeface="+mn-lt"/>
                <a:ea typeface="+mn-ea"/>
                <a:cs typeface="+mn-cs"/>
              </a:rPr>
              <a:t>open question at the end too)</a:t>
            </a:r>
          </a:p>
          <a:p>
            <a:pPr marL="171450" lvl="0" indent="-171450">
              <a:buFont typeface="Arial"/>
              <a:buChar char="•"/>
            </a:pPr>
            <a:endParaRPr lang="en-AU" sz="1400" b="0" kern="1200" dirty="0" smtClean="0">
              <a:solidFill>
                <a:schemeClr val="tx1"/>
              </a:solidFill>
              <a:effectLst/>
              <a:latin typeface="+mn-lt"/>
              <a:ea typeface="+mn-ea"/>
              <a:cs typeface="+mn-cs"/>
            </a:endParaRPr>
          </a:p>
          <a:p>
            <a:pPr marL="171450" lvl="0" indent="-171450">
              <a:buFont typeface="Arial"/>
              <a:buChar char="•"/>
            </a:pPr>
            <a:r>
              <a:rPr lang="en-AU" sz="1400" b="0" kern="1200" dirty="0" smtClean="0">
                <a:solidFill>
                  <a:schemeClr val="tx1"/>
                </a:solidFill>
                <a:effectLst/>
                <a:latin typeface="+mn-lt"/>
                <a:ea typeface="+mn-ea"/>
                <a:cs typeface="+mn-cs"/>
              </a:rPr>
              <a:t>Finally, we also saw Sharan focus the conversation:</a:t>
            </a:r>
          </a:p>
          <a:p>
            <a:pPr marL="171450" lvl="0" indent="-171450">
              <a:buFont typeface="Arial"/>
              <a:buChar char="•"/>
            </a:pPr>
            <a:endParaRPr lang="en-AU" sz="1400" b="0" kern="1200" dirty="0" smtClean="0">
              <a:solidFill>
                <a:schemeClr val="tx1"/>
              </a:solidFill>
              <a:effectLst/>
              <a:latin typeface="+mn-lt"/>
              <a:ea typeface="+mn-ea"/>
              <a:cs typeface="+mn-cs"/>
            </a:endParaRPr>
          </a:p>
          <a:p>
            <a:pPr marL="628650" lvl="1" indent="-171450">
              <a:buFont typeface="Arial"/>
              <a:buChar char="•"/>
            </a:pPr>
            <a:r>
              <a:rPr lang="en-AU" sz="1400" b="0" kern="1200" dirty="0" smtClean="0">
                <a:solidFill>
                  <a:schemeClr val="tx1"/>
                </a:solidFill>
                <a:effectLst/>
                <a:latin typeface="+mn-lt"/>
                <a:ea typeface="+mn-ea"/>
                <a:cs typeface="+mn-cs"/>
              </a:rPr>
              <a:t>After Lisa says it’s hard not to smoke around friends</a:t>
            </a:r>
            <a:r>
              <a:rPr lang="en-AU" sz="1400" b="0" kern="1200" baseline="0" dirty="0" smtClean="0">
                <a:solidFill>
                  <a:schemeClr val="tx1"/>
                </a:solidFill>
                <a:effectLst/>
                <a:latin typeface="+mn-lt"/>
                <a:ea typeface="+mn-ea"/>
                <a:cs typeface="+mn-cs"/>
              </a:rPr>
              <a:t> - </a:t>
            </a:r>
            <a:r>
              <a:rPr lang="en-AU" sz="1400" b="0" kern="1200" dirty="0" smtClean="0">
                <a:solidFill>
                  <a:schemeClr val="tx1"/>
                </a:solidFill>
                <a:effectLst/>
                <a:latin typeface="+mn-lt"/>
                <a:ea typeface="+mn-ea"/>
                <a:cs typeface="+mn-cs"/>
              </a:rPr>
              <a:t>Sharan – “So if you were in that instance, what would you do, if family or friends turned up?” (open question; allowing Lisa to name her own solutions)</a:t>
            </a:r>
          </a:p>
          <a:p>
            <a:pPr marL="0" lvl="0" indent="0">
              <a:buFont typeface="Arial"/>
              <a:buNone/>
            </a:pPr>
            <a:endParaRPr lang="en-AU" sz="1400" b="1" kern="1200" dirty="0" smtClean="0">
              <a:solidFill>
                <a:schemeClr val="tx1"/>
              </a:solidFill>
              <a:effectLst/>
              <a:latin typeface="+mn-lt"/>
              <a:ea typeface="+mn-ea"/>
              <a:cs typeface="+mn-cs"/>
            </a:endParaRPr>
          </a:p>
          <a:p>
            <a:pPr marL="0" lvl="0" indent="0">
              <a:buFont typeface="Arial"/>
              <a:buNone/>
            </a:pPr>
            <a:r>
              <a:rPr lang="en-AU" sz="1400" b="1" i="1" kern="1200" dirty="0" smtClean="0">
                <a:solidFill>
                  <a:schemeClr val="tx1"/>
                </a:solidFill>
                <a:effectLst/>
                <a:latin typeface="+mn-lt"/>
                <a:ea typeface="+mn-ea"/>
                <a:cs typeface="+mn-cs"/>
              </a:rPr>
              <a:t>These questions</a:t>
            </a:r>
            <a:r>
              <a:rPr lang="en-AU" sz="1400" b="1" i="1" kern="1200" baseline="0" dirty="0" smtClean="0">
                <a:solidFill>
                  <a:schemeClr val="tx1"/>
                </a:solidFill>
                <a:effectLst/>
                <a:latin typeface="+mn-lt"/>
                <a:ea typeface="+mn-ea"/>
                <a:cs typeface="+mn-cs"/>
              </a:rPr>
              <a:t> allowed </a:t>
            </a:r>
            <a:r>
              <a:rPr lang="en-AU" sz="1400" b="1" i="1" kern="1200" dirty="0" smtClean="0">
                <a:solidFill>
                  <a:schemeClr val="tx1"/>
                </a:solidFill>
                <a:effectLst/>
                <a:latin typeface="+mn-lt"/>
                <a:ea typeface="+mn-ea"/>
                <a:cs typeface="+mn-cs"/>
              </a:rPr>
              <a:t>Lisa to share some important information.</a:t>
            </a:r>
          </a:p>
          <a:p>
            <a:pPr marL="171450" lvl="0" indent="-171450">
              <a:buFont typeface="Arial"/>
              <a:buChar char="•"/>
            </a:pPr>
            <a:endParaRPr lang="en-AU" sz="1400" b="1" i="1" kern="1200" dirty="0" smtClean="0">
              <a:solidFill>
                <a:schemeClr val="tx1"/>
              </a:solidFill>
              <a:effectLst/>
              <a:latin typeface="+mn-lt"/>
              <a:ea typeface="+mn-ea"/>
              <a:cs typeface="+mn-cs"/>
            </a:endParaRPr>
          </a:p>
          <a:p>
            <a:pPr marL="0" lvl="0" indent="0">
              <a:buFont typeface="Arial"/>
              <a:buNone/>
            </a:pPr>
            <a:r>
              <a:rPr lang="en-AU" sz="1400" b="1" i="0" kern="1200" dirty="0" smtClean="0">
                <a:solidFill>
                  <a:schemeClr val="tx1"/>
                </a:solidFill>
                <a:effectLst/>
                <a:latin typeface="+mn-lt"/>
                <a:ea typeface="+mn-ea"/>
                <a:cs typeface="+mn-cs"/>
              </a:rPr>
              <a:t>Then ask the group:</a:t>
            </a:r>
            <a:r>
              <a:rPr lang="en-AU" sz="1400" b="1" i="0" kern="1200" baseline="0" dirty="0" smtClean="0">
                <a:solidFill>
                  <a:schemeClr val="tx1"/>
                </a:solidFill>
                <a:effectLst/>
                <a:latin typeface="+mn-lt"/>
                <a:ea typeface="+mn-ea"/>
                <a:cs typeface="+mn-cs"/>
              </a:rPr>
              <a:t> </a:t>
            </a:r>
            <a:r>
              <a:rPr lang="en-AU" sz="1400" b="0" i="1" kern="1200" dirty="0" smtClean="0">
                <a:solidFill>
                  <a:schemeClr val="tx1"/>
                </a:solidFill>
                <a:effectLst/>
                <a:latin typeface="+mn-lt"/>
                <a:ea typeface="+mn-ea"/>
                <a:cs typeface="+mn-cs"/>
              </a:rPr>
              <a:t>What did</a:t>
            </a:r>
            <a:r>
              <a:rPr lang="en-AU" sz="1400" b="0" i="1" kern="1200" baseline="0" dirty="0" smtClean="0">
                <a:solidFill>
                  <a:schemeClr val="tx1"/>
                </a:solidFill>
                <a:effectLst/>
                <a:latin typeface="+mn-lt"/>
                <a:ea typeface="+mn-ea"/>
                <a:cs typeface="+mn-cs"/>
              </a:rPr>
              <a:t> we hear from Lisa</a:t>
            </a:r>
            <a:r>
              <a:rPr lang="en-AU" sz="1400" b="0" i="1" kern="1200" dirty="0" smtClean="0">
                <a:solidFill>
                  <a:schemeClr val="tx1"/>
                </a:solidFill>
                <a:effectLst/>
                <a:latin typeface="+mn-lt"/>
                <a:ea typeface="+mn-ea"/>
                <a:cs typeface="+mn-cs"/>
              </a:rPr>
              <a:t>? What did you note down?</a:t>
            </a:r>
            <a:endParaRPr lang="en-AU" sz="1400" b="0" kern="1200" dirty="0" smtClean="0">
              <a:solidFill>
                <a:schemeClr val="tx1"/>
              </a:solidFill>
              <a:effectLst/>
              <a:latin typeface="+mn-lt"/>
              <a:ea typeface="+mn-ea"/>
              <a:cs typeface="+mn-cs"/>
            </a:endParaRPr>
          </a:p>
          <a:p>
            <a:pPr marL="171450" indent="-171450">
              <a:buFont typeface="Arial"/>
              <a:buChar char="•"/>
            </a:pPr>
            <a:endParaRPr lang="en-AU" sz="1400" b="0" i="0" kern="1200" dirty="0" smtClean="0">
              <a:solidFill>
                <a:schemeClr val="tx1"/>
              </a:solidFill>
              <a:effectLst/>
              <a:latin typeface="+mn-lt"/>
              <a:ea typeface="+mn-ea"/>
              <a:cs typeface="+mn-cs"/>
            </a:endParaRPr>
          </a:p>
          <a:p>
            <a:pPr marL="171450" indent="-171450">
              <a:buFont typeface="Arial"/>
              <a:buChar char="•"/>
            </a:pPr>
            <a:r>
              <a:rPr lang="en-AU" sz="1400" b="0" i="0" kern="1200" dirty="0" smtClean="0">
                <a:solidFill>
                  <a:schemeClr val="tx1"/>
                </a:solidFill>
                <a:effectLst/>
                <a:latin typeface="+mn-lt"/>
                <a:ea typeface="+mn-ea"/>
                <a:cs typeface="+mn-cs"/>
              </a:rPr>
              <a:t>Get some brief feedback from participants</a:t>
            </a:r>
          </a:p>
          <a:p>
            <a:pPr marL="171450" lvl="0" indent="-171450">
              <a:buFont typeface="Arial"/>
              <a:buChar char="•"/>
            </a:pPr>
            <a:endParaRPr lang="en-AU" sz="1400" b="1" i="1" kern="1200" dirty="0" smtClean="0">
              <a:solidFill>
                <a:schemeClr val="tx1"/>
              </a:solidFill>
              <a:effectLst/>
              <a:latin typeface="+mn-lt"/>
              <a:ea typeface="+mn-ea"/>
              <a:cs typeface="+mn-cs"/>
            </a:endParaRPr>
          </a:p>
          <a:p>
            <a:pPr marL="0" lvl="0" indent="0">
              <a:buFont typeface="Arial"/>
              <a:buNone/>
            </a:pPr>
            <a:r>
              <a:rPr lang="en-AU" sz="1400" b="0" i="0" kern="1200" dirty="0" smtClean="0">
                <a:solidFill>
                  <a:schemeClr val="tx1"/>
                </a:solidFill>
                <a:effectLst/>
                <a:latin typeface="+mn-lt"/>
                <a:ea typeface="+mn-ea"/>
                <a:cs typeface="+mn-cs"/>
              </a:rPr>
              <a:t>NEXT SLIDE</a:t>
            </a: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74</a:t>
            </a:fld>
            <a:endParaRPr lang="en-US" dirty="0">
              <a:solidFill>
                <a:prstClr val="black"/>
              </a:solidFill>
              <a:latin typeface="Calibri"/>
            </a:endParaRPr>
          </a:p>
        </p:txBody>
      </p:sp>
    </p:spTree>
    <p:extLst>
      <p:ext uri="{BB962C8B-B14F-4D97-AF65-F5344CB8AC3E}">
        <p14:creationId xmlns:p14="http://schemas.microsoft.com/office/powerpoint/2010/main" val="17773439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pPr lvl="0"/>
            <a:endParaRPr lang="en-AU" sz="1200" b="1" kern="1200" dirty="0" smtClean="0">
              <a:solidFill>
                <a:schemeClr val="tx1"/>
              </a:solidFill>
              <a:effectLst/>
              <a:latin typeface="+mn-lt"/>
              <a:ea typeface="+mn-ea"/>
              <a:cs typeface="+mn-cs"/>
            </a:endParaRPr>
          </a:p>
          <a:p>
            <a:pPr marL="0" lvl="0" indent="0">
              <a:buFont typeface="Arial"/>
              <a:buNone/>
            </a:pPr>
            <a:r>
              <a:rPr lang="en-AU" sz="1400" b="1" i="0" kern="1200" dirty="0" smtClean="0">
                <a:solidFill>
                  <a:schemeClr val="tx1"/>
                </a:solidFill>
                <a:effectLst/>
                <a:latin typeface="+mn-lt"/>
                <a:ea typeface="+mn-ea"/>
                <a:cs typeface="+mn-cs"/>
              </a:rPr>
              <a:t>Read/present </a:t>
            </a:r>
            <a:r>
              <a:rPr lang="en-AU" sz="1400" b="1" i="0" kern="1200" baseline="0" dirty="0" smtClean="0">
                <a:solidFill>
                  <a:schemeClr val="tx1"/>
                </a:solidFill>
                <a:effectLst/>
                <a:latin typeface="+mn-lt"/>
                <a:ea typeface="+mn-ea"/>
                <a:cs typeface="+mn-cs"/>
              </a:rPr>
              <a:t>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(No need to repeat any</a:t>
            </a:r>
            <a:r>
              <a:rPr lang="en-AU" sz="1400" i="0" kern="1200" baseline="0" dirty="0" smtClean="0">
                <a:solidFill>
                  <a:schemeClr val="tx1"/>
                </a:solidFill>
                <a:effectLst/>
                <a:latin typeface="+mn-lt"/>
                <a:ea typeface="+mn-ea"/>
                <a:cs typeface="+mn-cs"/>
              </a:rPr>
              <a:t> points that were already raised by participants)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40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kern="1200" dirty="0" smtClean="0">
                <a:solidFill>
                  <a:schemeClr val="tx1"/>
                </a:solidFill>
                <a:effectLst/>
                <a:latin typeface="+mn-lt"/>
                <a:ea typeface="+mn-ea"/>
                <a:cs typeface="+mn-cs"/>
              </a:rPr>
              <a:t>Ask participants to work in</a:t>
            </a:r>
            <a:r>
              <a:rPr lang="en-AU" sz="1400" kern="1200" baseline="0" dirty="0" smtClean="0">
                <a:solidFill>
                  <a:schemeClr val="tx1"/>
                </a:solidFill>
                <a:effectLst/>
                <a:latin typeface="+mn-lt"/>
                <a:ea typeface="+mn-ea"/>
                <a:cs typeface="+mn-cs"/>
              </a:rPr>
              <a:t> small groups (at their tables)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kern="1200" baseline="0" dirty="0" smtClean="0">
                <a:solidFill>
                  <a:schemeClr val="tx1"/>
                </a:solidFill>
                <a:effectLst/>
                <a:latin typeface="+mn-lt"/>
                <a:ea typeface="+mn-ea"/>
                <a:cs typeface="+mn-cs"/>
              </a:rPr>
              <a:t>Spend 5 minutes working on the last point/question on the slide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kern="1200" baseline="0" dirty="0" smtClean="0">
                <a:solidFill>
                  <a:schemeClr val="tx1"/>
                </a:solidFill>
                <a:effectLst/>
                <a:latin typeface="+mn-lt"/>
                <a:ea typeface="+mn-ea"/>
                <a:cs typeface="+mn-cs"/>
              </a:rPr>
              <a:t>After 5 minutes, get brief feedback from each group</a:t>
            </a:r>
            <a:endParaRPr lang="en-AU" sz="1400" kern="1200" dirty="0" smtClean="0">
              <a:solidFill>
                <a:schemeClr val="tx1"/>
              </a:solidFill>
              <a:effectLst/>
              <a:latin typeface="+mn-lt"/>
              <a:ea typeface="+mn-ea"/>
              <a:cs typeface="+mn-cs"/>
            </a:endParaRPr>
          </a:p>
          <a:p>
            <a:r>
              <a:rPr lang="en-AU" sz="1400" kern="1200" dirty="0" smtClean="0">
                <a:solidFill>
                  <a:schemeClr val="tx1"/>
                </a:solidFill>
                <a:effectLst/>
                <a:latin typeface="+mn-lt"/>
                <a:ea typeface="+mn-ea"/>
                <a:cs typeface="+mn-cs"/>
              </a:rPr>
              <a:t> </a:t>
            </a:r>
            <a:endParaRPr lang="en-AU" sz="1400" b="1" i="1" kern="1200" dirty="0" smtClean="0">
              <a:solidFill>
                <a:schemeClr val="tx1"/>
              </a:solidFill>
              <a:effectLst/>
              <a:latin typeface="+mn-lt"/>
              <a:ea typeface="+mn-ea"/>
              <a:cs typeface="+mn-cs"/>
            </a:endParaRPr>
          </a:p>
          <a:p>
            <a:pPr marL="0" lvl="0" indent="0">
              <a:buFont typeface="Arial"/>
              <a:buNone/>
            </a:pPr>
            <a:r>
              <a:rPr lang="en-AU" sz="1400" b="0" i="0" kern="1200" dirty="0" smtClean="0">
                <a:solidFill>
                  <a:schemeClr val="tx1"/>
                </a:solidFill>
                <a:effectLst/>
                <a:latin typeface="+mn-lt"/>
                <a:ea typeface="+mn-ea"/>
                <a:cs typeface="+mn-cs"/>
              </a:rPr>
              <a:t>NEXT SLIDE</a:t>
            </a:r>
          </a:p>
          <a:p>
            <a:r>
              <a:rPr lang="en-AU" sz="14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75</a:t>
            </a:fld>
            <a:endParaRPr lang="en-US" dirty="0">
              <a:solidFill>
                <a:prstClr val="black"/>
              </a:solidFill>
              <a:latin typeface="Calibri"/>
            </a:endParaRPr>
          </a:p>
        </p:txBody>
      </p:sp>
    </p:spTree>
    <p:extLst>
      <p:ext uri="{BB962C8B-B14F-4D97-AF65-F5344CB8AC3E}">
        <p14:creationId xmlns:p14="http://schemas.microsoft.com/office/powerpoint/2010/main" val="17773439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pPr lvl="0"/>
            <a:endParaRPr lang="en-AU" sz="1200" b="0" kern="1200" dirty="0" smtClean="0">
              <a:solidFill>
                <a:schemeClr val="tx1"/>
              </a:solidFill>
              <a:effectLst/>
              <a:latin typeface="+mn-lt"/>
              <a:ea typeface="+mn-ea"/>
              <a:cs typeface="+mn-cs"/>
            </a:endParaRPr>
          </a:p>
          <a:p>
            <a:pPr marL="0" lvl="0" indent="0">
              <a:buFont typeface="Arial"/>
              <a:buNone/>
            </a:pPr>
            <a:r>
              <a:rPr lang="en-AU" sz="1400" b="1" i="0" kern="1200" dirty="0" smtClean="0">
                <a:solidFill>
                  <a:schemeClr val="tx1"/>
                </a:solidFill>
                <a:effectLst/>
                <a:latin typeface="+mn-lt"/>
                <a:ea typeface="+mn-ea"/>
                <a:cs typeface="+mn-cs"/>
              </a:rPr>
              <a:t>Read/present </a:t>
            </a:r>
            <a:r>
              <a:rPr lang="en-AU" sz="1400" b="1" i="0" kern="1200" baseline="0" dirty="0" smtClean="0">
                <a:solidFill>
                  <a:schemeClr val="tx1"/>
                </a:solidFill>
                <a:effectLst/>
                <a:latin typeface="+mn-lt"/>
                <a:ea typeface="+mn-ea"/>
                <a:cs typeface="+mn-cs"/>
              </a:rPr>
              <a:t>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(No need to repeat any</a:t>
            </a:r>
            <a:r>
              <a:rPr lang="en-AU" sz="1400" i="0" kern="1200" baseline="0" dirty="0" smtClean="0">
                <a:solidFill>
                  <a:schemeClr val="tx1"/>
                </a:solidFill>
                <a:effectLst/>
                <a:latin typeface="+mn-lt"/>
                <a:ea typeface="+mn-ea"/>
                <a:cs typeface="+mn-cs"/>
              </a:rPr>
              <a:t> points that were already raised by participants)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4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400" b="1" i="0" kern="1200" baseline="0" dirty="0" smtClean="0">
                <a:solidFill>
                  <a:schemeClr val="tx1"/>
                </a:solidFill>
                <a:effectLst/>
                <a:latin typeface="+mn-lt"/>
                <a:ea typeface="+mn-ea"/>
                <a:cs typeface="+mn-cs"/>
              </a:rPr>
              <a:t>Optional: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b="0" i="0" kern="1200" baseline="0" dirty="0" smtClean="0">
                <a:solidFill>
                  <a:schemeClr val="tx1"/>
                </a:solidFill>
                <a:effectLst/>
                <a:latin typeface="+mn-lt"/>
                <a:ea typeface="+mn-ea"/>
                <a:cs typeface="+mn-cs"/>
              </a:rPr>
              <a:t>At this point (if time permits) you might like to do the ‘Triggers and Strategies’ exercise with participants – this exercise is explained on the ‘Triggers and Strategies’ handout in your training resource kit.</a:t>
            </a:r>
            <a:endParaRPr lang="en-AU" sz="140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200" i="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76</a:t>
            </a:fld>
            <a:endParaRPr lang="en-US" dirty="0">
              <a:solidFill>
                <a:prstClr val="black"/>
              </a:solidFill>
              <a:latin typeface="Calibri"/>
            </a:endParaRPr>
          </a:p>
        </p:txBody>
      </p:sp>
    </p:spTree>
    <p:extLst>
      <p:ext uri="{BB962C8B-B14F-4D97-AF65-F5344CB8AC3E}">
        <p14:creationId xmlns:p14="http://schemas.microsoft.com/office/powerpoint/2010/main" val="17773439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pPr lvl="0"/>
            <a:endParaRPr lang="en-AU" sz="1200" b="1" kern="1200" dirty="0" smtClean="0">
              <a:solidFill>
                <a:schemeClr val="tx1"/>
              </a:solidFill>
              <a:effectLst/>
              <a:latin typeface="+mn-lt"/>
              <a:ea typeface="+mn-ea"/>
              <a:cs typeface="+mn-cs"/>
            </a:endParaRPr>
          </a:p>
          <a:p>
            <a:pPr marL="0" lvl="0" indent="0">
              <a:buFont typeface="Arial"/>
              <a:buNone/>
            </a:pPr>
            <a:r>
              <a:rPr lang="en-AU" sz="1400" b="1" i="0" kern="1200" dirty="0" smtClean="0">
                <a:solidFill>
                  <a:schemeClr val="tx1"/>
                </a:solidFill>
                <a:effectLst/>
                <a:latin typeface="+mn-lt"/>
                <a:ea typeface="+mn-ea"/>
                <a:cs typeface="+mn-cs"/>
              </a:rPr>
              <a:t>Read/present</a:t>
            </a:r>
            <a:r>
              <a:rPr lang="en-AU" sz="1400" b="1" i="0" kern="1200" baseline="0" dirty="0" smtClean="0">
                <a:solidFill>
                  <a:schemeClr val="tx1"/>
                </a:solidFill>
                <a:effectLst/>
                <a:latin typeface="+mn-lt"/>
                <a:ea typeface="+mn-ea"/>
                <a:cs typeface="+mn-cs"/>
              </a:rPr>
              <a:t> the points on the slide</a:t>
            </a:r>
            <a:endParaRPr lang="en-AU" sz="1400" b="1"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sz="1400" i="0" kern="1200" dirty="0" smtClean="0">
                <a:solidFill>
                  <a:schemeClr val="tx1"/>
                </a:solidFill>
                <a:effectLst/>
                <a:latin typeface="+mn-lt"/>
                <a:ea typeface="+mn-ea"/>
                <a:cs typeface="+mn-cs"/>
              </a:rPr>
              <a:t>(No need to repeat any</a:t>
            </a:r>
            <a:r>
              <a:rPr lang="en-AU" sz="1400" i="0" kern="1200" baseline="0" dirty="0" smtClean="0">
                <a:solidFill>
                  <a:schemeClr val="tx1"/>
                </a:solidFill>
                <a:effectLst/>
                <a:latin typeface="+mn-lt"/>
                <a:ea typeface="+mn-ea"/>
                <a:cs typeface="+mn-cs"/>
              </a:rPr>
              <a:t> points that were already raised by participants)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4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400" i="0" kern="1200" baseline="0" dirty="0" smtClean="0">
                <a:solidFill>
                  <a:schemeClr val="tx1"/>
                </a:solidFill>
                <a:effectLst/>
                <a:latin typeface="+mn-lt"/>
                <a:ea typeface="+mn-ea"/>
                <a:cs typeface="+mn-cs"/>
              </a:rPr>
              <a:t>NEXT SLIDE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AU" sz="1200" i="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77</a:t>
            </a:fld>
            <a:endParaRPr lang="en-US" dirty="0">
              <a:solidFill>
                <a:prstClr val="black"/>
              </a:solidFill>
              <a:latin typeface="Calibri"/>
            </a:endParaRPr>
          </a:p>
        </p:txBody>
      </p:sp>
    </p:spTree>
    <p:extLst>
      <p:ext uri="{BB962C8B-B14F-4D97-AF65-F5344CB8AC3E}">
        <p14:creationId xmlns:p14="http://schemas.microsoft.com/office/powerpoint/2010/main" val="17773439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i="0" kern="1200" dirty="0" smtClean="0">
              <a:solidFill>
                <a:schemeClr val="tx1"/>
              </a:solidFill>
              <a:effectLst/>
              <a:latin typeface="+mn-lt"/>
              <a:ea typeface="+mn-ea"/>
              <a:cs typeface="+mn-cs"/>
            </a:endParaRPr>
          </a:p>
          <a:p>
            <a:pPr marL="0" lvl="0" indent="0">
              <a:buFont typeface="Arial"/>
              <a:buNone/>
            </a:pPr>
            <a:r>
              <a:rPr lang="en-AU" sz="1400" b="1" kern="1200" dirty="0" smtClean="0">
                <a:solidFill>
                  <a:schemeClr val="tx1"/>
                </a:solidFill>
                <a:effectLst/>
                <a:latin typeface="+mn-lt"/>
                <a:ea typeface="+mn-ea"/>
                <a:cs typeface="+mn-cs"/>
              </a:rPr>
              <a:t>Read/present the points on slide</a:t>
            </a:r>
          </a:p>
          <a:p>
            <a:pPr lvl="0"/>
            <a:endParaRPr lang="en-AU" sz="1400" i="1" kern="1200" dirty="0" smtClean="0">
              <a:solidFill>
                <a:schemeClr val="tx1"/>
              </a:solidFill>
              <a:effectLst/>
              <a:latin typeface="+mn-lt"/>
              <a:ea typeface="+mn-ea"/>
              <a:cs typeface="+mn-cs"/>
            </a:endParaRPr>
          </a:p>
          <a:p>
            <a:pPr marL="171450" lvl="0" indent="-171450">
              <a:buFont typeface="Arial"/>
              <a:buChar char="•"/>
            </a:pPr>
            <a:r>
              <a:rPr lang="en-AU" sz="1400" b="1" i="1" kern="1200" dirty="0" smtClean="0">
                <a:solidFill>
                  <a:schemeClr val="tx1"/>
                </a:solidFill>
                <a:effectLst/>
                <a:latin typeface="+mn-lt"/>
                <a:ea typeface="+mn-ea"/>
                <a:cs typeface="+mn-cs"/>
              </a:rPr>
              <a:t>Play scenario 3, scene 2 through to the end (before the learning points come up) PAUSE DVD HERE (2:50)</a:t>
            </a:r>
            <a:endParaRPr lang="en-AU" sz="1400" b="1" kern="1200" dirty="0" smtClean="0">
              <a:solidFill>
                <a:schemeClr val="tx1"/>
              </a:solidFill>
              <a:effectLst/>
              <a:latin typeface="+mn-lt"/>
              <a:ea typeface="+mn-ea"/>
              <a:cs typeface="+mn-cs"/>
            </a:endParaRPr>
          </a:p>
          <a:p>
            <a:pPr marL="171450" lvl="0" indent="-171450">
              <a:buFont typeface="Arial"/>
              <a:buChar char="•"/>
            </a:pPr>
            <a:endParaRPr lang="en-AU" sz="1400" kern="1200" dirty="0" smtClean="0">
              <a:solidFill>
                <a:schemeClr val="tx1"/>
              </a:solidFill>
              <a:effectLst/>
              <a:latin typeface="+mn-lt"/>
              <a:ea typeface="+mn-ea"/>
              <a:cs typeface="+mn-cs"/>
            </a:endParaRPr>
          </a:p>
          <a:p>
            <a:pPr marL="171450" lvl="0" indent="-171450">
              <a:buFont typeface="Arial"/>
              <a:buChar char="•"/>
            </a:pPr>
            <a:r>
              <a:rPr lang="en-AU" sz="1400" kern="1200" dirty="0" smtClean="0">
                <a:solidFill>
                  <a:schemeClr val="tx1"/>
                </a:solidFill>
                <a:effectLst/>
                <a:latin typeface="+mn-lt"/>
                <a:ea typeface="+mn-ea"/>
                <a:cs typeface="+mn-cs"/>
              </a:rPr>
              <a:t>Ask the group to think about what they think about the assistance offered?</a:t>
            </a:r>
          </a:p>
          <a:p>
            <a:pPr marL="171450" lvl="0" indent="-171450">
              <a:buFont typeface="Arial"/>
              <a:buChar char="•"/>
            </a:pPr>
            <a:r>
              <a:rPr lang="en-AU" sz="1400" kern="1200" dirty="0" smtClean="0">
                <a:solidFill>
                  <a:schemeClr val="tx1"/>
                </a:solidFill>
                <a:effectLst/>
                <a:latin typeface="+mn-lt"/>
                <a:ea typeface="+mn-ea"/>
                <a:cs typeface="+mn-cs"/>
              </a:rPr>
              <a:t>Get</a:t>
            </a:r>
            <a:r>
              <a:rPr lang="en-AU" sz="1400" kern="1200" baseline="0" dirty="0" smtClean="0">
                <a:solidFill>
                  <a:schemeClr val="tx1"/>
                </a:solidFill>
                <a:effectLst/>
                <a:latin typeface="+mn-lt"/>
                <a:ea typeface="+mn-ea"/>
                <a:cs typeface="+mn-cs"/>
              </a:rPr>
              <a:t> some brief feedback from the group</a:t>
            </a:r>
            <a:endParaRPr lang="en-AU" sz="1400" kern="1200" dirty="0" smtClean="0">
              <a:solidFill>
                <a:schemeClr val="tx1"/>
              </a:solidFill>
              <a:effectLst/>
              <a:latin typeface="+mn-lt"/>
              <a:ea typeface="+mn-ea"/>
              <a:cs typeface="+mn-cs"/>
            </a:endParaRPr>
          </a:p>
          <a:p>
            <a:pPr marL="0" lvl="0" indent="0">
              <a:buFont typeface="Arial"/>
              <a:buNone/>
            </a:pPr>
            <a:endParaRPr lang="en-AU" sz="1400" b="1" i="1" kern="1200" dirty="0" smtClean="0">
              <a:solidFill>
                <a:schemeClr val="tx1"/>
              </a:solidFill>
              <a:effectLst/>
              <a:latin typeface="+mn-lt"/>
              <a:ea typeface="+mn-ea"/>
              <a:cs typeface="+mn-cs"/>
            </a:endParaRPr>
          </a:p>
          <a:p>
            <a:pPr marL="0" lvl="0" indent="0">
              <a:buFont typeface="Arial"/>
              <a:buNone/>
            </a:pPr>
            <a:r>
              <a:rPr lang="en-AU" sz="1400" b="0" i="0" kern="1200" dirty="0" smtClean="0">
                <a:solidFill>
                  <a:schemeClr val="tx1"/>
                </a:solidFill>
                <a:effectLst/>
                <a:latin typeface="+mn-lt"/>
                <a:ea typeface="+mn-ea"/>
                <a:cs typeface="+mn-cs"/>
              </a:rPr>
              <a:t>NEXT SLIDE</a:t>
            </a: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78</a:t>
            </a:fld>
            <a:endParaRPr lang="en-US" dirty="0">
              <a:solidFill>
                <a:prstClr val="black"/>
              </a:solidFill>
              <a:latin typeface="Calibri"/>
            </a:endParaRPr>
          </a:p>
        </p:txBody>
      </p:sp>
    </p:spTree>
    <p:extLst>
      <p:ext uri="{BB962C8B-B14F-4D97-AF65-F5344CB8AC3E}">
        <p14:creationId xmlns:p14="http://schemas.microsoft.com/office/powerpoint/2010/main" val="17773439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600" i="0" kern="1200" dirty="0" smtClean="0">
              <a:solidFill>
                <a:schemeClr val="tx1"/>
              </a:solidFill>
              <a:effectLst/>
              <a:latin typeface="+mn-lt"/>
              <a:ea typeface="+mn-ea"/>
              <a:cs typeface="+mn-cs"/>
            </a:endParaRPr>
          </a:p>
          <a:p>
            <a:pPr marL="0" lvl="0" indent="0">
              <a:buFont typeface="Arial"/>
              <a:buNone/>
            </a:pPr>
            <a:r>
              <a:rPr lang="en-AU" sz="1400" b="1" kern="1200" dirty="0" smtClean="0">
                <a:solidFill>
                  <a:schemeClr val="tx1"/>
                </a:solidFill>
                <a:effectLst/>
                <a:latin typeface="+mn-lt"/>
                <a:ea typeface="+mn-ea"/>
                <a:cs typeface="+mn-cs"/>
              </a:rPr>
              <a:t>Read/present the points on the slide</a:t>
            </a:r>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79</a:t>
            </a:fld>
            <a:endParaRPr lang="en-US" dirty="0">
              <a:solidFill>
                <a:prstClr val="black"/>
              </a:solidFill>
              <a:latin typeface="Calibri"/>
            </a:endParaRPr>
          </a:p>
        </p:txBody>
      </p:sp>
    </p:spTree>
    <p:extLst>
      <p:ext uri="{BB962C8B-B14F-4D97-AF65-F5344CB8AC3E}">
        <p14:creationId xmlns:p14="http://schemas.microsoft.com/office/powerpoint/2010/main" val="183651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lvl="0"/>
            <a:r>
              <a:rPr lang="en-AU" sz="1600" b="1" kern="1200" dirty="0" smtClean="0">
                <a:solidFill>
                  <a:schemeClr val="tx1"/>
                </a:solidFill>
                <a:effectLst/>
                <a:latin typeface="+mn-lt"/>
                <a:ea typeface="+mn-ea"/>
                <a:cs typeface="+mn-cs"/>
              </a:rPr>
              <a:t>FACILITATOR NOTES</a:t>
            </a:r>
          </a:p>
          <a:p>
            <a:pPr lvl="0"/>
            <a:endParaRPr lang="en-AU" sz="1200" b="1" kern="1200" dirty="0" smtClean="0">
              <a:solidFill>
                <a:schemeClr val="tx1"/>
              </a:solidFill>
              <a:effectLst/>
              <a:latin typeface="+mn-lt"/>
              <a:ea typeface="+mn-ea"/>
              <a:cs typeface="+mn-cs"/>
            </a:endParaRPr>
          </a:p>
          <a:p>
            <a:pPr lvl="0">
              <a:lnSpc>
                <a:spcPct val="120000"/>
              </a:lnSpc>
            </a:pPr>
            <a:r>
              <a:rPr lang="en-AU" sz="1400" b="1" kern="1200" dirty="0" smtClean="0">
                <a:solidFill>
                  <a:schemeClr val="tx1"/>
                </a:solidFill>
                <a:effectLst/>
                <a:latin typeface="+mn-lt"/>
                <a:ea typeface="+mn-ea"/>
                <a:cs typeface="+mn-cs"/>
              </a:rPr>
              <a:t>Read/present the points below</a:t>
            </a:r>
          </a:p>
          <a:p>
            <a:pPr lvl="0">
              <a:lnSpc>
                <a:spcPct val="120000"/>
              </a:lnSpc>
            </a:pPr>
            <a:endParaRPr lang="en-AU" sz="140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Throughout the workshop you will be viewing sections from the </a:t>
            </a:r>
            <a:r>
              <a:rPr lang="en-AU" sz="1400" i="1" kern="1200" dirty="0" smtClean="0">
                <a:solidFill>
                  <a:schemeClr val="tx1"/>
                </a:solidFill>
                <a:effectLst/>
                <a:latin typeface="+mn-lt"/>
                <a:ea typeface="+mn-ea"/>
                <a:cs typeface="+mn-cs"/>
              </a:rPr>
              <a:t>Yarning about Quitting </a:t>
            </a:r>
            <a:r>
              <a:rPr lang="en-AU" sz="1400" kern="1200" dirty="0" smtClean="0">
                <a:solidFill>
                  <a:schemeClr val="tx1"/>
                </a:solidFill>
                <a:effectLst/>
                <a:latin typeface="+mn-lt"/>
                <a:ea typeface="+mn-ea"/>
                <a:cs typeface="+mn-cs"/>
              </a:rPr>
              <a:t>DVD – watching, reflecting, discussing as we go along</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To start off we will watch the Introduction chapter</a:t>
            </a:r>
          </a:p>
          <a:p>
            <a:pPr marL="171450" lvl="0" indent="-171450">
              <a:lnSpc>
                <a:spcPct val="120000"/>
              </a:lnSpc>
              <a:buFont typeface="Arial"/>
              <a:buChar char="•"/>
            </a:pPr>
            <a:r>
              <a:rPr lang="en-AU" sz="1400" kern="1200" dirty="0" smtClean="0">
                <a:solidFill>
                  <a:schemeClr val="tx1"/>
                </a:solidFill>
                <a:effectLst/>
                <a:latin typeface="+mn-lt"/>
                <a:ea typeface="+mn-ea"/>
                <a:cs typeface="+mn-cs"/>
              </a:rPr>
              <a:t>While you are watching, jot down any key messages that come through to you (not just one message)</a:t>
            </a:r>
          </a:p>
          <a:p>
            <a:pPr>
              <a:lnSpc>
                <a:spcPct val="120000"/>
              </a:lnSpc>
            </a:pPr>
            <a:r>
              <a:rPr lang="en-AU" sz="1400" b="1" i="1" kern="1200" dirty="0" smtClean="0">
                <a:solidFill>
                  <a:schemeClr val="tx1"/>
                </a:solidFill>
                <a:effectLst/>
                <a:latin typeface="+mn-lt"/>
                <a:ea typeface="+mn-ea"/>
                <a:cs typeface="+mn-cs"/>
              </a:rPr>
              <a:t> </a:t>
            </a:r>
            <a:endParaRPr lang="en-AU" sz="1400" kern="1200" dirty="0" smtClean="0">
              <a:solidFill>
                <a:schemeClr val="tx1"/>
              </a:solidFill>
              <a:effectLst/>
              <a:latin typeface="+mn-lt"/>
              <a:ea typeface="+mn-ea"/>
              <a:cs typeface="+mn-cs"/>
            </a:endParaRPr>
          </a:p>
          <a:p>
            <a:pPr>
              <a:lnSpc>
                <a:spcPct val="120000"/>
              </a:lnSpc>
            </a:pPr>
            <a:r>
              <a:rPr lang="en-AU" sz="1400" b="1" i="0" kern="1200" dirty="0" smtClean="0">
                <a:solidFill>
                  <a:schemeClr val="tx1"/>
                </a:solidFill>
                <a:effectLst/>
                <a:latin typeface="+mn-lt"/>
                <a:ea typeface="+mn-ea"/>
                <a:cs typeface="+mn-cs"/>
              </a:rPr>
              <a:t>After watching</a:t>
            </a:r>
            <a:endParaRPr lang="en-AU" sz="1400" i="0" kern="1200" dirty="0" smtClean="0">
              <a:solidFill>
                <a:schemeClr val="tx1"/>
              </a:solidFill>
              <a:effectLst/>
              <a:latin typeface="+mn-lt"/>
              <a:ea typeface="+mn-ea"/>
              <a:cs typeface="+mn-cs"/>
            </a:endParaRPr>
          </a:p>
          <a:p>
            <a:pPr marL="171450" lvl="0" indent="-171450">
              <a:lnSpc>
                <a:spcPct val="120000"/>
              </a:lnSpc>
              <a:buFont typeface="Arial"/>
              <a:buChar char="•"/>
            </a:pPr>
            <a:r>
              <a:rPr lang="en-AU" sz="1400" kern="1200" dirty="0" smtClean="0">
                <a:solidFill>
                  <a:schemeClr val="tx1"/>
                </a:solidFill>
                <a:effectLst/>
                <a:latin typeface="+mn-lt"/>
                <a:ea typeface="+mn-ea"/>
                <a:cs typeface="+mn-cs"/>
              </a:rPr>
              <a:t>Get feedback from participants – “What messages did you hear?”</a:t>
            </a:r>
          </a:p>
          <a:p>
            <a:pPr marL="171450" lvl="0" indent="-171450">
              <a:lnSpc>
                <a:spcPct val="120000"/>
              </a:lnSpc>
              <a:buFont typeface="Arial"/>
              <a:buChar char="•"/>
            </a:pPr>
            <a:r>
              <a:rPr lang="en-AU" sz="1400" b="1" kern="1200" dirty="0" smtClean="0">
                <a:solidFill>
                  <a:schemeClr val="tx1"/>
                </a:solidFill>
                <a:effectLst/>
                <a:latin typeface="+mn-lt"/>
                <a:ea typeface="+mn-ea"/>
                <a:cs typeface="+mn-cs"/>
              </a:rPr>
              <a:t>Optional</a:t>
            </a:r>
            <a:r>
              <a:rPr lang="en-AU" sz="1400" kern="1200" dirty="0" smtClean="0">
                <a:solidFill>
                  <a:schemeClr val="tx1"/>
                </a:solidFill>
                <a:effectLst/>
                <a:latin typeface="+mn-lt"/>
                <a:ea typeface="+mn-ea"/>
                <a:cs typeface="+mn-cs"/>
              </a:rPr>
              <a:t>: </a:t>
            </a:r>
            <a:r>
              <a:rPr lang="en-AU" sz="1400" kern="1200" baseline="0" dirty="0" smtClean="0">
                <a:solidFill>
                  <a:schemeClr val="tx1"/>
                </a:solidFill>
                <a:effectLst/>
                <a:latin typeface="+mn-lt"/>
                <a:ea typeface="+mn-ea"/>
                <a:cs typeface="+mn-cs"/>
              </a:rPr>
              <a:t>note the messages on butcher’s paper</a:t>
            </a:r>
            <a:endParaRPr lang="en-AU" sz="1400" kern="1200" dirty="0" smtClean="0">
              <a:solidFill>
                <a:schemeClr val="tx1"/>
              </a:solidFill>
              <a:effectLst/>
              <a:latin typeface="+mn-lt"/>
              <a:ea typeface="+mn-ea"/>
              <a:cs typeface="+mn-cs"/>
            </a:endParaRPr>
          </a:p>
          <a:p>
            <a:pPr lvl="0">
              <a:lnSpc>
                <a:spcPct val="120000"/>
              </a:lnSpc>
            </a:pPr>
            <a:endParaRPr lang="en-AU" sz="1400" kern="1200" dirty="0" smtClean="0">
              <a:solidFill>
                <a:schemeClr val="tx1"/>
              </a:solidFill>
              <a:effectLst/>
              <a:latin typeface="+mn-lt"/>
              <a:ea typeface="+mn-ea"/>
              <a:cs typeface="+mn-cs"/>
            </a:endParaRPr>
          </a:p>
          <a:p>
            <a:pPr lvl="0">
              <a:lnSpc>
                <a:spcPct val="120000"/>
              </a:lnSpc>
            </a:pPr>
            <a:r>
              <a:rPr lang="en-AU" sz="1400" kern="1200" dirty="0" smtClean="0">
                <a:solidFill>
                  <a:schemeClr val="tx1"/>
                </a:solidFill>
                <a:effectLst/>
                <a:latin typeface="+mn-lt"/>
                <a:ea typeface="+mn-ea"/>
                <a:cs typeface="+mn-cs"/>
              </a:rPr>
              <a:t>NEXT SLIDE</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0FB9B8C3-7939-4A31-AFE5-B71FC1D46F88}" type="slidenum">
              <a:rPr lang="en-AU" smtClean="0"/>
              <a:t>8</a:t>
            </a:fld>
            <a:endParaRPr lang="en-AU" dirty="0"/>
          </a:p>
        </p:txBody>
      </p:sp>
    </p:spTree>
    <p:extLst>
      <p:ext uri="{BB962C8B-B14F-4D97-AF65-F5344CB8AC3E}">
        <p14:creationId xmlns:p14="http://schemas.microsoft.com/office/powerpoint/2010/main" val="40893289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r>
              <a:rPr lang="en-AU" sz="1600" b="1" i="0" kern="1200" dirty="0" smtClean="0">
                <a:solidFill>
                  <a:schemeClr val="tx1"/>
                </a:solidFill>
                <a:effectLst/>
                <a:latin typeface="+mn-lt"/>
                <a:ea typeface="+mn-ea"/>
                <a:cs typeface="+mn-cs"/>
              </a:rPr>
              <a:t>FACILITATOR NOTES</a:t>
            </a:r>
          </a:p>
          <a:p>
            <a:endParaRPr lang="en-AU" sz="1800" i="0" kern="1200" dirty="0" smtClean="0">
              <a:solidFill>
                <a:schemeClr val="tx1"/>
              </a:solidFill>
              <a:effectLst/>
              <a:latin typeface="+mn-lt"/>
              <a:ea typeface="+mn-ea"/>
              <a:cs typeface="+mn-cs"/>
            </a:endParaRPr>
          </a:p>
          <a:p>
            <a:pPr marL="0" lvl="0" indent="0">
              <a:buFont typeface="Arial"/>
              <a:buNone/>
            </a:pPr>
            <a:r>
              <a:rPr lang="en-AU" sz="1400" b="1" kern="1200" dirty="0" smtClean="0">
                <a:solidFill>
                  <a:schemeClr val="tx1"/>
                </a:solidFill>
                <a:effectLst/>
                <a:latin typeface="+mn-lt"/>
                <a:ea typeface="+mn-ea"/>
                <a:cs typeface="+mn-cs"/>
              </a:rPr>
              <a:t>Read/present the points on the slide</a:t>
            </a:r>
          </a:p>
          <a:p>
            <a:endParaRPr lang="en-US" sz="1600" dirty="0" smtClean="0"/>
          </a:p>
          <a:p>
            <a:endParaRPr lang="en-US" dirty="0"/>
          </a:p>
        </p:txBody>
      </p:sp>
      <p:sp>
        <p:nvSpPr>
          <p:cNvPr id="4" name="Slide Number Placeholder 3"/>
          <p:cNvSpPr>
            <a:spLocks noGrp="1"/>
          </p:cNvSpPr>
          <p:nvPr>
            <p:ph type="sldNum" sz="quarter" idx="10"/>
          </p:nvPr>
        </p:nvSpPr>
        <p:spPr/>
        <p:txBody>
          <a:bodyPr/>
          <a:lstStyle/>
          <a:p>
            <a:fld id="{3256FFE1-A0F9-2545-8B0B-A4A6FEF64E52}" type="slidenum">
              <a:rPr lang="en-US" smtClean="0">
                <a:solidFill>
                  <a:prstClr val="black"/>
                </a:solidFill>
                <a:latin typeface="Calibri"/>
              </a:rPr>
              <a:pPr/>
              <a:t>80</a:t>
            </a:fld>
            <a:endParaRPr lang="en-US" dirty="0">
              <a:solidFill>
                <a:prstClr val="black"/>
              </a:solidFill>
              <a:latin typeface="Calibri"/>
            </a:endParaRPr>
          </a:p>
        </p:txBody>
      </p:sp>
    </p:spTree>
    <p:extLst>
      <p:ext uri="{BB962C8B-B14F-4D97-AF65-F5344CB8AC3E}">
        <p14:creationId xmlns:p14="http://schemas.microsoft.com/office/powerpoint/2010/main" val="18365191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40347F-94D3-C746-BAFD-96B799996C57}" type="slidenum">
              <a:rPr lang="en-US" smtClean="0"/>
              <a:t>81</a:t>
            </a:fld>
            <a:endParaRPr lang="en-US" dirty="0"/>
          </a:p>
        </p:txBody>
      </p:sp>
    </p:spTree>
    <p:extLst>
      <p:ext uri="{BB962C8B-B14F-4D97-AF65-F5344CB8AC3E}">
        <p14:creationId xmlns:p14="http://schemas.microsoft.com/office/powerpoint/2010/main" val="42641772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1" i="0" kern="1200" dirty="0" smtClean="0">
                <a:solidFill>
                  <a:schemeClr val="tx1"/>
                </a:solidFill>
                <a:effectLst/>
                <a:latin typeface="+mn-lt"/>
                <a:ea typeface="+mn-ea"/>
                <a:cs typeface="+mn-cs"/>
              </a:rPr>
              <a:t>FACILITATOR NOTES</a:t>
            </a:r>
          </a:p>
          <a:p>
            <a:endParaRPr lang="en-AU" sz="1400" i="0" kern="1200" dirty="0" smtClean="0">
              <a:solidFill>
                <a:schemeClr val="tx1"/>
              </a:solidFill>
              <a:effectLst/>
              <a:latin typeface="+mn-lt"/>
              <a:ea typeface="+mn-ea"/>
              <a:cs typeface="+mn-cs"/>
            </a:endParaRPr>
          </a:p>
          <a:p>
            <a:pPr marL="171450" lvl="0" indent="-171450">
              <a:buFont typeface="Arial"/>
              <a:buChar char="•"/>
            </a:pPr>
            <a:r>
              <a:rPr lang="en-AU" sz="1400" b="0" kern="1200" dirty="0" smtClean="0">
                <a:solidFill>
                  <a:schemeClr val="tx1"/>
                </a:solidFill>
                <a:effectLst/>
                <a:latin typeface="+mn-lt"/>
                <a:ea typeface="+mn-ea"/>
                <a:cs typeface="+mn-cs"/>
              </a:rPr>
              <a:t>Provide</a:t>
            </a:r>
            <a:r>
              <a:rPr lang="en-AU" sz="1400" b="0" kern="1200" baseline="0" dirty="0" smtClean="0">
                <a:solidFill>
                  <a:schemeClr val="tx1"/>
                </a:solidFill>
                <a:effectLst/>
                <a:latin typeface="+mn-lt"/>
                <a:ea typeface="+mn-ea"/>
                <a:cs typeface="+mn-cs"/>
              </a:rPr>
              <a:t> participants with 10-15 minutes to ask any final questions </a:t>
            </a:r>
          </a:p>
          <a:p>
            <a:pPr marL="171450" lvl="0" indent="-171450">
              <a:buFont typeface="Arial"/>
              <a:buChar char="•"/>
            </a:pPr>
            <a:endParaRPr lang="en-AU" sz="1400" b="0" kern="1200" baseline="0" dirty="0" smtClean="0">
              <a:solidFill>
                <a:schemeClr val="tx1"/>
              </a:solidFill>
              <a:effectLst/>
              <a:latin typeface="+mn-lt"/>
              <a:ea typeface="+mn-ea"/>
              <a:cs typeface="+mn-cs"/>
            </a:endParaRPr>
          </a:p>
          <a:p>
            <a:pPr marL="171450" lvl="0" indent="-171450">
              <a:buFont typeface="Arial"/>
              <a:buChar char="•"/>
            </a:pPr>
            <a:r>
              <a:rPr lang="en-AU" sz="1400" b="0" kern="1200" baseline="0" dirty="0" smtClean="0">
                <a:solidFill>
                  <a:schemeClr val="tx1"/>
                </a:solidFill>
                <a:effectLst/>
                <a:latin typeface="+mn-lt"/>
                <a:ea typeface="+mn-ea"/>
                <a:cs typeface="+mn-cs"/>
              </a:rPr>
              <a:t>Insert relevant contact details on the slide</a:t>
            </a:r>
            <a:endParaRPr lang="en-AU" sz="14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40347F-94D3-C746-BAFD-96B799996C57}" type="slidenum">
              <a:rPr lang="en-US" smtClean="0"/>
              <a:t>82</a:t>
            </a:fld>
            <a:endParaRPr lang="en-US" dirty="0"/>
          </a:p>
        </p:txBody>
      </p:sp>
    </p:spTree>
    <p:extLst>
      <p:ext uri="{BB962C8B-B14F-4D97-AF65-F5344CB8AC3E}">
        <p14:creationId xmlns:p14="http://schemas.microsoft.com/office/powerpoint/2010/main" val="33354508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1" i="0" kern="1200" dirty="0" smtClean="0">
                <a:solidFill>
                  <a:schemeClr val="tx1"/>
                </a:solidFill>
                <a:effectLst/>
                <a:latin typeface="+mn-lt"/>
                <a:ea typeface="+mn-ea"/>
                <a:cs typeface="+mn-cs"/>
              </a:rPr>
              <a:t>FACILITATOR NOTES</a:t>
            </a:r>
          </a:p>
          <a:p>
            <a:endParaRPr lang="en-AU" sz="1400" i="0" kern="1200" dirty="0" smtClean="0">
              <a:solidFill>
                <a:schemeClr val="tx1"/>
              </a:solidFill>
              <a:effectLst/>
              <a:latin typeface="+mn-lt"/>
              <a:ea typeface="+mn-ea"/>
              <a:cs typeface="+mn-cs"/>
            </a:endParaRPr>
          </a:p>
          <a:p>
            <a:pPr marL="171450" lvl="0" indent="-171450">
              <a:buFont typeface="Arial"/>
              <a:buChar char="•"/>
            </a:pPr>
            <a:r>
              <a:rPr lang="en-AU" sz="1400" b="0" kern="1200" baseline="0" dirty="0" smtClean="0">
                <a:solidFill>
                  <a:schemeClr val="tx1"/>
                </a:solidFill>
                <a:effectLst/>
                <a:latin typeface="+mn-lt"/>
                <a:ea typeface="+mn-ea"/>
                <a:cs typeface="+mn-cs"/>
              </a:rPr>
              <a:t>Thank participants for their involvement in the training</a:t>
            </a:r>
          </a:p>
          <a:p>
            <a:pPr marL="171450" lvl="0" indent="-171450">
              <a:buFont typeface="Arial"/>
              <a:buChar char="•"/>
            </a:pPr>
            <a:endParaRPr lang="en-AU" sz="1400" b="0" kern="1200" baseline="0" dirty="0" smtClean="0">
              <a:solidFill>
                <a:schemeClr val="tx1"/>
              </a:solidFill>
              <a:effectLst/>
              <a:latin typeface="+mn-lt"/>
              <a:ea typeface="+mn-ea"/>
              <a:cs typeface="+mn-cs"/>
            </a:endParaRPr>
          </a:p>
          <a:p>
            <a:pPr marL="171450" lvl="0" indent="-171450">
              <a:buFont typeface="Arial"/>
              <a:buChar char="•"/>
            </a:pPr>
            <a:r>
              <a:rPr lang="en-AU" sz="1400" b="0" kern="1200" baseline="0" dirty="0" smtClean="0">
                <a:solidFill>
                  <a:schemeClr val="tx1"/>
                </a:solidFill>
                <a:effectLst/>
                <a:latin typeface="+mn-lt"/>
                <a:ea typeface="+mn-ea"/>
                <a:cs typeface="+mn-cs"/>
              </a:rPr>
              <a:t>Provide 10 minutes for participants to complete the workshop evaluation form </a:t>
            </a:r>
          </a:p>
          <a:p>
            <a:pPr marL="171450" lvl="0" indent="-171450">
              <a:buFont typeface="Arial"/>
              <a:buChar char="•"/>
            </a:pPr>
            <a:endParaRPr lang="en-AU" sz="1400" b="0" kern="1200" baseline="0" dirty="0" smtClean="0">
              <a:solidFill>
                <a:schemeClr val="tx1"/>
              </a:solidFill>
              <a:effectLst/>
              <a:latin typeface="+mn-lt"/>
              <a:ea typeface="+mn-ea"/>
              <a:cs typeface="+mn-cs"/>
            </a:endParaRPr>
          </a:p>
          <a:p>
            <a:pPr marL="171450" lvl="0" indent="-171450">
              <a:buFont typeface="Arial"/>
              <a:buChar char="•"/>
            </a:pPr>
            <a:r>
              <a:rPr lang="en-AU" sz="1400" b="0" kern="1200" baseline="0" dirty="0" smtClean="0">
                <a:solidFill>
                  <a:schemeClr val="tx1"/>
                </a:solidFill>
                <a:effectLst/>
                <a:latin typeface="+mn-lt"/>
                <a:ea typeface="+mn-ea"/>
                <a:cs typeface="+mn-cs"/>
              </a:rPr>
              <a:t>Play the </a:t>
            </a:r>
            <a:r>
              <a:rPr lang="en-AU" sz="1400" b="0" i="1" kern="1200" baseline="0" dirty="0" smtClean="0">
                <a:solidFill>
                  <a:schemeClr val="tx1"/>
                </a:solidFill>
                <a:effectLst/>
                <a:latin typeface="+mn-lt"/>
                <a:ea typeface="+mn-ea"/>
                <a:cs typeface="+mn-cs"/>
              </a:rPr>
              <a:t>Yarning about Quitting </a:t>
            </a:r>
            <a:r>
              <a:rPr lang="en-AU" sz="1400" b="0" kern="1200" baseline="0" dirty="0" smtClean="0">
                <a:solidFill>
                  <a:schemeClr val="tx1"/>
                </a:solidFill>
                <a:effectLst/>
                <a:latin typeface="+mn-lt"/>
                <a:ea typeface="+mn-ea"/>
                <a:cs typeface="+mn-cs"/>
              </a:rPr>
              <a:t>DVD Conclusion chapter while participants complete their evaluation forms</a:t>
            </a:r>
            <a:endParaRPr lang="en-AU" sz="1400" b="0" kern="1200" dirty="0" smtClean="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E840347F-94D3-C746-BAFD-96B799996C57}" type="slidenum">
              <a:rPr lang="en-US" smtClean="0"/>
              <a:t>83</a:t>
            </a:fld>
            <a:endParaRPr lang="en-US" dirty="0"/>
          </a:p>
        </p:txBody>
      </p:sp>
    </p:spTree>
    <p:extLst>
      <p:ext uri="{BB962C8B-B14F-4D97-AF65-F5344CB8AC3E}">
        <p14:creationId xmlns:p14="http://schemas.microsoft.com/office/powerpoint/2010/main" val="27485666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746125"/>
            <a:ext cx="4740275" cy="3556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E840347F-94D3-C746-BAFD-96B799996C57}" type="slidenum">
              <a:rPr lang="en-US" smtClean="0"/>
              <a:t>84</a:t>
            </a:fld>
            <a:endParaRPr lang="en-US" dirty="0"/>
          </a:p>
        </p:txBody>
      </p:sp>
    </p:spTree>
    <p:extLst>
      <p:ext uri="{BB962C8B-B14F-4D97-AF65-F5344CB8AC3E}">
        <p14:creationId xmlns:p14="http://schemas.microsoft.com/office/powerpoint/2010/main" val="36512804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40347F-94D3-C746-BAFD-96B799996C57}" type="slidenum">
              <a:rPr lang="en-US" smtClean="0"/>
              <a:t>85</a:t>
            </a:fld>
            <a:endParaRPr lang="en-US" dirty="0"/>
          </a:p>
        </p:txBody>
      </p:sp>
    </p:spTree>
    <p:extLst>
      <p:ext uri="{BB962C8B-B14F-4D97-AF65-F5344CB8AC3E}">
        <p14:creationId xmlns:p14="http://schemas.microsoft.com/office/powerpoint/2010/main" val="151758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sz="1600" b="1" dirty="0" smtClean="0"/>
              <a:t>FACILITATOR NOTES</a:t>
            </a:r>
          </a:p>
          <a:p>
            <a:endParaRPr lang="en-US" sz="1600" b="1" dirty="0" smtClean="0"/>
          </a:p>
          <a:p>
            <a:pPr marL="285750" indent="-285750">
              <a:lnSpc>
                <a:spcPct val="120000"/>
              </a:lnSpc>
              <a:buFont typeface="Arial"/>
              <a:buChar char="•"/>
            </a:pPr>
            <a:r>
              <a:rPr lang="en-US" sz="1400" b="0" dirty="0" smtClean="0"/>
              <a:t>Briefly review the points on the slide</a:t>
            </a:r>
          </a:p>
          <a:p>
            <a:pPr marL="742950" lvl="1" indent="-285750">
              <a:lnSpc>
                <a:spcPct val="120000"/>
              </a:lnSpc>
              <a:buFont typeface="Arial"/>
              <a:buChar char="•"/>
            </a:pPr>
            <a:r>
              <a:rPr lang="en-US" sz="1400" b="0" dirty="0" smtClean="0"/>
              <a:t>Acknowledge messages identified by participants</a:t>
            </a:r>
          </a:p>
          <a:p>
            <a:pPr marL="742950" lvl="1" indent="-285750">
              <a:lnSpc>
                <a:spcPct val="120000"/>
              </a:lnSpc>
              <a:buFont typeface="Arial"/>
              <a:buChar char="•"/>
            </a:pPr>
            <a:r>
              <a:rPr lang="en-US" sz="1400" b="0" baseline="0" dirty="0" smtClean="0"/>
              <a:t>Briefly discuss any messages not </a:t>
            </a:r>
            <a:r>
              <a:rPr lang="en-US" sz="1400" b="0" dirty="0" smtClean="0"/>
              <a:t>identified by participants</a:t>
            </a:r>
            <a:endParaRPr lang="en-US" sz="1400" dirty="0"/>
          </a:p>
        </p:txBody>
      </p:sp>
      <p:sp>
        <p:nvSpPr>
          <p:cNvPr id="4" name="Slide Number Placeholder 3"/>
          <p:cNvSpPr>
            <a:spLocks noGrp="1"/>
          </p:cNvSpPr>
          <p:nvPr>
            <p:ph type="sldNum" sz="quarter" idx="10"/>
          </p:nvPr>
        </p:nvSpPr>
        <p:spPr/>
        <p:txBody>
          <a:bodyPr/>
          <a:lstStyle/>
          <a:p>
            <a:fld id="{E840347F-94D3-C746-BAFD-96B799996C57}" type="slidenum">
              <a:rPr lang="en-US" smtClean="0"/>
              <a:t>9</a:t>
            </a:fld>
            <a:endParaRPr lang="en-US" dirty="0"/>
          </a:p>
        </p:txBody>
      </p:sp>
    </p:spTree>
    <p:extLst>
      <p:ext uri="{BB962C8B-B14F-4D97-AF65-F5344CB8AC3E}">
        <p14:creationId xmlns:p14="http://schemas.microsoft.com/office/powerpoint/2010/main" val="2950439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_slides_fin_hr.pdf"/>
          <p:cNvPicPr>
            <a:picLocks noChangeAspect="1"/>
          </p:cNvPicPr>
          <p:nvPr userDrawn="1"/>
        </p:nvPicPr>
        <p:blipFill>
          <a:blip r:embed="rId2"/>
          <a:stretch>
            <a:fillRect/>
          </a:stretch>
        </p:blipFill>
        <p:spPr>
          <a:xfrm>
            <a:off x="2" y="5"/>
            <a:ext cx="9944862" cy="7027545"/>
          </a:xfrm>
          <a:prstGeom prst="rect">
            <a:avLst/>
          </a:prstGeom>
        </p:spPr>
      </p:pic>
      <p:sp>
        <p:nvSpPr>
          <p:cNvPr id="2" name="Title 1"/>
          <p:cNvSpPr>
            <a:spLocks noGrp="1"/>
          </p:cNvSpPr>
          <p:nvPr>
            <p:ph type="ctrTitle"/>
          </p:nvPr>
        </p:nvSpPr>
        <p:spPr>
          <a:xfrm>
            <a:off x="1475658" y="2130429"/>
            <a:ext cx="7920880" cy="1470025"/>
          </a:xfrm>
        </p:spPr>
        <p:txBody>
          <a:bodyPr/>
          <a:lstStyle>
            <a:lvl1pPr algn="l">
              <a:defRPr>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2195736" y="5445224"/>
            <a:ext cx="6400800" cy="841648"/>
          </a:xfrm>
        </p:spPr>
        <p:txBody>
          <a:bodyPr>
            <a:normAutofit/>
          </a:bodyPr>
          <a:lstStyle>
            <a:lvl1pPr marL="0" indent="0" algn="r">
              <a:buNone/>
              <a:defRPr sz="2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style/author</a:t>
            </a:r>
            <a:endParaRPr lang="en-AU" dirty="0"/>
          </a:p>
        </p:txBody>
      </p:sp>
    </p:spTree>
    <p:extLst>
      <p:ext uri="{BB962C8B-B14F-4D97-AF65-F5344CB8AC3E}">
        <p14:creationId xmlns:p14="http://schemas.microsoft.com/office/powerpoint/2010/main" val="63021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12589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39539222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410131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89198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4059156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930882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9" name="Slide Number Placeholder 8"/>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237185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5" name="Slide Number Placeholder 4"/>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46102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4" name="Slide Number Placeholder 3"/>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2791893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07992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14296080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19738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2404680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066C29-D27C-4228-B3DC-CBA394347DD9}" type="datetimeFigureOut">
              <a:rPr lang="en-AU" smtClean="0"/>
              <a:t>28/07/2016</a:t>
            </a:fld>
            <a:endParaRPr lang="en-AU"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309ED74-4CE5-4749-B1CA-C7E86DEEBD10}" type="slidenum">
              <a:rPr lang="en-AU" smtClean="0"/>
              <a:t>‹#›</a:t>
            </a:fld>
            <a:endParaRPr lang="en-AU" dirty="0"/>
          </a:p>
        </p:txBody>
      </p:sp>
    </p:spTree>
    <p:extLst>
      <p:ext uri="{BB962C8B-B14F-4D97-AF65-F5344CB8AC3E}">
        <p14:creationId xmlns:p14="http://schemas.microsoft.com/office/powerpoint/2010/main" val="34028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powerpoint_slides_fin_hr.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
            <a:ext cx="9944100"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75659" y="2130431"/>
            <a:ext cx="7920880" cy="1470025"/>
          </a:xfrm>
        </p:spPr>
        <p:txBody>
          <a:bodyPr/>
          <a:lstStyle>
            <a:lvl1pPr algn="l">
              <a:defRPr>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2195736" y="5445224"/>
            <a:ext cx="6400800" cy="841648"/>
          </a:xfrm>
        </p:spPr>
        <p:txBody>
          <a:bodyPr>
            <a:normAutofit/>
          </a:bodyPr>
          <a:lstStyle>
            <a:lvl1pPr marL="0" indent="0" algn="r">
              <a:buNone/>
              <a:defRPr sz="2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1608824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5"/>
          <p:cNvSpPr>
            <a:spLocks noGrp="1"/>
          </p:cNvSpPr>
          <p:nvPr>
            <p:ph type="sldNum" sz="quarter" idx="10"/>
          </p:nvPr>
        </p:nvSpPr>
        <p:spPr/>
        <p:txBody>
          <a:bodyPr/>
          <a:lstStyle>
            <a:lvl1pPr>
              <a:defRPr/>
            </a:lvl1pPr>
          </a:lstStyle>
          <a:p>
            <a:pPr>
              <a:defRPr/>
            </a:pPr>
            <a:fld id="{BEFF03B3-6F15-A248-827E-AFAAD9C4CDBB}" type="slidenum">
              <a:rPr lang="en-AU"/>
              <a:pPr>
                <a:defRPr/>
              </a:pPr>
              <a:t>‹#›</a:t>
            </a:fld>
            <a:endParaRPr lang="en-AU" dirty="0"/>
          </a:p>
        </p:txBody>
      </p:sp>
    </p:spTree>
    <p:extLst>
      <p:ext uri="{BB962C8B-B14F-4D97-AF65-F5344CB8AC3E}">
        <p14:creationId xmlns:p14="http://schemas.microsoft.com/office/powerpoint/2010/main" val="3207596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6"/>
            <a:ext cx="7772400" cy="1362075"/>
          </a:xfrm>
        </p:spPr>
        <p:txBody>
          <a:bodyPr anchor="t"/>
          <a:lstStyle>
            <a:lvl1pPr algn="l">
              <a:defRPr sz="4000" b="1" cap="all">
                <a:solidFill>
                  <a:srgbClr val="D2562B"/>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683568" y="120873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C6472D2-E3FA-3040-8BB0-0FFA92587AA7}" type="slidenum">
              <a:rPr lang="en-AU"/>
              <a:pPr>
                <a:defRPr/>
              </a:pPr>
              <a:t>‹#›</a:t>
            </a:fld>
            <a:endParaRPr lang="en-AU" dirty="0"/>
          </a:p>
        </p:txBody>
      </p:sp>
    </p:spTree>
    <p:extLst>
      <p:ext uri="{BB962C8B-B14F-4D97-AF65-F5344CB8AC3E}">
        <p14:creationId xmlns:p14="http://schemas.microsoft.com/office/powerpoint/2010/main" val="571875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5"/>
          <p:cNvSpPr>
            <a:spLocks noGrp="1"/>
          </p:cNvSpPr>
          <p:nvPr>
            <p:ph type="sldNum" sz="quarter" idx="10"/>
          </p:nvPr>
        </p:nvSpPr>
        <p:spPr/>
        <p:txBody>
          <a:bodyPr/>
          <a:lstStyle>
            <a:lvl1pPr>
              <a:defRPr/>
            </a:lvl1pPr>
          </a:lstStyle>
          <a:p>
            <a:pPr>
              <a:defRPr/>
            </a:pPr>
            <a:fld id="{9FE6A51D-79F6-894E-83D7-119726EE2C37}" type="slidenum">
              <a:rPr lang="en-AU"/>
              <a:pPr>
                <a:defRPr/>
              </a:pPr>
              <a:t>‹#›</a:t>
            </a:fld>
            <a:endParaRPr lang="en-AU" dirty="0"/>
          </a:p>
        </p:txBody>
      </p:sp>
    </p:spTree>
    <p:extLst>
      <p:ext uri="{BB962C8B-B14F-4D97-AF65-F5344CB8AC3E}">
        <p14:creationId xmlns:p14="http://schemas.microsoft.com/office/powerpoint/2010/main" val="2732958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5"/>
          <p:cNvSpPr>
            <a:spLocks noGrp="1"/>
          </p:cNvSpPr>
          <p:nvPr>
            <p:ph type="sldNum" sz="quarter" idx="10"/>
          </p:nvPr>
        </p:nvSpPr>
        <p:spPr/>
        <p:txBody>
          <a:bodyPr/>
          <a:lstStyle>
            <a:lvl1pPr>
              <a:defRPr/>
            </a:lvl1pPr>
          </a:lstStyle>
          <a:p>
            <a:pPr>
              <a:defRPr/>
            </a:pPr>
            <a:fld id="{6CE7B6AA-4DFB-E24A-8A09-D2CDC1782BB4}" type="slidenum">
              <a:rPr lang="en-AU"/>
              <a:pPr>
                <a:defRPr/>
              </a:pPr>
              <a:t>‹#›</a:t>
            </a:fld>
            <a:endParaRPr lang="en-AU" dirty="0"/>
          </a:p>
        </p:txBody>
      </p:sp>
    </p:spTree>
    <p:extLst>
      <p:ext uri="{BB962C8B-B14F-4D97-AF65-F5344CB8AC3E}">
        <p14:creationId xmlns:p14="http://schemas.microsoft.com/office/powerpoint/2010/main" val="2721540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5"/>
          <p:cNvSpPr>
            <a:spLocks noGrp="1"/>
          </p:cNvSpPr>
          <p:nvPr>
            <p:ph type="sldNum" sz="quarter" idx="10"/>
          </p:nvPr>
        </p:nvSpPr>
        <p:spPr/>
        <p:txBody>
          <a:bodyPr/>
          <a:lstStyle>
            <a:lvl1pPr>
              <a:defRPr/>
            </a:lvl1pPr>
          </a:lstStyle>
          <a:p>
            <a:pPr>
              <a:defRPr/>
            </a:pPr>
            <a:fld id="{FF64CDE1-BB29-2648-A8B8-1C7E5C3D48C1}" type="slidenum">
              <a:rPr lang="en-AU"/>
              <a:pPr>
                <a:defRPr/>
              </a:pPr>
              <a:t>‹#›</a:t>
            </a:fld>
            <a:endParaRPr lang="en-AU" dirty="0"/>
          </a:p>
        </p:txBody>
      </p:sp>
    </p:spTree>
    <p:extLst>
      <p:ext uri="{BB962C8B-B14F-4D97-AF65-F5344CB8AC3E}">
        <p14:creationId xmlns:p14="http://schemas.microsoft.com/office/powerpoint/2010/main" val="667393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B2806D2-AA97-E040-B5E9-3AB7074B8D09}" type="slidenum">
              <a:rPr lang="en-AU"/>
              <a:pPr>
                <a:defRPr/>
              </a:pPr>
              <a:t>‹#›</a:t>
            </a:fld>
            <a:endParaRPr lang="en-AU" dirty="0"/>
          </a:p>
        </p:txBody>
      </p:sp>
    </p:spTree>
    <p:extLst>
      <p:ext uri="{BB962C8B-B14F-4D97-AF65-F5344CB8AC3E}">
        <p14:creationId xmlns:p14="http://schemas.microsoft.com/office/powerpoint/2010/main" val="387193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4"/>
            <a:ext cx="7772400" cy="1362075"/>
          </a:xfrm>
        </p:spPr>
        <p:txBody>
          <a:bodyPr anchor="t"/>
          <a:lstStyle>
            <a:lvl1pPr algn="l">
              <a:defRPr sz="4000" b="1" cap="all">
                <a:solidFill>
                  <a:srgbClr val="D2562B"/>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683568" y="120873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95978451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6466639-3359-B342-8C94-AA4E7A6A5356}" type="slidenum">
              <a:rPr lang="en-AU"/>
              <a:pPr>
                <a:defRPr/>
              </a:pPr>
              <a:t>‹#›</a:t>
            </a:fld>
            <a:endParaRPr lang="en-AU" dirty="0"/>
          </a:p>
        </p:txBody>
      </p:sp>
    </p:spTree>
    <p:extLst>
      <p:ext uri="{BB962C8B-B14F-4D97-AF65-F5344CB8AC3E}">
        <p14:creationId xmlns:p14="http://schemas.microsoft.com/office/powerpoint/2010/main" val="3086623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293096"/>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81"/>
            <a:ext cx="5486400" cy="368032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63688" y="485983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514D5F5-9DAC-BE48-B80A-D7769D56C798}" type="slidenum">
              <a:rPr lang="en-AU"/>
              <a:pPr>
                <a:defRPr/>
              </a:pPr>
              <a:t>‹#›</a:t>
            </a:fld>
            <a:endParaRPr lang="en-AU" dirty="0"/>
          </a:p>
        </p:txBody>
      </p:sp>
    </p:spTree>
    <p:extLst>
      <p:ext uri="{BB962C8B-B14F-4D97-AF65-F5344CB8AC3E}">
        <p14:creationId xmlns:p14="http://schemas.microsoft.com/office/powerpoint/2010/main" val="1292156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5"/>
          <p:cNvSpPr>
            <a:spLocks noGrp="1"/>
          </p:cNvSpPr>
          <p:nvPr>
            <p:ph type="sldNum" sz="quarter" idx="10"/>
          </p:nvPr>
        </p:nvSpPr>
        <p:spPr/>
        <p:txBody>
          <a:bodyPr/>
          <a:lstStyle>
            <a:lvl1pPr>
              <a:defRPr/>
            </a:lvl1pPr>
          </a:lstStyle>
          <a:p>
            <a:pPr>
              <a:defRPr/>
            </a:pPr>
            <a:fld id="{3BF0ACCE-266E-9D4A-8228-BBA109524B70}" type="slidenum">
              <a:rPr lang="en-AU"/>
              <a:pPr>
                <a:defRPr/>
              </a:pPr>
              <a:t>‹#›</a:t>
            </a:fld>
            <a:endParaRPr lang="en-AU" dirty="0"/>
          </a:p>
        </p:txBody>
      </p:sp>
    </p:spTree>
    <p:extLst>
      <p:ext uri="{BB962C8B-B14F-4D97-AF65-F5344CB8AC3E}">
        <p14:creationId xmlns:p14="http://schemas.microsoft.com/office/powerpoint/2010/main" val="3121996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5"/>
          <p:cNvSpPr>
            <a:spLocks noGrp="1"/>
          </p:cNvSpPr>
          <p:nvPr>
            <p:ph type="sldNum" sz="quarter" idx="10"/>
          </p:nvPr>
        </p:nvSpPr>
        <p:spPr/>
        <p:txBody>
          <a:bodyPr/>
          <a:lstStyle>
            <a:lvl1pPr>
              <a:defRPr/>
            </a:lvl1pPr>
          </a:lstStyle>
          <a:p>
            <a:pPr>
              <a:defRPr/>
            </a:pPr>
            <a:fld id="{E2374B7F-14E0-1046-BDE9-B0AE3B2E2FDA}" type="slidenum">
              <a:rPr lang="en-AU"/>
              <a:pPr>
                <a:defRPr/>
              </a:pPr>
              <a:t>‹#›</a:t>
            </a:fld>
            <a:endParaRPr lang="en-AU" dirty="0"/>
          </a:p>
        </p:txBody>
      </p:sp>
    </p:spTree>
    <p:extLst>
      <p:ext uri="{BB962C8B-B14F-4D97-AF65-F5344CB8AC3E}">
        <p14:creationId xmlns:p14="http://schemas.microsoft.com/office/powerpoint/2010/main" val="3845806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E8D8D951-7413-E64F-AEC0-53B16F996C61}" type="datetimeFigureOut">
              <a:rPr lang="en-AU"/>
              <a:pPr>
                <a:defRPr/>
              </a:pPr>
              <a:t>28/07/2016</a:t>
            </a:fld>
            <a:endParaRPr lang="en-AU"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49D8D0FB-C309-704A-AB48-770BCF0A7FF2}" type="slidenum">
              <a:rPr lang="en-AU"/>
              <a:pPr>
                <a:defRPr/>
              </a:pPr>
              <a:t>‹#›</a:t>
            </a:fld>
            <a:endParaRPr lang="en-AU" dirty="0"/>
          </a:p>
        </p:txBody>
      </p:sp>
    </p:spTree>
    <p:extLst>
      <p:ext uri="{BB962C8B-B14F-4D97-AF65-F5344CB8AC3E}">
        <p14:creationId xmlns:p14="http://schemas.microsoft.com/office/powerpoint/2010/main" val="2202731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1BED8E7B-B3FC-1041-A2DD-8A6FA109E966}" type="datetimeFigureOut">
              <a:rPr lang="en-AU"/>
              <a:pPr>
                <a:defRPr/>
              </a:pPr>
              <a:t>28/07/2016</a:t>
            </a:fld>
            <a:endParaRPr lang="en-AU"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A2C1300C-A880-9F40-B049-BC9346434430}" type="slidenum">
              <a:rPr lang="en-AU"/>
              <a:pPr>
                <a:defRPr/>
              </a:pPr>
              <a:t>‹#›</a:t>
            </a:fld>
            <a:endParaRPr lang="en-AU" dirty="0"/>
          </a:p>
        </p:txBody>
      </p:sp>
    </p:spTree>
    <p:extLst>
      <p:ext uri="{BB962C8B-B14F-4D97-AF65-F5344CB8AC3E}">
        <p14:creationId xmlns:p14="http://schemas.microsoft.com/office/powerpoint/2010/main" val="2995643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4672B112-8533-524C-8AC9-073260A7368A}" type="datetimeFigureOut">
              <a:rPr lang="en-AU"/>
              <a:pPr>
                <a:defRPr/>
              </a:pPr>
              <a:t>28/07/2016</a:t>
            </a:fld>
            <a:endParaRPr lang="en-AU"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CD97CF6D-0430-044D-8A3D-7037C2559E79}" type="slidenum">
              <a:rPr lang="en-AU"/>
              <a:pPr>
                <a:defRPr/>
              </a:pPr>
              <a:t>‹#›</a:t>
            </a:fld>
            <a:endParaRPr lang="en-AU" dirty="0"/>
          </a:p>
        </p:txBody>
      </p:sp>
    </p:spTree>
    <p:extLst>
      <p:ext uri="{BB962C8B-B14F-4D97-AF65-F5344CB8AC3E}">
        <p14:creationId xmlns:p14="http://schemas.microsoft.com/office/powerpoint/2010/main" val="3242810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C9C247BD-A6E9-7742-802C-FD8A1A340431}" type="datetimeFigureOut">
              <a:rPr lang="en-AU"/>
              <a:pPr>
                <a:defRPr/>
              </a:pPr>
              <a:t>28/07/2016</a:t>
            </a:fld>
            <a:endParaRPr lang="en-AU"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4B6CB14B-81B8-964C-BBE2-0C5BFC6D9359}" type="slidenum">
              <a:rPr lang="en-AU"/>
              <a:pPr>
                <a:defRPr/>
              </a:pPr>
              <a:t>‹#›</a:t>
            </a:fld>
            <a:endParaRPr lang="en-AU" dirty="0"/>
          </a:p>
        </p:txBody>
      </p:sp>
    </p:spTree>
    <p:extLst>
      <p:ext uri="{BB962C8B-B14F-4D97-AF65-F5344CB8AC3E}">
        <p14:creationId xmlns:p14="http://schemas.microsoft.com/office/powerpoint/2010/main" val="129501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6D1FB4AF-E0CC-0442-92A2-D18C55B37A7A}" type="datetimeFigureOut">
              <a:rPr lang="en-AU"/>
              <a:pPr>
                <a:defRPr/>
              </a:pPr>
              <a:t>28/07/2016</a:t>
            </a:fld>
            <a:endParaRPr lang="en-AU" dirty="0"/>
          </a:p>
        </p:txBody>
      </p:sp>
      <p:sp>
        <p:nvSpPr>
          <p:cNvPr id="8" name="Footer Placeholder 7"/>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25712630-7670-D94F-8497-85816DA91735}" type="slidenum">
              <a:rPr lang="en-AU"/>
              <a:pPr>
                <a:defRPr/>
              </a:pPr>
              <a:t>‹#›</a:t>
            </a:fld>
            <a:endParaRPr lang="en-AU" dirty="0"/>
          </a:p>
        </p:txBody>
      </p:sp>
    </p:spTree>
    <p:extLst>
      <p:ext uri="{BB962C8B-B14F-4D97-AF65-F5344CB8AC3E}">
        <p14:creationId xmlns:p14="http://schemas.microsoft.com/office/powerpoint/2010/main" val="3873544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14FA288A-B654-8E40-963C-436394438E7D}" type="datetimeFigureOut">
              <a:rPr lang="en-AU"/>
              <a:pPr>
                <a:defRPr/>
              </a:pPr>
              <a:t>28/07/2016</a:t>
            </a:fld>
            <a:endParaRPr lang="en-AU" dirty="0"/>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98989C0B-DD00-B941-8B3E-8011E35B19DA}" type="slidenum">
              <a:rPr lang="en-AU"/>
              <a:pPr>
                <a:defRPr/>
              </a:pPr>
              <a:t>‹#›</a:t>
            </a:fld>
            <a:endParaRPr lang="en-AU" dirty="0"/>
          </a:p>
        </p:txBody>
      </p:sp>
    </p:spTree>
    <p:extLst>
      <p:ext uri="{BB962C8B-B14F-4D97-AF65-F5344CB8AC3E}">
        <p14:creationId xmlns:p14="http://schemas.microsoft.com/office/powerpoint/2010/main" val="253220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485331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594E0791-22EB-AC40-875B-91E339080891}" type="datetimeFigureOut">
              <a:rPr lang="en-AU"/>
              <a:pPr>
                <a:defRPr/>
              </a:pPr>
              <a:t>28/07/2016</a:t>
            </a:fld>
            <a:endParaRPr lang="en-AU" dirty="0"/>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A786F24B-DC89-8E44-84AB-15CCDE1CD15C}" type="slidenum">
              <a:rPr lang="en-AU"/>
              <a:pPr>
                <a:defRPr/>
              </a:pPr>
              <a:t>‹#›</a:t>
            </a:fld>
            <a:endParaRPr lang="en-AU" dirty="0"/>
          </a:p>
        </p:txBody>
      </p:sp>
    </p:spTree>
    <p:extLst>
      <p:ext uri="{BB962C8B-B14F-4D97-AF65-F5344CB8AC3E}">
        <p14:creationId xmlns:p14="http://schemas.microsoft.com/office/powerpoint/2010/main" val="3370528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8C9FE964-1867-F443-8A6E-A3A0711A72AB}" type="datetimeFigureOut">
              <a:rPr lang="en-AU"/>
              <a:pPr>
                <a:defRPr/>
              </a:pPr>
              <a:t>28/07/2016</a:t>
            </a:fld>
            <a:endParaRPr lang="en-AU"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6DEC3A96-293D-9144-B17A-B4CB15E89D83}" type="slidenum">
              <a:rPr lang="en-AU"/>
              <a:pPr>
                <a:defRPr/>
              </a:pPr>
              <a:t>‹#›</a:t>
            </a:fld>
            <a:endParaRPr lang="en-AU" dirty="0"/>
          </a:p>
        </p:txBody>
      </p:sp>
    </p:spTree>
    <p:extLst>
      <p:ext uri="{BB962C8B-B14F-4D97-AF65-F5344CB8AC3E}">
        <p14:creationId xmlns:p14="http://schemas.microsoft.com/office/powerpoint/2010/main" val="1227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312B375D-6A46-E248-84F7-EB2379D5BD39}" type="datetimeFigureOut">
              <a:rPr lang="en-AU"/>
              <a:pPr>
                <a:defRPr/>
              </a:pPr>
              <a:t>28/07/2016</a:t>
            </a:fld>
            <a:endParaRPr lang="en-AU"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659A9EF0-9E9E-8A49-B583-2728D7DB55A2}" type="slidenum">
              <a:rPr lang="en-AU"/>
              <a:pPr>
                <a:defRPr/>
              </a:pPr>
              <a:t>‹#›</a:t>
            </a:fld>
            <a:endParaRPr lang="en-AU" dirty="0"/>
          </a:p>
        </p:txBody>
      </p:sp>
    </p:spTree>
    <p:extLst>
      <p:ext uri="{BB962C8B-B14F-4D97-AF65-F5344CB8AC3E}">
        <p14:creationId xmlns:p14="http://schemas.microsoft.com/office/powerpoint/2010/main" val="1624232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6ACB7216-9404-8341-A45D-57B3938BE38D}" type="datetimeFigureOut">
              <a:rPr lang="en-AU"/>
              <a:pPr>
                <a:defRPr/>
              </a:pPr>
              <a:t>28/07/2016</a:t>
            </a:fld>
            <a:endParaRPr lang="en-AU"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9CF3D104-B03C-D842-82F4-DD0BDAF6B903}" type="slidenum">
              <a:rPr lang="en-AU"/>
              <a:pPr>
                <a:defRPr/>
              </a:pPr>
              <a:t>‹#›</a:t>
            </a:fld>
            <a:endParaRPr lang="en-AU" dirty="0"/>
          </a:p>
        </p:txBody>
      </p:sp>
    </p:spTree>
    <p:extLst>
      <p:ext uri="{BB962C8B-B14F-4D97-AF65-F5344CB8AC3E}">
        <p14:creationId xmlns:p14="http://schemas.microsoft.com/office/powerpoint/2010/main" val="187370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55E3EFC3-3557-4B4D-AEAF-4A5F4096F015}" type="datetimeFigureOut">
              <a:rPr lang="en-AU"/>
              <a:pPr>
                <a:defRPr/>
              </a:pPr>
              <a:t>28/07/2016</a:t>
            </a:fld>
            <a:endParaRPr lang="en-AU"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en-AU"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EE003458-8D77-5F42-BEC2-A36DA8E75094}" type="slidenum">
              <a:rPr lang="en-AU"/>
              <a:pPr>
                <a:defRPr/>
              </a:pPr>
              <a:t>‹#›</a:t>
            </a:fld>
            <a:endParaRPr lang="en-AU" dirty="0"/>
          </a:p>
        </p:txBody>
      </p:sp>
    </p:spTree>
    <p:extLst>
      <p:ext uri="{BB962C8B-B14F-4D97-AF65-F5344CB8AC3E}">
        <p14:creationId xmlns:p14="http://schemas.microsoft.com/office/powerpoint/2010/main" val="1306684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_slides_fin_hr.pdf"/>
          <p:cNvPicPr>
            <a:picLocks noChangeAspect="1"/>
          </p:cNvPicPr>
          <p:nvPr userDrawn="1"/>
        </p:nvPicPr>
        <p:blipFill>
          <a:blip r:embed="rId2"/>
          <a:stretch>
            <a:fillRect/>
          </a:stretch>
        </p:blipFill>
        <p:spPr>
          <a:xfrm>
            <a:off x="0" y="1"/>
            <a:ext cx="9944862" cy="7027545"/>
          </a:xfrm>
          <a:prstGeom prst="rect">
            <a:avLst/>
          </a:prstGeom>
        </p:spPr>
      </p:pic>
      <p:sp>
        <p:nvSpPr>
          <p:cNvPr id="2" name="Title 1"/>
          <p:cNvSpPr>
            <a:spLocks noGrp="1"/>
          </p:cNvSpPr>
          <p:nvPr>
            <p:ph type="ctrTitle"/>
          </p:nvPr>
        </p:nvSpPr>
        <p:spPr>
          <a:xfrm>
            <a:off x="1475656" y="2130425"/>
            <a:ext cx="7920880" cy="1470025"/>
          </a:xfrm>
        </p:spPr>
        <p:txBody>
          <a:bodyPr/>
          <a:lstStyle>
            <a:lvl1pPr algn="l">
              <a:defRPr>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2195736" y="5445224"/>
            <a:ext cx="6400800" cy="841648"/>
          </a:xfrm>
        </p:spPr>
        <p:txBody>
          <a:bodyPr>
            <a:normAutofit/>
          </a:bodyPr>
          <a:lstStyle>
            <a:lvl1pPr marL="0" indent="0" algn="r">
              <a:buNone/>
              <a:defRPr sz="2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style/author</a:t>
            </a:r>
            <a:endParaRPr lang="en-AU" dirty="0"/>
          </a:p>
        </p:txBody>
      </p:sp>
    </p:spTree>
    <p:extLst>
      <p:ext uri="{BB962C8B-B14F-4D97-AF65-F5344CB8AC3E}">
        <p14:creationId xmlns:p14="http://schemas.microsoft.com/office/powerpoint/2010/main" val="630212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42960809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0"/>
            <a:ext cx="7772400" cy="1362075"/>
          </a:xfrm>
        </p:spPr>
        <p:txBody>
          <a:bodyPr anchor="t"/>
          <a:lstStyle>
            <a:lvl1pPr algn="l">
              <a:defRPr sz="4000" b="1" cap="all">
                <a:solidFill>
                  <a:srgbClr val="D2562B"/>
                </a:solidFill>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683568" y="120873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95978451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485331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Slide Number Placeholder 8"/>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412106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Slide Number Placeholder 8"/>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41210609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3201824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2061018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2870990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293096"/>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3680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63688" y="485983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187842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25899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395392223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6" name="Slide Number Placeholder 5"/>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41013104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6" name="Slide Number Placeholder 5"/>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8919896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6" name="Slide Number Placeholder 5"/>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40591562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7" name="Slide Number Placeholder 6"/>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93088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32018244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9" name="Slide Number Placeholder 8"/>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237185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5" name="Slide Number Placeholder 4"/>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46102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4" name="Slide Number Placeholder 3"/>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2791893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7" name="Slide Number Placeholder 6"/>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079929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7" name="Slide Number Placeholder 6"/>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97380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6" name="Slide Number Placeholder 5"/>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2404680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066C29-D27C-4228-B3DC-CBA394347DD9}" type="datetimeFigureOut">
              <a:rPr lang="en-AU" smtClean="0">
                <a:solidFill>
                  <a:prstClr val="black"/>
                </a:solidFill>
                <a:latin typeface="Calibri"/>
              </a:rPr>
              <a:pPr/>
              <a:t>28/07/2016</a:t>
            </a:fld>
            <a:endParaRPr lang="en-AU"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prstClr val="black"/>
              </a:solidFill>
              <a:latin typeface="Calibri"/>
            </a:endParaRPr>
          </a:p>
        </p:txBody>
      </p:sp>
      <p:sp>
        <p:nvSpPr>
          <p:cNvPr id="6" name="Slide Number Placeholder 5"/>
          <p:cNvSpPr>
            <a:spLocks noGrp="1"/>
          </p:cNvSpPr>
          <p:nvPr>
            <p:ph type="sldNum" sz="quarter" idx="12"/>
          </p:nvPr>
        </p:nvSpPr>
        <p:spPr/>
        <p:txBody>
          <a:body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34028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206101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287099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293096"/>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9"/>
            <a:ext cx="5486400" cy="3680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63688" y="485983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6E582A5-89CA-4C74-90A4-F70480A0C06B}" type="slidenum">
              <a:rPr lang="en-AU" smtClean="0"/>
              <a:t>‹#›</a:t>
            </a:fld>
            <a:endParaRPr lang="en-AU" dirty="0"/>
          </a:p>
        </p:txBody>
      </p:sp>
    </p:spTree>
    <p:extLst>
      <p:ext uri="{BB962C8B-B14F-4D97-AF65-F5344CB8AC3E}">
        <p14:creationId xmlns:p14="http://schemas.microsoft.com/office/powerpoint/2010/main" val="118784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_slides_fin_hr.pdf"/>
          <p:cNvPicPr>
            <a:picLocks noChangeAspect="1"/>
          </p:cNvPicPr>
          <p:nvPr userDrawn="1"/>
        </p:nvPicPr>
        <p:blipFill rotWithShape="1">
          <a:blip r:embed="rId13"/>
          <a:srcRect t="14483"/>
          <a:stretch/>
        </p:blipFill>
        <p:spPr>
          <a:xfrm>
            <a:off x="1" y="1343278"/>
            <a:ext cx="9171038" cy="5542106"/>
          </a:xfrm>
          <a:prstGeom prst="rect">
            <a:avLst/>
          </a:prstGeom>
        </p:spPr>
      </p:pic>
      <p:sp>
        <p:nvSpPr>
          <p:cNvPr id="2" name="Title Placeholder 1"/>
          <p:cNvSpPr>
            <a:spLocks noGrp="1"/>
          </p:cNvSpPr>
          <p:nvPr>
            <p:ph type="title"/>
          </p:nvPr>
        </p:nvSpPr>
        <p:spPr>
          <a:xfrm>
            <a:off x="457200" y="485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10" name="Rectangle 9"/>
          <p:cNvSpPr/>
          <p:nvPr userDrawn="1"/>
        </p:nvSpPr>
        <p:spPr>
          <a:xfrm>
            <a:off x="323530" y="6116666"/>
            <a:ext cx="1296145" cy="55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582A5-89CA-4C74-90A4-F70480A0C06B}" type="slidenum">
              <a:rPr lang="en-AU" smtClean="0"/>
              <a:t>‹#›</a:t>
            </a:fld>
            <a:endParaRPr lang="en-AU"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2" y="116636"/>
            <a:ext cx="1368152" cy="52763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530" y="6116670"/>
            <a:ext cx="936104" cy="414407"/>
          </a:xfrm>
          <a:prstGeom prst="rect">
            <a:avLst/>
          </a:prstGeom>
        </p:spPr>
      </p:pic>
    </p:spTree>
    <p:extLst>
      <p:ext uri="{BB962C8B-B14F-4D97-AF65-F5344CB8AC3E}">
        <p14:creationId xmlns:p14="http://schemas.microsoft.com/office/powerpoint/2010/main" val="61542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9ED74-4CE5-4749-B1CA-C7E86DEEBD10}" type="slidenum">
              <a:rPr lang="en-AU" smtClean="0"/>
              <a:t>‹#›</a:t>
            </a:fld>
            <a:endParaRPr lang="en-AU"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522" y="116636"/>
            <a:ext cx="1368152" cy="527635"/>
          </a:xfrm>
          <a:prstGeom prst="rect">
            <a:avLst/>
          </a:prstGeom>
        </p:spPr>
      </p:pic>
      <p:sp>
        <p:nvSpPr>
          <p:cNvPr id="9" name="Title Placeholder 1"/>
          <p:cNvSpPr>
            <a:spLocks noGrp="1"/>
          </p:cNvSpPr>
          <p:nvPr>
            <p:ph type="title"/>
          </p:nvPr>
        </p:nvSpPr>
        <p:spPr>
          <a:xfrm>
            <a:off x="457200" y="485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10"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3" name="Picture 12"/>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136602">
            <a:off x="6205303" y="4920319"/>
            <a:ext cx="2667005" cy="1511811"/>
          </a:xfrm>
          <a:prstGeom prst="rect">
            <a:avLst/>
          </a:prstGeom>
        </p:spPr>
      </p:pic>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9632" y="6148543"/>
            <a:ext cx="900000" cy="398424"/>
          </a:xfrm>
          <a:prstGeom prst="rect">
            <a:avLst/>
          </a:prstGeom>
        </p:spPr>
      </p:pic>
    </p:spTree>
    <p:extLst>
      <p:ext uri="{BB962C8B-B14F-4D97-AF65-F5344CB8AC3E}">
        <p14:creationId xmlns:p14="http://schemas.microsoft.com/office/powerpoint/2010/main" val="2825918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slides_fin_hr.pdf"/>
          <p:cNvPicPr>
            <a:picLocks noChangeAspect="1"/>
          </p:cNvPicPr>
          <p:nvPr userDrawn="1"/>
        </p:nvPicPr>
        <p:blipFill>
          <a:blip r:embed="rId13">
            <a:extLst>
              <a:ext uri="{28A0092B-C50C-407E-A947-70E740481C1C}">
                <a14:useLocalDpi xmlns:a14="http://schemas.microsoft.com/office/drawing/2010/main" val="0"/>
              </a:ext>
            </a:extLst>
          </a:blip>
          <a:srcRect t="14484"/>
          <a:stretch>
            <a:fillRect/>
          </a:stretch>
        </p:blipFill>
        <p:spPr bwMode="auto">
          <a:xfrm>
            <a:off x="1" y="1343028"/>
            <a:ext cx="9170377"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323850" y="6116638"/>
            <a:ext cx="1295400" cy="5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solidFill>
                <a:prstClr val="white"/>
              </a:solidFill>
              <a:latin typeface="Calibri"/>
            </a:endParaRPr>
          </a:p>
        </p:txBody>
      </p:sp>
      <p:sp>
        <p:nvSpPr>
          <p:cNvPr id="1028" name="Title Placeholder 1"/>
          <p:cNvSpPr>
            <a:spLocks noGrp="1"/>
          </p:cNvSpPr>
          <p:nvPr>
            <p:ph type="title"/>
          </p:nvPr>
        </p:nvSpPr>
        <p:spPr bwMode="auto">
          <a:xfrm>
            <a:off x="457200" y="4857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9"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fontAlgn="base">
              <a:spcBef>
                <a:spcPct val="0"/>
              </a:spcBef>
              <a:spcAft>
                <a:spcPct val="0"/>
              </a:spcAft>
              <a:defRPr/>
            </a:pPr>
            <a:fld id="{A5AB3648-EF36-9042-AD6B-A9FABA4501D8}" type="slidenum">
              <a:rPr lang="en-AU">
                <a:ea typeface="ＭＳ Ｐゴシック" charset="0"/>
              </a:rPr>
              <a:pPr fontAlgn="base">
                <a:spcBef>
                  <a:spcPct val="0"/>
                </a:spcBef>
                <a:spcAft>
                  <a:spcPct val="0"/>
                </a:spcAft>
                <a:defRPr/>
              </a:pPr>
              <a:t>‹#›</a:t>
            </a:fld>
            <a:endParaRPr lang="en-AU" dirty="0">
              <a:ea typeface="ＭＳ Ｐゴシック" charset="0"/>
            </a:endParaRPr>
          </a:p>
        </p:txBody>
      </p:sp>
      <p:pic>
        <p:nvPicPr>
          <p:cNvPr id="1031"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0583" y="115891"/>
            <a:ext cx="1368669"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23852" y="6116641"/>
            <a:ext cx="93491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ＭＳ Ｐゴシック" charset="0"/>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E18DB7E-71A8-9C4B-AF87-AA05E3383DD4}" type="slidenum">
              <a:rPr lang="en-AU"/>
              <a:pPr>
                <a:defRPr/>
              </a:pPr>
              <a:t>‹#›</a:t>
            </a:fld>
            <a:endParaRPr lang="en-AU" dirty="0"/>
          </a:p>
        </p:txBody>
      </p:sp>
      <p:pic>
        <p:nvPicPr>
          <p:cNvPr id="13315"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583" y="115891"/>
            <a:ext cx="1368669"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Placeholder 1"/>
          <p:cNvSpPr>
            <a:spLocks noGrp="1"/>
          </p:cNvSpPr>
          <p:nvPr>
            <p:ph type="title"/>
          </p:nvPr>
        </p:nvSpPr>
        <p:spPr bwMode="auto">
          <a:xfrm>
            <a:off x="457200" y="4857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3317"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3318" name="Picture 12"/>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36602">
            <a:off x="6205904" y="4919666"/>
            <a:ext cx="26670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60486" y="6148388"/>
            <a:ext cx="898281"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ＭＳ Ｐゴシック" charset="0"/>
          <a:cs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ea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_slides_fin_hr.pdf"/>
          <p:cNvPicPr>
            <a:picLocks noChangeAspect="1"/>
          </p:cNvPicPr>
          <p:nvPr userDrawn="1"/>
        </p:nvPicPr>
        <p:blipFill rotWithShape="1">
          <a:blip r:embed="rId13"/>
          <a:srcRect t="14483"/>
          <a:stretch/>
        </p:blipFill>
        <p:spPr>
          <a:xfrm>
            <a:off x="1" y="1343278"/>
            <a:ext cx="9171038" cy="5542106"/>
          </a:xfrm>
          <a:prstGeom prst="rect">
            <a:avLst/>
          </a:prstGeom>
        </p:spPr>
      </p:pic>
      <p:sp>
        <p:nvSpPr>
          <p:cNvPr id="2" name="Title Placeholder 1"/>
          <p:cNvSpPr>
            <a:spLocks noGrp="1"/>
          </p:cNvSpPr>
          <p:nvPr>
            <p:ph type="title"/>
          </p:nvPr>
        </p:nvSpPr>
        <p:spPr>
          <a:xfrm>
            <a:off x="457200" y="485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10" name="Rectangle 9"/>
          <p:cNvSpPr/>
          <p:nvPr userDrawn="1"/>
        </p:nvSpPr>
        <p:spPr>
          <a:xfrm>
            <a:off x="323528" y="6116666"/>
            <a:ext cx="1296145" cy="55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latin typeface="Calibri"/>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582A5-89CA-4C74-90A4-F70480A0C06B}"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1" y="116632"/>
            <a:ext cx="1368152" cy="52763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528" y="6116666"/>
            <a:ext cx="936104" cy="414407"/>
          </a:xfrm>
          <a:prstGeom prst="rect">
            <a:avLst/>
          </a:prstGeom>
        </p:spPr>
      </p:pic>
    </p:spTree>
    <p:extLst>
      <p:ext uri="{BB962C8B-B14F-4D97-AF65-F5344CB8AC3E}">
        <p14:creationId xmlns:p14="http://schemas.microsoft.com/office/powerpoint/2010/main" val="6154238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9ED74-4CE5-4749-B1CA-C7E86DEEBD10}" type="slidenum">
              <a:rPr lang="en-AU" smtClean="0">
                <a:solidFill>
                  <a:prstClr val="black">
                    <a:tint val="75000"/>
                  </a:prstClr>
                </a:solidFill>
                <a:latin typeface="Calibri"/>
              </a:rPr>
              <a:pPr/>
              <a:t>‹#›</a:t>
            </a:fld>
            <a:endParaRPr lang="en-AU" dirty="0">
              <a:solidFill>
                <a:prstClr val="black">
                  <a:tint val="75000"/>
                </a:prstClr>
              </a:solidFill>
              <a:latin typeface="Calibri"/>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521" y="116632"/>
            <a:ext cx="1368152" cy="527635"/>
          </a:xfrm>
          <a:prstGeom prst="rect">
            <a:avLst/>
          </a:prstGeom>
        </p:spPr>
      </p:pic>
      <p:sp>
        <p:nvSpPr>
          <p:cNvPr id="9" name="Title Placeholder 1"/>
          <p:cNvSpPr>
            <a:spLocks noGrp="1"/>
          </p:cNvSpPr>
          <p:nvPr>
            <p:ph type="title"/>
          </p:nvPr>
        </p:nvSpPr>
        <p:spPr>
          <a:xfrm>
            <a:off x="457200" y="485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10"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3" name="Picture 12"/>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136602">
            <a:off x="6205301" y="4920315"/>
            <a:ext cx="2667005" cy="1511811"/>
          </a:xfrm>
          <a:prstGeom prst="rect">
            <a:avLst/>
          </a:prstGeom>
        </p:spPr>
      </p:pic>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9632" y="6148543"/>
            <a:ext cx="900000" cy="398424"/>
          </a:xfrm>
          <a:prstGeom prst="rect">
            <a:avLst/>
          </a:prstGeom>
        </p:spPr>
      </p:pic>
    </p:spTree>
    <p:extLst>
      <p:ext uri="{BB962C8B-B14F-4D97-AF65-F5344CB8AC3E}">
        <p14:creationId xmlns:p14="http://schemas.microsoft.com/office/powerpoint/2010/main" val="28259181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2800" dirty="0" smtClean="0"/>
              <a:t>Providing smoking cessation support for Aboriginal pregnant women and mothers</a:t>
            </a:r>
            <a:endParaRPr lang="en-AU" sz="2800" dirty="0"/>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177097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Exploring challenges</a:t>
            </a:r>
            <a:endParaRPr lang="en-AU" sz="2800" b="1" dirty="0"/>
          </a:p>
        </p:txBody>
      </p:sp>
      <p:sp>
        <p:nvSpPr>
          <p:cNvPr id="3" name="Content Placeholder 2"/>
          <p:cNvSpPr>
            <a:spLocks noGrp="1"/>
          </p:cNvSpPr>
          <p:nvPr>
            <p:ph idx="1"/>
          </p:nvPr>
        </p:nvSpPr>
        <p:spPr>
          <a:xfrm>
            <a:off x="457200" y="1412780"/>
            <a:ext cx="8229600" cy="4713387"/>
          </a:xfrm>
        </p:spPr>
        <p:txBody>
          <a:bodyPr>
            <a:normAutofit/>
          </a:bodyPr>
          <a:lstStyle/>
          <a:p>
            <a:r>
              <a:rPr lang="en-AU" sz="2400" dirty="0" smtClean="0"/>
              <a:t>Work in small </a:t>
            </a:r>
            <a:r>
              <a:rPr lang="en-AU" sz="2400" dirty="0"/>
              <a:t>groups (at your table</a:t>
            </a:r>
            <a:r>
              <a:rPr lang="en-AU" sz="2400" dirty="0" smtClean="0"/>
              <a:t>)</a:t>
            </a:r>
            <a:endParaRPr lang="en-AU" sz="2400" dirty="0"/>
          </a:p>
          <a:p>
            <a:r>
              <a:rPr lang="en-AU" sz="2400" dirty="0" smtClean="0"/>
              <a:t>Use a ‘mud </a:t>
            </a:r>
            <a:r>
              <a:rPr lang="en-AU" sz="2400" dirty="0"/>
              <a:t>map’ to </a:t>
            </a:r>
            <a:r>
              <a:rPr lang="en-AU" sz="2400" dirty="0" smtClean="0"/>
              <a:t>write down </a:t>
            </a:r>
            <a:r>
              <a:rPr lang="en-AU" sz="2400" dirty="0"/>
              <a:t>at least three things you find challenging when raising smoking and supporting Aboriginal women to </a:t>
            </a:r>
            <a:r>
              <a:rPr lang="en-AU" sz="2400" dirty="0" smtClean="0"/>
              <a:t>quit</a:t>
            </a:r>
            <a:endParaRPr lang="en-AU" sz="2400" dirty="0"/>
          </a:p>
          <a:p>
            <a:pPr marL="857250" lvl="1" indent="-457200">
              <a:buFont typeface="+mj-lt"/>
              <a:buAutoNum type="arabicPeriod"/>
            </a:pPr>
            <a:endParaRPr lang="en-AU" sz="1600" i="1" dirty="0" smtClean="0"/>
          </a:p>
          <a:p>
            <a:pPr marL="857250" lvl="1" indent="-457200">
              <a:buFont typeface="+mj-lt"/>
              <a:buAutoNum type="arabicPeriod"/>
            </a:pPr>
            <a:endParaRPr lang="en-AU" sz="1600" i="1" dirty="0"/>
          </a:p>
          <a:p>
            <a:pPr marL="857250" lvl="1" indent="-457200">
              <a:buFont typeface="+mj-lt"/>
              <a:buAutoNum type="arabicPeriod"/>
            </a:pPr>
            <a:endParaRPr lang="en-AU" sz="1600" i="1" dirty="0" smtClean="0"/>
          </a:p>
          <a:p>
            <a:pPr marL="857250" lvl="1" indent="-457200">
              <a:buFont typeface="+mj-lt"/>
              <a:buAutoNum type="arabicPeriod"/>
            </a:pPr>
            <a:endParaRPr lang="en-AU" sz="1600" i="1" dirty="0"/>
          </a:p>
          <a:p>
            <a:pPr marL="857250" lvl="1" indent="-457200">
              <a:buFont typeface="+mj-lt"/>
              <a:buAutoNum type="arabicPeriod"/>
            </a:pPr>
            <a:endParaRPr lang="en-AU" sz="1600" i="1" dirty="0" smtClean="0"/>
          </a:p>
          <a:p>
            <a:pPr marL="857250" lvl="1" indent="-457200">
              <a:buFont typeface="+mj-lt"/>
              <a:buAutoNum type="arabicPeriod"/>
            </a:pPr>
            <a:endParaRPr lang="en-AU" sz="1600" i="1" dirty="0" smtClean="0"/>
          </a:p>
          <a:p>
            <a:pPr lvl="1"/>
            <a:endParaRPr lang="en-AU" sz="2000" b="1" dirty="0"/>
          </a:p>
        </p:txBody>
      </p:sp>
      <p:sp>
        <p:nvSpPr>
          <p:cNvPr id="4" name="Rectangle 3"/>
          <p:cNvSpPr/>
          <p:nvPr/>
        </p:nvSpPr>
        <p:spPr>
          <a:xfrm>
            <a:off x="3707906" y="3284984"/>
            <a:ext cx="4392488" cy="12961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p:cNvSpPr/>
          <p:nvPr/>
        </p:nvSpPr>
        <p:spPr>
          <a:xfrm>
            <a:off x="5270382" y="3717032"/>
            <a:ext cx="1317842"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solidFill>
                  <a:schemeClr val="tx1"/>
                </a:solidFill>
                <a:latin typeface="Comic Sans MS" panose="030F0702030302020204" pitchFamily="66" charset="0"/>
              </a:rPr>
              <a:t>Challenges</a:t>
            </a:r>
            <a:endParaRPr lang="en-AU" sz="1100" b="1" dirty="0">
              <a:solidFill>
                <a:schemeClr val="tx1"/>
              </a:solidFill>
              <a:latin typeface="Comic Sans MS" panose="030F0702030302020204" pitchFamily="66" charset="0"/>
            </a:endParaRPr>
          </a:p>
        </p:txBody>
      </p:sp>
      <p:cxnSp>
        <p:nvCxnSpPr>
          <p:cNvPr id="7" name="Straight Arrow Connector 6"/>
          <p:cNvCxnSpPr/>
          <p:nvPr/>
        </p:nvCxnSpPr>
        <p:spPr>
          <a:xfrm flipV="1">
            <a:off x="6496000" y="3671903"/>
            <a:ext cx="50405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860032" y="3815923"/>
            <a:ext cx="410350" cy="117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24128" y="3429000"/>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5"/>
          </p:cNvCxnSpPr>
          <p:nvPr/>
        </p:nvCxnSpPr>
        <p:spPr>
          <a:xfrm>
            <a:off x="6395233" y="4085808"/>
            <a:ext cx="100769" cy="279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270382" y="4149080"/>
            <a:ext cx="45374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404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AU" sz="1600" b="1" i="1" dirty="0"/>
              <a:t>Afraid to raise (or continue raising) smoking </a:t>
            </a:r>
            <a:r>
              <a:rPr lang="en-AU" sz="1600" i="1" dirty="0"/>
              <a:t>– worried about loss of trust / ‘hassling’ / pushing the woman away</a:t>
            </a:r>
            <a:r>
              <a:rPr lang="en-AU" sz="1600" i="1" dirty="0" smtClean="0"/>
              <a:t>.</a:t>
            </a:r>
          </a:p>
          <a:p>
            <a:endParaRPr lang="en-AU" sz="1600" dirty="0"/>
          </a:p>
          <a:p>
            <a:r>
              <a:rPr lang="en-AU" sz="1600" b="1" i="1" dirty="0"/>
              <a:t>Working with women </a:t>
            </a:r>
            <a:r>
              <a:rPr lang="en-AU" sz="1600" b="1" i="1" dirty="0" smtClean="0"/>
              <a:t>experiencing complex </a:t>
            </a:r>
            <a:r>
              <a:rPr lang="en-AU" sz="1600" b="1" i="1" dirty="0"/>
              <a:t>social issues </a:t>
            </a:r>
            <a:r>
              <a:rPr lang="en-AU" sz="1600" i="1" dirty="0"/>
              <a:t>– wonder if quitting smoking is a priority</a:t>
            </a:r>
            <a:r>
              <a:rPr lang="en-AU" sz="1600" i="1" dirty="0" smtClean="0"/>
              <a:t>?</a:t>
            </a:r>
          </a:p>
          <a:p>
            <a:endParaRPr lang="en-AU" sz="1600" dirty="0"/>
          </a:p>
          <a:p>
            <a:r>
              <a:rPr lang="en-AU" sz="1600" b="1" i="1" dirty="0"/>
              <a:t>Good at building rapport </a:t>
            </a:r>
            <a:r>
              <a:rPr lang="en-AU" sz="1600" i="1" dirty="0"/>
              <a:t>/ providing positive reinforcement </a:t>
            </a:r>
            <a:r>
              <a:rPr lang="en-AU" sz="1600" b="1" i="1" dirty="0"/>
              <a:t>but find it hard to take the next step </a:t>
            </a:r>
            <a:r>
              <a:rPr lang="en-AU" sz="1600" i="1" dirty="0"/>
              <a:t>- assisting the woman to identify practical and acceptable strategies for quitting</a:t>
            </a:r>
            <a:r>
              <a:rPr lang="en-AU" sz="1600" i="1" dirty="0" smtClean="0"/>
              <a:t>.</a:t>
            </a:r>
          </a:p>
          <a:p>
            <a:endParaRPr lang="en-AU" sz="1600" dirty="0"/>
          </a:p>
          <a:p>
            <a:r>
              <a:rPr lang="en-AU" sz="1600" b="1" i="1" dirty="0"/>
              <a:t>Being too keen to jump to giving advice </a:t>
            </a:r>
            <a:r>
              <a:rPr lang="en-AU" sz="1600" i="1" dirty="0"/>
              <a:t>and to solving a woman’s problems without taking the time to build rapport, listen to the woman’s story and elicit her own solutions.</a:t>
            </a:r>
            <a:r>
              <a:rPr lang="en-AU" sz="1600" dirty="0"/>
              <a:t> </a:t>
            </a:r>
            <a:endParaRPr lang="en-US" sz="1600" dirty="0"/>
          </a:p>
        </p:txBody>
      </p:sp>
      <p:sp>
        <p:nvSpPr>
          <p:cNvPr id="4" name="Content Placeholder 3"/>
          <p:cNvSpPr>
            <a:spLocks noGrp="1"/>
          </p:cNvSpPr>
          <p:nvPr>
            <p:ph sz="half" idx="2"/>
          </p:nvPr>
        </p:nvSpPr>
        <p:spPr/>
        <p:txBody>
          <a:bodyPr>
            <a:normAutofit fontScale="92500" lnSpcReduction="10000"/>
          </a:bodyPr>
          <a:lstStyle/>
          <a:p>
            <a:r>
              <a:rPr lang="en-AU" sz="1600" b="1" i="1" dirty="0"/>
              <a:t>Unsure how to engage / assist in a culturally appropriate way </a:t>
            </a:r>
            <a:r>
              <a:rPr lang="en-AU" sz="1600" i="1" dirty="0"/>
              <a:t>– may make you overly cautious about raising </a:t>
            </a:r>
            <a:r>
              <a:rPr lang="en-AU" sz="1600" i="1" dirty="0" smtClean="0"/>
              <a:t>smoking</a:t>
            </a:r>
          </a:p>
          <a:p>
            <a:endParaRPr lang="en-AU" sz="1600" dirty="0"/>
          </a:p>
          <a:p>
            <a:r>
              <a:rPr lang="en-AU" sz="1600" b="1" i="1" dirty="0"/>
              <a:t>May be a </a:t>
            </a:r>
            <a:r>
              <a:rPr lang="en-AU" sz="1600" b="1" i="1" dirty="0" smtClean="0"/>
              <a:t>smoker </a:t>
            </a:r>
            <a:r>
              <a:rPr lang="en-AU" sz="1600" b="1" i="1" dirty="0"/>
              <a:t>yourself and feel hypocritical </a:t>
            </a:r>
            <a:r>
              <a:rPr lang="en-AU" sz="1600" i="1" dirty="0"/>
              <a:t>or unable to have the conversation about </a:t>
            </a:r>
            <a:r>
              <a:rPr lang="en-AU" sz="1600" i="1" dirty="0" smtClean="0"/>
              <a:t>quitting</a:t>
            </a:r>
          </a:p>
          <a:p>
            <a:endParaRPr lang="en-AU" sz="1600" dirty="0"/>
          </a:p>
          <a:p>
            <a:r>
              <a:rPr lang="en-AU" sz="1600" b="1" i="1" dirty="0"/>
              <a:t>Negative views about smoking and the potential for women to successfully quit</a:t>
            </a:r>
            <a:r>
              <a:rPr lang="en-AU" sz="1600" i="1" dirty="0"/>
              <a:t> – </a:t>
            </a:r>
            <a:r>
              <a:rPr lang="en-AU" sz="1600" i="1" dirty="0" smtClean="0"/>
              <a:t>“nobody </a:t>
            </a:r>
            <a:r>
              <a:rPr lang="en-AU" sz="1600" i="1" dirty="0"/>
              <a:t>quits, it’s not worth the time and effort to keep raising the </a:t>
            </a:r>
            <a:r>
              <a:rPr lang="en-AU" sz="1600" i="1" dirty="0" smtClean="0"/>
              <a:t>issue”</a:t>
            </a:r>
            <a:endParaRPr lang="en-AU" sz="1600" dirty="0"/>
          </a:p>
          <a:p>
            <a:endParaRPr lang="en-US" sz="1600" dirty="0"/>
          </a:p>
        </p:txBody>
      </p:sp>
      <p:sp>
        <p:nvSpPr>
          <p:cNvPr id="5" name="Title 1"/>
          <p:cNvSpPr>
            <a:spLocks noGrp="1"/>
          </p:cNvSpPr>
          <p:nvPr>
            <p:ph type="title"/>
          </p:nvPr>
        </p:nvSpPr>
        <p:spPr>
          <a:xfrm>
            <a:off x="457200" y="485800"/>
            <a:ext cx="8229600" cy="1143000"/>
          </a:xfrm>
        </p:spPr>
        <p:txBody>
          <a:bodyPr>
            <a:normAutofit/>
          </a:bodyPr>
          <a:lstStyle/>
          <a:p>
            <a:r>
              <a:rPr lang="en-AU" sz="2800" b="1" dirty="0" smtClean="0"/>
              <a:t>Common challenges</a:t>
            </a:r>
            <a:endParaRPr lang="en-AU" sz="2800" b="1" dirty="0"/>
          </a:p>
        </p:txBody>
      </p:sp>
    </p:spTree>
    <p:extLst>
      <p:ext uri="{BB962C8B-B14F-4D97-AF65-F5344CB8AC3E}">
        <p14:creationId xmlns:p14="http://schemas.microsoft.com/office/powerpoint/2010/main" val="486142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24136"/>
          </a:xfrm>
        </p:spPr>
        <p:txBody>
          <a:bodyPr>
            <a:noAutofit/>
          </a:bodyPr>
          <a:lstStyle/>
          <a:p>
            <a:pPr lvl="0" algn="l"/>
            <a:r>
              <a:rPr lang="en-AU" sz="3600" b="1" dirty="0" smtClean="0"/>
              <a:t/>
            </a:r>
            <a:br>
              <a:rPr lang="en-AU" sz="3600" b="1" dirty="0" smtClean="0"/>
            </a:br>
            <a:r>
              <a:rPr lang="en-AU" sz="2800" b="1" dirty="0" smtClean="0"/>
              <a:t>What </a:t>
            </a:r>
            <a:r>
              <a:rPr lang="en-AU" sz="2800" b="1" dirty="0"/>
              <a:t>does research tell us?</a:t>
            </a:r>
            <a:r>
              <a:rPr lang="en-AU" sz="2800" dirty="0"/>
              <a:t/>
            </a:r>
            <a:br>
              <a:rPr lang="en-AU" sz="2800" dirty="0"/>
            </a:br>
            <a:endParaRPr lang="en-AU" sz="2800" dirty="0"/>
          </a:p>
        </p:txBody>
      </p:sp>
      <p:sp>
        <p:nvSpPr>
          <p:cNvPr id="3" name="Content Placeholder 2"/>
          <p:cNvSpPr>
            <a:spLocks noGrp="1"/>
          </p:cNvSpPr>
          <p:nvPr>
            <p:ph idx="1"/>
          </p:nvPr>
        </p:nvSpPr>
        <p:spPr/>
        <p:txBody>
          <a:bodyPr>
            <a:normAutofit/>
          </a:bodyPr>
          <a:lstStyle/>
          <a:p>
            <a:r>
              <a:rPr lang="en-AU" sz="2400" b="1" dirty="0"/>
              <a:t>We are not starting from </a:t>
            </a:r>
            <a:r>
              <a:rPr lang="en-AU" sz="2400" b="1" dirty="0" smtClean="0"/>
              <a:t>scratch</a:t>
            </a:r>
            <a:endParaRPr lang="en-AU" sz="2400" dirty="0"/>
          </a:p>
          <a:p>
            <a:pPr marL="742050" lvl="2" indent="-342000">
              <a:spcBef>
                <a:spcPts val="576"/>
              </a:spcBef>
            </a:pPr>
            <a:r>
              <a:rPr lang="en-AU" sz="1800" dirty="0"/>
              <a:t>Most Aboriginal smokers (men and women) that health professionals see: </a:t>
            </a:r>
          </a:p>
          <a:p>
            <a:pPr marL="1256400" lvl="4" indent="-342000">
              <a:spcBef>
                <a:spcPts val="576"/>
              </a:spcBef>
            </a:pPr>
            <a:r>
              <a:rPr lang="en-AU" sz="1800" dirty="0"/>
              <a:t>Will want to quit</a:t>
            </a:r>
          </a:p>
          <a:p>
            <a:pPr marL="1256400" lvl="4" indent="-342000">
              <a:spcBef>
                <a:spcPts val="576"/>
              </a:spcBef>
            </a:pPr>
            <a:r>
              <a:rPr lang="en-AU" sz="1800" dirty="0"/>
              <a:t>Already know that smoking and passive smoking are harmful</a:t>
            </a:r>
          </a:p>
          <a:p>
            <a:pPr marL="1256400" lvl="4" indent="-342000">
              <a:spcBef>
                <a:spcPts val="576"/>
              </a:spcBef>
            </a:pPr>
            <a:r>
              <a:rPr lang="en-AU" sz="1800" dirty="0"/>
              <a:t>Are likely to already live in smoke-free homes and </a:t>
            </a:r>
          </a:p>
          <a:p>
            <a:pPr marL="1256400" lvl="4" indent="-342000">
              <a:spcBef>
                <a:spcPts val="576"/>
              </a:spcBef>
            </a:pPr>
            <a:r>
              <a:rPr lang="en-AU" sz="1800" dirty="0"/>
              <a:t>Have a history of recent quit attempts.</a:t>
            </a:r>
          </a:p>
          <a:p>
            <a:pPr marL="742050" lvl="2" indent="-342000">
              <a:spcBef>
                <a:spcPts val="576"/>
              </a:spcBef>
            </a:pPr>
            <a:r>
              <a:rPr lang="en-AU" sz="1800" dirty="0"/>
              <a:t>Aboriginal women expect antenatal care to include smoking cessation advice and feel support from health professionals is likely to be helpful with quit </a:t>
            </a:r>
            <a:r>
              <a:rPr lang="en-AU" sz="1800" dirty="0" smtClean="0"/>
              <a:t>attempts</a:t>
            </a:r>
            <a:endParaRPr lang="en-AU" sz="1800" dirty="0"/>
          </a:p>
          <a:p>
            <a:pPr marL="742050" lvl="2" indent="-342000">
              <a:spcBef>
                <a:spcPts val="576"/>
              </a:spcBef>
            </a:pPr>
            <a:r>
              <a:rPr lang="en-AU" sz="1800" dirty="0"/>
              <a:t>Aboriginal women express strong protective attitudes to the </a:t>
            </a:r>
            <a:r>
              <a:rPr lang="en-AU" sz="1800" dirty="0" smtClean="0"/>
              <a:t>             fetus </a:t>
            </a:r>
            <a:r>
              <a:rPr lang="en-AU" sz="1800" dirty="0"/>
              <a:t>and look up to positive role </a:t>
            </a:r>
            <a:r>
              <a:rPr lang="en-AU" sz="1800" dirty="0" smtClean="0"/>
              <a:t>models</a:t>
            </a:r>
            <a:endParaRPr lang="en-AU" sz="1800" dirty="0"/>
          </a:p>
          <a:p>
            <a:endParaRPr lang="en-AU" dirty="0"/>
          </a:p>
        </p:txBody>
      </p:sp>
    </p:spTree>
    <p:extLst>
      <p:ext uri="{BB962C8B-B14F-4D97-AF65-F5344CB8AC3E}">
        <p14:creationId xmlns:p14="http://schemas.microsoft.com/office/powerpoint/2010/main" val="3123586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24136"/>
          </a:xfrm>
        </p:spPr>
        <p:txBody>
          <a:bodyPr>
            <a:noAutofit/>
          </a:bodyPr>
          <a:lstStyle/>
          <a:p>
            <a:pPr lvl="0" algn="l"/>
            <a:r>
              <a:rPr lang="en-AU" sz="3600" b="1" dirty="0" smtClean="0"/>
              <a:t/>
            </a:r>
            <a:br>
              <a:rPr lang="en-AU" sz="3600" b="1" dirty="0" smtClean="0"/>
            </a:br>
            <a:r>
              <a:rPr lang="en-AU" sz="2800" b="1" dirty="0" smtClean="0"/>
              <a:t>What </a:t>
            </a:r>
            <a:r>
              <a:rPr lang="en-AU" sz="2800" b="1" dirty="0"/>
              <a:t>does research tell us?</a:t>
            </a:r>
            <a:r>
              <a:rPr lang="en-AU" sz="2800" dirty="0"/>
              <a:t/>
            </a:r>
            <a:br>
              <a:rPr lang="en-AU" sz="2800" dirty="0"/>
            </a:br>
            <a:endParaRPr lang="en-AU" sz="2800" dirty="0"/>
          </a:p>
        </p:txBody>
      </p:sp>
      <p:sp>
        <p:nvSpPr>
          <p:cNvPr id="3" name="Content Placeholder 2"/>
          <p:cNvSpPr>
            <a:spLocks noGrp="1"/>
          </p:cNvSpPr>
          <p:nvPr>
            <p:ph idx="1"/>
          </p:nvPr>
        </p:nvSpPr>
        <p:spPr/>
        <p:txBody>
          <a:bodyPr>
            <a:normAutofit/>
          </a:bodyPr>
          <a:lstStyle/>
          <a:p>
            <a:r>
              <a:rPr lang="en-AU" sz="2400" b="1" dirty="0"/>
              <a:t>Aboriginal women can face significant barriers to </a:t>
            </a:r>
            <a:r>
              <a:rPr lang="en-AU" sz="2400" b="1" dirty="0" smtClean="0"/>
              <a:t>quitting</a:t>
            </a:r>
            <a:endParaRPr lang="en-AU" sz="2400" dirty="0"/>
          </a:p>
          <a:p>
            <a:pPr lvl="1"/>
            <a:r>
              <a:rPr lang="en-AU" sz="2000" dirty="0" smtClean="0"/>
              <a:t>Social </a:t>
            </a:r>
            <a:r>
              <a:rPr lang="en-AU" sz="2000" dirty="0"/>
              <a:t>and cultural norms </a:t>
            </a:r>
            <a:endParaRPr lang="en-AU" sz="2000" dirty="0" smtClean="0"/>
          </a:p>
          <a:p>
            <a:pPr lvl="1"/>
            <a:r>
              <a:rPr lang="en-AU" sz="2000" dirty="0" smtClean="0"/>
              <a:t>Stressful </a:t>
            </a:r>
            <a:r>
              <a:rPr lang="en-AU" sz="2000" dirty="0"/>
              <a:t>and challenging life </a:t>
            </a:r>
            <a:r>
              <a:rPr lang="en-AU" sz="2000" dirty="0" smtClean="0"/>
              <a:t>circumstances</a:t>
            </a:r>
          </a:p>
          <a:p>
            <a:pPr lvl="1"/>
            <a:r>
              <a:rPr lang="en-AU" sz="2000" dirty="0" smtClean="0"/>
              <a:t>Limited </a:t>
            </a:r>
            <a:r>
              <a:rPr lang="en-AU" sz="2000" dirty="0"/>
              <a:t>specific knowledge about the harms from smoking and about treatment </a:t>
            </a:r>
            <a:r>
              <a:rPr lang="en-AU" sz="2000" dirty="0" smtClean="0"/>
              <a:t>options - such </a:t>
            </a:r>
            <a:r>
              <a:rPr lang="en-AU" sz="2000" dirty="0"/>
              <a:t>as </a:t>
            </a:r>
            <a:r>
              <a:rPr lang="en-AU" sz="2000" dirty="0" smtClean="0"/>
              <a:t>Nicotine Replacement Therapy (NRT) </a:t>
            </a:r>
            <a:r>
              <a:rPr lang="en-AU" sz="2000" dirty="0"/>
              <a:t>and how to use </a:t>
            </a:r>
            <a:r>
              <a:rPr lang="en-AU" sz="2000" dirty="0" smtClean="0"/>
              <a:t>it</a:t>
            </a:r>
          </a:p>
          <a:p>
            <a:pPr lvl="1"/>
            <a:r>
              <a:rPr lang="en-AU" sz="2000" dirty="0" smtClean="0"/>
              <a:t>System </a:t>
            </a:r>
            <a:r>
              <a:rPr lang="en-AU" sz="2000" dirty="0"/>
              <a:t>barriers </a:t>
            </a:r>
          </a:p>
          <a:p>
            <a:pPr lvl="2"/>
            <a:r>
              <a:rPr lang="en-AU" sz="2000" dirty="0"/>
              <a:t>Lack of subsidy for oral forms of NRT </a:t>
            </a:r>
          </a:p>
          <a:p>
            <a:pPr lvl="2"/>
            <a:r>
              <a:rPr lang="en-AU" sz="2000" dirty="0"/>
              <a:t>Excessive caution used in prescribing NRT</a:t>
            </a:r>
          </a:p>
          <a:p>
            <a:pPr marL="742050" lvl="2" indent="-342000">
              <a:spcBef>
                <a:spcPts val="576"/>
              </a:spcBef>
            </a:pPr>
            <a:endParaRPr lang="en-AU" sz="1800" dirty="0"/>
          </a:p>
          <a:p>
            <a:endParaRPr lang="en-AU" dirty="0"/>
          </a:p>
        </p:txBody>
      </p:sp>
    </p:spTree>
    <p:extLst>
      <p:ext uri="{BB962C8B-B14F-4D97-AF65-F5344CB8AC3E}">
        <p14:creationId xmlns:p14="http://schemas.microsoft.com/office/powerpoint/2010/main" val="1989535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lnSpcReduction="10000"/>
          </a:bodyPr>
          <a:lstStyle/>
          <a:p>
            <a:pPr marL="0" indent="0">
              <a:buNone/>
            </a:pPr>
            <a:r>
              <a:rPr lang="en-US" sz="2400" dirty="0" smtClean="0"/>
              <a:t>The information in the previous two slides was sourced from three published articles:</a:t>
            </a:r>
          </a:p>
          <a:p>
            <a:pPr marL="0" indent="0">
              <a:buNone/>
            </a:pPr>
            <a:endParaRPr lang="en-US" sz="1200" i="1" dirty="0" smtClean="0"/>
          </a:p>
          <a:p>
            <a:r>
              <a:rPr lang="en-US" sz="1600" dirty="0" smtClean="0"/>
              <a:t>Gould, G. S., Bittoun, R., &amp; Clarke, M. J. (2014). A pragmatic guide for smoking cessation counselling and the initiation of Nicotine Replacement Therapy for pregnant Aboriginal and Torres Strait Islander smokers</a:t>
            </a:r>
            <a:r>
              <a:rPr lang="en-US" sz="1600" i="1" dirty="0" smtClean="0"/>
              <a:t>. Journal of Smoking Cessation</a:t>
            </a:r>
            <a:endParaRPr lang="en-US" sz="1600" i="1" dirty="0"/>
          </a:p>
          <a:p>
            <a:r>
              <a:rPr lang="en-US" sz="1600" dirty="0" smtClean="0"/>
              <a:t>Passey, M. E., Bryant, J., Hall, A. E., Sanson-Fisher, R. W. (2013). How will we close the gap in smoking rates for pregnant Indigenous women? </a:t>
            </a:r>
            <a:r>
              <a:rPr lang="en-US" sz="1600" i="1" dirty="0" smtClean="0"/>
              <a:t>Medical Journal of Australia</a:t>
            </a:r>
            <a:endParaRPr lang="en-US" sz="1600" dirty="0"/>
          </a:p>
          <a:p>
            <a:r>
              <a:rPr lang="en-US" sz="1600" dirty="0" smtClean="0"/>
              <a:t>Thomas, D. P., Davey, M. E., Briggs, V. L., Borland, R. (2015). Talking about the smokes: summary and key findings. </a:t>
            </a:r>
            <a:r>
              <a:rPr lang="en-US" sz="1600" i="1" dirty="0" smtClean="0"/>
              <a:t>Medical Journal of Australia</a:t>
            </a:r>
          </a:p>
          <a:p>
            <a:pPr marL="0" indent="0">
              <a:buNone/>
            </a:pPr>
            <a:endParaRPr lang="en-US" sz="1800" i="1" dirty="0" smtClean="0"/>
          </a:p>
          <a:p>
            <a:pPr marL="0" indent="0">
              <a:buNone/>
            </a:pPr>
            <a:r>
              <a:rPr lang="en-US" sz="1800" b="1" i="1" dirty="0" smtClean="0"/>
              <a:t>Links to these articles are included on your ‘Related training and resources’ handout along with another recommended article: </a:t>
            </a:r>
          </a:p>
          <a:p>
            <a:pPr marL="0" indent="0">
              <a:buNone/>
            </a:pPr>
            <a:endParaRPr lang="en-US" sz="1200" b="1" i="1" dirty="0"/>
          </a:p>
          <a:p>
            <a:r>
              <a:rPr lang="en-US" sz="1600" dirty="0" smtClean="0"/>
              <a:t>Kimber, P. R., &amp; Ellerbeck, E. F. (2014)</a:t>
            </a:r>
            <a:r>
              <a:rPr lang="en-US" sz="1600" dirty="0"/>
              <a:t>. </a:t>
            </a:r>
            <a:r>
              <a:rPr lang="en-US" sz="1600" dirty="0" smtClean="0"/>
              <a:t>It’s time to change the                             default for tobacco treatment. </a:t>
            </a:r>
            <a:r>
              <a:rPr lang="en-US" sz="1600" i="1" dirty="0" smtClean="0"/>
              <a:t>Addiction</a:t>
            </a:r>
            <a:endParaRPr lang="en-US" sz="1600" i="1" dirty="0"/>
          </a:p>
          <a:p>
            <a:pPr marL="0" indent="0">
              <a:buNone/>
            </a:pPr>
            <a:endParaRPr lang="en-US" sz="1800" dirty="0"/>
          </a:p>
          <a:p>
            <a:pPr marL="0" indent="0">
              <a:buNone/>
            </a:pPr>
            <a:endParaRPr lang="en-US" sz="1800" dirty="0" smtClean="0"/>
          </a:p>
        </p:txBody>
      </p:sp>
      <p:sp>
        <p:nvSpPr>
          <p:cNvPr id="4" name="Title 1"/>
          <p:cNvSpPr>
            <a:spLocks noGrp="1"/>
          </p:cNvSpPr>
          <p:nvPr>
            <p:ph type="title"/>
          </p:nvPr>
        </p:nvSpPr>
        <p:spPr>
          <a:xfrm>
            <a:off x="457200" y="476672"/>
            <a:ext cx="8229600" cy="1008112"/>
          </a:xfrm>
        </p:spPr>
        <p:txBody>
          <a:bodyPr>
            <a:noAutofit/>
          </a:bodyPr>
          <a:lstStyle/>
          <a:p>
            <a:pPr lvl="0" algn="l"/>
            <a:r>
              <a:rPr lang="en-AU" sz="3600" b="1" dirty="0" smtClean="0"/>
              <a:t/>
            </a:r>
            <a:br>
              <a:rPr lang="en-AU" sz="3600" b="1" dirty="0" smtClean="0"/>
            </a:br>
            <a:r>
              <a:rPr lang="en-AU" sz="2800" b="1" dirty="0" smtClean="0"/>
              <a:t>Further reading</a:t>
            </a:r>
            <a:r>
              <a:rPr lang="en-AU" sz="2800" dirty="0"/>
              <a:t/>
            </a:r>
            <a:br>
              <a:rPr lang="en-AU" sz="2800" dirty="0"/>
            </a:br>
            <a:endParaRPr lang="en-AU" sz="2800" dirty="0"/>
          </a:p>
        </p:txBody>
      </p:sp>
    </p:spTree>
    <p:extLst>
      <p:ext uri="{BB962C8B-B14F-4D97-AF65-F5344CB8AC3E}">
        <p14:creationId xmlns:p14="http://schemas.microsoft.com/office/powerpoint/2010/main" val="1153051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Guidelines for treatment of smoking in pregnancy</a:t>
            </a:r>
            <a:endParaRPr lang="en-US" cap="none"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3588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425359"/>
          </a:xfrm>
        </p:spPr>
        <p:txBody>
          <a:bodyPr/>
          <a:lstStyle/>
          <a:p>
            <a:pPr lvl="0"/>
            <a:r>
              <a:rPr lang="en-AU" sz="2400" dirty="0"/>
              <a:t>Evidence-based information from: </a:t>
            </a:r>
          </a:p>
          <a:p>
            <a:pPr lvl="1"/>
            <a:r>
              <a:rPr lang="en-AU" sz="2000" dirty="0"/>
              <a:t>‘Managing Nicotine Dependence: a guide for NSW Health staff’ and </a:t>
            </a:r>
          </a:p>
          <a:p>
            <a:pPr lvl="1"/>
            <a:r>
              <a:rPr lang="en-AU" sz="2000" dirty="0"/>
              <a:t>Gould, Bittoun and Clarke’s </a:t>
            </a:r>
            <a:r>
              <a:rPr lang="en-AU" sz="2000" dirty="0" smtClean="0"/>
              <a:t>published </a:t>
            </a:r>
            <a:r>
              <a:rPr lang="en-AU" sz="2000" dirty="0"/>
              <a:t>article ‘Pragmatic guide for smoking cessation counselling and initiation of NRT for pregnant Aboriginal and Torres Strait Islander Smokers’</a:t>
            </a:r>
          </a:p>
          <a:p>
            <a:endParaRPr lang="en-US" dirty="0"/>
          </a:p>
        </p:txBody>
      </p:sp>
      <p:sp>
        <p:nvSpPr>
          <p:cNvPr id="4" name="Title 1"/>
          <p:cNvSpPr>
            <a:spLocks noGrp="1"/>
          </p:cNvSpPr>
          <p:nvPr>
            <p:ph type="title"/>
          </p:nvPr>
        </p:nvSpPr>
        <p:spPr>
          <a:xfrm>
            <a:off x="457200" y="476672"/>
            <a:ext cx="8229600" cy="1152128"/>
          </a:xfrm>
        </p:spPr>
        <p:txBody>
          <a:bodyPr>
            <a:noAutofit/>
          </a:bodyPr>
          <a:lstStyle/>
          <a:p>
            <a:pPr lvl="0" algn="l"/>
            <a:r>
              <a:rPr lang="en-AU" sz="3600" b="1" dirty="0" smtClean="0"/>
              <a:t/>
            </a:r>
            <a:br>
              <a:rPr lang="en-AU" sz="3600" b="1" dirty="0" smtClean="0"/>
            </a:br>
            <a:r>
              <a:rPr lang="en-AU" sz="2800" b="1" dirty="0" smtClean="0"/>
              <a:t>Guidelines for treatment of smoking in pregnancy</a:t>
            </a:r>
            <a:r>
              <a:rPr lang="en-AU" sz="3600" dirty="0"/>
              <a:t/>
            </a:r>
            <a:br>
              <a:rPr lang="en-AU" sz="3600" dirty="0"/>
            </a:br>
            <a:endParaRPr lang="en-AU" sz="3600" dirty="0"/>
          </a:p>
        </p:txBody>
      </p:sp>
    </p:spTree>
    <p:extLst>
      <p:ext uri="{BB962C8B-B14F-4D97-AF65-F5344CB8AC3E}">
        <p14:creationId xmlns:p14="http://schemas.microsoft.com/office/powerpoint/2010/main" val="2543493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lnSpc>
                <a:spcPct val="120000"/>
              </a:lnSpc>
              <a:spcBef>
                <a:spcPts val="576"/>
              </a:spcBef>
            </a:pPr>
            <a:r>
              <a:rPr lang="en-AU" sz="2800" dirty="0"/>
              <a:t>Encourage quitting </a:t>
            </a:r>
            <a:r>
              <a:rPr lang="en-AU" sz="2800" b="1" dirty="0"/>
              <a:t>early</a:t>
            </a:r>
            <a:r>
              <a:rPr lang="en-AU" sz="2800" dirty="0"/>
              <a:t> in pregnancy </a:t>
            </a:r>
          </a:p>
          <a:p>
            <a:pPr lvl="0">
              <a:lnSpc>
                <a:spcPct val="120000"/>
              </a:lnSpc>
              <a:spcBef>
                <a:spcPts val="576"/>
              </a:spcBef>
            </a:pPr>
            <a:r>
              <a:rPr lang="en-AU" sz="2800" dirty="0"/>
              <a:t>Encourage </a:t>
            </a:r>
            <a:r>
              <a:rPr lang="en-AU" sz="2800" b="1" dirty="0"/>
              <a:t>quitting rather than cutting down</a:t>
            </a:r>
            <a:r>
              <a:rPr lang="en-AU" sz="2800" dirty="0"/>
              <a:t> </a:t>
            </a:r>
          </a:p>
          <a:p>
            <a:pPr lvl="0">
              <a:lnSpc>
                <a:spcPct val="120000"/>
              </a:lnSpc>
              <a:spcBef>
                <a:spcPts val="576"/>
              </a:spcBef>
            </a:pPr>
            <a:r>
              <a:rPr lang="en-AU" sz="2800" dirty="0"/>
              <a:t>Share information </a:t>
            </a:r>
            <a:r>
              <a:rPr lang="en-AU" sz="2800" b="1" dirty="0"/>
              <a:t>using simple educational materials</a:t>
            </a:r>
            <a:r>
              <a:rPr lang="en-AU" sz="2800" dirty="0"/>
              <a:t> </a:t>
            </a:r>
          </a:p>
          <a:p>
            <a:pPr lvl="0">
              <a:lnSpc>
                <a:spcPct val="120000"/>
              </a:lnSpc>
              <a:spcBef>
                <a:spcPts val="576"/>
              </a:spcBef>
            </a:pPr>
            <a:r>
              <a:rPr lang="en-AU" sz="2800" b="1" dirty="0"/>
              <a:t>Talk about stress </a:t>
            </a:r>
            <a:r>
              <a:rPr lang="en-AU" sz="2800" dirty="0"/>
              <a:t>in a way that is easily </a:t>
            </a:r>
            <a:r>
              <a:rPr lang="en-AU" sz="2800" dirty="0" smtClean="0"/>
              <a:t>understood </a:t>
            </a:r>
            <a:endParaRPr lang="en-AU" sz="2800" dirty="0"/>
          </a:p>
          <a:p>
            <a:pPr lvl="0">
              <a:lnSpc>
                <a:spcPct val="120000"/>
              </a:lnSpc>
              <a:spcBef>
                <a:spcPts val="576"/>
              </a:spcBef>
            </a:pPr>
            <a:r>
              <a:rPr lang="en-AU" sz="2800" dirty="0"/>
              <a:t>Talk about </a:t>
            </a:r>
            <a:r>
              <a:rPr lang="en-AU" sz="2800" b="1" dirty="0"/>
              <a:t>withdrawal symptoms</a:t>
            </a:r>
            <a:r>
              <a:rPr lang="en-AU" sz="2800" dirty="0"/>
              <a:t> </a:t>
            </a:r>
          </a:p>
          <a:p>
            <a:pPr lvl="0">
              <a:lnSpc>
                <a:spcPct val="120000"/>
              </a:lnSpc>
              <a:spcBef>
                <a:spcPts val="576"/>
              </a:spcBef>
            </a:pPr>
            <a:r>
              <a:rPr lang="en-AU" sz="2800" dirty="0"/>
              <a:t>Work with a woman to </a:t>
            </a:r>
            <a:r>
              <a:rPr lang="en-AU" sz="2800" b="1" dirty="0"/>
              <a:t>identify triggers for smoking</a:t>
            </a:r>
            <a:r>
              <a:rPr lang="en-AU" sz="2800" dirty="0"/>
              <a:t> and </a:t>
            </a:r>
            <a:r>
              <a:rPr lang="en-AU" sz="2800" b="1" dirty="0"/>
              <a:t>provide practical strategies</a:t>
            </a:r>
            <a:r>
              <a:rPr lang="en-AU" sz="2800" dirty="0"/>
              <a:t> that are captured in a </a:t>
            </a:r>
            <a:r>
              <a:rPr lang="en-AU" sz="2800" b="1" dirty="0"/>
              <a:t>personal Quit Plan</a:t>
            </a:r>
            <a:endParaRPr lang="en-AU" sz="2800" dirty="0"/>
          </a:p>
          <a:p>
            <a:pPr lvl="0">
              <a:lnSpc>
                <a:spcPct val="120000"/>
              </a:lnSpc>
              <a:spcBef>
                <a:spcPts val="576"/>
              </a:spcBef>
            </a:pPr>
            <a:r>
              <a:rPr lang="en-AU" sz="2800" dirty="0"/>
              <a:t>Offer </a:t>
            </a:r>
            <a:r>
              <a:rPr lang="en-AU" sz="2800" b="1" dirty="0"/>
              <a:t>support to other cohabitants</a:t>
            </a:r>
            <a:r>
              <a:rPr lang="en-AU" sz="2800" dirty="0"/>
              <a:t> who smoke </a:t>
            </a:r>
          </a:p>
          <a:p>
            <a:pPr lvl="0">
              <a:lnSpc>
                <a:spcPct val="120000"/>
              </a:lnSpc>
              <a:spcBef>
                <a:spcPts val="576"/>
              </a:spcBef>
            </a:pPr>
            <a:r>
              <a:rPr lang="en-AU" sz="2800" b="1" dirty="0"/>
              <a:t>Check back in</a:t>
            </a:r>
            <a:r>
              <a:rPr lang="en-AU" sz="2800" dirty="0"/>
              <a:t> with the woman </a:t>
            </a:r>
          </a:p>
          <a:p>
            <a:endParaRPr lang="en-US" dirty="0"/>
          </a:p>
        </p:txBody>
      </p:sp>
      <p:sp>
        <p:nvSpPr>
          <p:cNvPr id="4" name="Title 1"/>
          <p:cNvSpPr>
            <a:spLocks noGrp="1"/>
          </p:cNvSpPr>
          <p:nvPr>
            <p:ph type="title"/>
          </p:nvPr>
        </p:nvSpPr>
        <p:spPr>
          <a:xfrm>
            <a:off x="457200" y="476672"/>
            <a:ext cx="8229600" cy="1008112"/>
          </a:xfrm>
        </p:spPr>
        <p:txBody>
          <a:bodyPr>
            <a:noAutofit/>
          </a:bodyPr>
          <a:lstStyle/>
          <a:p>
            <a:pPr lvl="0" algn="l"/>
            <a:r>
              <a:rPr lang="en-AU" sz="2800" b="1" dirty="0" smtClean="0"/>
              <a:t>General principles</a:t>
            </a:r>
            <a:endParaRPr lang="en-AU" sz="2800" dirty="0"/>
          </a:p>
        </p:txBody>
      </p:sp>
    </p:spTree>
    <p:extLst>
      <p:ext uri="{BB962C8B-B14F-4D97-AF65-F5344CB8AC3E}">
        <p14:creationId xmlns:p14="http://schemas.microsoft.com/office/powerpoint/2010/main" val="2631651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lnSpc>
                <a:spcPct val="120000"/>
              </a:lnSpc>
            </a:pPr>
            <a:r>
              <a:rPr lang="en-AU" sz="2900" dirty="0"/>
              <a:t>Consensus of expert opinion - </a:t>
            </a:r>
            <a:r>
              <a:rPr lang="en-AU" sz="2900" b="1" dirty="0"/>
              <a:t>NRT is much safer than continuing to smoke during pregnancy</a:t>
            </a:r>
            <a:endParaRPr lang="en-AU" sz="2900" dirty="0"/>
          </a:p>
          <a:p>
            <a:pPr lvl="0">
              <a:lnSpc>
                <a:spcPct val="120000"/>
              </a:lnSpc>
            </a:pPr>
            <a:r>
              <a:rPr lang="en-AU" sz="2900" dirty="0"/>
              <a:t>RACGP Guidelines and NSW Health Guidelines – if quitting with behavioural support alone is unsuccessful, NRT should be considered and offered</a:t>
            </a:r>
          </a:p>
          <a:p>
            <a:pPr lvl="0">
              <a:lnSpc>
                <a:spcPct val="120000"/>
              </a:lnSpc>
            </a:pPr>
            <a:r>
              <a:rPr lang="en-AU" sz="2900" dirty="0"/>
              <a:t>Intermittent forms of NRT (gum, lozenge, inhalator, mist, spray) preferred to patch </a:t>
            </a:r>
            <a:r>
              <a:rPr lang="en-AU" sz="2900" dirty="0" smtClean="0"/>
              <a:t>in the first instance</a:t>
            </a:r>
            <a:endParaRPr lang="en-AU" sz="2900" dirty="0"/>
          </a:p>
          <a:p>
            <a:pPr lvl="0">
              <a:lnSpc>
                <a:spcPct val="120000"/>
              </a:lnSpc>
            </a:pPr>
            <a:r>
              <a:rPr lang="en-AU" sz="2900" dirty="0"/>
              <a:t>Higher dose NRT (4mg gum not 2mg) required due to pregnant woman’s increased </a:t>
            </a:r>
            <a:r>
              <a:rPr lang="en-AU" sz="2900" dirty="0" smtClean="0"/>
              <a:t>metabolism</a:t>
            </a:r>
            <a:endParaRPr lang="en-AU" sz="2900" dirty="0"/>
          </a:p>
          <a:p>
            <a:pPr lvl="0">
              <a:lnSpc>
                <a:spcPct val="120000"/>
              </a:lnSpc>
            </a:pPr>
            <a:r>
              <a:rPr lang="en-AU" sz="2900" dirty="0"/>
              <a:t>Nicotine patch can be used if oral is problematic (nausea) </a:t>
            </a:r>
            <a:r>
              <a:rPr lang="en-AU" sz="2900" dirty="0" smtClean="0"/>
              <a:t>    or </a:t>
            </a:r>
            <a:r>
              <a:rPr lang="en-AU" sz="2900" dirty="0"/>
              <a:t>if combination therapy is required </a:t>
            </a:r>
            <a:r>
              <a:rPr lang="en-AU" sz="2900" dirty="0" smtClean="0"/>
              <a:t>                                   (</a:t>
            </a:r>
            <a:r>
              <a:rPr lang="en-AU" sz="2900" dirty="0"/>
              <a:t>e.g. for highly dependent smokers</a:t>
            </a:r>
            <a:r>
              <a:rPr lang="en-AU" sz="2900" dirty="0" smtClean="0"/>
              <a:t>)</a:t>
            </a:r>
            <a:endParaRPr lang="en-AU" sz="2900" dirty="0"/>
          </a:p>
          <a:p>
            <a:endParaRPr lang="en-US" dirty="0"/>
          </a:p>
        </p:txBody>
      </p:sp>
      <p:sp>
        <p:nvSpPr>
          <p:cNvPr id="4" name="Title 1"/>
          <p:cNvSpPr>
            <a:spLocks noGrp="1"/>
          </p:cNvSpPr>
          <p:nvPr>
            <p:ph type="title"/>
          </p:nvPr>
        </p:nvSpPr>
        <p:spPr>
          <a:xfrm>
            <a:off x="457200" y="476672"/>
            <a:ext cx="8229600" cy="1008112"/>
          </a:xfrm>
        </p:spPr>
        <p:txBody>
          <a:bodyPr>
            <a:noAutofit/>
          </a:bodyPr>
          <a:lstStyle/>
          <a:p>
            <a:pPr lvl="0" algn="l"/>
            <a:r>
              <a:rPr lang="en-AU" sz="2800" b="1" dirty="0" smtClean="0"/>
              <a:t>Nicotine Replacement Therapy</a:t>
            </a:r>
            <a:endParaRPr lang="en-AU" sz="2800" dirty="0"/>
          </a:p>
        </p:txBody>
      </p:sp>
    </p:spTree>
    <p:extLst>
      <p:ext uri="{BB962C8B-B14F-4D97-AF65-F5344CB8AC3E}">
        <p14:creationId xmlns:p14="http://schemas.microsoft.com/office/powerpoint/2010/main" val="272798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spcBef>
                <a:spcPts val="576"/>
              </a:spcBef>
            </a:pPr>
            <a:r>
              <a:rPr lang="en-AU" sz="2400" dirty="0"/>
              <a:t>If initial attempt to quit ‘cold turkey’ is not successful (this attempt or previous attempt) – </a:t>
            </a:r>
            <a:r>
              <a:rPr lang="en-AU" sz="2400" b="1" dirty="0"/>
              <a:t>move swiftly on to NRT</a:t>
            </a:r>
            <a:endParaRPr lang="en-AU" sz="2400" dirty="0"/>
          </a:p>
          <a:p>
            <a:pPr lvl="0">
              <a:spcBef>
                <a:spcPts val="576"/>
              </a:spcBef>
            </a:pPr>
            <a:r>
              <a:rPr lang="en-AU" sz="2400" b="1" dirty="0"/>
              <a:t>Explain in simple terms how NRT works</a:t>
            </a:r>
            <a:r>
              <a:rPr lang="en-AU" sz="2400" dirty="0"/>
              <a:t> </a:t>
            </a:r>
          </a:p>
          <a:p>
            <a:pPr lvl="0">
              <a:spcBef>
                <a:spcPts val="576"/>
              </a:spcBef>
            </a:pPr>
            <a:r>
              <a:rPr lang="en-AU" sz="2400" b="1" dirty="0"/>
              <a:t>Have samples of NRT on hand</a:t>
            </a:r>
            <a:r>
              <a:rPr lang="en-AU" sz="2400" dirty="0"/>
              <a:t> so you can show clients how to use it </a:t>
            </a:r>
          </a:p>
          <a:p>
            <a:pPr lvl="0">
              <a:spcBef>
                <a:spcPts val="576"/>
              </a:spcBef>
            </a:pPr>
            <a:r>
              <a:rPr lang="en-AU" sz="2400" b="1" dirty="0"/>
              <a:t>Check in with a woman daily</a:t>
            </a:r>
            <a:r>
              <a:rPr lang="en-AU" sz="2400" dirty="0"/>
              <a:t> (especially for first 5 -7 days) when she starts on NRT </a:t>
            </a:r>
          </a:p>
          <a:p>
            <a:pPr lvl="0">
              <a:spcBef>
                <a:spcPts val="576"/>
              </a:spcBef>
            </a:pPr>
            <a:r>
              <a:rPr lang="en-AU" sz="2400" b="1" dirty="0"/>
              <a:t>Be prepared to alter the NRT type or dosage</a:t>
            </a:r>
            <a:r>
              <a:rPr lang="en-AU" sz="2400" dirty="0"/>
              <a:t> if it is not working for the client</a:t>
            </a:r>
          </a:p>
          <a:p>
            <a:endParaRPr lang="en-US" dirty="0"/>
          </a:p>
        </p:txBody>
      </p:sp>
      <p:sp>
        <p:nvSpPr>
          <p:cNvPr id="4" name="Title 1"/>
          <p:cNvSpPr>
            <a:spLocks noGrp="1"/>
          </p:cNvSpPr>
          <p:nvPr>
            <p:ph type="title"/>
          </p:nvPr>
        </p:nvSpPr>
        <p:spPr>
          <a:xfrm>
            <a:off x="457200" y="476672"/>
            <a:ext cx="8229600" cy="1008112"/>
          </a:xfrm>
        </p:spPr>
        <p:txBody>
          <a:bodyPr>
            <a:noAutofit/>
          </a:bodyPr>
          <a:lstStyle/>
          <a:p>
            <a:pPr lvl="0" algn="l"/>
            <a:r>
              <a:rPr lang="en-AU" sz="2800" b="1" dirty="0" smtClean="0"/>
              <a:t>Practical tips about NRT</a:t>
            </a:r>
            <a:endParaRPr lang="en-AU" sz="2800" dirty="0"/>
          </a:p>
        </p:txBody>
      </p:sp>
    </p:spTree>
    <p:extLst>
      <p:ext uri="{BB962C8B-B14F-4D97-AF65-F5344CB8AC3E}">
        <p14:creationId xmlns:p14="http://schemas.microsoft.com/office/powerpoint/2010/main" val="2588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Acknowledgement of Country</a:t>
            </a:r>
            <a:endParaRPr lang="en-AU" sz="2800" b="1" dirty="0"/>
          </a:p>
        </p:txBody>
      </p:sp>
      <p:sp>
        <p:nvSpPr>
          <p:cNvPr id="3" name="Content Placeholder 2"/>
          <p:cNvSpPr>
            <a:spLocks noGrp="1"/>
          </p:cNvSpPr>
          <p:nvPr>
            <p:ph idx="1"/>
          </p:nvPr>
        </p:nvSpPr>
        <p:spPr/>
        <p:txBody>
          <a:bodyPr>
            <a:normAutofit/>
          </a:bodyPr>
          <a:lstStyle/>
          <a:p>
            <a:pPr marL="0" indent="0">
              <a:buNone/>
            </a:pPr>
            <a:r>
              <a:rPr lang="en-AU" sz="2400" dirty="0" smtClean="0"/>
              <a:t>We acknowledge the Aboriginal custodians of the land we meet on today.</a:t>
            </a:r>
          </a:p>
          <a:p>
            <a:pPr marL="0" indent="0">
              <a:buNone/>
            </a:pPr>
            <a:endParaRPr lang="en-AU" sz="2400" dirty="0"/>
          </a:p>
          <a:p>
            <a:pPr marL="0" indent="0">
              <a:buNone/>
            </a:pPr>
            <a:r>
              <a:rPr lang="en-AU" sz="2400" dirty="0" smtClean="0"/>
              <a:t>We pay our respects to the Elders past and present, and extend that respect to Aboriginal people present today.</a:t>
            </a:r>
            <a:endParaRPr lang="en-AU" sz="2400" dirty="0"/>
          </a:p>
        </p:txBody>
      </p:sp>
    </p:spTree>
    <p:extLst>
      <p:ext uri="{BB962C8B-B14F-4D97-AF65-F5344CB8AC3E}">
        <p14:creationId xmlns:p14="http://schemas.microsoft.com/office/powerpoint/2010/main" val="3470810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pPr lvl="0" algn="l"/>
            <a:r>
              <a:rPr lang="en-AU" b="1" dirty="0" smtClean="0"/>
              <a:t/>
            </a:r>
            <a:br>
              <a:rPr lang="en-AU" b="1" dirty="0" smtClean="0"/>
            </a:br>
            <a:r>
              <a:rPr lang="en-AU" sz="3100" b="1" dirty="0" smtClean="0"/>
              <a:t>For </a:t>
            </a:r>
            <a:r>
              <a:rPr lang="en-AU" sz="3100" b="1" dirty="0"/>
              <a:t>further information on NRT </a:t>
            </a:r>
            <a:r>
              <a:rPr lang="en-AU" dirty="0"/>
              <a:t/>
            </a:r>
            <a:br>
              <a:rPr lang="en-AU" dirty="0"/>
            </a:br>
            <a:endParaRPr lang="en-US" dirty="0"/>
          </a:p>
        </p:txBody>
      </p:sp>
      <p:sp>
        <p:nvSpPr>
          <p:cNvPr id="3" name="Content Placeholder 2"/>
          <p:cNvSpPr>
            <a:spLocks noGrp="1"/>
          </p:cNvSpPr>
          <p:nvPr>
            <p:ph idx="1"/>
          </p:nvPr>
        </p:nvSpPr>
        <p:spPr/>
        <p:txBody>
          <a:bodyPr>
            <a:normAutofit/>
          </a:bodyPr>
          <a:lstStyle/>
          <a:p>
            <a:r>
              <a:rPr lang="en-AU" sz="2400" dirty="0" smtClean="0"/>
              <a:t>Refer </a:t>
            </a:r>
            <a:r>
              <a:rPr lang="en-AU" sz="2400" dirty="0"/>
              <a:t>to ‘Managing Nicotine Dependence: a guideline for NSW Health staff’ </a:t>
            </a:r>
          </a:p>
          <a:p>
            <a:r>
              <a:rPr lang="en-AU" sz="2400" dirty="0"/>
              <a:t>Seek advice from colleagues with specialist knowledge </a:t>
            </a:r>
          </a:p>
          <a:p>
            <a:endParaRPr lang="en-AU" sz="2400" dirty="0" smtClean="0"/>
          </a:p>
          <a:p>
            <a:pPr marL="0" indent="0">
              <a:buNone/>
            </a:pPr>
            <a:r>
              <a:rPr lang="en-AU" sz="2400" i="1" dirty="0" smtClean="0"/>
              <a:t>The </a:t>
            </a:r>
            <a:r>
              <a:rPr lang="en-AU" sz="2400" i="1" dirty="0"/>
              <a:t>more you understand and are familiar with NRT, the more comfortable you will be </a:t>
            </a:r>
            <a:r>
              <a:rPr lang="en-AU" sz="2400" i="1" dirty="0" smtClean="0"/>
              <a:t>offering </a:t>
            </a:r>
            <a:r>
              <a:rPr lang="en-AU" sz="2400" i="1" dirty="0"/>
              <a:t>appropriate treatment for you clients</a:t>
            </a:r>
          </a:p>
          <a:p>
            <a:endParaRPr lang="en-US" dirty="0"/>
          </a:p>
        </p:txBody>
      </p:sp>
    </p:spTree>
    <p:extLst>
      <p:ext uri="{BB962C8B-B14F-4D97-AF65-F5344CB8AC3E}">
        <p14:creationId xmlns:p14="http://schemas.microsoft.com/office/powerpoint/2010/main" val="2023323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4335" y="2708280"/>
            <a:ext cx="7772400" cy="1368425"/>
          </a:xfrm>
        </p:spPr>
        <p:txBody>
          <a:bodyPr/>
          <a:lstStyle/>
          <a:p>
            <a:r>
              <a:rPr lang="en-AU" cap="none" dirty="0">
                <a:latin typeface="Arial" charset="0"/>
              </a:rPr>
              <a:t>The importance of yarning</a:t>
            </a:r>
          </a:p>
        </p:txBody>
      </p:sp>
      <p:sp>
        <p:nvSpPr>
          <p:cNvPr id="3" name="Text Placeholder 2"/>
          <p:cNvSpPr>
            <a:spLocks noGrp="1"/>
          </p:cNvSpPr>
          <p:nvPr>
            <p:ph type="body" idx="1"/>
          </p:nvPr>
        </p:nvSpPr>
        <p:spPr>
          <a:xfrm>
            <a:off x="684335" y="1208091"/>
            <a:ext cx="7772400" cy="1500187"/>
          </a:xfrm>
        </p:spPr>
        <p:txBody>
          <a:bodyPr/>
          <a:lstStyle/>
          <a:p>
            <a:pPr>
              <a:defRPr/>
            </a:pPr>
            <a:r>
              <a:rPr lang="en-AU" dirty="0" smtClean="0"/>
              <a:t>Supporting Aboriginal women to quit </a:t>
            </a: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57200" y="1600205"/>
            <a:ext cx="8229600" cy="4525963"/>
          </a:xfrm>
        </p:spPr>
        <p:txBody>
          <a:bodyPr/>
          <a:lstStyle/>
          <a:p>
            <a:endParaRPr lang="en-AU" sz="2800" dirty="0">
              <a:latin typeface="Arial" charset="0"/>
            </a:endParaRPr>
          </a:p>
          <a:p>
            <a:r>
              <a:rPr lang="en-AU" sz="2400" i="1" dirty="0">
                <a:latin typeface="Arial" charset="0"/>
              </a:rPr>
              <a:t>What does it mean to have a yarn?</a:t>
            </a:r>
          </a:p>
          <a:p>
            <a:endParaRPr lang="en-AU" sz="2400" i="1" dirty="0">
              <a:latin typeface="Arial" charset="0"/>
            </a:endParaRPr>
          </a:p>
          <a:p>
            <a:r>
              <a:rPr lang="en-AU" sz="2400" i="1" dirty="0">
                <a:latin typeface="Arial" charset="0"/>
              </a:rPr>
              <a:t>Why is it important to take the time to yarn?</a:t>
            </a:r>
          </a:p>
          <a:p>
            <a:endParaRPr lang="en-US" dirty="0">
              <a:latin typeface="Arial" charset="0"/>
            </a:endParaRPr>
          </a:p>
        </p:txBody>
      </p:sp>
      <p:sp>
        <p:nvSpPr>
          <p:cNvPr id="29698" name="Title 1"/>
          <p:cNvSpPr>
            <a:spLocks noGrp="1"/>
          </p:cNvSpPr>
          <p:nvPr>
            <p:ph type="title"/>
          </p:nvPr>
        </p:nvSpPr>
        <p:spPr>
          <a:xfrm>
            <a:off x="457200" y="476250"/>
            <a:ext cx="8229600" cy="941388"/>
          </a:xfrm>
        </p:spPr>
        <p:txBody>
          <a:bodyPr/>
          <a:lstStyle/>
          <a:p>
            <a:pPr algn="l"/>
            <a:r>
              <a:rPr lang="en-US" sz="2800" b="1" dirty="0">
                <a:latin typeface="Arial" charset="0"/>
              </a:rPr>
              <a:t>Take a moment to think about….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476250"/>
            <a:ext cx="8229600" cy="941388"/>
          </a:xfrm>
        </p:spPr>
        <p:txBody>
          <a:bodyPr/>
          <a:lstStyle/>
          <a:p>
            <a:pPr algn="l"/>
            <a:r>
              <a:rPr lang="en-US" sz="2800" b="1" dirty="0">
                <a:latin typeface="Arial" charset="0"/>
              </a:rPr>
              <a:t>Yarning….</a:t>
            </a:r>
          </a:p>
        </p:txBody>
      </p:sp>
      <p:sp>
        <p:nvSpPr>
          <p:cNvPr id="31746" name="Content Placeholder 2"/>
          <p:cNvSpPr>
            <a:spLocks noGrp="1"/>
          </p:cNvSpPr>
          <p:nvPr>
            <p:ph idx="1"/>
          </p:nvPr>
        </p:nvSpPr>
        <p:spPr>
          <a:xfrm>
            <a:off x="457200" y="1412777"/>
            <a:ext cx="8229600" cy="4713392"/>
          </a:xfrm>
        </p:spPr>
        <p:txBody>
          <a:bodyPr/>
          <a:lstStyle/>
          <a:p>
            <a:r>
              <a:rPr lang="en-AU" sz="2400" dirty="0">
                <a:latin typeface="Arial" charset="0"/>
              </a:rPr>
              <a:t>Allows you and the woman you are meeting with to get to know each other a little</a:t>
            </a:r>
          </a:p>
          <a:p>
            <a:r>
              <a:rPr lang="en-AU" sz="2400" dirty="0">
                <a:latin typeface="Arial" charset="0"/>
              </a:rPr>
              <a:t>Shows that you are genuinely interested in the woman and that you care for her, her baby, and her whole family (not just ‘ticking boxes’)</a:t>
            </a:r>
          </a:p>
          <a:p>
            <a:r>
              <a:rPr lang="en-AU" sz="2400" dirty="0">
                <a:latin typeface="Arial" charset="0"/>
              </a:rPr>
              <a:t>Is sometimes mostly about listening</a:t>
            </a:r>
          </a:p>
          <a:p>
            <a:r>
              <a:rPr lang="en-AU" sz="2400" dirty="0">
                <a:latin typeface="Arial" charset="0"/>
              </a:rPr>
              <a:t>Gives you the opportunity to hear the woman’s unique story</a:t>
            </a:r>
          </a:p>
          <a:p>
            <a:r>
              <a:rPr lang="en-AU" sz="2400" dirty="0">
                <a:latin typeface="Arial" charset="0"/>
              </a:rPr>
              <a:t>Provides a foundation – makes asking about        smoking (and other health issues) more               </a:t>
            </a:r>
            <a:r>
              <a:rPr lang="en-AU" sz="2400" dirty="0" smtClean="0">
                <a:latin typeface="Arial" charset="0"/>
              </a:rPr>
              <a:t>  relaxed </a:t>
            </a:r>
            <a:r>
              <a:rPr lang="en-AU" sz="2400" dirty="0">
                <a:latin typeface="Arial" charset="0"/>
              </a:rPr>
              <a:t>/ conversational</a:t>
            </a:r>
          </a:p>
          <a:p>
            <a:endParaRPr lang="en-US" dirty="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549277"/>
            <a:ext cx="8229600" cy="868363"/>
          </a:xfrm>
        </p:spPr>
        <p:txBody>
          <a:bodyPr/>
          <a:lstStyle/>
          <a:p>
            <a:pPr algn="l"/>
            <a:r>
              <a:rPr lang="en-US" sz="2800" b="1" dirty="0">
                <a:latin typeface="Arial" charset="0"/>
              </a:rPr>
              <a:t>Recognising culture and history</a:t>
            </a:r>
          </a:p>
        </p:txBody>
      </p:sp>
      <p:sp>
        <p:nvSpPr>
          <p:cNvPr id="33794" name="Content Placeholder 2"/>
          <p:cNvSpPr>
            <a:spLocks noGrp="1"/>
          </p:cNvSpPr>
          <p:nvPr>
            <p:ph idx="1"/>
          </p:nvPr>
        </p:nvSpPr>
        <p:spPr>
          <a:xfrm>
            <a:off x="457200" y="1600205"/>
            <a:ext cx="8229600" cy="4525963"/>
          </a:xfrm>
        </p:spPr>
        <p:txBody>
          <a:bodyPr/>
          <a:lstStyle/>
          <a:p>
            <a:r>
              <a:rPr lang="en-AU" sz="2400" dirty="0">
                <a:latin typeface="Arial" charset="0"/>
              </a:rPr>
              <a:t>Having a yarn is a great approach with any woman </a:t>
            </a:r>
          </a:p>
          <a:p>
            <a:r>
              <a:rPr lang="en-AU" sz="2400" dirty="0">
                <a:latin typeface="Arial" charset="0"/>
              </a:rPr>
              <a:t>But it can be especially important for Aboriginal women</a:t>
            </a:r>
          </a:p>
          <a:p>
            <a:pPr lvl="1"/>
            <a:r>
              <a:rPr lang="en-AU" sz="2400" dirty="0">
                <a:latin typeface="Arial" charset="0"/>
              </a:rPr>
              <a:t>Cultural norms</a:t>
            </a:r>
          </a:p>
          <a:p>
            <a:pPr lvl="1"/>
            <a:r>
              <a:rPr lang="en-AU" sz="2400" dirty="0">
                <a:latin typeface="Arial" charset="0"/>
              </a:rPr>
              <a:t>History of negative experiences with hospitals/ institutions</a:t>
            </a:r>
          </a:p>
          <a:p>
            <a:endParaRPr lang="en-US" dirty="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476250"/>
            <a:ext cx="8229600" cy="941388"/>
          </a:xfrm>
        </p:spPr>
        <p:txBody>
          <a:bodyPr/>
          <a:lstStyle/>
          <a:p>
            <a:pPr algn="l"/>
            <a:r>
              <a:rPr lang="en-US" sz="2800" b="1" dirty="0">
                <a:latin typeface="Arial" charset="0"/>
              </a:rPr>
              <a:t>Learning more</a:t>
            </a:r>
          </a:p>
        </p:txBody>
      </p:sp>
      <p:sp>
        <p:nvSpPr>
          <p:cNvPr id="35842" name="Content Placeholder 2"/>
          <p:cNvSpPr>
            <a:spLocks noGrp="1"/>
          </p:cNvSpPr>
          <p:nvPr>
            <p:ph idx="1"/>
          </p:nvPr>
        </p:nvSpPr>
        <p:spPr>
          <a:xfrm>
            <a:off x="457200" y="1600205"/>
            <a:ext cx="8229600" cy="4525963"/>
          </a:xfrm>
        </p:spPr>
        <p:txBody>
          <a:bodyPr/>
          <a:lstStyle/>
          <a:p>
            <a:r>
              <a:rPr lang="en-US" sz="2400" dirty="0">
                <a:latin typeface="Arial" charset="0"/>
              </a:rPr>
              <a:t>Yarning about Quitting DVD</a:t>
            </a:r>
          </a:p>
          <a:p>
            <a:r>
              <a:rPr lang="en-US" sz="2400" dirty="0">
                <a:latin typeface="Arial" charset="0"/>
              </a:rPr>
              <a:t>‘Respecting the Difference’ </a:t>
            </a:r>
          </a:p>
          <a:p>
            <a:r>
              <a:rPr lang="en-US" sz="2400" dirty="0">
                <a:latin typeface="Arial" charset="0"/>
              </a:rPr>
              <a:t>Talk with your colleagues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4335" y="2708280"/>
            <a:ext cx="7772400" cy="1368425"/>
          </a:xfrm>
        </p:spPr>
        <p:txBody>
          <a:bodyPr/>
          <a:lstStyle/>
          <a:p>
            <a:r>
              <a:rPr lang="en-AU" cap="none" dirty="0">
                <a:latin typeface="Arial" charset="0"/>
              </a:rPr>
              <a:t>Counselling skills</a:t>
            </a:r>
          </a:p>
        </p:txBody>
      </p:sp>
      <p:sp>
        <p:nvSpPr>
          <p:cNvPr id="3" name="Text Placeholder 2"/>
          <p:cNvSpPr>
            <a:spLocks noGrp="1"/>
          </p:cNvSpPr>
          <p:nvPr>
            <p:ph type="body" idx="1"/>
          </p:nvPr>
        </p:nvSpPr>
        <p:spPr>
          <a:xfrm>
            <a:off x="684335" y="1208091"/>
            <a:ext cx="7772400" cy="1500187"/>
          </a:xfrm>
        </p:spPr>
        <p:txBody>
          <a:bodyPr/>
          <a:lstStyle/>
          <a:p>
            <a:pPr>
              <a:defRPr/>
            </a:pPr>
            <a:r>
              <a:rPr lang="en-AU" dirty="0" smtClean="0"/>
              <a:t>Supporting Aboriginal women to quit </a:t>
            </a:r>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68923" y="476250"/>
            <a:ext cx="8229600" cy="1143000"/>
          </a:xfrm>
        </p:spPr>
        <p:txBody>
          <a:bodyPr/>
          <a:lstStyle/>
          <a:p>
            <a:pPr eaLnBrk="1" hangingPunct="1"/>
            <a:r>
              <a:rPr lang="en-AU" sz="2800" b="1" dirty="0">
                <a:latin typeface="Arial" charset="0"/>
              </a:rPr>
              <a:t>Communication styles</a:t>
            </a:r>
          </a:p>
        </p:txBody>
      </p:sp>
      <p:sp>
        <p:nvSpPr>
          <p:cNvPr id="3" name="Content Placeholder 2"/>
          <p:cNvSpPr>
            <a:spLocks noGrp="1"/>
          </p:cNvSpPr>
          <p:nvPr>
            <p:ph idx="1"/>
          </p:nvPr>
        </p:nvSpPr>
        <p:spPr>
          <a:xfrm>
            <a:off x="179516" y="1412776"/>
            <a:ext cx="8784976" cy="5069160"/>
          </a:xfrm>
          <a:extLst/>
        </p:spPr>
        <p:txBody>
          <a:bodyPr rtlCol="0">
            <a:normAutofit/>
          </a:bodyPr>
          <a:lstStyle/>
          <a:p>
            <a:pPr marL="0" indent="0" eaLnBrk="1" fontAlgn="auto" hangingPunct="1">
              <a:spcAft>
                <a:spcPts val="0"/>
              </a:spcAft>
              <a:buFont typeface="Arial" charset="0"/>
              <a:buNone/>
              <a:defRPr/>
            </a:pPr>
            <a:r>
              <a:rPr lang="en-AU" altLang="en-US" sz="2800" dirty="0">
                <a:latin typeface="Arial" charset="0"/>
                <a:ea typeface="+mn-ea"/>
                <a:cs typeface="Arial" charset="0"/>
              </a:rPr>
              <a:t> </a:t>
            </a:r>
            <a:r>
              <a:rPr lang="en-AU" sz="2800" dirty="0">
                <a:ln>
                  <a:solidFill>
                    <a:schemeClr val="accent1">
                      <a:shade val="50000"/>
                    </a:schemeClr>
                  </a:solidFill>
                </a:ln>
                <a:ea typeface="+mn-ea"/>
              </a:rPr>
              <a:t>Directing   &lt; ---- </a:t>
            </a:r>
            <a:r>
              <a:rPr lang="en-AU" sz="2800" dirty="0" smtClean="0">
                <a:ln>
                  <a:solidFill>
                    <a:schemeClr val="accent1">
                      <a:shade val="50000"/>
                    </a:schemeClr>
                  </a:solidFill>
                </a:ln>
                <a:ea typeface="+mn-ea"/>
              </a:rPr>
              <a:t>&gt;  </a:t>
            </a:r>
            <a:r>
              <a:rPr lang="en-AU" sz="3600" b="1" dirty="0" smtClean="0">
                <a:ln>
                  <a:solidFill>
                    <a:schemeClr val="accent1">
                      <a:shade val="50000"/>
                    </a:schemeClr>
                  </a:solidFill>
                </a:ln>
                <a:solidFill>
                  <a:srgbClr val="FF0000"/>
                </a:solidFill>
                <a:ea typeface="+mn-ea"/>
              </a:rPr>
              <a:t>Guiding  </a:t>
            </a:r>
            <a:r>
              <a:rPr lang="en-AU" sz="2800" dirty="0" smtClean="0">
                <a:ln>
                  <a:solidFill>
                    <a:schemeClr val="accent1">
                      <a:shade val="50000"/>
                    </a:schemeClr>
                  </a:solidFill>
                </a:ln>
                <a:ea typeface="+mn-ea"/>
              </a:rPr>
              <a:t>&lt; </a:t>
            </a:r>
            <a:r>
              <a:rPr lang="en-AU" sz="2800" dirty="0">
                <a:ln>
                  <a:solidFill>
                    <a:schemeClr val="accent1">
                      <a:shade val="50000"/>
                    </a:schemeClr>
                  </a:solidFill>
                </a:ln>
                <a:ea typeface="+mn-ea"/>
              </a:rPr>
              <a:t>---- &gt; </a:t>
            </a:r>
            <a:r>
              <a:rPr lang="en-AU" sz="2800" dirty="0">
                <a:ea typeface="+mn-ea"/>
              </a:rPr>
              <a:t>  </a:t>
            </a:r>
            <a:r>
              <a:rPr lang="en-AU" sz="2800" dirty="0" smtClean="0">
                <a:ln>
                  <a:solidFill>
                    <a:schemeClr val="accent1">
                      <a:shade val="50000"/>
                    </a:schemeClr>
                  </a:solidFill>
                </a:ln>
                <a:ea typeface="+mn-ea"/>
              </a:rPr>
              <a:t>Following	</a:t>
            </a:r>
          </a:p>
          <a:p>
            <a:pPr marL="0" indent="0" eaLnBrk="1" fontAlgn="auto" hangingPunct="1">
              <a:spcAft>
                <a:spcPts val="0"/>
              </a:spcAft>
              <a:buFont typeface="Arial" charset="0"/>
              <a:buNone/>
              <a:defRPr/>
            </a:pPr>
            <a:r>
              <a:rPr lang="en-AU" sz="2800" dirty="0" smtClean="0">
                <a:latin typeface="Arial" charset="0"/>
                <a:ea typeface="+mn-ea"/>
                <a:cs typeface="Arial" charset="0"/>
              </a:rPr>
              <a:t>			</a:t>
            </a:r>
            <a:r>
              <a:rPr lang="en-AU" sz="2400" dirty="0" smtClean="0">
                <a:latin typeface="Arial" charset="0"/>
                <a:ea typeface="+mn-ea"/>
                <a:cs typeface="Arial" charset="0"/>
              </a:rPr>
              <a:t>To  	-</a:t>
            </a:r>
            <a:r>
              <a:rPr lang="en-AU" sz="2400" b="1" dirty="0" smtClean="0">
                <a:latin typeface="Arial" charset="0"/>
                <a:ea typeface="+mn-ea"/>
                <a:cs typeface="Arial" charset="0"/>
              </a:rPr>
              <a:t> </a:t>
            </a:r>
            <a:r>
              <a:rPr lang="en-AU" sz="2400" dirty="0">
                <a:latin typeface="Arial" charset="0"/>
                <a:ea typeface="+mn-ea"/>
                <a:cs typeface="Arial" charset="0"/>
              </a:rPr>
              <a:t>Point               </a:t>
            </a:r>
            <a:r>
              <a:rPr lang="en-AU" sz="2400" dirty="0" smtClean="0">
                <a:latin typeface="Arial" charset="0"/>
                <a:ea typeface="+mn-ea"/>
                <a:cs typeface="Arial" charset="0"/>
              </a:rPr>
              <a:t>    To   - </a:t>
            </a:r>
            <a:r>
              <a:rPr lang="en-AU" sz="2400" dirty="0">
                <a:latin typeface="Arial" charset="0"/>
                <a:ea typeface="+mn-ea"/>
                <a:cs typeface="Arial" charset="0"/>
              </a:rPr>
              <a:t>Allow</a:t>
            </a:r>
          </a:p>
          <a:p>
            <a:pPr marL="0" indent="0" eaLnBrk="1" fontAlgn="auto" hangingPunct="1">
              <a:lnSpc>
                <a:spcPct val="80000"/>
              </a:lnSpc>
              <a:spcAft>
                <a:spcPts val="0"/>
              </a:spcAft>
              <a:buClr>
                <a:srgbClr val="FFFF99"/>
              </a:buClr>
              <a:buFont typeface="Arial" panose="020B0604020202020204" pitchFamily="34" charset="0"/>
              <a:buNone/>
              <a:defRPr/>
            </a:pPr>
            <a:r>
              <a:rPr lang="en-US" sz="2400" dirty="0" smtClean="0">
                <a:latin typeface="Arial" charset="0"/>
                <a:ea typeface="+mn-ea"/>
                <a:cs typeface="Arial" charset="0"/>
              </a:rPr>
              <a:t>				- Accompany</a:t>
            </a:r>
            <a:r>
              <a:rPr lang="en-US" sz="2400" dirty="0">
                <a:latin typeface="Arial" charset="0"/>
                <a:ea typeface="+mn-ea"/>
                <a:cs typeface="Arial" charset="0"/>
              </a:rPr>
              <a:t>	    </a:t>
            </a:r>
            <a:r>
              <a:rPr lang="en-US" sz="2400" dirty="0" smtClean="0">
                <a:latin typeface="Arial" charset="0"/>
                <a:ea typeface="+mn-ea"/>
                <a:cs typeface="Arial" charset="0"/>
              </a:rPr>
              <a:t>	    - </a:t>
            </a:r>
            <a:r>
              <a:rPr lang="en-US" sz="2400" dirty="0">
                <a:latin typeface="Arial" charset="0"/>
                <a:ea typeface="+mn-ea"/>
                <a:cs typeface="Arial" charset="0"/>
              </a:rPr>
              <a:t>Listen</a:t>
            </a:r>
          </a:p>
          <a:p>
            <a:pPr marL="0" indent="0" eaLnBrk="1" fontAlgn="auto" hangingPunct="1">
              <a:lnSpc>
                <a:spcPct val="80000"/>
              </a:lnSpc>
              <a:spcAft>
                <a:spcPts val="0"/>
              </a:spcAft>
              <a:buClr>
                <a:srgbClr val="FFFF99"/>
              </a:buClr>
              <a:buFont typeface="Arial" panose="020B0604020202020204" pitchFamily="34" charset="0"/>
              <a:buNone/>
              <a:defRPr/>
            </a:pPr>
            <a:r>
              <a:rPr lang="en-US" sz="2400" dirty="0" smtClean="0">
                <a:latin typeface="Arial" charset="0"/>
                <a:ea typeface="+mn-ea"/>
                <a:cs typeface="Arial" charset="0"/>
              </a:rPr>
              <a:t>				- </a:t>
            </a:r>
            <a:r>
              <a:rPr lang="en-US" sz="2400" dirty="0">
                <a:latin typeface="Arial" charset="0"/>
                <a:ea typeface="+mn-ea"/>
                <a:cs typeface="Arial" charset="0"/>
              </a:rPr>
              <a:t>Kindle 	       </a:t>
            </a:r>
            <a:r>
              <a:rPr lang="en-US" sz="2400" dirty="0" smtClean="0">
                <a:latin typeface="Arial" charset="0"/>
                <a:ea typeface="+mn-ea"/>
                <a:cs typeface="Arial" charset="0"/>
              </a:rPr>
              <a:t>	    - </a:t>
            </a:r>
            <a:r>
              <a:rPr lang="en-US" sz="2400" dirty="0">
                <a:latin typeface="Arial" charset="0"/>
                <a:ea typeface="+mn-ea"/>
                <a:cs typeface="Arial" charset="0"/>
              </a:rPr>
              <a:t>Understand</a:t>
            </a:r>
          </a:p>
          <a:p>
            <a:pPr marL="0" indent="0" eaLnBrk="1" fontAlgn="auto" hangingPunct="1">
              <a:lnSpc>
                <a:spcPct val="80000"/>
              </a:lnSpc>
              <a:spcAft>
                <a:spcPts val="0"/>
              </a:spcAft>
              <a:buClr>
                <a:srgbClr val="FFFF99"/>
              </a:buClr>
              <a:buFont typeface="Arial" panose="020B0604020202020204" pitchFamily="34" charset="0"/>
              <a:buNone/>
              <a:defRPr/>
            </a:pPr>
            <a:r>
              <a:rPr lang="en-US" sz="2400" dirty="0" smtClean="0">
                <a:latin typeface="Arial" charset="0"/>
                <a:ea typeface="+mn-ea"/>
                <a:cs typeface="Arial" charset="0"/>
              </a:rPr>
              <a:t>				- Inspire                 	    - </a:t>
            </a:r>
            <a:r>
              <a:rPr lang="en-US" sz="2400" dirty="0">
                <a:latin typeface="Arial" charset="0"/>
                <a:ea typeface="+mn-ea"/>
                <a:cs typeface="Arial" charset="0"/>
              </a:rPr>
              <a:t>Grasp</a:t>
            </a:r>
          </a:p>
          <a:p>
            <a:pPr marL="0" indent="0" eaLnBrk="1" fontAlgn="auto" hangingPunct="1">
              <a:lnSpc>
                <a:spcPct val="80000"/>
              </a:lnSpc>
              <a:spcAft>
                <a:spcPts val="0"/>
              </a:spcAft>
              <a:buClr>
                <a:srgbClr val="FFFF99"/>
              </a:buClr>
              <a:buFont typeface="Arial" panose="020B0604020202020204" pitchFamily="34" charset="0"/>
              <a:buNone/>
              <a:defRPr/>
            </a:pPr>
            <a:r>
              <a:rPr lang="en-US" sz="2400" dirty="0" smtClean="0">
                <a:latin typeface="Arial" charset="0"/>
                <a:ea typeface="+mn-ea"/>
                <a:cs typeface="Arial" charset="0"/>
              </a:rPr>
              <a:t>				- </a:t>
            </a:r>
            <a:r>
              <a:rPr lang="en-US" sz="2400" dirty="0">
                <a:latin typeface="Arial" charset="0"/>
                <a:ea typeface="+mn-ea"/>
                <a:cs typeface="Arial" charset="0"/>
              </a:rPr>
              <a:t>Elicit                    </a:t>
            </a:r>
            <a:r>
              <a:rPr lang="en-US" sz="2400" dirty="0" smtClean="0">
                <a:latin typeface="Arial" charset="0"/>
                <a:ea typeface="+mn-ea"/>
                <a:cs typeface="Arial" charset="0"/>
              </a:rPr>
              <a:t>	    - </a:t>
            </a:r>
            <a:r>
              <a:rPr lang="en-US" sz="2400" dirty="0">
                <a:latin typeface="Arial" charset="0"/>
                <a:ea typeface="+mn-ea"/>
                <a:cs typeface="Arial" charset="0"/>
              </a:rPr>
              <a:t>Stay with</a:t>
            </a:r>
          </a:p>
          <a:p>
            <a:pPr marL="0" indent="0" eaLnBrk="1" fontAlgn="auto" hangingPunct="1">
              <a:lnSpc>
                <a:spcPct val="80000"/>
              </a:lnSpc>
              <a:spcAft>
                <a:spcPts val="0"/>
              </a:spcAft>
              <a:buClr>
                <a:srgbClr val="FFFF99"/>
              </a:buClr>
              <a:buFont typeface="Arial" panose="020B0604020202020204" pitchFamily="34" charset="0"/>
              <a:buNone/>
              <a:defRPr/>
            </a:pPr>
            <a:r>
              <a:rPr lang="en-US" sz="2400" dirty="0" smtClean="0">
                <a:latin typeface="Arial" charset="0"/>
                <a:ea typeface="+mn-ea"/>
                <a:cs typeface="Arial" charset="0"/>
              </a:rPr>
              <a:t>				- </a:t>
            </a:r>
            <a:r>
              <a:rPr lang="en-US" sz="2400" dirty="0">
                <a:latin typeface="Arial" charset="0"/>
                <a:ea typeface="+mn-ea"/>
                <a:cs typeface="Arial" charset="0"/>
              </a:rPr>
              <a:t>Offer		       </a:t>
            </a:r>
            <a:r>
              <a:rPr lang="en-US" sz="2400" dirty="0" smtClean="0">
                <a:latin typeface="Arial" charset="0"/>
                <a:ea typeface="+mn-ea"/>
                <a:cs typeface="Arial" charset="0"/>
              </a:rPr>
              <a:t>	    - </a:t>
            </a:r>
            <a:r>
              <a:rPr lang="en-US" sz="2400" dirty="0">
                <a:latin typeface="Arial" charset="0"/>
                <a:ea typeface="+mn-ea"/>
                <a:cs typeface="Arial" charset="0"/>
              </a:rPr>
              <a:t>Value</a:t>
            </a:r>
            <a:endParaRPr lang="en-AU" sz="2400" i="1" dirty="0" smtClean="0">
              <a:ea typeface="+mn-ea"/>
            </a:endParaRPr>
          </a:p>
          <a:p>
            <a:pPr marL="400050" lvl="1" indent="0" eaLnBrk="1" fontAlgn="auto" hangingPunct="1">
              <a:lnSpc>
                <a:spcPct val="120000"/>
              </a:lnSpc>
              <a:spcAft>
                <a:spcPts val="0"/>
              </a:spcAft>
              <a:buFont typeface="Arial" panose="020B0604020202020204" pitchFamily="34" charset="0"/>
              <a:buNone/>
              <a:defRPr/>
            </a:pPr>
            <a:endParaRPr lang="en-AU" sz="2600" i="1" dirty="0">
              <a:ea typeface="+mn-ea"/>
            </a:endParaRPr>
          </a:p>
          <a:p>
            <a:pPr eaLnBrk="1" fontAlgn="auto" hangingPunct="1">
              <a:spcAft>
                <a:spcPts val="0"/>
              </a:spcAft>
              <a:buFont typeface="Arial" panose="020B0604020202020204" pitchFamily="34" charset="0"/>
              <a:buChar char="•"/>
              <a:defRPr/>
            </a:pPr>
            <a:endParaRPr lang="en-AU" sz="2600" dirty="0">
              <a:ea typeface="+mn-ea"/>
            </a:endParaRPr>
          </a:p>
        </p:txBody>
      </p:sp>
      <p:pic>
        <p:nvPicPr>
          <p:cNvPr id="39939"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284538"/>
            <a:ext cx="2901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68923" y="476250"/>
            <a:ext cx="8229600" cy="1143000"/>
          </a:xfrm>
        </p:spPr>
        <p:txBody>
          <a:bodyPr/>
          <a:lstStyle/>
          <a:p>
            <a:pPr algn="l" eaLnBrk="1" hangingPunct="1"/>
            <a:r>
              <a:rPr lang="en-AU" sz="2800" b="1" dirty="0">
                <a:latin typeface="Arial" charset="0"/>
              </a:rPr>
              <a:t>Some examples of a Directing Style include:</a:t>
            </a:r>
            <a:endParaRPr lang="en-US" sz="2800" b="1" dirty="0">
              <a:latin typeface="Arial" charset="0"/>
            </a:endParaRPr>
          </a:p>
        </p:txBody>
      </p:sp>
      <p:sp>
        <p:nvSpPr>
          <p:cNvPr id="41986" name="Content Placeholder 2"/>
          <p:cNvSpPr>
            <a:spLocks noGrp="1"/>
          </p:cNvSpPr>
          <p:nvPr>
            <p:ph idx="1"/>
          </p:nvPr>
        </p:nvSpPr>
        <p:spPr>
          <a:xfrm>
            <a:off x="457200" y="1600205"/>
            <a:ext cx="8229600" cy="4525963"/>
          </a:xfrm>
        </p:spPr>
        <p:txBody>
          <a:bodyPr/>
          <a:lstStyle/>
          <a:p>
            <a:pPr eaLnBrk="1" hangingPunct="1"/>
            <a:r>
              <a:rPr lang="en-AU" sz="2400" dirty="0">
                <a:latin typeface="Arial" charset="0"/>
              </a:rPr>
              <a:t>Telling</a:t>
            </a:r>
          </a:p>
          <a:p>
            <a:pPr eaLnBrk="1" hangingPunct="1"/>
            <a:r>
              <a:rPr lang="en-AU" sz="2400" dirty="0">
                <a:latin typeface="Arial" charset="0"/>
              </a:rPr>
              <a:t>Explaining </a:t>
            </a:r>
          </a:p>
          <a:p>
            <a:pPr eaLnBrk="1" hangingPunct="1"/>
            <a:r>
              <a:rPr lang="en-AU" sz="2400" dirty="0">
                <a:latin typeface="Arial" charset="0"/>
              </a:rPr>
              <a:t>Making suggestions </a:t>
            </a:r>
          </a:p>
          <a:p>
            <a:pPr eaLnBrk="1" hangingPunct="1"/>
            <a:r>
              <a:rPr lang="en-AU" sz="2400" dirty="0">
                <a:latin typeface="Arial" charset="0"/>
              </a:rPr>
              <a:t>Prescribing</a:t>
            </a:r>
          </a:p>
          <a:p>
            <a:pPr eaLnBrk="1" hangingPunct="1"/>
            <a:r>
              <a:rPr lang="en-AU" sz="2400" dirty="0">
                <a:latin typeface="Arial" charset="0"/>
              </a:rPr>
              <a:t>Warning </a:t>
            </a:r>
          </a:p>
          <a:p>
            <a:pPr eaLnBrk="1" hangingPunct="1"/>
            <a:r>
              <a:rPr lang="en-AU" sz="2400" dirty="0">
                <a:latin typeface="Arial" charset="0"/>
              </a:rPr>
              <a:t>Persuading</a:t>
            </a:r>
          </a:p>
          <a:p>
            <a:pPr eaLnBrk="1" hangingPunct="1"/>
            <a:endParaRPr lang="en-US"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457200" y="1125538"/>
            <a:ext cx="8229600" cy="5000625"/>
          </a:xfrm>
        </p:spPr>
        <p:txBody>
          <a:bodyPr/>
          <a:lstStyle/>
          <a:p>
            <a:pPr marL="0" indent="0" eaLnBrk="1" hangingPunct="1">
              <a:buFont typeface="Arial" charset="0"/>
              <a:buNone/>
            </a:pPr>
            <a:r>
              <a:rPr lang="en-AU" sz="2800" dirty="0">
                <a:latin typeface="Arial" charset="0"/>
              </a:rPr>
              <a:t>Persuasion: is never helpful and</a:t>
            </a:r>
            <a:r>
              <a:rPr lang="en-AU" sz="2800" dirty="0">
                <a:latin typeface="Arial" charset="0"/>
                <a:sym typeface="Wingdings" charset="0"/>
              </a:rPr>
              <a:t> leads to the woman saying </a:t>
            </a:r>
            <a:br>
              <a:rPr lang="en-AU" sz="2800" dirty="0">
                <a:latin typeface="Arial" charset="0"/>
                <a:sym typeface="Wingdings" charset="0"/>
              </a:rPr>
            </a:br>
            <a:r>
              <a:rPr lang="en-AU" sz="2800" dirty="0">
                <a:latin typeface="Arial" charset="0"/>
                <a:sym typeface="Wingdings" charset="0"/>
              </a:rPr>
              <a:t>   Yes but.......</a:t>
            </a:r>
            <a:br>
              <a:rPr lang="en-AU" sz="2800" dirty="0">
                <a:latin typeface="Arial" charset="0"/>
                <a:sym typeface="Wingdings" charset="0"/>
              </a:rPr>
            </a:br>
            <a:r>
              <a:rPr lang="en-AU" dirty="0">
                <a:latin typeface="Arial" charset="0"/>
                <a:sym typeface="Wingdings" charset="0"/>
              </a:rPr>
              <a:t/>
            </a:r>
            <a:br>
              <a:rPr lang="en-AU" dirty="0">
                <a:latin typeface="Arial" charset="0"/>
                <a:sym typeface="Wingdings" charset="0"/>
              </a:rPr>
            </a:br>
            <a:endParaRPr lang="en-US" dirty="0">
              <a:latin typeface="Arial" charset="0"/>
            </a:endParaRPr>
          </a:p>
        </p:txBody>
      </p:sp>
      <p:pic>
        <p:nvPicPr>
          <p:cNvPr id="4403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184" y="2780928"/>
            <a:ext cx="424815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44825"/>
            <a:ext cx="7772400" cy="1368152"/>
          </a:xfrm>
        </p:spPr>
        <p:txBody>
          <a:bodyPr/>
          <a:lstStyle/>
          <a:p>
            <a:r>
              <a:rPr lang="en-AU" dirty="0" smtClean="0">
                <a:latin typeface="+mn-lt"/>
              </a:rPr>
              <a:t>INTRODUCTION TO </a:t>
            </a:r>
            <a:br>
              <a:rPr lang="en-AU" dirty="0" smtClean="0">
                <a:latin typeface="+mn-lt"/>
              </a:rPr>
            </a:br>
            <a:r>
              <a:rPr lang="en-AU" dirty="0" smtClean="0">
                <a:latin typeface="+mn-lt"/>
              </a:rPr>
              <a:t>YARNING ABOUT QUITTING</a:t>
            </a:r>
            <a:endParaRPr lang="en-AU" dirty="0">
              <a:latin typeface="+mn-lt"/>
            </a:endParaRPr>
          </a:p>
        </p:txBody>
      </p:sp>
    </p:spTree>
    <p:extLst>
      <p:ext uri="{BB962C8B-B14F-4D97-AF65-F5344CB8AC3E}">
        <p14:creationId xmlns:p14="http://schemas.microsoft.com/office/powerpoint/2010/main" val="1553208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68923" y="476250"/>
            <a:ext cx="8229600" cy="1143000"/>
          </a:xfrm>
        </p:spPr>
        <p:txBody>
          <a:bodyPr/>
          <a:lstStyle/>
          <a:p>
            <a:pPr algn="l" eaLnBrk="1" hangingPunct="1"/>
            <a:r>
              <a:rPr lang="en-AU" sz="2800" b="1" dirty="0">
                <a:latin typeface="Arial" charset="0"/>
              </a:rPr>
              <a:t>The Righting Reflex</a:t>
            </a:r>
            <a:endParaRPr lang="en-US" sz="2800" b="1" dirty="0">
              <a:latin typeface="Arial" charset="0"/>
            </a:endParaRPr>
          </a:p>
        </p:txBody>
      </p:sp>
      <p:sp>
        <p:nvSpPr>
          <p:cNvPr id="46082" name="Content Placeholder 3"/>
          <p:cNvSpPr>
            <a:spLocks noGrp="1"/>
          </p:cNvSpPr>
          <p:nvPr>
            <p:ph sz="half" idx="4294967295"/>
          </p:nvPr>
        </p:nvSpPr>
        <p:spPr>
          <a:xfrm>
            <a:off x="611068" y="1628780"/>
            <a:ext cx="5184531" cy="4608513"/>
          </a:xfrm>
        </p:spPr>
        <p:txBody>
          <a:bodyPr/>
          <a:lstStyle/>
          <a:p>
            <a:pPr eaLnBrk="1" hangingPunct="1">
              <a:spcBef>
                <a:spcPts val="575"/>
              </a:spcBef>
            </a:pPr>
            <a:r>
              <a:rPr lang="en-AU" sz="2400" dirty="0">
                <a:latin typeface="Arial" charset="0"/>
              </a:rPr>
              <a:t>Comes from the heart, good intentions and the desire to </a:t>
            </a:r>
            <a:r>
              <a:rPr lang="en-AU" sz="2400" i="1" dirty="0">
                <a:latin typeface="Arial" charset="0"/>
              </a:rPr>
              <a:t>fix </a:t>
            </a:r>
            <a:r>
              <a:rPr lang="en-AU" sz="2400" dirty="0">
                <a:latin typeface="Arial" charset="0"/>
              </a:rPr>
              <a:t>things, </a:t>
            </a:r>
            <a:r>
              <a:rPr lang="en-AU" sz="2400" u="sng" dirty="0">
                <a:latin typeface="Arial" charset="0"/>
              </a:rPr>
              <a:t>but</a:t>
            </a:r>
            <a:r>
              <a:rPr lang="en-AU" sz="2400" dirty="0">
                <a:latin typeface="Arial" charset="0"/>
              </a:rPr>
              <a:t>…</a:t>
            </a:r>
          </a:p>
          <a:p>
            <a:pPr eaLnBrk="1" hangingPunct="1">
              <a:spcBef>
                <a:spcPts val="575"/>
              </a:spcBef>
              <a:buFont typeface="Arial" charset="0"/>
              <a:buNone/>
            </a:pPr>
            <a:endParaRPr lang="en-AU" sz="2400" dirty="0">
              <a:latin typeface="Arial" charset="0"/>
            </a:endParaRPr>
          </a:p>
          <a:p>
            <a:pPr eaLnBrk="1" hangingPunct="1">
              <a:spcBef>
                <a:spcPts val="575"/>
              </a:spcBef>
            </a:pPr>
            <a:r>
              <a:rPr lang="en-AU" sz="2400" dirty="0">
                <a:latin typeface="Arial" charset="0"/>
              </a:rPr>
              <a:t>It leads to resistance, lowers confidence and blocks problem solving</a:t>
            </a:r>
          </a:p>
          <a:p>
            <a:pPr eaLnBrk="1" hangingPunct="1">
              <a:spcBef>
                <a:spcPts val="575"/>
              </a:spcBef>
            </a:pPr>
            <a:endParaRPr lang="en-AU" sz="2400" dirty="0">
              <a:latin typeface="Arial" charset="0"/>
            </a:endParaRPr>
          </a:p>
          <a:p>
            <a:pPr eaLnBrk="1" hangingPunct="1">
              <a:spcBef>
                <a:spcPts val="575"/>
              </a:spcBef>
            </a:pPr>
            <a:r>
              <a:rPr lang="en-AU" sz="2400" dirty="0">
                <a:latin typeface="Arial" charset="0"/>
              </a:rPr>
              <a:t>You become the expert and your client becomes the passenger</a:t>
            </a:r>
            <a:endParaRPr lang="en-AU" dirty="0">
              <a:latin typeface="Arial" charset="0"/>
            </a:endParaRPr>
          </a:p>
        </p:txBody>
      </p:sp>
      <p:pic>
        <p:nvPicPr>
          <p:cNvPr id="46083"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301156" y="1341443"/>
            <a:ext cx="1965081" cy="324008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lgn="l" eaLnBrk="1" hangingPunct="1"/>
            <a:r>
              <a:rPr lang="en-AU" sz="2800" b="1" dirty="0">
                <a:latin typeface="Arial" charset="0"/>
              </a:rPr>
              <a:t>Ambivalence</a:t>
            </a:r>
            <a:endParaRPr lang="en-US" sz="2800" dirty="0">
              <a:latin typeface="Arial" charset="0"/>
            </a:endParaRPr>
          </a:p>
        </p:txBody>
      </p:sp>
      <p:sp>
        <p:nvSpPr>
          <p:cNvPr id="3" name="Content Placeholder 2"/>
          <p:cNvSpPr>
            <a:spLocks noGrp="1"/>
          </p:cNvSpPr>
          <p:nvPr>
            <p:ph idx="1"/>
          </p:nvPr>
        </p:nvSpPr>
        <p:spPr>
          <a:xfrm>
            <a:off x="457200" y="1341443"/>
            <a:ext cx="8229600" cy="4784725"/>
          </a:xfrm>
        </p:spPr>
        <p:txBody>
          <a:bodyPr/>
          <a:lstStyle/>
          <a:p>
            <a:pPr marL="0" indent="0" eaLnBrk="1" hangingPunct="1">
              <a:buNone/>
              <a:defRPr/>
            </a:pPr>
            <a:r>
              <a:rPr lang="en-AU" sz="2400" dirty="0">
                <a:latin typeface="Arial" charset="0"/>
                <a:cs typeface="Arial" charset="0"/>
              </a:rPr>
              <a:t>Ambivalence occurs when the woman has </a:t>
            </a:r>
            <a:r>
              <a:rPr lang="en-AU" sz="2400" dirty="0" smtClean="0">
                <a:latin typeface="Arial" charset="0"/>
                <a:cs typeface="Arial" charset="0"/>
              </a:rPr>
              <a:t>two </a:t>
            </a:r>
            <a:r>
              <a:rPr lang="en-AU" sz="2400" dirty="0">
                <a:latin typeface="Arial" charset="0"/>
                <a:cs typeface="Arial" charset="0"/>
              </a:rPr>
              <a:t>conflicting thoughts and feelings at the same </a:t>
            </a:r>
            <a:r>
              <a:rPr lang="en-AU" sz="2400" dirty="0" smtClean="0">
                <a:latin typeface="Arial" charset="0"/>
                <a:cs typeface="Arial" charset="0"/>
              </a:rPr>
              <a:t>time</a:t>
            </a:r>
            <a:endParaRPr lang="en-AU" sz="2400" b="1" dirty="0" smtClean="0">
              <a:latin typeface="Arial" charset="0"/>
              <a:cs typeface="Arial" charset="0"/>
            </a:endParaRPr>
          </a:p>
          <a:p>
            <a:pPr eaLnBrk="1" hangingPunct="1">
              <a:buFont typeface="Arial" charset="0"/>
              <a:buNone/>
              <a:defRPr/>
            </a:pPr>
            <a:endParaRPr lang="en-AU" sz="2400" b="1" dirty="0" smtClean="0">
              <a:latin typeface="Arial" charset="0"/>
              <a:cs typeface="Arial" charset="0"/>
            </a:endParaRPr>
          </a:p>
          <a:p>
            <a:pPr eaLnBrk="1" hangingPunct="1">
              <a:buFont typeface="Arial" charset="0"/>
              <a:buNone/>
              <a:defRPr/>
            </a:pPr>
            <a:r>
              <a:rPr lang="en-AU" sz="2400" b="1" dirty="0" smtClean="0">
                <a:latin typeface="Arial" charset="0"/>
                <a:cs typeface="Arial" charset="0"/>
              </a:rPr>
              <a:t>These </a:t>
            </a:r>
            <a:r>
              <a:rPr lang="en-AU" sz="2400" b="1" dirty="0">
                <a:latin typeface="Arial" charset="0"/>
                <a:cs typeface="Arial" charset="0"/>
              </a:rPr>
              <a:t>are expressed by</a:t>
            </a:r>
            <a:r>
              <a:rPr lang="en-AU" sz="2400" b="1" dirty="0" smtClean="0">
                <a:latin typeface="Arial" charset="0"/>
                <a:cs typeface="Arial" charset="0"/>
              </a:rPr>
              <a:t>:</a:t>
            </a:r>
            <a:endParaRPr lang="en-AU" sz="2000" b="1" dirty="0">
              <a:latin typeface="Arial" charset="0"/>
              <a:cs typeface="Arial" charset="0"/>
            </a:endParaRPr>
          </a:p>
          <a:p>
            <a:pPr marL="514350" indent="-514350" eaLnBrk="1" hangingPunct="1">
              <a:buFont typeface="Arial" charset="0"/>
              <a:buAutoNum type="arabicParenR"/>
              <a:defRPr/>
            </a:pPr>
            <a:r>
              <a:rPr lang="en-AU" sz="2000" b="1" dirty="0">
                <a:latin typeface="Arial" charset="0"/>
                <a:cs typeface="Arial" charset="0"/>
              </a:rPr>
              <a:t>Change talk</a:t>
            </a:r>
            <a:r>
              <a:rPr lang="en-AU" sz="2000" dirty="0">
                <a:latin typeface="Arial" charset="0"/>
                <a:cs typeface="Arial" charset="0"/>
              </a:rPr>
              <a:t> which is language that points to: </a:t>
            </a:r>
          </a:p>
          <a:p>
            <a:pPr lvl="1" eaLnBrk="1" hangingPunct="1">
              <a:defRPr/>
            </a:pPr>
            <a:r>
              <a:rPr lang="en-AU" sz="2000" dirty="0">
                <a:latin typeface="Arial" charset="0"/>
                <a:cs typeface="Arial" charset="0"/>
              </a:rPr>
              <a:t>Arguments for change</a:t>
            </a:r>
          </a:p>
          <a:p>
            <a:pPr lvl="1" eaLnBrk="1" hangingPunct="1">
              <a:defRPr/>
            </a:pPr>
            <a:r>
              <a:rPr lang="en-AU" sz="2000" dirty="0">
                <a:latin typeface="Arial" charset="0"/>
                <a:cs typeface="Arial" charset="0"/>
              </a:rPr>
              <a:t>Possibilities of change and </a:t>
            </a:r>
          </a:p>
          <a:p>
            <a:pPr lvl="1" eaLnBrk="1" hangingPunct="1">
              <a:defRPr/>
            </a:pPr>
            <a:r>
              <a:rPr lang="en-AU" sz="2000" dirty="0">
                <a:latin typeface="Arial" charset="0"/>
                <a:cs typeface="Arial" charset="0"/>
              </a:rPr>
              <a:t>Positive things that could help with </a:t>
            </a:r>
            <a:r>
              <a:rPr lang="en-AU" sz="2000" dirty="0" smtClean="0">
                <a:latin typeface="Arial" charset="0"/>
                <a:cs typeface="Arial" charset="0"/>
              </a:rPr>
              <a:t>change</a:t>
            </a:r>
          </a:p>
          <a:p>
            <a:pPr marL="457200" lvl="1" indent="0" eaLnBrk="1" hangingPunct="1">
              <a:buFont typeface="Arial" charset="0"/>
              <a:buNone/>
              <a:defRPr/>
            </a:pPr>
            <a:endParaRPr lang="en-AU" sz="2000" dirty="0">
              <a:latin typeface="Arial" charset="0"/>
              <a:cs typeface="Arial" charset="0"/>
            </a:endParaRPr>
          </a:p>
          <a:p>
            <a:pPr eaLnBrk="1" hangingPunct="1">
              <a:buFont typeface="Arial" charset="0"/>
              <a:buAutoNum type="arabicParenR" startAt="2"/>
              <a:defRPr/>
            </a:pPr>
            <a:r>
              <a:rPr lang="en-AU" sz="2000" b="1" dirty="0" smtClean="0">
                <a:latin typeface="Arial" charset="0"/>
                <a:cs typeface="Arial" charset="0"/>
              </a:rPr>
              <a:t>  Sustain </a:t>
            </a:r>
            <a:r>
              <a:rPr lang="en-AU" sz="2000" b="1" dirty="0">
                <a:latin typeface="Arial" charset="0"/>
                <a:cs typeface="Arial" charset="0"/>
              </a:rPr>
              <a:t>talk</a:t>
            </a:r>
            <a:r>
              <a:rPr lang="en-AU" sz="2000" dirty="0">
                <a:latin typeface="Arial" charset="0"/>
                <a:cs typeface="Arial" charset="0"/>
              </a:rPr>
              <a:t> which is language that favours </a:t>
            </a:r>
            <a:endParaRPr lang="en-AU" sz="2000" dirty="0" smtClean="0">
              <a:latin typeface="Arial" charset="0"/>
              <a:cs typeface="Arial" charset="0"/>
            </a:endParaRPr>
          </a:p>
          <a:p>
            <a:pPr marL="0" indent="0" eaLnBrk="1" hangingPunct="1">
              <a:buFont typeface="Arial" charset="0"/>
              <a:buNone/>
              <a:defRPr/>
            </a:pPr>
            <a:r>
              <a:rPr lang="en-AU" sz="2000" dirty="0" smtClean="0">
                <a:latin typeface="Arial" charset="0"/>
                <a:cs typeface="Arial" charset="0"/>
              </a:rPr>
              <a:t>     keeping things </a:t>
            </a:r>
            <a:r>
              <a:rPr lang="en-AU" sz="2000" dirty="0">
                <a:latin typeface="Arial" charset="0"/>
                <a:cs typeface="Arial" charset="0"/>
              </a:rPr>
              <a:t>as they are</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476672"/>
            <a:ext cx="8229600" cy="940966"/>
          </a:xfrm>
        </p:spPr>
        <p:txBody>
          <a:bodyPr/>
          <a:lstStyle/>
          <a:p>
            <a:pPr algn="l" eaLnBrk="1" hangingPunct="1"/>
            <a:r>
              <a:rPr lang="en-US" sz="2800" b="1" dirty="0">
                <a:latin typeface="Arial" charset="0"/>
              </a:rPr>
              <a:t>Closed questions</a:t>
            </a:r>
          </a:p>
        </p:txBody>
      </p:sp>
      <p:sp>
        <p:nvSpPr>
          <p:cNvPr id="3" name="Content Placeholder 2"/>
          <p:cNvSpPr>
            <a:spLocks noGrp="1"/>
          </p:cNvSpPr>
          <p:nvPr>
            <p:ph idx="1"/>
          </p:nvPr>
        </p:nvSpPr>
        <p:spPr>
          <a:xfrm>
            <a:off x="457200" y="1600200"/>
            <a:ext cx="8229600" cy="4852988"/>
          </a:xfrm>
        </p:spPr>
        <p:txBody>
          <a:bodyPr/>
          <a:lstStyle/>
          <a:p>
            <a:pPr marL="719138" indent="-719138" eaLnBrk="1" hangingPunct="1">
              <a:buFont typeface="Wingdings" charset="0"/>
              <a:buChar char="à"/>
              <a:defRPr/>
            </a:pPr>
            <a:r>
              <a:rPr lang="en-AU" sz="2400" dirty="0" smtClean="0">
                <a:latin typeface="Arial" charset="0"/>
                <a:sym typeface="Wingdings" charset="0"/>
              </a:rPr>
              <a:t>lead </a:t>
            </a:r>
            <a:r>
              <a:rPr lang="en-AU" sz="2400" dirty="0">
                <a:latin typeface="Arial" charset="0"/>
                <a:sym typeface="Wingdings" charset="0"/>
              </a:rPr>
              <a:t>to </a:t>
            </a:r>
            <a:r>
              <a:rPr lang="en-AU" sz="2400" dirty="0">
                <a:latin typeface="Arial" charset="0"/>
              </a:rPr>
              <a:t>Yes and No </a:t>
            </a:r>
            <a:r>
              <a:rPr lang="en-AU" sz="2400" dirty="0" smtClean="0">
                <a:latin typeface="Arial" charset="0"/>
              </a:rPr>
              <a:t>answers</a:t>
            </a:r>
          </a:p>
          <a:p>
            <a:pPr marL="0" indent="0" eaLnBrk="1" hangingPunct="1">
              <a:buFont typeface="Arial" charset="0"/>
              <a:buNone/>
              <a:defRPr/>
            </a:pPr>
            <a:endParaRPr lang="en-AU" sz="2400" dirty="0">
              <a:latin typeface="Arial" charset="0"/>
            </a:endParaRPr>
          </a:p>
          <a:p>
            <a:pPr eaLnBrk="1" hangingPunct="1">
              <a:defRPr/>
            </a:pPr>
            <a:r>
              <a:rPr lang="en-AU" sz="2400" i="1" dirty="0" smtClean="0">
                <a:latin typeface="Arial" charset="0"/>
              </a:rPr>
              <a:t>“Are you thinking of quitting?” </a:t>
            </a:r>
          </a:p>
          <a:p>
            <a:pPr eaLnBrk="1" hangingPunct="1">
              <a:defRPr/>
            </a:pPr>
            <a:r>
              <a:rPr lang="en-AU" sz="2400" i="1" dirty="0" smtClean="0">
                <a:latin typeface="Arial" charset="0"/>
              </a:rPr>
              <a:t>“Have you tried NRT?”</a:t>
            </a:r>
          </a:p>
          <a:p>
            <a:pPr eaLnBrk="1" hangingPunct="1">
              <a:defRPr/>
            </a:pPr>
            <a:r>
              <a:rPr lang="en-AU" sz="2400" i="1" dirty="0" smtClean="0">
                <a:latin typeface="Arial" charset="0"/>
              </a:rPr>
              <a:t>“Do you smoke in the house?”</a:t>
            </a:r>
          </a:p>
          <a:p>
            <a:pPr marL="0" indent="0" eaLnBrk="1" hangingPunct="1">
              <a:buFont typeface="Arial" charset="0"/>
              <a:buNone/>
              <a:defRPr/>
            </a:pPr>
            <a:endParaRPr lang="en-AU" sz="2400" dirty="0" smtClean="0">
              <a:latin typeface="Arial" charset="0"/>
            </a:endParaRPr>
          </a:p>
          <a:p>
            <a:pPr eaLnBrk="1" hangingPunct="1">
              <a:buFont typeface="Arial" charset="0"/>
              <a:buNone/>
              <a:defRPr/>
            </a:pPr>
            <a:r>
              <a:rPr lang="en-AU" sz="2400" b="1" dirty="0" smtClean="0">
                <a:latin typeface="Arial" charset="0"/>
              </a:rPr>
              <a:t>Open questions often start with: </a:t>
            </a:r>
            <a:r>
              <a:rPr lang="en-AU" sz="2400" dirty="0" smtClean="0">
                <a:latin typeface="Arial" charset="0"/>
              </a:rPr>
              <a:t>	</a:t>
            </a:r>
            <a:endParaRPr lang="en-AU" sz="2400" dirty="0">
              <a:latin typeface="Arial" charset="0"/>
            </a:endParaRPr>
          </a:p>
          <a:p>
            <a:pPr eaLnBrk="1" hangingPunct="1">
              <a:buFont typeface="Arial" charset="0"/>
              <a:buNone/>
              <a:defRPr/>
            </a:pPr>
            <a:r>
              <a:rPr lang="en-AU" sz="2400" dirty="0" smtClean="0">
                <a:latin typeface="Arial" charset="0"/>
              </a:rPr>
              <a:t>- What, How, Tell me more about… </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476255"/>
            <a:ext cx="8229600" cy="1152525"/>
          </a:xfrm>
        </p:spPr>
        <p:txBody>
          <a:bodyPr/>
          <a:lstStyle/>
          <a:p>
            <a:pPr algn="l" eaLnBrk="1" hangingPunct="1"/>
            <a:r>
              <a:rPr lang="en-AU" sz="2800" b="1" dirty="0">
                <a:latin typeface="Arial" charset="0"/>
              </a:rPr>
              <a:t>The type of information </a:t>
            </a:r>
            <a:r>
              <a:rPr lang="en-AU" sz="2800" b="1" dirty="0" smtClean="0">
                <a:latin typeface="Arial" charset="0"/>
              </a:rPr>
              <a:t>that open </a:t>
            </a:r>
            <a:r>
              <a:rPr lang="en-AU" sz="2800" b="1" dirty="0">
                <a:latin typeface="Arial" charset="0"/>
              </a:rPr>
              <a:t>questions should provide</a:t>
            </a:r>
            <a:endParaRPr lang="en-US" sz="2800" dirty="0">
              <a:latin typeface="Arial" charset="0"/>
            </a:endParaRPr>
          </a:p>
        </p:txBody>
      </p:sp>
      <p:sp>
        <p:nvSpPr>
          <p:cNvPr id="3" name="Content Placeholder 2"/>
          <p:cNvSpPr>
            <a:spLocks noGrp="1"/>
          </p:cNvSpPr>
          <p:nvPr>
            <p:ph idx="1"/>
          </p:nvPr>
        </p:nvSpPr>
        <p:spPr>
          <a:xfrm>
            <a:off x="457200" y="1773243"/>
            <a:ext cx="8229600" cy="4352925"/>
          </a:xfrm>
        </p:spPr>
        <p:txBody>
          <a:bodyPr/>
          <a:lstStyle/>
          <a:p>
            <a:pPr marL="0" indent="0" eaLnBrk="1" hangingPunct="1">
              <a:buFont typeface="Arial" charset="0"/>
              <a:buNone/>
              <a:defRPr/>
            </a:pPr>
            <a:r>
              <a:rPr lang="en-AU" sz="2000" i="1" dirty="0" smtClean="0">
                <a:latin typeface="Arial" charset="0"/>
                <a:cs typeface="Arial" charset="0"/>
              </a:rPr>
              <a:t>“What </a:t>
            </a:r>
            <a:r>
              <a:rPr lang="en-AU" sz="2000" i="1" dirty="0">
                <a:latin typeface="Arial" charset="0"/>
                <a:cs typeface="Arial" charset="0"/>
              </a:rPr>
              <a:t>thoughts have you had about cutting down or quitting</a:t>
            </a:r>
            <a:r>
              <a:rPr lang="en-AU" sz="2000" i="1" dirty="0" smtClean="0">
                <a:latin typeface="Arial" charset="0"/>
                <a:cs typeface="Arial" charset="0"/>
              </a:rPr>
              <a:t>?” </a:t>
            </a:r>
            <a:r>
              <a:rPr lang="en-AU" sz="2000" dirty="0" smtClean="0">
                <a:latin typeface="Arial" charset="0"/>
                <a:cs typeface="Arial" charset="0"/>
              </a:rPr>
              <a:t> 	</a:t>
            </a:r>
          </a:p>
          <a:p>
            <a:pPr marL="0" indent="0" eaLnBrk="1" hangingPunct="1">
              <a:buFont typeface="Arial" charset="0"/>
              <a:buNone/>
              <a:defRPr/>
            </a:pPr>
            <a:r>
              <a:rPr lang="en-AU" sz="2000" b="1" dirty="0" smtClean="0">
                <a:latin typeface="Arial" charset="0"/>
                <a:cs typeface="Arial" charset="0"/>
              </a:rPr>
              <a:t>Should </a:t>
            </a:r>
            <a:r>
              <a:rPr lang="en-AU" sz="2000" b="1" dirty="0">
                <a:latin typeface="Arial" charset="0"/>
                <a:cs typeface="Arial" charset="0"/>
              </a:rPr>
              <a:t>tell us how important she thinks this is </a:t>
            </a:r>
          </a:p>
          <a:p>
            <a:pPr marL="971550" lvl="1" indent="-514350" eaLnBrk="1" hangingPunct="1">
              <a:buFont typeface="Arial" charset="0"/>
              <a:buNone/>
              <a:defRPr/>
            </a:pPr>
            <a:endParaRPr lang="en-AU" sz="2000" b="1" i="1" dirty="0">
              <a:latin typeface="Arial" charset="0"/>
              <a:cs typeface="Arial" charset="0"/>
            </a:endParaRPr>
          </a:p>
          <a:p>
            <a:pPr marL="0" indent="0" eaLnBrk="1" hangingPunct="1">
              <a:buFont typeface="Arial" charset="0"/>
              <a:buNone/>
              <a:defRPr/>
            </a:pPr>
            <a:r>
              <a:rPr lang="en-AU" sz="2000" i="1" dirty="0" smtClean="0">
                <a:latin typeface="Arial" charset="0"/>
                <a:cs typeface="Arial" charset="0"/>
              </a:rPr>
              <a:t>“What </a:t>
            </a:r>
            <a:r>
              <a:rPr lang="en-AU" sz="2000" i="1" dirty="0">
                <a:latin typeface="Arial" charset="0"/>
                <a:cs typeface="Arial" charset="0"/>
              </a:rPr>
              <a:t>is your understanding </a:t>
            </a:r>
            <a:r>
              <a:rPr lang="en-AU" sz="2000" i="1" dirty="0" smtClean="0">
                <a:latin typeface="Arial" charset="0"/>
                <a:cs typeface="Arial" charset="0"/>
              </a:rPr>
              <a:t>of </a:t>
            </a:r>
            <a:r>
              <a:rPr lang="en-AU" sz="2000" i="1" dirty="0">
                <a:latin typeface="Arial" charset="0"/>
                <a:cs typeface="Arial" charset="0"/>
              </a:rPr>
              <a:t>NRT</a:t>
            </a:r>
            <a:r>
              <a:rPr lang="en-AU" sz="2000" i="1" dirty="0" smtClean="0">
                <a:latin typeface="Arial" charset="0"/>
                <a:cs typeface="Arial" charset="0"/>
              </a:rPr>
              <a:t>?” or</a:t>
            </a:r>
          </a:p>
          <a:p>
            <a:pPr marL="0" indent="0" eaLnBrk="1" hangingPunct="1">
              <a:buFont typeface="Arial" charset="0"/>
              <a:buNone/>
              <a:defRPr/>
            </a:pPr>
            <a:r>
              <a:rPr lang="en-AU" sz="2000" i="1" dirty="0" smtClean="0">
                <a:latin typeface="Arial" charset="0"/>
                <a:cs typeface="Arial" charset="0"/>
              </a:rPr>
              <a:t>“What is your experience of NRT?”</a:t>
            </a:r>
            <a:endParaRPr lang="en-AU" sz="2000" i="1" dirty="0">
              <a:latin typeface="Arial" charset="0"/>
              <a:cs typeface="Arial" charset="0"/>
            </a:endParaRPr>
          </a:p>
          <a:p>
            <a:pPr marL="0" indent="0" eaLnBrk="1" hangingPunct="1">
              <a:buFont typeface="Arial" charset="0"/>
              <a:buNone/>
              <a:defRPr/>
            </a:pPr>
            <a:r>
              <a:rPr lang="en-AU" sz="2000" b="1" i="1" dirty="0" smtClean="0">
                <a:latin typeface="Arial" charset="0"/>
                <a:cs typeface="Arial" charset="0"/>
              </a:rPr>
              <a:t>Should </a:t>
            </a:r>
            <a:r>
              <a:rPr lang="en-AU" sz="2000" b="1" i="1" dirty="0">
                <a:latin typeface="Arial" charset="0"/>
                <a:cs typeface="Arial" charset="0"/>
              </a:rPr>
              <a:t>provide information for the planning stage</a:t>
            </a:r>
          </a:p>
          <a:p>
            <a:pPr marL="971550" lvl="1" indent="-514350" eaLnBrk="1" hangingPunct="1">
              <a:buFont typeface="Arial" charset="0"/>
              <a:buNone/>
              <a:defRPr/>
            </a:pPr>
            <a:endParaRPr lang="en-AU" sz="2000" b="1" i="1" dirty="0">
              <a:latin typeface="Arial" charset="0"/>
              <a:cs typeface="Arial" charset="0"/>
            </a:endParaRPr>
          </a:p>
          <a:p>
            <a:pPr marL="0" indent="0" eaLnBrk="1" hangingPunct="1">
              <a:buFont typeface="Arial" charset="0"/>
              <a:buNone/>
              <a:defRPr/>
            </a:pPr>
            <a:r>
              <a:rPr lang="en-AU" sz="2000" i="1" dirty="0" smtClean="0">
                <a:latin typeface="Arial" charset="0"/>
                <a:cs typeface="Arial" charset="0"/>
              </a:rPr>
              <a:t>“Tell </a:t>
            </a:r>
            <a:r>
              <a:rPr lang="en-AU" sz="2000" i="1" dirty="0">
                <a:latin typeface="Arial" charset="0"/>
                <a:cs typeface="Arial" charset="0"/>
              </a:rPr>
              <a:t>me about the places you like to smoke</a:t>
            </a:r>
            <a:r>
              <a:rPr lang="en-AU" sz="2000" i="1" dirty="0" smtClean="0">
                <a:latin typeface="Arial" charset="0"/>
                <a:cs typeface="Arial" charset="0"/>
              </a:rPr>
              <a:t>?”</a:t>
            </a:r>
            <a:endParaRPr lang="en-AU" sz="2000" i="1" dirty="0">
              <a:latin typeface="Arial" charset="0"/>
              <a:cs typeface="Arial" charset="0"/>
            </a:endParaRPr>
          </a:p>
          <a:p>
            <a:pPr marL="0" indent="0" eaLnBrk="1" hangingPunct="1">
              <a:buFont typeface="Arial" charset="0"/>
              <a:buNone/>
              <a:defRPr/>
            </a:pPr>
            <a:r>
              <a:rPr lang="en-AU" sz="2000" b="1" i="1" dirty="0" smtClean="0">
                <a:latin typeface="Arial" charset="0"/>
                <a:cs typeface="Arial" charset="0"/>
              </a:rPr>
              <a:t>Should elicit information </a:t>
            </a:r>
            <a:r>
              <a:rPr lang="en-AU" sz="2000" b="1" i="1" dirty="0">
                <a:latin typeface="Arial" charset="0"/>
                <a:cs typeface="Arial" charset="0"/>
              </a:rPr>
              <a:t>about house </a:t>
            </a:r>
            <a:r>
              <a:rPr lang="en-AU" sz="2000" b="1" i="1" dirty="0" smtClean="0">
                <a:latin typeface="Arial" charset="0"/>
                <a:cs typeface="Arial" charset="0"/>
              </a:rPr>
              <a:t>and car environment       and smoking triggers</a:t>
            </a:r>
            <a:r>
              <a:rPr lang="en-AU" b="1" i="1" dirty="0" smtClean="0">
                <a:latin typeface="Arial" charset="0"/>
                <a:cs typeface="Arial" charset="0"/>
              </a:rPr>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692155"/>
            <a:ext cx="8229600" cy="1152525"/>
          </a:xfrm>
        </p:spPr>
        <p:txBody>
          <a:bodyPr/>
          <a:lstStyle/>
          <a:p>
            <a:r>
              <a:rPr lang="en-AU" sz="2800" b="1" dirty="0">
                <a:latin typeface="Arial" charset="0"/>
              </a:rPr>
              <a:t>How to adopt a following / guiding </a:t>
            </a:r>
            <a:r>
              <a:rPr lang="en-AU" sz="2800" b="1" dirty="0" smtClean="0">
                <a:latin typeface="Arial" charset="0"/>
              </a:rPr>
              <a:t/>
            </a:r>
            <a:br>
              <a:rPr lang="en-AU" sz="2800" b="1" dirty="0" smtClean="0">
                <a:latin typeface="Arial" charset="0"/>
              </a:rPr>
            </a:br>
            <a:r>
              <a:rPr lang="en-AU" sz="2800" b="1" dirty="0" smtClean="0">
                <a:latin typeface="Arial" charset="0"/>
              </a:rPr>
              <a:t>style </a:t>
            </a:r>
            <a:r>
              <a:rPr lang="en-AU" sz="2800" b="1" dirty="0">
                <a:latin typeface="Arial" charset="0"/>
              </a:rPr>
              <a:t>using OARS</a:t>
            </a:r>
          </a:p>
        </p:txBody>
      </p:sp>
      <p:sp>
        <p:nvSpPr>
          <p:cNvPr id="54274" name="Content Placeholder 2"/>
          <p:cNvSpPr>
            <a:spLocks noGrp="1"/>
          </p:cNvSpPr>
          <p:nvPr>
            <p:ph idx="1"/>
          </p:nvPr>
        </p:nvSpPr>
        <p:spPr>
          <a:xfrm>
            <a:off x="457200" y="2060575"/>
            <a:ext cx="8229600" cy="4065588"/>
          </a:xfrm>
        </p:spPr>
        <p:txBody>
          <a:bodyPr/>
          <a:lstStyle/>
          <a:p>
            <a:r>
              <a:rPr lang="en-AU" dirty="0">
                <a:latin typeface="Arial" charset="0"/>
              </a:rPr>
              <a:t>O = Ask </a:t>
            </a:r>
            <a:r>
              <a:rPr lang="en-AU" b="1" dirty="0">
                <a:latin typeface="Arial" charset="0"/>
              </a:rPr>
              <a:t>O</a:t>
            </a:r>
            <a:r>
              <a:rPr lang="en-AU" dirty="0">
                <a:latin typeface="Arial" charset="0"/>
              </a:rPr>
              <a:t>pen questions</a:t>
            </a:r>
          </a:p>
          <a:p>
            <a:r>
              <a:rPr lang="en-AU" dirty="0">
                <a:latin typeface="Arial" charset="0"/>
              </a:rPr>
              <a:t>A = </a:t>
            </a:r>
            <a:r>
              <a:rPr lang="en-AU" b="1" dirty="0">
                <a:latin typeface="Arial" charset="0"/>
              </a:rPr>
              <a:t>A</a:t>
            </a:r>
            <a:r>
              <a:rPr lang="en-AU" dirty="0">
                <a:latin typeface="Arial" charset="0"/>
              </a:rPr>
              <a:t>ffirm the positive </a:t>
            </a:r>
          </a:p>
          <a:p>
            <a:r>
              <a:rPr lang="en-AU" dirty="0">
                <a:latin typeface="Arial" charset="0"/>
              </a:rPr>
              <a:t>R = Listen </a:t>
            </a:r>
            <a:r>
              <a:rPr lang="en-AU" b="1" dirty="0">
                <a:latin typeface="Arial" charset="0"/>
              </a:rPr>
              <a:t>R</a:t>
            </a:r>
            <a:r>
              <a:rPr lang="en-AU" dirty="0">
                <a:latin typeface="Arial" charset="0"/>
              </a:rPr>
              <a:t>eflectively</a:t>
            </a:r>
          </a:p>
          <a:p>
            <a:r>
              <a:rPr lang="en-AU" dirty="0">
                <a:latin typeface="Arial" charset="0"/>
              </a:rPr>
              <a:t>S = </a:t>
            </a:r>
            <a:r>
              <a:rPr lang="en-AU" b="1" dirty="0">
                <a:latin typeface="Arial" charset="0"/>
              </a:rPr>
              <a:t>S</a:t>
            </a:r>
            <a:r>
              <a:rPr lang="en-AU" dirty="0">
                <a:latin typeface="Arial" charset="0"/>
              </a:rPr>
              <a:t>ummarise the important points</a:t>
            </a:r>
          </a:p>
          <a:p>
            <a:endParaRPr lang="en-AU" dirty="0">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476250"/>
            <a:ext cx="8229600" cy="941388"/>
          </a:xfrm>
        </p:spPr>
        <p:txBody>
          <a:bodyPr/>
          <a:lstStyle/>
          <a:p>
            <a:pPr algn="l" eaLnBrk="1" hangingPunct="1"/>
            <a:r>
              <a:rPr lang="en-US" sz="2800" b="1" dirty="0">
                <a:latin typeface="Arial" charset="0"/>
              </a:rPr>
              <a:t>Benefits of open questions</a:t>
            </a:r>
          </a:p>
        </p:txBody>
      </p:sp>
      <p:sp>
        <p:nvSpPr>
          <p:cNvPr id="56322" name="Content Placeholder 2"/>
          <p:cNvSpPr>
            <a:spLocks noGrp="1"/>
          </p:cNvSpPr>
          <p:nvPr>
            <p:ph idx="1"/>
          </p:nvPr>
        </p:nvSpPr>
        <p:spPr>
          <a:xfrm>
            <a:off x="457200" y="1600205"/>
            <a:ext cx="8229600" cy="4525963"/>
          </a:xfrm>
        </p:spPr>
        <p:txBody>
          <a:bodyPr/>
          <a:lstStyle/>
          <a:p>
            <a:pPr eaLnBrk="1" hangingPunct="1"/>
            <a:r>
              <a:rPr lang="en-AU" sz="2400" dirty="0">
                <a:latin typeface="Arial" charset="0"/>
              </a:rPr>
              <a:t>Establishes  a collaborative partnership and working relationship that allows the change process to unfold</a:t>
            </a:r>
          </a:p>
          <a:p>
            <a:pPr eaLnBrk="1" hangingPunct="1"/>
            <a:endParaRPr lang="en-AU" sz="2400" dirty="0">
              <a:latin typeface="Arial" charset="0"/>
            </a:endParaRPr>
          </a:p>
          <a:p>
            <a:pPr eaLnBrk="1" hangingPunct="1"/>
            <a:r>
              <a:rPr lang="en-AU" sz="2400" dirty="0">
                <a:latin typeface="Arial" charset="0"/>
              </a:rPr>
              <a:t>Encourages the woman to think about and express her hopes, concerns, knowledge and beliefs</a:t>
            </a:r>
          </a:p>
          <a:p>
            <a:pPr eaLnBrk="1" hangingPunct="1"/>
            <a:endParaRPr lang="en-AU" sz="2400" dirty="0">
              <a:latin typeface="Arial" charset="0"/>
            </a:endParaRPr>
          </a:p>
          <a:p>
            <a:pPr eaLnBrk="1" hangingPunct="1"/>
            <a:r>
              <a:rPr lang="en-AU" sz="2400" dirty="0">
                <a:latin typeface="Arial" charset="0"/>
              </a:rPr>
              <a:t>Allows you to gather information about:</a:t>
            </a:r>
          </a:p>
          <a:p>
            <a:pPr marL="979488" lvl="2" indent="-352425" eaLnBrk="1" hangingPunct="1"/>
            <a:r>
              <a:rPr lang="en-AU" sz="2000" dirty="0">
                <a:latin typeface="Arial" charset="0"/>
              </a:rPr>
              <a:t>Her smoking history</a:t>
            </a:r>
          </a:p>
          <a:p>
            <a:pPr marL="979488" lvl="2" indent="-352425" eaLnBrk="1" hangingPunct="1"/>
            <a:r>
              <a:rPr lang="en-AU" sz="2000" dirty="0">
                <a:latin typeface="Arial" charset="0"/>
              </a:rPr>
              <a:t>Specific thoughts she may have in </a:t>
            </a:r>
            <a:r>
              <a:rPr lang="en-AU" sz="2000" dirty="0" smtClean="0">
                <a:latin typeface="Arial" charset="0"/>
              </a:rPr>
              <a:t>regard to </a:t>
            </a:r>
            <a:r>
              <a:rPr lang="en-AU" sz="2000" dirty="0">
                <a:latin typeface="Arial" charset="0"/>
              </a:rPr>
              <a:t>quitting </a:t>
            </a:r>
            <a:r>
              <a:rPr lang="en-AU" sz="2000" dirty="0" smtClean="0">
                <a:latin typeface="Arial" charset="0"/>
              </a:rPr>
              <a:t>               in </a:t>
            </a:r>
            <a:r>
              <a:rPr lang="en-AU" sz="2000" dirty="0">
                <a:latin typeface="Arial" charset="0"/>
              </a:rPr>
              <a:t>the past, now or in </a:t>
            </a:r>
            <a:r>
              <a:rPr lang="en-AU" sz="2000" dirty="0" smtClean="0">
                <a:latin typeface="Arial" charset="0"/>
              </a:rPr>
              <a:t>the future</a:t>
            </a:r>
            <a:endParaRPr lang="en-US" sz="2000" dirty="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404664"/>
            <a:ext cx="8229600" cy="1012974"/>
          </a:xfrm>
        </p:spPr>
        <p:txBody>
          <a:bodyPr/>
          <a:lstStyle/>
          <a:p>
            <a:pPr algn="l" eaLnBrk="1" hangingPunct="1"/>
            <a:r>
              <a:rPr lang="en-US" sz="2800" b="1" dirty="0">
                <a:latin typeface="Arial" charset="0"/>
              </a:rPr>
              <a:t>Affirm (A in OARS)</a:t>
            </a:r>
          </a:p>
        </p:txBody>
      </p:sp>
      <p:sp>
        <p:nvSpPr>
          <p:cNvPr id="58370" name="Content Placeholder 2"/>
          <p:cNvSpPr>
            <a:spLocks noGrp="1"/>
          </p:cNvSpPr>
          <p:nvPr>
            <p:ph idx="1"/>
          </p:nvPr>
        </p:nvSpPr>
        <p:spPr>
          <a:xfrm>
            <a:off x="457200" y="1600205"/>
            <a:ext cx="8229600" cy="4525963"/>
          </a:xfrm>
        </p:spPr>
        <p:txBody>
          <a:bodyPr/>
          <a:lstStyle/>
          <a:p>
            <a:pPr eaLnBrk="1" hangingPunct="1"/>
            <a:r>
              <a:rPr lang="en-AU" sz="2400" dirty="0">
                <a:latin typeface="Arial" charset="0"/>
              </a:rPr>
              <a:t>To affirm is to acknowledge and highlight the positive things the woman has said</a:t>
            </a:r>
          </a:p>
          <a:p>
            <a:pPr eaLnBrk="1" hangingPunct="1"/>
            <a:endParaRPr lang="en-AU" sz="1200" dirty="0">
              <a:latin typeface="Arial" charset="0"/>
            </a:endParaRPr>
          </a:p>
          <a:p>
            <a:pPr eaLnBrk="1" hangingPunct="1">
              <a:buFont typeface="Arial" charset="0"/>
              <a:buNone/>
            </a:pPr>
            <a:r>
              <a:rPr lang="en-AU" dirty="0">
                <a:latin typeface="Arial" charset="0"/>
              </a:rPr>
              <a:t> </a:t>
            </a:r>
            <a:r>
              <a:rPr lang="en-AU" sz="2400" b="1" dirty="0">
                <a:latin typeface="Arial" charset="0"/>
              </a:rPr>
              <a:t>Affirmation is an expression of:</a:t>
            </a:r>
          </a:p>
          <a:p>
            <a:pPr eaLnBrk="1" hangingPunct="1"/>
            <a:r>
              <a:rPr lang="en-AU" sz="2400" dirty="0">
                <a:latin typeface="Arial" charset="0"/>
              </a:rPr>
              <a:t>A desire, reason or need to change</a:t>
            </a:r>
          </a:p>
          <a:p>
            <a:pPr lvl="2" eaLnBrk="1" hangingPunct="1">
              <a:buFont typeface="Arial" charset="0"/>
              <a:buNone/>
            </a:pPr>
            <a:r>
              <a:rPr lang="en-AU" i="1" dirty="0">
                <a:latin typeface="Arial" charset="0"/>
              </a:rPr>
              <a:t>“I have been thinking about the baby’s health…..”</a:t>
            </a:r>
          </a:p>
          <a:p>
            <a:pPr eaLnBrk="1" hangingPunct="1"/>
            <a:r>
              <a:rPr lang="en-AU" sz="2400" dirty="0">
                <a:latin typeface="Arial" charset="0"/>
              </a:rPr>
              <a:t>Her abilities and strengths</a:t>
            </a:r>
          </a:p>
          <a:p>
            <a:pPr lvl="2" eaLnBrk="1" hangingPunct="1">
              <a:buFont typeface="Arial" charset="0"/>
              <a:buNone/>
            </a:pPr>
            <a:r>
              <a:rPr lang="en-AU" i="1" dirty="0">
                <a:latin typeface="Arial" charset="0"/>
              </a:rPr>
              <a:t>“I can be quite stubborn when I make my mind up”</a:t>
            </a:r>
          </a:p>
          <a:p>
            <a:pPr eaLnBrk="1" hangingPunct="1"/>
            <a:r>
              <a:rPr lang="en-AU" sz="2400" dirty="0">
                <a:latin typeface="Arial" charset="0"/>
              </a:rPr>
              <a:t>Insights, hopes, supports</a:t>
            </a:r>
          </a:p>
          <a:p>
            <a:pPr lvl="2" eaLnBrk="1" hangingPunct="1">
              <a:buFont typeface="Arial" charset="0"/>
              <a:buNone/>
            </a:pPr>
            <a:r>
              <a:rPr lang="en-AU" i="1" dirty="0">
                <a:latin typeface="Arial" charset="0"/>
              </a:rPr>
              <a:t>“My family are everything” </a:t>
            </a:r>
            <a:endParaRPr lang="en-US" i="1" dirty="0">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algn="l" eaLnBrk="1" hangingPunct="1"/>
            <a:r>
              <a:rPr lang="en-US" sz="2800" b="1" dirty="0">
                <a:latin typeface="Arial" charset="0"/>
              </a:rPr>
              <a:t>Affirmation is not praise….</a:t>
            </a:r>
          </a:p>
        </p:txBody>
      </p:sp>
      <p:sp>
        <p:nvSpPr>
          <p:cNvPr id="3" name="Content Placeholder 2"/>
          <p:cNvSpPr>
            <a:spLocks noGrp="1"/>
          </p:cNvSpPr>
          <p:nvPr>
            <p:ph idx="1"/>
          </p:nvPr>
        </p:nvSpPr>
        <p:spPr>
          <a:xfrm>
            <a:off x="457200" y="1412875"/>
            <a:ext cx="8229600" cy="4713288"/>
          </a:xfrm>
        </p:spPr>
        <p:txBody>
          <a:bodyPr/>
          <a:lstStyle/>
          <a:p>
            <a:pPr marL="0" indent="0" eaLnBrk="1" hangingPunct="1">
              <a:lnSpc>
                <a:spcPct val="80000"/>
              </a:lnSpc>
              <a:buClr>
                <a:srgbClr val="FFFF99"/>
              </a:buClr>
              <a:buFont typeface="Arial" charset="0"/>
              <a:buNone/>
              <a:defRPr/>
            </a:pPr>
            <a:r>
              <a:rPr lang="en-US" sz="2000" b="1" dirty="0" smtClean="0">
                <a:solidFill>
                  <a:srgbClr val="000000"/>
                </a:solidFill>
                <a:latin typeface="Arial" charset="0"/>
              </a:rPr>
              <a:t>Affirmations must be linked to something specific, for example:</a:t>
            </a:r>
          </a:p>
          <a:p>
            <a:pPr eaLnBrk="1" hangingPunct="1">
              <a:lnSpc>
                <a:spcPct val="80000"/>
              </a:lnSpc>
              <a:defRPr/>
            </a:pPr>
            <a:r>
              <a:rPr lang="en-US" sz="2000" i="1" dirty="0" smtClean="0">
                <a:solidFill>
                  <a:srgbClr val="000000"/>
                </a:solidFill>
                <a:latin typeface="Arial" charset="0"/>
                <a:cs typeface="Arial" charset="0"/>
              </a:rPr>
              <a:t>“You’ve been thinking about it and that’s a great place to start”</a:t>
            </a:r>
          </a:p>
          <a:p>
            <a:pPr eaLnBrk="1" hangingPunct="1">
              <a:lnSpc>
                <a:spcPct val="80000"/>
              </a:lnSpc>
              <a:defRPr/>
            </a:pPr>
            <a:r>
              <a:rPr lang="en-US" sz="2000" i="1" dirty="0" smtClean="0">
                <a:solidFill>
                  <a:srgbClr val="000000"/>
                </a:solidFill>
                <a:latin typeface="Arial" charset="0"/>
                <a:cs typeface="Arial" charset="0"/>
              </a:rPr>
              <a:t>“You’ve achieved a smoke free house and car, that is a positive step”</a:t>
            </a:r>
          </a:p>
          <a:p>
            <a:pPr eaLnBrk="1" hangingPunct="1">
              <a:lnSpc>
                <a:spcPct val="80000"/>
              </a:lnSpc>
              <a:buClr>
                <a:srgbClr val="FFFF99"/>
              </a:buClr>
              <a:buFont typeface="Arial" charset="0"/>
              <a:buNone/>
              <a:defRPr/>
            </a:pPr>
            <a:endParaRPr lang="en-US" sz="2000" b="1" dirty="0" smtClean="0">
              <a:solidFill>
                <a:srgbClr val="000000"/>
              </a:solidFill>
              <a:latin typeface="Arial" charset="0"/>
            </a:endParaRPr>
          </a:p>
          <a:p>
            <a:pPr eaLnBrk="1" hangingPunct="1">
              <a:lnSpc>
                <a:spcPct val="80000"/>
              </a:lnSpc>
              <a:buClr>
                <a:srgbClr val="FFFF99"/>
              </a:buClr>
              <a:buFont typeface="Arial" charset="0"/>
              <a:buNone/>
              <a:defRPr/>
            </a:pPr>
            <a:r>
              <a:rPr lang="en-US" sz="2000" b="1" dirty="0" smtClean="0">
                <a:solidFill>
                  <a:srgbClr val="000000"/>
                </a:solidFill>
                <a:latin typeface="Arial" charset="0"/>
              </a:rPr>
              <a:t>And the tone or intensity should match the behavior:</a:t>
            </a:r>
          </a:p>
          <a:p>
            <a:pPr eaLnBrk="1" hangingPunct="1">
              <a:lnSpc>
                <a:spcPct val="80000"/>
              </a:lnSpc>
              <a:defRPr/>
            </a:pPr>
            <a:r>
              <a:rPr lang="en-US" sz="2000" dirty="0" smtClean="0">
                <a:solidFill>
                  <a:srgbClr val="000000"/>
                </a:solidFill>
                <a:latin typeface="Arial" charset="0"/>
              </a:rPr>
              <a:t>Try not to over respond with an overly emotional tone to small changes, for example:</a:t>
            </a:r>
          </a:p>
          <a:p>
            <a:pPr eaLnBrk="1" hangingPunct="1">
              <a:lnSpc>
                <a:spcPct val="80000"/>
              </a:lnSpc>
              <a:defRPr/>
            </a:pPr>
            <a:r>
              <a:rPr lang="en-US" sz="2000" i="1" dirty="0" smtClean="0">
                <a:solidFill>
                  <a:srgbClr val="000000"/>
                </a:solidFill>
                <a:latin typeface="Arial" charset="0"/>
              </a:rPr>
              <a:t>“Oh wow that is fabulous, well done you!!!”</a:t>
            </a:r>
          </a:p>
          <a:p>
            <a:pPr eaLnBrk="1" hangingPunct="1">
              <a:lnSpc>
                <a:spcPct val="80000"/>
              </a:lnSpc>
              <a:buClr>
                <a:srgbClr val="FFFF99"/>
              </a:buClr>
              <a:buFont typeface="Arial" charset="0"/>
              <a:buNone/>
              <a:defRPr/>
            </a:pPr>
            <a:endParaRPr lang="en-US" sz="2000" dirty="0" smtClean="0">
              <a:solidFill>
                <a:srgbClr val="000000"/>
              </a:solidFill>
              <a:latin typeface="Arial" charset="0"/>
            </a:endParaRPr>
          </a:p>
          <a:p>
            <a:pPr marL="0" indent="0" eaLnBrk="1" hangingPunct="1">
              <a:lnSpc>
                <a:spcPct val="80000"/>
              </a:lnSpc>
              <a:buClr>
                <a:srgbClr val="FFFF99"/>
              </a:buClr>
              <a:buFont typeface="Arial" charset="0"/>
              <a:buNone/>
              <a:defRPr/>
            </a:pPr>
            <a:r>
              <a:rPr lang="en-US" sz="2000" b="1" dirty="0" smtClean="0">
                <a:solidFill>
                  <a:srgbClr val="000000"/>
                </a:solidFill>
                <a:latin typeface="Arial" charset="0"/>
              </a:rPr>
              <a:t>Instead use simple statements with a suitable tone, that points to the behavior:</a:t>
            </a:r>
          </a:p>
          <a:p>
            <a:pPr eaLnBrk="1" hangingPunct="1">
              <a:lnSpc>
                <a:spcPct val="80000"/>
              </a:lnSpc>
              <a:buFont typeface="Arial" panose="020B0604020202020204" pitchFamily="34" charset="0"/>
              <a:buChar char="•"/>
              <a:defRPr/>
            </a:pPr>
            <a:r>
              <a:rPr lang="en-US" sz="2000" i="1" dirty="0" smtClean="0">
                <a:solidFill>
                  <a:srgbClr val="000000"/>
                </a:solidFill>
                <a:latin typeface="Arial" charset="0"/>
              </a:rPr>
              <a:t>“You have cut down by half that’s a great effort”</a:t>
            </a:r>
            <a:endParaRPr lang="en-US" sz="2000" i="1"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476255"/>
            <a:ext cx="8229600" cy="1152525"/>
          </a:xfrm>
        </p:spPr>
        <p:txBody>
          <a:bodyPr/>
          <a:lstStyle/>
          <a:p>
            <a:pPr algn="l" eaLnBrk="1" hangingPunct="1"/>
            <a:r>
              <a:rPr lang="en-AU" sz="2800" b="1" dirty="0">
                <a:latin typeface="Arial" charset="0"/>
              </a:rPr>
              <a:t>Reflection or reflective listening </a:t>
            </a:r>
            <a:br>
              <a:rPr lang="en-AU" sz="2800" b="1" dirty="0">
                <a:latin typeface="Arial" charset="0"/>
              </a:rPr>
            </a:br>
            <a:r>
              <a:rPr lang="en-AU" sz="2800" b="1" dirty="0">
                <a:latin typeface="Arial" charset="0"/>
              </a:rPr>
              <a:t>(R in OARS)</a:t>
            </a:r>
            <a:endParaRPr lang="en-US" sz="2800" dirty="0">
              <a:latin typeface="Arial" charset="0"/>
            </a:endParaRPr>
          </a:p>
        </p:txBody>
      </p:sp>
      <p:sp>
        <p:nvSpPr>
          <p:cNvPr id="3" name="Content Placeholder 2"/>
          <p:cNvSpPr>
            <a:spLocks noGrp="1"/>
          </p:cNvSpPr>
          <p:nvPr>
            <p:ph idx="1"/>
          </p:nvPr>
        </p:nvSpPr>
        <p:spPr>
          <a:xfrm>
            <a:off x="457200" y="1600203"/>
            <a:ext cx="8229600" cy="4924425"/>
          </a:xfrm>
        </p:spPr>
        <p:txBody>
          <a:bodyPr/>
          <a:lstStyle/>
          <a:p>
            <a:pPr eaLnBrk="1" hangingPunct="1">
              <a:defRPr/>
            </a:pPr>
            <a:r>
              <a:rPr lang="en-AU" sz="2400" dirty="0" smtClean="0">
                <a:latin typeface="Arial" charset="0"/>
              </a:rPr>
              <a:t>Reflective listening involves feeding back to the woman </a:t>
            </a:r>
          </a:p>
          <a:p>
            <a:pPr eaLnBrk="1" hangingPunct="1">
              <a:defRPr/>
            </a:pPr>
            <a:r>
              <a:rPr lang="en-AU" sz="2400" dirty="0" smtClean="0">
                <a:latin typeface="Arial" charset="0"/>
              </a:rPr>
              <a:t>Certain words or short  statements using her words or your own words</a:t>
            </a:r>
          </a:p>
          <a:p>
            <a:pPr eaLnBrk="1" hangingPunct="1">
              <a:defRPr/>
            </a:pPr>
            <a:endParaRPr lang="en-AU" sz="1200" dirty="0" smtClean="0">
              <a:latin typeface="Arial" charset="0"/>
            </a:endParaRPr>
          </a:p>
          <a:p>
            <a:pPr eaLnBrk="1" hangingPunct="1">
              <a:defRPr/>
            </a:pPr>
            <a:r>
              <a:rPr lang="en-AU" sz="2400" b="1" dirty="0" smtClean="0">
                <a:latin typeface="Arial" charset="0"/>
              </a:rPr>
              <a:t>Reflective listening:</a:t>
            </a:r>
            <a:endParaRPr lang="en-AU" sz="2400" dirty="0" smtClean="0">
              <a:latin typeface="Arial" charset="0"/>
            </a:endParaRPr>
          </a:p>
          <a:p>
            <a:pPr lvl="1" eaLnBrk="1" hangingPunct="1">
              <a:defRPr/>
            </a:pPr>
            <a:r>
              <a:rPr lang="en-AU" sz="1800" dirty="0" smtClean="0">
                <a:latin typeface="Arial" charset="0"/>
              </a:rPr>
              <a:t>Demonstrates that you are truly listening and trying to understand </a:t>
            </a:r>
          </a:p>
          <a:p>
            <a:pPr lvl="1" eaLnBrk="1" hangingPunct="1">
              <a:defRPr/>
            </a:pPr>
            <a:r>
              <a:rPr lang="en-AU" sz="1800" dirty="0" smtClean="0">
                <a:latin typeface="Arial" charset="0"/>
              </a:rPr>
              <a:t>Allows the woman to </a:t>
            </a:r>
            <a:r>
              <a:rPr lang="en-AU" sz="1800" b="1" dirty="0" smtClean="0">
                <a:latin typeface="Arial" charset="0"/>
              </a:rPr>
              <a:t>hear again</a:t>
            </a:r>
            <a:r>
              <a:rPr lang="en-AU" sz="1800" dirty="0" smtClean="0">
                <a:latin typeface="Arial" charset="0"/>
              </a:rPr>
              <a:t> her thoughts and feelings being expressed by another person</a:t>
            </a:r>
          </a:p>
          <a:p>
            <a:pPr lvl="1" eaLnBrk="1" hangingPunct="1">
              <a:defRPr/>
            </a:pPr>
            <a:r>
              <a:rPr lang="en-AU" sz="1800" dirty="0" smtClean="0">
                <a:latin typeface="Arial" charset="0"/>
              </a:rPr>
              <a:t>Encourages the woman to say more </a:t>
            </a:r>
          </a:p>
          <a:p>
            <a:pPr marL="719138" lvl="1" indent="-261938" eaLnBrk="1" hangingPunct="1">
              <a:buFont typeface="Arial" charset="0"/>
              <a:buNone/>
              <a:defRPr/>
            </a:pPr>
            <a:r>
              <a:rPr lang="en-AU" sz="1800" dirty="0" smtClean="0">
                <a:latin typeface="Arial" charset="0"/>
              </a:rPr>
              <a:t>    and </a:t>
            </a:r>
            <a:r>
              <a:rPr lang="en-AU" sz="1800" b="1" dirty="0" smtClean="0">
                <a:latin typeface="Arial" charset="0"/>
              </a:rPr>
              <a:t>dig deep</a:t>
            </a:r>
            <a:endParaRPr lang="en-AU" sz="1800" dirty="0" smtClean="0">
              <a:latin typeface="Arial" charset="0"/>
            </a:endParaRPr>
          </a:p>
          <a:p>
            <a:pPr lvl="1" eaLnBrk="1" hangingPunct="1">
              <a:defRPr/>
            </a:pPr>
            <a:r>
              <a:rPr lang="en-AU" sz="1800" dirty="0" smtClean="0">
                <a:latin typeface="Arial" charset="0"/>
              </a:rPr>
              <a:t>Enables you to check for points of detail                                                and interpretation</a:t>
            </a:r>
          </a:p>
          <a:p>
            <a:pPr lvl="1" eaLnBrk="1" hangingPunct="1">
              <a:defRPr/>
            </a:pPr>
            <a:r>
              <a:rPr lang="en-AU" sz="1800" dirty="0" smtClean="0">
                <a:latin typeface="Arial" charset="0"/>
              </a:rPr>
              <a:t>Is a way to demonstrate empathy or                                        understanding</a:t>
            </a:r>
          </a:p>
          <a:p>
            <a:pPr marL="457200" lvl="1" indent="0" eaLnBrk="1" hangingPunct="1">
              <a:buFont typeface="Arial" charset="0"/>
              <a:buNone/>
              <a:defRPr/>
            </a:pPr>
            <a:endParaRPr lang="en-US" sz="2000" dirty="0"/>
          </a:p>
        </p:txBody>
      </p:sp>
      <p:pic>
        <p:nvPicPr>
          <p:cNvPr id="62467" name="Picture 6" descr="C:\Users\home\AppData\Local\Microsoft\Windows\Temporary Internet Files\Content.IE5\KRIUE6HN\MPj043341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8174" y="4652963"/>
            <a:ext cx="2995246"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476671"/>
            <a:ext cx="8229600" cy="936203"/>
          </a:xfrm>
        </p:spPr>
        <p:txBody>
          <a:bodyPr/>
          <a:lstStyle/>
          <a:p>
            <a:pPr algn="l" eaLnBrk="1" hangingPunct="1"/>
            <a:r>
              <a:rPr lang="en-AU" sz="2800" b="1" dirty="0">
                <a:latin typeface="Arial" charset="0"/>
              </a:rPr>
              <a:t>Examples of reflective statements</a:t>
            </a:r>
          </a:p>
        </p:txBody>
      </p:sp>
      <p:sp>
        <p:nvSpPr>
          <p:cNvPr id="5" name="Content Placeholder 2"/>
          <p:cNvSpPr>
            <a:spLocks noGrp="1"/>
          </p:cNvSpPr>
          <p:nvPr>
            <p:ph idx="1"/>
          </p:nvPr>
        </p:nvSpPr>
        <p:spPr>
          <a:xfrm>
            <a:off x="457200" y="1484313"/>
            <a:ext cx="8229600" cy="4824412"/>
          </a:xfrm>
        </p:spPr>
        <p:txBody>
          <a:bodyPr/>
          <a:lstStyle/>
          <a:p>
            <a:pPr marL="341313" eaLnBrk="1" hangingPunct="1">
              <a:defRPr/>
            </a:pPr>
            <a:r>
              <a:rPr lang="en-AU" sz="2400" i="1" dirty="0" smtClean="0">
                <a:latin typeface="Arial" charset="0"/>
              </a:rPr>
              <a:t>“</a:t>
            </a:r>
            <a:r>
              <a:rPr lang="en-AU" sz="2400" i="1" dirty="0">
                <a:latin typeface="Arial" charset="0"/>
              </a:rPr>
              <a:t>You’re trying” </a:t>
            </a:r>
            <a:r>
              <a:rPr lang="en-AU" sz="2400" dirty="0">
                <a:latin typeface="Arial" charset="0"/>
              </a:rPr>
              <a:t>.........</a:t>
            </a:r>
            <a:r>
              <a:rPr lang="en-AU" sz="2400" dirty="0" smtClean="0">
                <a:latin typeface="Arial" charset="0"/>
              </a:rPr>
              <a:t>..</a:t>
            </a:r>
            <a:r>
              <a:rPr lang="en-AU" sz="2400" dirty="0">
                <a:latin typeface="Arial" charset="0"/>
              </a:rPr>
              <a:t>pause  </a:t>
            </a:r>
          </a:p>
          <a:p>
            <a:pPr marL="341313" eaLnBrk="1" hangingPunct="1">
              <a:defRPr/>
            </a:pPr>
            <a:r>
              <a:rPr lang="en-AU" sz="2400" i="1" dirty="0" smtClean="0">
                <a:latin typeface="Arial" charset="0"/>
              </a:rPr>
              <a:t>“</a:t>
            </a:r>
            <a:r>
              <a:rPr lang="en-AU" sz="2400" i="1" dirty="0">
                <a:latin typeface="Arial" charset="0"/>
              </a:rPr>
              <a:t>Being a role model is important to </a:t>
            </a:r>
            <a:r>
              <a:rPr lang="en-AU" sz="2400" i="1" dirty="0" smtClean="0">
                <a:latin typeface="Arial" charset="0"/>
              </a:rPr>
              <a:t>you”</a:t>
            </a:r>
            <a:r>
              <a:rPr lang="en-AU" sz="2400" dirty="0" smtClean="0">
                <a:latin typeface="Arial" charset="0"/>
              </a:rPr>
              <a:t> </a:t>
            </a:r>
            <a:r>
              <a:rPr lang="en-AU" sz="2400" dirty="0">
                <a:latin typeface="Arial" charset="0"/>
              </a:rPr>
              <a:t>........</a:t>
            </a:r>
            <a:r>
              <a:rPr lang="en-AU" sz="2400" dirty="0" smtClean="0">
                <a:latin typeface="Arial" charset="0"/>
              </a:rPr>
              <a:t>pause</a:t>
            </a:r>
          </a:p>
          <a:p>
            <a:pPr marL="341313" eaLnBrk="1" hangingPunct="1">
              <a:defRPr/>
            </a:pPr>
            <a:r>
              <a:rPr lang="en-AU" sz="2400" i="1" dirty="0" smtClean="0">
                <a:latin typeface="Arial" charset="0"/>
              </a:rPr>
              <a:t>“</a:t>
            </a:r>
            <a:r>
              <a:rPr lang="en-AU" sz="2400" i="1" dirty="0">
                <a:latin typeface="Arial" charset="0"/>
              </a:rPr>
              <a:t>Sounds like in the past you have tried </a:t>
            </a:r>
            <a:r>
              <a:rPr lang="en-AU" sz="2400" i="1" dirty="0" smtClean="0">
                <a:latin typeface="Arial" charset="0"/>
              </a:rPr>
              <a:t>but </a:t>
            </a:r>
            <a:r>
              <a:rPr lang="en-AU" sz="2400" i="1" dirty="0">
                <a:latin typeface="Arial" charset="0"/>
              </a:rPr>
              <a:t>found it </a:t>
            </a:r>
            <a:r>
              <a:rPr lang="en-AU" sz="2400" i="1" dirty="0" smtClean="0">
                <a:latin typeface="Arial" charset="0"/>
              </a:rPr>
              <a:t>too hard</a:t>
            </a:r>
            <a:r>
              <a:rPr lang="en-AU" sz="2400" i="1" dirty="0">
                <a:latin typeface="Arial" charset="0"/>
              </a:rPr>
              <a:t>” </a:t>
            </a:r>
            <a:r>
              <a:rPr lang="en-AU" sz="2400" dirty="0">
                <a:latin typeface="Arial" charset="0"/>
              </a:rPr>
              <a:t>........</a:t>
            </a:r>
            <a:r>
              <a:rPr lang="en-AU" sz="2400" dirty="0" smtClean="0">
                <a:latin typeface="Arial" charset="0"/>
              </a:rPr>
              <a:t>.pause </a:t>
            </a:r>
            <a:endParaRPr lang="en-AU" sz="2400" b="1" dirty="0">
              <a:latin typeface="Arial" charset="0"/>
            </a:endParaRPr>
          </a:p>
          <a:p>
            <a:pPr marL="1588" indent="-3175" eaLnBrk="1" hangingPunct="1">
              <a:buFont typeface="Arial" charset="0"/>
              <a:buNone/>
              <a:defRPr/>
            </a:pPr>
            <a:endParaRPr lang="en-AU" sz="2400" b="1" dirty="0" smtClean="0">
              <a:latin typeface="Arial" charset="0"/>
            </a:endParaRPr>
          </a:p>
          <a:p>
            <a:pPr marL="1588" indent="-3175" eaLnBrk="1" hangingPunct="1">
              <a:buFont typeface="Arial" charset="0"/>
              <a:buNone/>
              <a:defRPr/>
            </a:pPr>
            <a:r>
              <a:rPr lang="en-AU" sz="2400" b="1" dirty="0" smtClean="0">
                <a:latin typeface="Arial" charset="0"/>
              </a:rPr>
              <a:t>Other </a:t>
            </a:r>
            <a:r>
              <a:rPr lang="en-AU" sz="2400" b="1" dirty="0">
                <a:latin typeface="Arial" charset="0"/>
              </a:rPr>
              <a:t>important forms of Listening</a:t>
            </a:r>
            <a:endParaRPr lang="en-AU" sz="2400" dirty="0">
              <a:latin typeface="Arial" charset="0"/>
            </a:endParaRPr>
          </a:p>
          <a:p>
            <a:pPr eaLnBrk="1" hangingPunct="1">
              <a:defRPr/>
            </a:pPr>
            <a:r>
              <a:rPr lang="en-AU" sz="2400" dirty="0">
                <a:latin typeface="Arial" charset="0"/>
              </a:rPr>
              <a:t>Nods…...Mmmm….</a:t>
            </a:r>
          </a:p>
          <a:p>
            <a:pPr eaLnBrk="1" hangingPunct="1">
              <a:defRPr/>
            </a:pPr>
            <a:r>
              <a:rPr lang="en-AU" sz="2400" i="1" dirty="0">
                <a:latin typeface="Arial" charset="0"/>
              </a:rPr>
              <a:t>“Oh I see”  “Yes”  “I understand”</a:t>
            </a:r>
          </a:p>
          <a:p>
            <a:pPr marL="0" indent="0" eaLnBrk="1" hangingPunct="1">
              <a:buFont typeface="Arial" charset="0"/>
              <a:buNone/>
              <a:defRPr/>
            </a:pPr>
            <a:endParaRPr lang="en-AU" sz="2400" b="1" dirty="0" smtClean="0">
              <a:latin typeface="Arial" charset="0"/>
            </a:endParaRPr>
          </a:p>
          <a:p>
            <a:pPr marL="0" indent="0" eaLnBrk="1" hangingPunct="1">
              <a:buFont typeface="Arial" charset="0"/>
              <a:buNone/>
              <a:defRPr/>
            </a:pPr>
            <a:r>
              <a:rPr lang="en-AU" sz="2400" b="1" dirty="0" smtClean="0">
                <a:latin typeface="Arial" charset="0"/>
              </a:rPr>
              <a:t>Silence </a:t>
            </a:r>
            <a:r>
              <a:rPr lang="en-AU" sz="2400" b="1" dirty="0">
                <a:latin typeface="Arial" charset="0"/>
              </a:rPr>
              <a:t>/ the pregnant  pause </a:t>
            </a:r>
            <a:r>
              <a:rPr lang="en-AU" sz="2400" b="1" dirty="0" smtClean="0">
                <a:latin typeface="Arial" charset="0"/>
              </a:rPr>
              <a:t>(</a:t>
            </a:r>
            <a:r>
              <a:rPr lang="en-AU" sz="2400" b="1" dirty="0">
                <a:latin typeface="Arial" charset="0"/>
              </a:rPr>
              <a:t>5-10 seconds)</a:t>
            </a:r>
          </a:p>
          <a:p>
            <a:pPr eaLnBrk="1" hangingPunct="1">
              <a:buFont typeface="Arial" charset="0"/>
              <a:buNone/>
              <a:defRPr/>
            </a:pPr>
            <a:r>
              <a:rPr lang="en-AU" sz="2800" dirty="0">
                <a:latin typeface="Arial"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nSpc>
                <a:spcPct val="120000"/>
              </a:lnSpc>
              <a:spcBef>
                <a:spcPts val="576"/>
              </a:spcBef>
            </a:pPr>
            <a:r>
              <a:rPr lang="en-AU" dirty="0" smtClean="0"/>
              <a:t>Because </a:t>
            </a:r>
            <a:r>
              <a:rPr lang="en-AU" dirty="0"/>
              <a:t>some of the </a:t>
            </a:r>
            <a:r>
              <a:rPr lang="en-AU" dirty="0" smtClean="0"/>
              <a:t>Aboriginal women we see are smokers</a:t>
            </a:r>
            <a:endParaRPr lang="en-AU" sz="3600" dirty="0"/>
          </a:p>
          <a:p>
            <a:pPr>
              <a:lnSpc>
                <a:spcPct val="120000"/>
              </a:lnSpc>
              <a:spcBef>
                <a:spcPts val="576"/>
              </a:spcBef>
            </a:pPr>
            <a:r>
              <a:rPr lang="en-AU" dirty="0"/>
              <a:t>Quitting smoking early in pregnancy is </a:t>
            </a:r>
            <a:r>
              <a:rPr lang="en-AU" dirty="0" smtClean="0"/>
              <a:t>best for mother and baby</a:t>
            </a:r>
            <a:endParaRPr lang="en-AU" sz="3600" dirty="0"/>
          </a:p>
          <a:p>
            <a:pPr>
              <a:lnSpc>
                <a:spcPct val="120000"/>
              </a:lnSpc>
              <a:spcBef>
                <a:spcPts val="576"/>
              </a:spcBef>
            </a:pPr>
            <a:r>
              <a:rPr lang="en-AU" dirty="0" smtClean="0"/>
              <a:t>Health professionals want </a:t>
            </a:r>
            <a:r>
              <a:rPr lang="en-AU" dirty="0"/>
              <a:t>to provide information, advice and support </a:t>
            </a:r>
            <a:r>
              <a:rPr lang="en-AU" dirty="0" smtClean="0"/>
              <a:t>to help </a:t>
            </a:r>
            <a:r>
              <a:rPr lang="en-AU" dirty="0"/>
              <a:t>women </a:t>
            </a:r>
            <a:r>
              <a:rPr lang="en-AU" dirty="0" smtClean="0"/>
              <a:t>quit</a:t>
            </a:r>
            <a:endParaRPr lang="en-AU" sz="3600" dirty="0"/>
          </a:p>
          <a:p>
            <a:pPr>
              <a:lnSpc>
                <a:spcPct val="120000"/>
              </a:lnSpc>
              <a:spcBef>
                <a:spcPts val="576"/>
              </a:spcBef>
            </a:pPr>
            <a:r>
              <a:rPr lang="en-AU" dirty="0"/>
              <a:t>BUT, raising smoking and providing </a:t>
            </a:r>
            <a:r>
              <a:rPr lang="en-AU" dirty="0" smtClean="0"/>
              <a:t>quit </a:t>
            </a:r>
            <a:r>
              <a:rPr lang="en-AU" dirty="0"/>
              <a:t>support can be challenging </a:t>
            </a:r>
            <a:endParaRPr lang="en-AU" sz="3600" dirty="0"/>
          </a:p>
          <a:p>
            <a:pPr>
              <a:lnSpc>
                <a:spcPct val="120000"/>
              </a:lnSpc>
              <a:spcBef>
                <a:spcPts val="576"/>
              </a:spcBef>
            </a:pPr>
            <a:r>
              <a:rPr lang="en-AU" b="1" i="1" dirty="0" smtClean="0"/>
              <a:t>Yarning about Quitting </a:t>
            </a:r>
            <a:r>
              <a:rPr lang="en-AU" b="1" dirty="0" smtClean="0"/>
              <a:t>aims to address common challenges </a:t>
            </a:r>
            <a:r>
              <a:rPr lang="en-AU" b="1" dirty="0"/>
              <a:t>and </a:t>
            </a:r>
            <a:r>
              <a:rPr lang="en-AU" b="1" dirty="0" smtClean="0"/>
              <a:t>provide practical skills for health </a:t>
            </a:r>
            <a:r>
              <a:rPr lang="en-AU" b="1" dirty="0"/>
              <a:t>professionals </a:t>
            </a:r>
            <a:r>
              <a:rPr lang="en-AU" b="1" dirty="0" smtClean="0"/>
              <a:t>supporting Aboriginal </a:t>
            </a:r>
            <a:r>
              <a:rPr lang="en-AU" b="1" dirty="0"/>
              <a:t>women to </a:t>
            </a:r>
            <a:r>
              <a:rPr lang="en-AU" b="1" dirty="0" smtClean="0"/>
              <a:t>quit</a:t>
            </a:r>
            <a:endParaRPr lang="en-AU" sz="3600" b="1" dirty="0"/>
          </a:p>
          <a:p>
            <a:endParaRPr lang="en-US" dirty="0"/>
          </a:p>
        </p:txBody>
      </p:sp>
      <p:sp>
        <p:nvSpPr>
          <p:cNvPr id="4" name="Title 1"/>
          <p:cNvSpPr>
            <a:spLocks noGrp="1"/>
          </p:cNvSpPr>
          <p:nvPr>
            <p:ph type="title"/>
          </p:nvPr>
        </p:nvSpPr>
        <p:spPr>
          <a:xfrm>
            <a:off x="457200" y="485800"/>
            <a:ext cx="8229600" cy="1143000"/>
          </a:xfrm>
        </p:spPr>
        <p:txBody>
          <a:bodyPr>
            <a:normAutofit/>
          </a:bodyPr>
          <a:lstStyle/>
          <a:p>
            <a:pPr algn="l"/>
            <a:r>
              <a:rPr lang="en-AU" sz="2600" b="1" dirty="0" smtClean="0"/>
              <a:t>Why was </a:t>
            </a:r>
            <a:r>
              <a:rPr lang="en-AU" sz="2600" b="1" i="1" dirty="0" smtClean="0"/>
              <a:t>Yarning about Quitting (YaQ) </a:t>
            </a:r>
            <a:r>
              <a:rPr lang="en-AU" sz="2600" b="1" dirty="0" smtClean="0"/>
              <a:t>developed?</a:t>
            </a:r>
            <a:endParaRPr lang="en-AU" sz="2600" b="1" dirty="0"/>
          </a:p>
        </p:txBody>
      </p:sp>
    </p:spTree>
    <p:extLst>
      <p:ext uri="{BB962C8B-B14F-4D97-AF65-F5344CB8AC3E}">
        <p14:creationId xmlns:p14="http://schemas.microsoft.com/office/powerpoint/2010/main" val="2062087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68923" y="476253"/>
            <a:ext cx="8229600" cy="936523"/>
          </a:xfrm>
        </p:spPr>
        <p:txBody>
          <a:bodyPr/>
          <a:lstStyle/>
          <a:p>
            <a:pPr algn="l" eaLnBrk="1" hangingPunct="1"/>
            <a:r>
              <a:rPr lang="en-AU" sz="2800" b="1" dirty="0" smtClean="0">
                <a:latin typeface="Arial" charset="0"/>
              </a:rPr>
              <a:t>Summarising </a:t>
            </a:r>
            <a:r>
              <a:rPr lang="en-AU" sz="2800" b="1" dirty="0">
                <a:latin typeface="Arial" charset="0"/>
              </a:rPr>
              <a:t>(S in OARS)</a:t>
            </a:r>
          </a:p>
        </p:txBody>
      </p:sp>
      <p:sp>
        <p:nvSpPr>
          <p:cNvPr id="5" name="Content Placeholder 2"/>
          <p:cNvSpPr>
            <a:spLocks noGrp="1"/>
          </p:cNvSpPr>
          <p:nvPr>
            <p:ph idx="1"/>
          </p:nvPr>
        </p:nvSpPr>
        <p:spPr>
          <a:xfrm>
            <a:off x="457200" y="1557343"/>
            <a:ext cx="8229600" cy="4568825"/>
          </a:xfrm>
        </p:spPr>
        <p:txBody>
          <a:bodyPr/>
          <a:lstStyle/>
          <a:p>
            <a:pPr eaLnBrk="1" hangingPunct="1">
              <a:buFont typeface="Arial" charset="0"/>
              <a:buNone/>
              <a:defRPr/>
            </a:pPr>
            <a:r>
              <a:rPr lang="en-AU" sz="2400" b="1" dirty="0" smtClean="0">
                <a:latin typeface="Arial" charset="0"/>
              </a:rPr>
              <a:t>Summarising:  </a:t>
            </a:r>
            <a:endParaRPr lang="en-AU" sz="2400" b="1" dirty="0">
              <a:latin typeface="Arial" charset="0"/>
            </a:endParaRPr>
          </a:p>
          <a:p>
            <a:pPr eaLnBrk="1" hangingPunct="1">
              <a:defRPr/>
            </a:pPr>
            <a:r>
              <a:rPr lang="en-AU" sz="2400" dirty="0">
                <a:latin typeface="Arial" charset="0"/>
              </a:rPr>
              <a:t>Is where you gather or collect the </a:t>
            </a:r>
            <a:r>
              <a:rPr lang="en-AU" sz="2400" dirty="0" smtClean="0">
                <a:latin typeface="Arial" charset="0"/>
              </a:rPr>
              <a:t>important </a:t>
            </a:r>
            <a:r>
              <a:rPr lang="en-AU" sz="2400" dirty="0">
                <a:latin typeface="Arial" charset="0"/>
              </a:rPr>
              <a:t>things the woman has said and hand them back, as in a </a:t>
            </a:r>
            <a:r>
              <a:rPr lang="en-AU" sz="2400" dirty="0" smtClean="0">
                <a:latin typeface="Arial" charset="0"/>
              </a:rPr>
              <a:t>basket</a:t>
            </a:r>
            <a:endParaRPr lang="en-AU" sz="2400" dirty="0">
              <a:latin typeface="Arial" charset="0"/>
            </a:endParaRPr>
          </a:p>
          <a:p>
            <a:pPr eaLnBrk="1" hangingPunct="1">
              <a:defRPr/>
            </a:pPr>
            <a:r>
              <a:rPr lang="en-AU" sz="2400" dirty="0">
                <a:latin typeface="Arial" charset="0"/>
              </a:rPr>
              <a:t>It can be used to form links between information gathered at an earlier time and with what is happening now</a:t>
            </a:r>
          </a:p>
          <a:p>
            <a:pPr eaLnBrk="1" hangingPunct="1">
              <a:defRPr/>
            </a:pPr>
            <a:r>
              <a:rPr lang="en-AU" sz="2400" dirty="0">
                <a:latin typeface="Arial" charset="0"/>
              </a:rPr>
              <a:t>It is particularly useful to begin </a:t>
            </a:r>
            <a:r>
              <a:rPr lang="en-AU" sz="2400" dirty="0" smtClean="0">
                <a:latin typeface="Arial" charset="0"/>
              </a:rPr>
              <a:t>and </a:t>
            </a:r>
            <a:r>
              <a:rPr lang="en-AU" sz="2400" dirty="0">
                <a:latin typeface="Arial" charset="0"/>
              </a:rPr>
              <a:t>end an interview </a:t>
            </a:r>
            <a:endParaRPr lang="en-AU" sz="2400" dirty="0" smtClean="0">
              <a:latin typeface="Arial" charset="0"/>
            </a:endParaRPr>
          </a:p>
          <a:p>
            <a:pPr lvl="1" eaLnBrk="1" hangingPunct="1">
              <a:defRPr/>
            </a:pPr>
            <a:r>
              <a:rPr lang="en-AU" sz="2400" dirty="0" smtClean="0">
                <a:latin typeface="Arial" charset="0"/>
                <a:cs typeface="Arial" charset="0"/>
              </a:rPr>
              <a:t>And </a:t>
            </a:r>
            <a:r>
              <a:rPr lang="en-AU" sz="2400" dirty="0">
                <a:latin typeface="Arial" charset="0"/>
                <a:cs typeface="Arial" charset="0"/>
              </a:rPr>
              <a:t>to transition from one topic to another </a:t>
            </a:r>
            <a:endParaRPr lang="en-AU" sz="2400" dirty="0" smtClean="0">
              <a:latin typeface="Arial" charset="0"/>
              <a:cs typeface="Arial" charset="0"/>
            </a:endParaRPr>
          </a:p>
          <a:p>
            <a:pPr lvl="1" eaLnBrk="1" hangingPunct="1">
              <a:defRPr/>
            </a:pPr>
            <a:r>
              <a:rPr lang="en-AU" sz="2400" dirty="0" smtClean="0">
                <a:latin typeface="Arial" charset="0"/>
                <a:cs typeface="Arial" charset="0"/>
              </a:rPr>
              <a:t>Or </a:t>
            </a:r>
            <a:r>
              <a:rPr lang="en-AU" sz="2400" dirty="0">
                <a:latin typeface="Arial" charset="0"/>
                <a:cs typeface="Arial" charset="0"/>
              </a:rPr>
              <a:t>to transition into the planning </a:t>
            </a:r>
            <a:r>
              <a:rPr lang="en-AU" sz="2400" dirty="0" smtClean="0">
                <a:latin typeface="Arial" charset="0"/>
                <a:cs typeface="Arial" charset="0"/>
              </a:rPr>
              <a:t>phase</a:t>
            </a:r>
          </a:p>
          <a:p>
            <a:pPr marL="0" lvl="1" indent="0" eaLnBrk="1" hangingPunct="1">
              <a:buFont typeface="Arial" charset="0"/>
              <a:buNone/>
              <a:defRPr/>
            </a:pPr>
            <a:r>
              <a:rPr lang="en-AU" sz="2000" b="1" i="1" dirty="0" smtClean="0">
                <a:latin typeface="Arial" charset="0"/>
                <a:cs typeface="Arial" charset="0"/>
              </a:rPr>
              <a:t>See handouts for more information and examples</a:t>
            </a:r>
            <a:r>
              <a:rPr lang="en-AU" i="1" dirty="0" smtClean="0">
                <a:latin typeface="Arial" charset="0"/>
                <a:cs typeface="Arial" charset="0"/>
              </a:rPr>
              <a:t>  </a:t>
            </a:r>
          </a:p>
          <a:p>
            <a:pPr eaLnBrk="1" hangingPunct="1">
              <a:buFont typeface="Arial" charset="0"/>
              <a:buNone/>
              <a:defRPr/>
            </a:pPr>
            <a:endParaRPr lang="en-AU" dirty="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txBox="1">
            <a:spLocks/>
          </p:cNvSpPr>
          <p:nvPr/>
        </p:nvSpPr>
        <p:spPr bwMode="auto">
          <a:xfrm>
            <a:off x="468923" y="620688"/>
            <a:ext cx="8229600" cy="6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AU" sz="2800" b="1" dirty="0" smtClean="0">
                <a:solidFill>
                  <a:prstClr val="black"/>
                </a:solidFill>
                <a:cs typeface="Arial" charset="0"/>
              </a:rPr>
              <a:t>Focussing</a:t>
            </a:r>
            <a:r>
              <a:rPr lang="en-AU" sz="2800" dirty="0" smtClean="0">
                <a:solidFill>
                  <a:prstClr val="black"/>
                </a:solidFill>
                <a:cs typeface="Arial" charset="0"/>
              </a:rPr>
              <a:t> </a:t>
            </a:r>
            <a:r>
              <a:rPr lang="en-AU" sz="2800" b="1" dirty="0" smtClean="0">
                <a:solidFill>
                  <a:prstClr val="black"/>
                </a:solidFill>
                <a:cs typeface="Arial" charset="0"/>
              </a:rPr>
              <a:t>the</a:t>
            </a:r>
            <a:r>
              <a:rPr lang="en-AU" sz="2800" dirty="0" smtClean="0">
                <a:solidFill>
                  <a:prstClr val="black"/>
                </a:solidFill>
                <a:cs typeface="Arial" charset="0"/>
              </a:rPr>
              <a:t> </a:t>
            </a:r>
            <a:r>
              <a:rPr lang="en-AU" sz="2800" b="1" dirty="0" smtClean="0">
                <a:solidFill>
                  <a:prstClr val="black"/>
                </a:solidFill>
                <a:cs typeface="Arial" charset="0"/>
              </a:rPr>
              <a:t>interview</a:t>
            </a:r>
          </a:p>
        </p:txBody>
      </p:sp>
      <p:sp>
        <p:nvSpPr>
          <p:cNvPr id="68610" name="Content Placeholder 2"/>
          <p:cNvSpPr txBox="1">
            <a:spLocks/>
          </p:cNvSpPr>
          <p:nvPr/>
        </p:nvSpPr>
        <p:spPr bwMode="auto">
          <a:xfrm>
            <a:off x="178779" y="1268413"/>
            <a:ext cx="8569569"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719138"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buFont typeface="Arial" charset="0"/>
              <a:buChar char="•"/>
            </a:pPr>
            <a:r>
              <a:rPr lang="en-AU" dirty="0" smtClean="0">
                <a:solidFill>
                  <a:prstClr val="black"/>
                </a:solidFill>
                <a:cs typeface="Arial" charset="0"/>
              </a:rPr>
              <a:t>Focussing is the process by which you: </a:t>
            </a:r>
          </a:p>
          <a:p>
            <a:pPr lvl="1" eaLnBrk="1" fontAlgn="base" hangingPunct="1">
              <a:spcBef>
                <a:spcPct val="20000"/>
              </a:spcBef>
              <a:spcAft>
                <a:spcPct val="0"/>
              </a:spcAft>
              <a:buFont typeface="Arial" charset="0"/>
              <a:buChar char="–"/>
            </a:pPr>
            <a:r>
              <a:rPr lang="en-AU" sz="2000" dirty="0" smtClean="0">
                <a:solidFill>
                  <a:prstClr val="black"/>
                </a:solidFill>
                <a:cs typeface="Arial" charset="0"/>
              </a:rPr>
              <a:t>Develop and maintain a specific direction in the conversation about change</a:t>
            </a:r>
          </a:p>
          <a:p>
            <a:pPr lvl="1" eaLnBrk="1" fontAlgn="base" hangingPunct="1">
              <a:spcBef>
                <a:spcPct val="20000"/>
              </a:spcBef>
              <a:spcAft>
                <a:spcPct val="0"/>
              </a:spcAft>
              <a:buFont typeface="Arial" charset="0"/>
              <a:buChar char="–"/>
            </a:pPr>
            <a:r>
              <a:rPr lang="en-AU" sz="2000" dirty="0" smtClean="0">
                <a:solidFill>
                  <a:prstClr val="black"/>
                </a:solidFill>
                <a:cs typeface="Arial" charset="0"/>
              </a:rPr>
              <a:t>Encourage movement towards a particular goal or topic</a:t>
            </a:r>
          </a:p>
          <a:p>
            <a:pPr lvl="1" eaLnBrk="1" fontAlgn="base" hangingPunct="1">
              <a:spcBef>
                <a:spcPct val="20000"/>
              </a:spcBef>
              <a:spcAft>
                <a:spcPct val="0"/>
              </a:spcAft>
              <a:buFont typeface="Arial" charset="0"/>
              <a:buChar char="–"/>
            </a:pPr>
            <a:r>
              <a:rPr lang="en-AU" sz="2000" dirty="0" smtClean="0">
                <a:solidFill>
                  <a:prstClr val="black"/>
                </a:solidFill>
                <a:cs typeface="Arial" charset="0"/>
              </a:rPr>
              <a:t>Bring the conversation back to important points raised or yet to be raised </a:t>
            </a:r>
          </a:p>
          <a:p>
            <a:pPr lvl="1" eaLnBrk="1" fontAlgn="base" hangingPunct="1">
              <a:spcBef>
                <a:spcPct val="20000"/>
              </a:spcBef>
              <a:spcAft>
                <a:spcPct val="0"/>
              </a:spcAft>
              <a:buFont typeface="Arial" charset="0"/>
              <a:buChar char="–"/>
            </a:pPr>
            <a:r>
              <a:rPr lang="en-AU" sz="2000" dirty="0" smtClean="0">
                <a:solidFill>
                  <a:prstClr val="black"/>
                </a:solidFill>
                <a:cs typeface="Arial" charset="0"/>
              </a:rPr>
              <a:t>Shift gears toward goal setting and planning</a:t>
            </a:r>
          </a:p>
          <a:p>
            <a:pPr lvl="1" eaLnBrk="1" fontAlgn="base" hangingPunct="1">
              <a:spcBef>
                <a:spcPct val="20000"/>
              </a:spcBef>
              <a:spcAft>
                <a:spcPct val="0"/>
              </a:spcAft>
              <a:buFont typeface="Arial" charset="0"/>
              <a:buChar char="–"/>
            </a:pPr>
            <a:endParaRPr lang="en-AU" sz="800" dirty="0" smtClean="0">
              <a:solidFill>
                <a:prstClr val="black"/>
              </a:solidFill>
              <a:cs typeface="Arial" charset="0"/>
            </a:endParaRPr>
          </a:p>
          <a:p>
            <a:pPr lvl="2" eaLnBrk="1" fontAlgn="base" hangingPunct="1">
              <a:spcBef>
                <a:spcPct val="20000"/>
              </a:spcBef>
              <a:spcAft>
                <a:spcPct val="0"/>
              </a:spcAft>
              <a:buFont typeface="Arial" charset="0"/>
              <a:buNone/>
            </a:pPr>
            <a:r>
              <a:rPr lang="en-AU" sz="1800" i="1" dirty="0" smtClean="0">
                <a:solidFill>
                  <a:prstClr val="black"/>
                </a:solidFill>
                <a:cs typeface="Arial" charset="0"/>
              </a:rPr>
              <a:t> “I understand how stress is a big issue, but for now, could we spend some time looking at your strengths, your determination or stubbornness - I think that's what you called it earlier. </a:t>
            </a:r>
            <a:r>
              <a:rPr lang="en-AU" sz="1800" b="1" i="1" dirty="0" smtClean="0">
                <a:solidFill>
                  <a:prstClr val="black"/>
                </a:solidFill>
                <a:cs typeface="Arial" charset="0"/>
              </a:rPr>
              <a:t>Perhaps  we could come up with some options or a possible plan?”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txBox="1">
            <a:spLocks/>
          </p:cNvSpPr>
          <p:nvPr/>
        </p:nvSpPr>
        <p:spPr bwMode="auto">
          <a:xfrm>
            <a:off x="468923" y="620688"/>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AU" sz="2800" b="1" dirty="0" smtClean="0">
                <a:solidFill>
                  <a:prstClr val="black"/>
                </a:solidFill>
                <a:cs typeface="Arial" charset="0"/>
              </a:rPr>
              <a:t>Planning</a:t>
            </a:r>
          </a:p>
        </p:txBody>
      </p:sp>
      <p:sp>
        <p:nvSpPr>
          <p:cNvPr id="3" name="Content Placeholder 2"/>
          <p:cNvSpPr txBox="1">
            <a:spLocks/>
          </p:cNvSpPr>
          <p:nvPr/>
        </p:nvSpPr>
        <p:spPr>
          <a:xfrm>
            <a:off x="457200" y="1196975"/>
            <a:ext cx="8229600" cy="532765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indent="0">
              <a:buFont typeface="Arial" charset="0"/>
              <a:buNone/>
              <a:defRPr/>
            </a:pPr>
            <a:r>
              <a:rPr lang="en-AU" sz="2400" dirty="0" smtClean="0">
                <a:solidFill>
                  <a:prstClr val="black"/>
                </a:solidFill>
                <a:latin typeface="Arial" charset="0"/>
              </a:rPr>
              <a:t>And finally at some point we must shift gears and focus on the planning process</a:t>
            </a:r>
          </a:p>
          <a:p>
            <a:pPr>
              <a:defRPr/>
            </a:pPr>
            <a:r>
              <a:rPr lang="en-AU" sz="2400" dirty="0" smtClean="0">
                <a:solidFill>
                  <a:prstClr val="black"/>
                </a:solidFill>
                <a:latin typeface="Arial" charset="0"/>
              </a:rPr>
              <a:t>Things to consider:</a:t>
            </a:r>
          </a:p>
          <a:p>
            <a:pPr lvl="1">
              <a:buFont typeface="Arial" charset="0"/>
              <a:buChar char="•"/>
              <a:defRPr/>
            </a:pPr>
            <a:r>
              <a:rPr lang="en-AU" sz="2000" dirty="0" smtClean="0">
                <a:solidFill>
                  <a:prstClr val="black"/>
                </a:solidFill>
                <a:latin typeface="Arial" charset="0"/>
                <a:cs typeface="Arial" charset="0"/>
              </a:rPr>
              <a:t>Does the woman appear </a:t>
            </a:r>
            <a:r>
              <a:rPr lang="en-AU" sz="2000" b="1" dirty="0" smtClean="0">
                <a:solidFill>
                  <a:prstClr val="black"/>
                </a:solidFill>
                <a:latin typeface="Arial" charset="0"/>
                <a:cs typeface="Arial" charset="0"/>
              </a:rPr>
              <a:t>ready </a:t>
            </a:r>
            <a:r>
              <a:rPr lang="en-AU" sz="2000" dirty="0" smtClean="0">
                <a:solidFill>
                  <a:prstClr val="black"/>
                </a:solidFill>
                <a:latin typeface="Arial" charset="0"/>
                <a:cs typeface="Arial" charset="0"/>
              </a:rPr>
              <a:t>to embark on the process or</a:t>
            </a:r>
          </a:p>
          <a:p>
            <a:pPr lvl="1">
              <a:buFont typeface="Arial" charset="0"/>
              <a:buChar char="•"/>
              <a:defRPr/>
            </a:pPr>
            <a:r>
              <a:rPr lang="en-AU" sz="2000" dirty="0" smtClean="0">
                <a:solidFill>
                  <a:prstClr val="black"/>
                </a:solidFill>
                <a:latin typeface="Arial" charset="0"/>
                <a:cs typeface="Arial" charset="0"/>
              </a:rPr>
              <a:t>Does she display signs that she is </a:t>
            </a:r>
            <a:r>
              <a:rPr lang="en-AU" sz="2000" b="1" dirty="0" smtClean="0">
                <a:solidFill>
                  <a:prstClr val="black"/>
                </a:solidFill>
                <a:latin typeface="Arial" charset="0"/>
                <a:cs typeface="Arial" charset="0"/>
              </a:rPr>
              <a:t>not ready</a:t>
            </a:r>
          </a:p>
          <a:p>
            <a:pPr lvl="2">
              <a:defRPr/>
            </a:pPr>
            <a:r>
              <a:rPr lang="en-AU" sz="2000" dirty="0" smtClean="0">
                <a:solidFill>
                  <a:prstClr val="black"/>
                </a:solidFill>
                <a:latin typeface="Arial" charset="0"/>
                <a:cs typeface="Arial" charset="0"/>
              </a:rPr>
              <a:t>In this case using mostly ‘sustain talk’</a:t>
            </a:r>
          </a:p>
          <a:p>
            <a:pPr>
              <a:defRPr/>
            </a:pPr>
            <a:r>
              <a:rPr lang="en-AU" sz="2400" dirty="0" smtClean="0">
                <a:solidFill>
                  <a:prstClr val="black"/>
                </a:solidFill>
                <a:latin typeface="Arial" charset="0"/>
              </a:rPr>
              <a:t>Questions like:</a:t>
            </a:r>
          </a:p>
          <a:p>
            <a:pPr lvl="1">
              <a:buFont typeface="Arial" charset="0"/>
              <a:buChar char="•"/>
              <a:defRPr/>
            </a:pPr>
            <a:r>
              <a:rPr lang="en-AU" sz="2000" dirty="0" smtClean="0">
                <a:solidFill>
                  <a:prstClr val="black"/>
                </a:solidFill>
                <a:latin typeface="Arial" charset="0"/>
                <a:cs typeface="Arial" charset="0"/>
              </a:rPr>
              <a:t>How important does she think the change is and </a:t>
            </a:r>
          </a:p>
          <a:p>
            <a:pPr lvl="1">
              <a:buFont typeface="Arial" charset="0"/>
              <a:buChar char="•"/>
              <a:defRPr/>
            </a:pPr>
            <a:r>
              <a:rPr lang="en-AU" sz="2000" dirty="0" smtClean="0">
                <a:solidFill>
                  <a:prstClr val="black"/>
                </a:solidFill>
                <a:latin typeface="Arial" charset="0"/>
                <a:cs typeface="Arial" charset="0"/>
              </a:rPr>
              <a:t>How confident does she feel </a:t>
            </a:r>
          </a:p>
          <a:p>
            <a:pPr lvl="1">
              <a:buFont typeface="Arial" charset="0"/>
              <a:buNone/>
              <a:defRPr/>
            </a:pPr>
            <a:r>
              <a:rPr lang="en-AU" sz="2000" dirty="0" smtClean="0">
                <a:solidFill>
                  <a:prstClr val="black"/>
                </a:solidFill>
                <a:latin typeface="Arial" charset="0"/>
                <a:cs typeface="Arial" charset="0"/>
              </a:rPr>
              <a:t> ….may need to be addressed again</a:t>
            </a:r>
          </a:p>
          <a:p>
            <a:pPr lvl="1">
              <a:buFont typeface="Arial" charset="0"/>
              <a:buNone/>
              <a:defRPr/>
            </a:pPr>
            <a:endParaRPr lang="en-AU" sz="2000" b="1" i="1" dirty="0">
              <a:solidFill>
                <a:prstClr val="black"/>
              </a:solidFill>
              <a:latin typeface="Arial" charset="0"/>
              <a:cs typeface="Arial" charset="0"/>
            </a:endParaRPr>
          </a:p>
          <a:p>
            <a:pPr marL="274638" lvl="1" indent="0">
              <a:buFont typeface="Arial" charset="0"/>
              <a:buNone/>
              <a:defRPr/>
            </a:pPr>
            <a:r>
              <a:rPr lang="en-AU" sz="2000" b="1" i="1" dirty="0" smtClean="0">
                <a:solidFill>
                  <a:prstClr val="black"/>
                </a:solidFill>
                <a:latin typeface="Arial" charset="0"/>
              </a:rPr>
              <a:t>Assessing importance and confidence will be                    demonstrated later</a:t>
            </a:r>
          </a:p>
          <a:p>
            <a:pPr>
              <a:defRPr/>
            </a:pPr>
            <a:endParaRPr lang="en-AU" sz="2400" dirty="0">
              <a:solidFill>
                <a:prstClr val="black"/>
              </a:solidFill>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txBox="1">
            <a:spLocks/>
          </p:cNvSpPr>
          <p:nvPr/>
        </p:nvSpPr>
        <p:spPr bwMode="auto">
          <a:xfrm>
            <a:off x="539262" y="1268760"/>
            <a:ext cx="8354158" cy="540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1168400" indent="-357188" eaLnBrk="0" hangingPunct="0">
              <a:defRPr sz="2400">
                <a:solidFill>
                  <a:schemeClr val="tx1"/>
                </a:solidFill>
                <a:latin typeface="Arial" charset="0"/>
                <a:ea typeface="ＭＳ Ｐゴシック" charset="0"/>
              </a:defRPr>
            </a:lvl2pPr>
            <a:lvl3pPr marL="741363" indent="-341313"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1530350" indent="-366713" eaLnBrk="0" hangingPunct="0">
              <a:defRPr sz="2400">
                <a:solidFill>
                  <a:schemeClr val="tx1"/>
                </a:solidFill>
                <a:latin typeface="Arial" charset="0"/>
                <a:ea typeface="ＭＳ Ｐゴシック" charset="0"/>
              </a:defRPr>
            </a:lvl5pPr>
            <a:lvl6pPr marL="1987550" indent="-366713" eaLnBrk="0" fontAlgn="base" hangingPunct="0">
              <a:spcBef>
                <a:spcPct val="0"/>
              </a:spcBef>
              <a:spcAft>
                <a:spcPct val="0"/>
              </a:spcAft>
              <a:defRPr sz="2400">
                <a:solidFill>
                  <a:schemeClr val="tx1"/>
                </a:solidFill>
                <a:latin typeface="Arial" charset="0"/>
                <a:ea typeface="ＭＳ Ｐゴシック" charset="0"/>
              </a:defRPr>
            </a:lvl6pPr>
            <a:lvl7pPr marL="2444750" indent="-366713" eaLnBrk="0" fontAlgn="base" hangingPunct="0">
              <a:spcBef>
                <a:spcPct val="0"/>
              </a:spcBef>
              <a:spcAft>
                <a:spcPct val="0"/>
              </a:spcAft>
              <a:defRPr sz="2400">
                <a:solidFill>
                  <a:schemeClr val="tx1"/>
                </a:solidFill>
                <a:latin typeface="Arial" charset="0"/>
                <a:ea typeface="ＭＳ Ｐゴシック" charset="0"/>
              </a:defRPr>
            </a:lvl7pPr>
            <a:lvl8pPr marL="2901950" indent="-366713" eaLnBrk="0" fontAlgn="base" hangingPunct="0">
              <a:spcBef>
                <a:spcPct val="0"/>
              </a:spcBef>
              <a:spcAft>
                <a:spcPct val="0"/>
              </a:spcAft>
              <a:defRPr sz="2400">
                <a:solidFill>
                  <a:schemeClr val="tx1"/>
                </a:solidFill>
                <a:latin typeface="Arial" charset="0"/>
                <a:ea typeface="ＭＳ Ｐゴシック" charset="0"/>
              </a:defRPr>
            </a:lvl8pPr>
            <a:lvl9pPr marL="3359150" indent="-366713"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20000"/>
              </a:spcBef>
              <a:spcAft>
                <a:spcPct val="0"/>
              </a:spcAft>
              <a:buFont typeface="Arial" charset="0"/>
              <a:buNone/>
            </a:pPr>
            <a:r>
              <a:rPr lang="en-AU" sz="2200" dirty="0" smtClean="0">
                <a:solidFill>
                  <a:prstClr val="black"/>
                </a:solidFill>
                <a:cs typeface="Arial" charset="0"/>
              </a:rPr>
              <a:t>Even if a woman does not appear ready, it is essential that every attempt is made to:</a:t>
            </a:r>
          </a:p>
          <a:p>
            <a:pPr eaLnBrk="1" fontAlgn="base" hangingPunct="1">
              <a:spcBef>
                <a:spcPct val="20000"/>
              </a:spcBef>
              <a:spcAft>
                <a:spcPct val="0"/>
              </a:spcAft>
              <a:buFont typeface="Arial" charset="0"/>
              <a:buNone/>
            </a:pPr>
            <a:endParaRPr lang="en-AU" sz="1200" dirty="0" smtClean="0">
              <a:solidFill>
                <a:prstClr val="black"/>
              </a:solidFill>
              <a:cs typeface="Arial" charset="0"/>
            </a:endParaRPr>
          </a:p>
          <a:p>
            <a:pPr eaLnBrk="1" fontAlgn="base" hangingPunct="1">
              <a:spcBef>
                <a:spcPts val="575"/>
              </a:spcBef>
              <a:spcAft>
                <a:spcPct val="0"/>
              </a:spcAft>
            </a:pPr>
            <a:r>
              <a:rPr lang="en-AU" sz="2000" b="1" dirty="0" smtClean="0">
                <a:solidFill>
                  <a:prstClr val="black"/>
                </a:solidFill>
                <a:cs typeface="Arial" charset="0"/>
              </a:rPr>
              <a:t>Maintain rapport</a:t>
            </a:r>
          </a:p>
          <a:p>
            <a:pPr lvl="2" eaLnBrk="1" fontAlgn="base" hangingPunct="1">
              <a:spcBef>
                <a:spcPts val="575"/>
              </a:spcBef>
              <a:spcAft>
                <a:spcPct val="0"/>
              </a:spcAft>
              <a:buFont typeface="Arial" charset="0"/>
              <a:buChar char="•"/>
            </a:pPr>
            <a:r>
              <a:rPr lang="en-AU" sz="2000" dirty="0" smtClean="0">
                <a:solidFill>
                  <a:prstClr val="black"/>
                </a:solidFill>
                <a:cs typeface="Arial" charset="0"/>
              </a:rPr>
              <a:t>By asking permission before you educate, give advice, etc.</a:t>
            </a:r>
          </a:p>
          <a:p>
            <a:pPr lvl="1" eaLnBrk="1" fontAlgn="base" hangingPunct="1">
              <a:spcBef>
                <a:spcPts val="575"/>
              </a:spcBef>
              <a:spcAft>
                <a:spcPct val="0"/>
              </a:spcAft>
              <a:buFont typeface="Arial" charset="0"/>
              <a:buNone/>
            </a:pPr>
            <a:r>
              <a:rPr lang="en-AU" sz="2000" i="1" dirty="0" smtClean="0">
                <a:solidFill>
                  <a:prstClr val="black"/>
                </a:solidFill>
                <a:cs typeface="Arial" charset="0"/>
              </a:rPr>
              <a:t>	“I understand that you’re not ready right now but is it OK if we spend some time looking at………”</a:t>
            </a:r>
          </a:p>
          <a:p>
            <a:pPr eaLnBrk="1" fontAlgn="base" hangingPunct="1">
              <a:spcBef>
                <a:spcPts val="575"/>
              </a:spcBef>
              <a:spcAft>
                <a:spcPct val="0"/>
              </a:spcAft>
            </a:pPr>
            <a:r>
              <a:rPr lang="en-AU" sz="2000" b="1" dirty="0" smtClean="0">
                <a:solidFill>
                  <a:prstClr val="black"/>
                </a:solidFill>
                <a:cs typeface="Arial" charset="0"/>
              </a:rPr>
              <a:t>Raise hope or the possibility of change </a:t>
            </a:r>
          </a:p>
          <a:p>
            <a:pPr eaLnBrk="1" fontAlgn="base" hangingPunct="1">
              <a:spcBef>
                <a:spcPts val="575"/>
              </a:spcBef>
              <a:spcAft>
                <a:spcPct val="0"/>
              </a:spcAft>
              <a:buFont typeface="Arial" charset="0"/>
              <a:buNone/>
            </a:pPr>
            <a:r>
              <a:rPr lang="en-AU" sz="2000" i="1" dirty="0" smtClean="0">
                <a:solidFill>
                  <a:prstClr val="black"/>
                </a:solidFill>
                <a:cs typeface="Arial" charset="0"/>
              </a:rPr>
              <a:t>	  “If quitting was somehow made easier how would that be?”</a:t>
            </a:r>
          </a:p>
          <a:p>
            <a:pPr lvl="4" eaLnBrk="1" fontAlgn="base" hangingPunct="1">
              <a:spcBef>
                <a:spcPts val="575"/>
              </a:spcBef>
              <a:spcAft>
                <a:spcPct val="0"/>
              </a:spcAft>
              <a:buFont typeface="Arial" charset="0"/>
              <a:buChar char="»"/>
            </a:pPr>
            <a:r>
              <a:rPr lang="en-AU" sz="2000" dirty="0" smtClean="0">
                <a:solidFill>
                  <a:prstClr val="black"/>
                </a:solidFill>
                <a:cs typeface="Arial" charset="0"/>
              </a:rPr>
              <a:t>This could give you a lead into offering NRT</a:t>
            </a:r>
          </a:p>
          <a:p>
            <a:pPr eaLnBrk="1" fontAlgn="base" hangingPunct="1">
              <a:spcBef>
                <a:spcPts val="575"/>
              </a:spcBef>
              <a:spcAft>
                <a:spcPct val="0"/>
              </a:spcAft>
            </a:pPr>
            <a:r>
              <a:rPr lang="en-AU" sz="2000" b="1" dirty="0" smtClean="0">
                <a:solidFill>
                  <a:prstClr val="black"/>
                </a:solidFill>
                <a:cs typeface="Arial" charset="0"/>
              </a:rPr>
              <a:t>Keep the door open </a:t>
            </a:r>
            <a:r>
              <a:rPr lang="en-AU" sz="2000" dirty="0" smtClean="0">
                <a:solidFill>
                  <a:prstClr val="black"/>
                </a:solidFill>
                <a:cs typeface="Arial" charset="0"/>
              </a:rPr>
              <a:t>and discuss possible plans for the future </a:t>
            </a:r>
          </a:p>
          <a:p>
            <a:pPr eaLnBrk="1" fontAlgn="base" hangingPunct="1">
              <a:spcBef>
                <a:spcPts val="575"/>
              </a:spcBef>
              <a:spcAft>
                <a:spcPct val="0"/>
              </a:spcAft>
            </a:pPr>
            <a:r>
              <a:rPr lang="en-AU" sz="2000" dirty="0" smtClean="0">
                <a:solidFill>
                  <a:prstClr val="black"/>
                </a:solidFill>
                <a:cs typeface="Arial" charset="0"/>
              </a:rPr>
              <a:t>Decide together a </a:t>
            </a:r>
            <a:r>
              <a:rPr lang="en-AU" sz="2000" b="1" dirty="0" smtClean="0">
                <a:solidFill>
                  <a:prstClr val="black"/>
                </a:solidFill>
                <a:cs typeface="Arial" charset="0"/>
              </a:rPr>
              <a:t>baby step </a:t>
            </a:r>
            <a:r>
              <a:rPr lang="en-AU" sz="2000" dirty="0" smtClean="0">
                <a:solidFill>
                  <a:prstClr val="black"/>
                </a:solidFill>
                <a:cs typeface="Arial" charset="0"/>
              </a:rPr>
              <a:t>that could be tried</a:t>
            </a:r>
          </a:p>
          <a:p>
            <a:pPr eaLnBrk="1" fontAlgn="base" hangingPunct="1">
              <a:spcBef>
                <a:spcPts val="575"/>
              </a:spcBef>
              <a:spcAft>
                <a:spcPct val="0"/>
              </a:spcAft>
            </a:pPr>
            <a:endParaRPr lang="en-AU" sz="800" b="1" dirty="0" smtClean="0">
              <a:solidFill>
                <a:prstClr val="black"/>
              </a:solidFill>
              <a:cs typeface="Arial" charset="0"/>
            </a:endParaRPr>
          </a:p>
          <a:p>
            <a:pPr eaLnBrk="1" fontAlgn="base" hangingPunct="1">
              <a:spcBef>
                <a:spcPct val="20000"/>
              </a:spcBef>
              <a:spcAft>
                <a:spcPct val="0"/>
              </a:spcAft>
              <a:buFont typeface="Arial" charset="0"/>
              <a:buNone/>
            </a:pPr>
            <a:r>
              <a:rPr lang="en-AU" sz="2000" b="1" i="1" dirty="0" smtClean="0">
                <a:solidFill>
                  <a:prstClr val="black"/>
                </a:solidFill>
                <a:cs typeface="Arial" charset="0"/>
              </a:rPr>
              <a:t>During this process continue to follow OARS</a:t>
            </a:r>
          </a:p>
          <a:p>
            <a:pPr eaLnBrk="1" fontAlgn="base" hangingPunct="1">
              <a:spcBef>
                <a:spcPct val="20000"/>
              </a:spcBef>
              <a:spcAft>
                <a:spcPct val="0"/>
              </a:spcAft>
              <a:buFont typeface="Arial" charset="0"/>
              <a:buNone/>
            </a:pPr>
            <a:r>
              <a:rPr lang="en-AU" dirty="0" smtClean="0">
                <a:solidFill>
                  <a:prstClr val="black"/>
                </a:solidFill>
                <a:cs typeface="Arial" charset="0"/>
              </a:rPr>
              <a:t>				 </a:t>
            </a:r>
          </a:p>
          <a:p>
            <a:pPr eaLnBrk="1" fontAlgn="base" hangingPunct="1">
              <a:spcBef>
                <a:spcPct val="20000"/>
              </a:spcBef>
              <a:spcAft>
                <a:spcPct val="0"/>
              </a:spcAft>
              <a:buFont typeface="Arial" charset="0"/>
              <a:buChar char="•"/>
            </a:pPr>
            <a:endParaRPr lang="en-AU" dirty="0" smtClean="0">
              <a:solidFill>
                <a:prstClr val="black"/>
              </a:solidFill>
              <a:cs typeface="Arial" charset="0"/>
            </a:endParaRPr>
          </a:p>
        </p:txBody>
      </p:sp>
      <p:sp>
        <p:nvSpPr>
          <p:cNvPr id="72706" name="Title 1"/>
          <p:cNvSpPr txBox="1">
            <a:spLocks/>
          </p:cNvSpPr>
          <p:nvPr/>
        </p:nvSpPr>
        <p:spPr bwMode="auto">
          <a:xfrm>
            <a:off x="468923" y="620688"/>
            <a:ext cx="8229600" cy="50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AU" sz="2800" b="1" dirty="0" smtClean="0">
                <a:solidFill>
                  <a:prstClr val="black"/>
                </a:solidFill>
                <a:cs typeface="Arial" charset="0"/>
              </a:rPr>
              <a:t>Planning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620688"/>
            <a:ext cx="8229600" cy="796950"/>
          </a:xfrm>
        </p:spPr>
        <p:txBody>
          <a:bodyPr/>
          <a:lstStyle/>
          <a:p>
            <a:pPr algn="l"/>
            <a:r>
              <a:rPr lang="en-US" sz="2800" b="1" dirty="0">
                <a:latin typeface="Arial" charset="0"/>
              </a:rPr>
              <a:t>Activity</a:t>
            </a:r>
          </a:p>
        </p:txBody>
      </p:sp>
      <p:sp>
        <p:nvSpPr>
          <p:cNvPr id="74754" name="Content Placeholder 2"/>
          <p:cNvSpPr>
            <a:spLocks noGrp="1"/>
          </p:cNvSpPr>
          <p:nvPr>
            <p:ph idx="1"/>
          </p:nvPr>
        </p:nvSpPr>
        <p:spPr>
          <a:xfrm>
            <a:off x="457200" y="1600205"/>
            <a:ext cx="8229600" cy="4525963"/>
          </a:xfrm>
        </p:spPr>
        <p:txBody>
          <a:bodyPr/>
          <a:lstStyle/>
          <a:p>
            <a:r>
              <a:rPr lang="en-AU" sz="2000" dirty="0">
                <a:latin typeface="Arial" charset="0"/>
              </a:rPr>
              <a:t>Work in pairs with someone you do </a:t>
            </a:r>
            <a:r>
              <a:rPr lang="en-AU" sz="2000" b="1" dirty="0">
                <a:latin typeface="Arial" charset="0"/>
              </a:rPr>
              <a:t>not</a:t>
            </a:r>
            <a:r>
              <a:rPr lang="en-AU" sz="2000" dirty="0">
                <a:latin typeface="Arial" charset="0"/>
              </a:rPr>
              <a:t> know</a:t>
            </a:r>
          </a:p>
          <a:p>
            <a:r>
              <a:rPr lang="en-AU" sz="2000" dirty="0">
                <a:latin typeface="Arial" charset="0"/>
              </a:rPr>
              <a:t>Pick a behaviour that you have been considering </a:t>
            </a:r>
            <a:r>
              <a:rPr lang="en-AU" sz="2000" dirty="0" smtClean="0">
                <a:latin typeface="Arial" charset="0"/>
              </a:rPr>
              <a:t>changing:</a:t>
            </a:r>
            <a:endParaRPr lang="en-AU" sz="2000" dirty="0">
              <a:latin typeface="Arial" charset="0"/>
            </a:endParaRPr>
          </a:p>
          <a:p>
            <a:pPr lvl="1"/>
            <a:r>
              <a:rPr lang="en-AU" sz="2000" dirty="0">
                <a:latin typeface="Arial" charset="0"/>
              </a:rPr>
              <a:t>Cut down/quit smoking</a:t>
            </a:r>
          </a:p>
          <a:p>
            <a:pPr lvl="1"/>
            <a:r>
              <a:rPr lang="en-AU" sz="2000" dirty="0">
                <a:latin typeface="Arial" charset="0"/>
              </a:rPr>
              <a:t>Eat more fruit and vegetables </a:t>
            </a:r>
          </a:p>
          <a:p>
            <a:pPr lvl="1"/>
            <a:r>
              <a:rPr lang="en-AU" sz="2000" dirty="0">
                <a:latin typeface="Arial" charset="0"/>
              </a:rPr>
              <a:t>Eat less take away</a:t>
            </a:r>
          </a:p>
          <a:p>
            <a:pPr lvl="1"/>
            <a:r>
              <a:rPr lang="en-AU" sz="2000" dirty="0">
                <a:latin typeface="Arial" charset="0"/>
              </a:rPr>
              <a:t>Get more exercise</a:t>
            </a:r>
          </a:p>
          <a:p>
            <a:pPr lvl="1"/>
            <a:r>
              <a:rPr lang="en-AU" sz="2000" dirty="0">
                <a:latin typeface="Arial" charset="0"/>
              </a:rPr>
              <a:t>Watch less TV</a:t>
            </a:r>
          </a:p>
          <a:p>
            <a:pPr lvl="1"/>
            <a:r>
              <a:rPr lang="en-AU" sz="2000" dirty="0">
                <a:latin typeface="Arial" charset="0"/>
              </a:rPr>
              <a:t>Lose some weight etc.....</a:t>
            </a:r>
          </a:p>
          <a:p>
            <a:r>
              <a:rPr lang="en-AU" sz="2000" dirty="0">
                <a:latin typeface="Arial" charset="0"/>
              </a:rPr>
              <a:t>You will have 5 minutes each to practice OARS</a:t>
            </a:r>
          </a:p>
          <a:p>
            <a:r>
              <a:rPr lang="en-AU" sz="2000" dirty="0">
                <a:latin typeface="Arial" charset="0"/>
              </a:rPr>
              <a:t>The </a:t>
            </a:r>
            <a:r>
              <a:rPr lang="en-AU" sz="2000" i="1" dirty="0">
                <a:latin typeface="Arial" charset="0"/>
              </a:rPr>
              <a:t>practitioner </a:t>
            </a:r>
            <a:r>
              <a:rPr lang="en-AU" sz="2000" dirty="0">
                <a:latin typeface="Arial" charset="0"/>
              </a:rPr>
              <a:t>needs to hold a pen to remind them                                </a:t>
            </a:r>
            <a:r>
              <a:rPr lang="en-AU" sz="2000" b="1" dirty="0">
                <a:latin typeface="Arial" charset="0"/>
              </a:rPr>
              <a:t>not</a:t>
            </a:r>
            <a:r>
              <a:rPr lang="en-AU" sz="2000" dirty="0">
                <a:latin typeface="Arial" charset="0"/>
              </a:rPr>
              <a:t> to give any advice or suggestions</a:t>
            </a:r>
            <a:endParaRPr lang="en-US" dirty="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0"/>
            <a:ext cx="7772400" cy="1368151"/>
          </a:xfrm>
        </p:spPr>
        <p:txBody>
          <a:bodyPr>
            <a:normAutofit/>
          </a:bodyPr>
          <a:lstStyle/>
          <a:p>
            <a:r>
              <a:rPr lang="en-AU" cap="none" dirty="0" smtClean="0"/>
              <a:t>Yarning</a:t>
            </a:r>
            <a:r>
              <a:rPr lang="en-AU" dirty="0" smtClean="0"/>
              <a:t> </a:t>
            </a:r>
            <a:r>
              <a:rPr lang="en-AU" cap="none" dirty="0" smtClean="0"/>
              <a:t>about Quitting </a:t>
            </a:r>
            <a:br>
              <a:rPr lang="en-AU" cap="none" dirty="0" smtClean="0"/>
            </a:br>
            <a:r>
              <a:rPr lang="en-AU" cap="none" dirty="0" smtClean="0"/>
              <a:t>DVD Scenarios</a:t>
            </a:r>
            <a:endParaRPr lang="en-AU" cap="none" dirty="0"/>
          </a:p>
        </p:txBody>
      </p:sp>
      <p:sp>
        <p:nvSpPr>
          <p:cNvPr id="3" name="Text Placeholder 2"/>
          <p:cNvSpPr>
            <a:spLocks noGrp="1"/>
          </p:cNvSpPr>
          <p:nvPr>
            <p:ph type="body" idx="1"/>
          </p:nvPr>
        </p:nvSpPr>
        <p:spPr/>
        <p:txBody>
          <a:bodyPr/>
          <a:lstStyle/>
          <a:p>
            <a:r>
              <a:rPr lang="en-AU" dirty="0" smtClean="0"/>
              <a:t>Applying knowledge and skills</a:t>
            </a:r>
            <a:endParaRPr lang="en-AU" dirty="0"/>
          </a:p>
        </p:txBody>
      </p:sp>
    </p:spTree>
    <p:extLst>
      <p:ext uri="{BB962C8B-B14F-4D97-AF65-F5344CB8AC3E}">
        <p14:creationId xmlns:p14="http://schemas.microsoft.com/office/powerpoint/2010/main" val="9153993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Putting learning into practice</a:t>
            </a:r>
            <a:endParaRPr lang="en-AU" sz="2800" b="1" dirty="0"/>
          </a:p>
        </p:txBody>
      </p:sp>
      <p:sp>
        <p:nvSpPr>
          <p:cNvPr id="3" name="Content Placeholder 2"/>
          <p:cNvSpPr>
            <a:spLocks noGrp="1"/>
          </p:cNvSpPr>
          <p:nvPr>
            <p:ph idx="1"/>
          </p:nvPr>
        </p:nvSpPr>
        <p:spPr/>
        <p:txBody>
          <a:bodyPr>
            <a:normAutofit/>
          </a:bodyPr>
          <a:lstStyle/>
          <a:p>
            <a:r>
              <a:rPr lang="en-AU" sz="2400" dirty="0" smtClean="0"/>
              <a:t>Yarning about Quitting DVD – three scenarios</a:t>
            </a:r>
          </a:p>
          <a:p>
            <a:r>
              <a:rPr lang="en-AU" sz="2400" dirty="0" smtClean="0"/>
              <a:t>As we watch each scenario:</a:t>
            </a:r>
          </a:p>
          <a:p>
            <a:pPr lvl="1"/>
            <a:r>
              <a:rPr lang="en-AU" sz="2000" dirty="0" smtClean="0"/>
              <a:t>Keep in mind what you have learnt in the workshop</a:t>
            </a:r>
          </a:p>
          <a:p>
            <a:pPr lvl="1"/>
            <a:r>
              <a:rPr lang="en-AU" sz="2000" dirty="0" smtClean="0"/>
              <a:t>Refer to your handouts</a:t>
            </a:r>
          </a:p>
          <a:p>
            <a:pPr lvl="1"/>
            <a:r>
              <a:rPr lang="en-AU" sz="2000" dirty="0" smtClean="0"/>
              <a:t>Think about:</a:t>
            </a:r>
          </a:p>
          <a:p>
            <a:pPr lvl="2"/>
            <a:r>
              <a:rPr lang="en-AU" sz="2000" dirty="0" smtClean="0"/>
              <a:t>What is being done well?</a:t>
            </a:r>
          </a:p>
          <a:p>
            <a:pPr lvl="2"/>
            <a:r>
              <a:rPr lang="en-AU" sz="2000" dirty="0" smtClean="0"/>
              <a:t>What you might have done differently?</a:t>
            </a:r>
          </a:p>
          <a:p>
            <a:pPr lvl="2"/>
            <a:r>
              <a:rPr lang="en-AU" sz="2000" dirty="0" smtClean="0"/>
              <a:t>What else you would have done to support the woman?</a:t>
            </a:r>
            <a:endParaRPr lang="en-AU" sz="2000" dirty="0"/>
          </a:p>
        </p:txBody>
      </p:sp>
    </p:spTree>
    <p:extLst>
      <p:ext uri="{BB962C8B-B14F-4D97-AF65-F5344CB8AC3E}">
        <p14:creationId xmlns:p14="http://schemas.microsoft.com/office/powerpoint/2010/main" val="1188532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Scenario 1 - Chrissie</a:t>
            </a:r>
            <a:endParaRPr lang="en-AU" sz="2800" b="1" dirty="0"/>
          </a:p>
        </p:txBody>
      </p:sp>
      <p:sp>
        <p:nvSpPr>
          <p:cNvPr id="3" name="Content Placeholder 2"/>
          <p:cNvSpPr>
            <a:spLocks noGrp="1"/>
          </p:cNvSpPr>
          <p:nvPr>
            <p:ph idx="1"/>
          </p:nvPr>
        </p:nvSpPr>
        <p:spPr/>
        <p:txBody>
          <a:bodyPr>
            <a:normAutofit/>
          </a:bodyPr>
          <a:lstStyle/>
          <a:p>
            <a:r>
              <a:rPr lang="en-AU" sz="2400" dirty="0" smtClean="0"/>
              <a:t>Young Aboriginal woman</a:t>
            </a:r>
          </a:p>
          <a:p>
            <a:r>
              <a:rPr lang="en-AU" sz="2400" dirty="0" smtClean="0"/>
              <a:t>First pregnancy</a:t>
            </a:r>
          </a:p>
          <a:p>
            <a:r>
              <a:rPr lang="en-AU" sz="2400" dirty="0" smtClean="0"/>
              <a:t>First antenatal visit with a midwife (Tracy) at her local hospital</a:t>
            </a:r>
          </a:p>
        </p:txBody>
      </p:sp>
    </p:spTree>
    <p:extLst>
      <p:ext uri="{BB962C8B-B14F-4D97-AF65-F5344CB8AC3E}">
        <p14:creationId xmlns:p14="http://schemas.microsoft.com/office/powerpoint/2010/main" val="31875098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2400" dirty="0" smtClean="0"/>
              <a:t>How do you think Tracy (the midwife) is going so far?</a:t>
            </a:r>
          </a:p>
          <a:p>
            <a:endParaRPr lang="en-AU" sz="2400" dirty="0" smtClean="0"/>
          </a:p>
          <a:p>
            <a:r>
              <a:rPr lang="en-AU" sz="2400" dirty="0" smtClean="0"/>
              <a:t>What has Tracy done well?</a:t>
            </a:r>
          </a:p>
          <a:p>
            <a:endParaRPr lang="en-AU" sz="2400" dirty="0" smtClean="0"/>
          </a:p>
          <a:p>
            <a:r>
              <a:rPr lang="en-AU" sz="2400" dirty="0" smtClean="0"/>
              <a:t>Would you have done anything differently?</a:t>
            </a:r>
          </a:p>
        </p:txBody>
      </p:sp>
      <p:sp>
        <p:nvSpPr>
          <p:cNvPr id="4" name="Title 1"/>
          <p:cNvSpPr>
            <a:spLocks noGrp="1"/>
          </p:cNvSpPr>
          <p:nvPr>
            <p:ph type="title"/>
          </p:nvPr>
        </p:nvSpPr>
        <p:spPr>
          <a:xfrm>
            <a:off x="457200" y="485800"/>
            <a:ext cx="8229600" cy="1143000"/>
          </a:xfrm>
        </p:spPr>
        <p:txBody>
          <a:bodyPr>
            <a:normAutofit/>
          </a:bodyPr>
          <a:lstStyle/>
          <a:p>
            <a:pPr algn="l"/>
            <a:r>
              <a:rPr lang="en-AU" sz="2800" b="1" dirty="0" smtClean="0"/>
              <a:t>Opening the conversation</a:t>
            </a:r>
            <a:endParaRPr lang="en-AU" sz="2800" b="1" dirty="0"/>
          </a:p>
        </p:txBody>
      </p:sp>
    </p:spTree>
    <p:extLst>
      <p:ext uri="{BB962C8B-B14F-4D97-AF65-F5344CB8AC3E}">
        <p14:creationId xmlns:p14="http://schemas.microsoft.com/office/powerpoint/2010/main" val="3187509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AU" sz="2800" b="1" dirty="0" smtClean="0"/>
              <a:t>A good start</a:t>
            </a:r>
            <a:endParaRPr lang="en-AU" sz="2800" b="1" dirty="0"/>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marL="342000" lvl="0" indent="-342000">
              <a:lnSpc>
                <a:spcPct val="120000"/>
              </a:lnSpc>
            </a:pPr>
            <a:r>
              <a:rPr lang="en-AU" sz="3100" dirty="0"/>
              <a:t>Tracy demonstrated good rapport building </a:t>
            </a:r>
          </a:p>
          <a:p>
            <a:pPr marL="342000" lvl="0" indent="-342000">
              <a:lnSpc>
                <a:spcPct val="120000"/>
              </a:lnSpc>
            </a:pPr>
            <a:r>
              <a:rPr lang="en-AU" sz="3100" dirty="0"/>
              <a:t>Tracy raised smoking in a </a:t>
            </a:r>
            <a:r>
              <a:rPr lang="en-AU" sz="3100" dirty="0" smtClean="0"/>
              <a:t>conversational </a:t>
            </a:r>
            <a:r>
              <a:rPr lang="en-AU" sz="3100" dirty="0"/>
              <a:t>way and explored the topic with </a:t>
            </a:r>
            <a:r>
              <a:rPr lang="en-AU" sz="3100" dirty="0" smtClean="0"/>
              <a:t>Chrissie </a:t>
            </a:r>
            <a:r>
              <a:rPr lang="en-AU" sz="3100" dirty="0"/>
              <a:t>using open </a:t>
            </a:r>
            <a:r>
              <a:rPr lang="en-AU" sz="3100" dirty="0" smtClean="0"/>
              <a:t>questions</a:t>
            </a:r>
            <a:endParaRPr lang="en-AU" sz="3100" dirty="0"/>
          </a:p>
          <a:p>
            <a:pPr marL="742050" lvl="2" indent="-342000">
              <a:lnSpc>
                <a:spcPct val="120000"/>
              </a:lnSpc>
            </a:pPr>
            <a:r>
              <a:rPr lang="en-AU" sz="2600" i="1" dirty="0" smtClean="0"/>
              <a:t>“How </a:t>
            </a:r>
            <a:r>
              <a:rPr lang="en-AU" sz="2600" i="1" dirty="0"/>
              <a:t>do you find being pregnant and being around family members who smoke</a:t>
            </a:r>
            <a:r>
              <a:rPr lang="en-AU" sz="2600" i="1" dirty="0" smtClean="0"/>
              <a:t>?”</a:t>
            </a:r>
            <a:endParaRPr lang="en-AU" sz="2600" i="1" dirty="0"/>
          </a:p>
          <a:p>
            <a:pPr marL="742050" lvl="2" indent="-342000">
              <a:lnSpc>
                <a:spcPct val="120000"/>
              </a:lnSpc>
            </a:pPr>
            <a:r>
              <a:rPr lang="en-AU" sz="2600" i="1" dirty="0" smtClean="0"/>
              <a:t>“What </a:t>
            </a:r>
            <a:r>
              <a:rPr lang="en-AU" sz="2600" i="1" dirty="0"/>
              <a:t>have you heard about smoking and pregnancy</a:t>
            </a:r>
            <a:r>
              <a:rPr lang="en-AU" sz="2600" i="1" dirty="0" smtClean="0"/>
              <a:t>?”</a:t>
            </a:r>
            <a:endParaRPr lang="en-AU" sz="2600" i="1" dirty="0"/>
          </a:p>
          <a:p>
            <a:pPr marL="342000" lvl="0" indent="-342000">
              <a:lnSpc>
                <a:spcPct val="120000"/>
              </a:lnSpc>
            </a:pPr>
            <a:r>
              <a:rPr lang="en-AU" sz="3100" dirty="0" smtClean="0"/>
              <a:t>Tracy </a:t>
            </a:r>
            <a:r>
              <a:rPr lang="en-AU" sz="3100" dirty="0"/>
              <a:t>gave </a:t>
            </a:r>
            <a:r>
              <a:rPr lang="en-AU" sz="3100" dirty="0" smtClean="0"/>
              <a:t>non</a:t>
            </a:r>
            <a:r>
              <a:rPr lang="en-AU" sz="3100" dirty="0"/>
              <a:t>-judgemental </a:t>
            </a:r>
            <a:r>
              <a:rPr lang="en-AU" sz="3100" dirty="0" smtClean="0"/>
              <a:t>responses</a:t>
            </a:r>
            <a:r>
              <a:rPr lang="en-AU" sz="3400" dirty="0" smtClean="0"/>
              <a:t> </a:t>
            </a:r>
            <a:endParaRPr lang="en-AU" sz="3400" dirty="0"/>
          </a:p>
          <a:p>
            <a:pPr marL="742050" lvl="1" indent="-342000">
              <a:lnSpc>
                <a:spcPct val="120000"/>
              </a:lnSpc>
            </a:pPr>
            <a:r>
              <a:rPr lang="en-AU" sz="2600" dirty="0" smtClean="0"/>
              <a:t>E.g. when Chrissie said she smoked, Tracy replied</a:t>
            </a:r>
          </a:p>
          <a:p>
            <a:pPr marL="400050" lvl="1" indent="0">
              <a:lnSpc>
                <a:spcPct val="120000"/>
              </a:lnSpc>
              <a:buNone/>
            </a:pPr>
            <a:r>
              <a:rPr lang="en-AU" sz="2600" i="1" dirty="0" smtClean="0"/>
              <a:t>	“</a:t>
            </a:r>
            <a:r>
              <a:rPr lang="en-AU" sz="2600" i="1" dirty="0"/>
              <a:t>I want you to feel comfortable to say that </a:t>
            </a:r>
            <a:endParaRPr lang="en-AU" sz="2600" i="1" dirty="0" smtClean="0"/>
          </a:p>
          <a:p>
            <a:pPr marL="400050" lvl="1" indent="0">
              <a:lnSpc>
                <a:spcPct val="120000"/>
              </a:lnSpc>
              <a:buNone/>
            </a:pPr>
            <a:r>
              <a:rPr lang="en-AU" sz="2600" i="1" dirty="0" smtClean="0"/>
              <a:t>	and know </a:t>
            </a:r>
            <a:r>
              <a:rPr lang="en-AU" sz="2600" i="1" dirty="0"/>
              <a:t>that we are here to support </a:t>
            </a:r>
            <a:r>
              <a:rPr lang="en-AU" sz="2600" i="1" dirty="0" smtClean="0"/>
              <a:t>women </a:t>
            </a:r>
          </a:p>
          <a:p>
            <a:pPr marL="400050" lvl="1" indent="0">
              <a:lnSpc>
                <a:spcPct val="120000"/>
              </a:lnSpc>
              <a:buNone/>
            </a:pPr>
            <a:r>
              <a:rPr lang="en-AU" sz="2600" i="1" dirty="0"/>
              <a:t>	</a:t>
            </a:r>
            <a:r>
              <a:rPr lang="en-AU" sz="2600" i="1" dirty="0" smtClean="0"/>
              <a:t>who smoke in pregnancy</a:t>
            </a:r>
            <a:r>
              <a:rPr lang="en-AU" sz="2600" i="1" dirty="0"/>
              <a:t>.</a:t>
            </a:r>
            <a:r>
              <a:rPr lang="en-AU" sz="2600" i="1" dirty="0" smtClean="0"/>
              <a:t>”</a:t>
            </a:r>
          </a:p>
          <a:p>
            <a:pPr marL="400050" lvl="1" indent="0">
              <a:lnSpc>
                <a:spcPct val="120000"/>
              </a:lnSpc>
              <a:buNone/>
            </a:pPr>
            <a:endParaRPr lang="en-AU" sz="2600" i="1" dirty="0"/>
          </a:p>
          <a:p>
            <a:endParaRPr lang="en-AU" sz="2600" dirty="0"/>
          </a:p>
        </p:txBody>
      </p:sp>
    </p:spTree>
    <p:extLst>
      <p:ext uri="{BB962C8B-B14F-4D97-AF65-F5344CB8AC3E}">
        <p14:creationId xmlns:p14="http://schemas.microsoft.com/office/powerpoint/2010/main" val="3123586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AU" sz="2400" dirty="0"/>
              <a:t>eLearning module</a:t>
            </a:r>
          </a:p>
          <a:p>
            <a:pPr lvl="1"/>
            <a:r>
              <a:rPr lang="en-AU" sz="2400" dirty="0"/>
              <a:t>For NSW Health staff – </a:t>
            </a:r>
            <a:r>
              <a:rPr lang="en-AU" sz="2400" dirty="0" smtClean="0"/>
              <a:t>HETI </a:t>
            </a:r>
            <a:r>
              <a:rPr lang="en-AU" sz="2400" dirty="0"/>
              <a:t>Online</a:t>
            </a:r>
          </a:p>
          <a:p>
            <a:pPr lvl="1"/>
            <a:r>
              <a:rPr lang="en-AU" sz="2400" dirty="0"/>
              <a:t>For other </a:t>
            </a:r>
            <a:r>
              <a:rPr lang="en-AU" sz="2400" dirty="0" smtClean="0"/>
              <a:t>participants </a:t>
            </a:r>
            <a:r>
              <a:rPr lang="en-AU" sz="2400" dirty="0"/>
              <a:t>– </a:t>
            </a:r>
            <a:r>
              <a:rPr lang="en-AU" sz="2400" dirty="0" smtClean="0"/>
              <a:t>link to module on </a:t>
            </a:r>
            <a:r>
              <a:rPr lang="en-AU" sz="2400" dirty="0"/>
              <a:t>the NSW Kids and Families </a:t>
            </a:r>
            <a:r>
              <a:rPr lang="en-AU" sz="2400" dirty="0" smtClean="0"/>
              <a:t>website</a:t>
            </a:r>
          </a:p>
          <a:p>
            <a:pPr lvl="1"/>
            <a:endParaRPr lang="en-AU" sz="2400" dirty="0"/>
          </a:p>
          <a:p>
            <a:pPr lvl="0"/>
            <a:r>
              <a:rPr lang="en-AU" sz="2400" dirty="0"/>
              <a:t>Face to face training (</a:t>
            </a:r>
            <a:r>
              <a:rPr lang="en-AU" sz="2400" dirty="0" smtClean="0"/>
              <a:t>4 hours)</a:t>
            </a:r>
            <a:endParaRPr lang="en-AU" sz="2400" dirty="0"/>
          </a:p>
          <a:p>
            <a:pPr lvl="1"/>
            <a:r>
              <a:rPr lang="en-AU" sz="2400" dirty="0"/>
              <a:t>Practical focus – learning and applying skills in providing effective and culturally appropriate quit support </a:t>
            </a:r>
          </a:p>
          <a:p>
            <a:pPr lvl="0"/>
            <a:endParaRPr lang="en-AU" sz="3600" dirty="0"/>
          </a:p>
          <a:p>
            <a:endParaRPr lang="en-US" dirty="0"/>
          </a:p>
        </p:txBody>
      </p:sp>
      <p:sp>
        <p:nvSpPr>
          <p:cNvPr id="4" name="Title 1"/>
          <p:cNvSpPr>
            <a:spLocks noGrp="1"/>
          </p:cNvSpPr>
          <p:nvPr>
            <p:ph type="title"/>
          </p:nvPr>
        </p:nvSpPr>
        <p:spPr>
          <a:xfrm>
            <a:off x="457200" y="485800"/>
            <a:ext cx="8229600" cy="1143000"/>
          </a:xfrm>
        </p:spPr>
        <p:txBody>
          <a:bodyPr>
            <a:normAutofit/>
          </a:bodyPr>
          <a:lstStyle/>
          <a:p>
            <a:pPr algn="l"/>
            <a:r>
              <a:rPr lang="en-AU" sz="2800" b="1" dirty="0" smtClean="0"/>
              <a:t>What’s in the YaQ learning package?</a:t>
            </a:r>
            <a:endParaRPr lang="en-AU" sz="2800" b="1" dirty="0"/>
          </a:p>
        </p:txBody>
      </p:sp>
    </p:spTree>
    <p:extLst>
      <p:ext uri="{BB962C8B-B14F-4D97-AF65-F5344CB8AC3E}">
        <p14:creationId xmlns:p14="http://schemas.microsoft.com/office/powerpoint/2010/main" val="40920733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Tracy might have said….</a:t>
            </a:r>
            <a:endParaRPr lang="en-US" sz="2800" b="1" dirty="0"/>
          </a:p>
        </p:txBody>
      </p:sp>
      <p:sp>
        <p:nvSpPr>
          <p:cNvPr id="3" name="Content Placeholder 2"/>
          <p:cNvSpPr>
            <a:spLocks noGrp="1"/>
          </p:cNvSpPr>
          <p:nvPr>
            <p:ph idx="1"/>
          </p:nvPr>
        </p:nvSpPr>
        <p:spPr/>
        <p:txBody>
          <a:bodyPr>
            <a:normAutofit/>
          </a:bodyPr>
          <a:lstStyle/>
          <a:p>
            <a:r>
              <a:rPr lang="en-US" sz="2000" i="1" dirty="0" smtClean="0"/>
              <a:t>“So you said you’ve cut down, can you tell me a bit more about that, how have you been doing that?”</a:t>
            </a:r>
          </a:p>
          <a:p>
            <a:endParaRPr lang="en-US" sz="2000" i="1" dirty="0"/>
          </a:p>
          <a:p>
            <a:r>
              <a:rPr lang="en-US" sz="2000" i="1" dirty="0" smtClean="0"/>
              <a:t>“So you said you’ve cut down, what's changed? About how many cigarettes were you smoking a day before and how many are you having now?”</a:t>
            </a:r>
          </a:p>
          <a:p>
            <a:endParaRPr lang="en-US" sz="2000" i="1" dirty="0"/>
          </a:p>
          <a:p>
            <a:r>
              <a:rPr lang="en-US" sz="2000" dirty="0" smtClean="0"/>
              <a:t>This could then lead into a few more questions to assess Chrissie’s smoking</a:t>
            </a:r>
            <a:endParaRPr lang="en-US" sz="2000" dirty="0"/>
          </a:p>
        </p:txBody>
      </p:sp>
    </p:spTree>
    <p:extLst>
      <p:ext uri="{BB962C8B-B14F-4D97-AF65-F5344CB8AC3E}">
        <p14:creationId xmlns:p14="http://schemas.microsoft.com/office/powerpoint/2010/main" val="24814039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US" sz="2800" b="1" dirty="0" smtClean="0"/>
              <a:t>Sharing information</a:t>
            </a:r>
            <a:endParaRPr lang="en-US" sz="2800" b="1" dirty="0"/>
          </a:p>
        </p:txBody>
      </p:sp>
      <p:sp>
        <p:nvSpPr>
          <p:cNvPr id="3" name="Content Placeholder 2"/>
          <p:cNvSpPr>
            <a:spLocks noGrp="1"/>
          </p:cNvSpPr>
          <p:nvPr>
            <p:ph idx="1"/>
          </p:nvPr>
        </p:nvSpPr>
        <p:spPr/>
        <p:txBody>
          <a:bodyPr>
            <a:normAutofit fontScale="85000" lnSpcReduction="10000"/>
          </a:bodyPr>
          <a:lstStyle/>
          <a:p>
            <a:pPr>
              <a:lnSpc>
                <a:spcPct val="120000"/>
              </a:lnSpc>
              <a:spcBef>
                <a:spcPts val="576"/>
              </a:spcBef>
            </a:pPr>
            <a:r>
              <a:rPr lang="en-AU" sz="2800" dirty="0"/>
              <a:t>Tracy used a clear, simple visual aid when talking with </a:t>
            </a:r>
            <a:r>
              <a:rPr lang="en-AU" sz="2800" dirty="0" smtClean="0"/>
              <a:t>Chrissie</a:t>
            </a:r>
            <a:endParaRPr lang="en-AU" sz="2800" dirty="0"/>
          </a:p>
          <a:p>
            <a:pPr>
              <a:lnSpc>
                <a:spcPct val="120000"/>
              </a:lnSpc>
              <a:spcBef>
                <a:spcPts val="576"/>
              </a:spcBef>
            </a:pPr>
            <a:r>
              <a:rPr lang="en-AU" sz="2800" dirty="0"/>
              <a:t>Tracy did not minimise the </a:t>
            </a:r>
            <a:r>
              <a:rPr lang="en-AU" sz="2800" dirty="0" smtClean="0"/>
              <a:t>risks</a:t>
            </a:r>
          </a:p>
          <a:p>
            <a:pPr lvl="1">
              <a:lnSpc>
                <a:spcPct val="120000"/>
              </a:lnSpc>
              <a:spcBef>
                <a:spcPts val="576"/>
              </a:spcBef>
            </a:pPr>
            <a:r>
              <a:rPr lang="en-AU" sz="2600" dirty="0" smtClean="0"/>
              <a:t>Sometimes </a:t>
            </a:r>
            <a:r>
              <a:rPr lang="en-AU" sz="2600" dirty="0"/>
              <a:t>people working in health worry about the woman’s feelings when delivering information about </a:t>
            </a:r>
            <a:r>
              <a:rPr lang="en-AU" sz="2600" dirty="0" smtClean="0"/>
              <a:t>risk </a:t>
            </a:r>
          </a:p>
          <a:p>
            <a:pPr lvl="1">
              <a:lnSpc>
                <a:spcPct val="120000"/>
              </a:lnSpc>
              <a:spcBef>
                <a:spcPts val="576"/>
              </a:spcBef>
            </a:pPr>
            <a:r>
              <a:rPr lang="en-AU" sz="2600" dirty="0" smtClean="0"/>
              <a:t>We </a:t>
            </a:r>
            <a:r>
              <a:rPr lang="en-AU" sz="2600" dirty="0"/>
              <a:t>can deliver facts and still maintain relationship and remain non-</a:t>
            </a:r>
            <a:r>
              <a:rPr lang="en-AU" sz="2600" dirty="0" smtClean="0"/>
              <a:t>judgmental</a:t>
            </a:r>
            <a:endParaRPr lang="en-AU" sz="2600" dirty="0"/>
          </a:p>
          <a:p>
            <a:pPr>
              <a:lnSpc>
                <a:spcPct val="120000"/>
              </a:lnSpc>
              <a:spcBef>
                <a:spcPts val="576"/>
              </a:spcBef>
            </a:pPr>
            <a:r>
              <a:rPr lang="en-AU" sz="2800" dirty="0"/>
              <a:t>Tracy </a:t>
            </a:r>
            <a:r>
              <a:rPr lang="en-AU" sz="2800" dirty="0" smtClean="0"/>
              <a:t>used </a:t>
            </a:r>
            <a:r>
              <a:rPr lang="en-AU" sz="2800" dirty="0"/>
              <a:t>an open question to check in with Chrissie and see what she thought/felt about </a:t>
            </a:r>
            <a:r>
              <a:rPr lang="en-AU" sz="2800" dirty="0" smtClean="0"/>
              <a:t>the information</a:t>
            </a:r>
            <a:endParaRPr lang="en-AU" sz="2800" dirty="0"/>
          </a:p>
          <a:p>
            <a:endParaRPr lang="en-US" sz="2400" dirty="0"/>
          </a:p>
        </p:txBody>
      </p:sp>
    </p:spTree>
    <p:extLst>
      <p:ext uri="{BB962C8B-B14F-4D97-AF65-F5344CB8AC3E}">
        <p14:creationId xmlns:p14="http://schemas.microsoft.com/office/powerpoint/2010/main" val="3630115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Chrissie – Scene 2</a:t>
            </a:r>
            <a:endParaRPr lang="en-US" sz="2800" b="1" dirty="0"/>
          </a:p>
        </p:txBody>
      </p:sp>
      <p:sp>
        <p:nvSpPr>
          <p:cNvPr id="3" name="Content Placeholder 2"/>
          <p:cNvSpPr>
            <a:spLocks noGrp="1"/>
          </p:cNvSpPr>
          <p:nvPr>
            <p:ph idx="1"/>
          </p:nvPr>
        </p:nvSpPr>
        <p:spPr/>
        <p:txBody>
          <a:bodyPr>
            <a:normAutofit/>
          </a:bodyPr>
          <a:lstStyle/>
          <a:p>
            <a:r>
              <a:rPr lang="en-US" sz="2400" dirty="0" smtClean="0"/>
              <a:t>We have just heard Chrissie say that she wants to quit</a:t>
            </a:r>
          </a:p>
          <a:p>
            <a:r>
              <a:rPr lang="en-US" sz="2400" dirty="0" smtClean="0"/>
              <a:t>Let’s see what Tracy does next</a:t>
            </a:r>
          </a:p>
          <a:p>
            <a:r>
              <a:rPr lang="en-US" sz="2400" dirty="0" smtClean="0"/>
              <a:t>As you watch, think about…</a:t>
            </a:r>
          </a:p>
          <a:p>
            <a:endParaRPr lang="en-US" sz="2000" dirty="0" smtClean="0"/>
          </a:p>
          <a:p>
            <a:pPr lvl="1"/>
            <a:r>
              <a:rPr lang="en-US" sz="2000" i="1" dirty="0" smtClean="0"/>
              <a:t>What steps is Tracy taking to support Chrissie’s quit attempt?</a:t>
            </a:r>
          </a:p>
          <a:p>
            <a:pPr lvl="1"/>
            <a:endParaRPr lang="en-US" sz="2000" i="1" dirty="0" smtClean="0"/>
          </a:p>
          <a:p>
            <a:pPr lvl="1"/>
            <a:r>
              <a:rPr lang="en-US" sz="2000" i="1" dirty="0" smtClean="0"/>
              <a:t>What else might you have done to give Chrissie the best chance of success?</a:t>
            </a:r>
          </a:p>
          <a:p>
            <a:pPr marL="457200" lvl="1" indent="0">
              <a:buNone/>
            </a:pPr>
            <a:endParaRPr lang="en-US" sz="2400" dirty="0"/>
          </a:p>
        </p:txBody>
      </p:sp>
    </p:spTree>
    <p:extLst>
      <p:ext uri="{BB962C8B-B14F-4D97-AF65-F5344CB8AC3E}">
        <p14:creationId xmlns:p14="http://schemas.microsoft.com/office/powerpoint/2010/main" val="1285023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 was done well</a:t>
            </a:r>
            <a:endParaRPr lang="en-US" sz="2800" b="1" dirty="0"/>
          </a:p>
        </p:txBody>
      </p:sp>
      <p:sp>
        <p:nvSpPr>
          <p:cNvPr id="3" name="Content Placeholder 2"/>
          <p:cNvSpPr>
            <a:spLocks noGrp="1"/>
          </p:cNvSpPr>
          <p:nvPr>
            <p:ph idx="1"/>
          </p:nvPr>
        </p:nvSpPr>
        <p:spPr>
          <a:xfrm>
            <a:off x="457200" y="1340768"/>
            <a:ext cx="8229600" cy="4785395"/>
          </a:xfrm>
        </p:spPr>
        <p:txBody>
          <a:bodyPr>
            <a:normAutofit fontScale="92500"/>
          </a:bodyPr>
          <a:lstStyle/>
          <a:p>
            <a:pPr marL="171450" indent="-171450">
              <a:buFont typeface="Arial"/>
              <a:buChar char="•"/>
            </a:pPr>
            <a:endParaRPr lang="en-AU" sz="1200" dirty="0"/>
          </a:p>
          <a:p>
            <a:pPr>
              <a:lnSpc>
                <a:spcPct val="120000"/>
              </a:lnSpc>
              <a:spcBef>
                <a:spcPts val="576"/>
              </a:spcBef>
            </a:pPr>
            <a:r>
              <a:rPr lang="en-AU" sz="2600" dirty="0"/>
              <a:t>Asking Chrissie to think about / say what support she might need to quit (before offering any advice)</a:t>
            </a:r>
          </a:p>
          <a:p>
            <a:pPr>
              <a:lnSpc>
                <a:spcPct val="120000"/>
              </a:lnSpc>
              <a:spcBef>
                <a:spcPts val="576"/>
              </a:spcBef>
            </a:pPr>
            <a:r>
              <a:rPr lang="en-AU" sz="2600" dirty="0"/>
              <a:t>Reinforcing that quitting is recommended in pregnancy</a:t>
            </a:r>
          </a:p>
          <a:p>
            <a:pPr>
              <a:lnSpc>
                <a:spcPct val="120000"/>
              </a:lnSpc>
              <a:spcBef>
                <a:spcPts val="576"/>
              </a:spcBef>
            </a:pPr>
            <a:r>
              <a:rPr lang="en-AU" sz="2600" dirty="0"/>
              <a:t>Introducing the option of NRT </a:t>
            </a:r>
            <a:r>
              <a:rPr lang="en-AU" sz="2600" dirty="0" smtClean="0"/>
              <a:t>early</a:t>
            </a:r>
          </a:p>
          <a:p>
            <a:pPr lvl="1">
              <a:lnSpc>
                <a:spcPct val="120000"/>
              </a:lnSpc>
              <a:spcBef>
                <a:spcPts val="576"/>
              </a:spcBef>
            </a:pPr>
            <a:r>
              <a:rPr lang="en-AU" sz="2200" dirty="0"/>
              <a:t>I</a:t>
            </a:r>
            <a:r>
              <a:rPr lang="en-AU" sz="2200" dirty="0" smtClean="0"/>
              <a:t>f </a:t>
            </a:r>
            <a:r>
              <a:rPr lang="en-AU" sz="2200" dirty="0"/>
              <a:t>Chrissie is finding quitting without assistance </a:t>
            </a:r>
            <a:r>
              <a:rPr lang="en-AU" sz="2200" dirty="0" smtClean="0"/>
              <a:t>difficult</a:t>
            </a:r>
            <a:endParaRPr lang="en-AU" sz="2200" dirty="0"/>
          </a:p>
          <a:p>
            <a:pPr>
              <a:lnSpc>
                <a:spcPct val="120000"/>
              </a:lnSpc>
              <a:spcBef>
                <a:spcPts val="576"/>
              </a:spcBef>
            </a:pPr>
            <a:r>
              <a:rPr lang="en-AU" sz="2600" dirty="0" smtClean="0"/>
              <a:t>Linking </a:t>
            </a:r>
            <a:r>
              <a:rPr lang="en-AU" sz="2600" dirty="0"/>
              <a:t>Chrissie to Quitline </a:t>
            </a:r>
          </a:p>
          <a:p>
            <a:pPr lvl="1">
              <a:lnSpc>
                <a:spcPct val="120000"/>
              </a:lnSpc>
              <a:spcBef>
                <a:spcPts val="576"/>
              </a:spcBef>
            </a:pPr>
            <a:r>
              <a:rPr lang="en-AU" sz="2200" dirty="0" smtClean="0"/>
              <a:t>Making the </a:t>
            </a:r>
            <a:r>
              <a:rPr lang="en-AU" sz="2200" dirty="0"/>
              <a:t>call </a:t>
            </a:r>
            <a:r>
              <a:rPr lang="en-AU" sz="2200" dirty="0" smtClean="0"/>
              <a:t>together </a:t>
            </a:r>
            <a:endParaRPr lang="en-AU" sz="2200" dirty="0"/>
          </a:p>
          <a:p>
            <a:pPr>
              <a:lnSpc>
                <a:spcPct val="120000"/>
              </a:lnSpc>
              <a:spcBef>
                <a:spcPts val="576"/>
              </a:spcBef>
            </a:pPr>
            <a:r>
              <a:rPr lang="en-AU" sz="2600" dirty="0" smtClean="0"/>
              <a:t>Checking </a:t>
            </a:r>
            <a:r>
              <a:rPr lang="en-AU" sz="2600" dirty="0"/>
              <a:t>in with Chrissie at the end </a:t>
            </a:r>
            <a:r>
              <a:rPr lang="en-AU" sz="2600" dirty="0" smtClean="0"/>
              <a:t>to see                 how she </a:t>
            </a:r>
            <a:r>
              <a:rPr lang="en-AU" sz="2600" dirty="0"/>
              <a:t>is </a:t>
            </a:r>
            <a:r>
              <a:rPr lang="en-AU" sz="2600" dirty="0" smtClean="0"/>
              <a:t>feeling</a:t>
            </a:r>
            <a:endParaRPr lang="en-AU" sz="2600" dirty="0"/>
          </a:p>
          <a:p>
            <a:endParaRPr lang="en-US" sz="2600" dirty="0"/>
          </a:p>
        </p:txBody>
      </p:sp>
    </p:spTree>
    <p:extLst>
      <p:ext uri="{BB962C8B-B14F-4D97-AF65-F5344CB8AC3E}">
        <p14:creationId xmlns:p14="http://schemas.microsoft.com/office/powerpoint/2010/main" val="26429638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 else might have assisted Chrissie?</a:t>
            </a:r>
            <a:endParaRPr lang="en-US" sz="2800" b="1" dirty="0"/>
          </a:p>
        </p:txBody>
      </p:sp>
      <p:sp>
        <p:nvSpPr>
          <p:cNvPr id="3" name="Content Placeholder 2"/>
          <p:cNvSpPr>
            <a:spLocks noGrp="1"/>
          </p:cNvSpPr>
          <p:nvPr>
            <p:ph idx="1"/>
          </p:nvPr>
        </p:nvSpPr>
        <p:spPr/>
        <p:txBody>
          <a:bodyPr>
            <a:normAutofit fontScale="55000" lnSpcReduction="20000"/>
          </a:bodyPr>
          <a:lstStyle/>
          <a:p>
            <a:pPr>
              <a:lnSpc>
                <a:spcPct val="120000"/>
              </a:lnSpc>
              <a:spcBef>
                <a:spcPts val="576"/>
              </a:spcBef>
            </a:pPr>
            <a:r>
              <a:rPr lang="en-AU" sz="4000" dirty="0"/>
              <a:t>Asking </a:t>
            </a:r>
            <a:r>
              <a:rPr lang="en-AU" sz="4000" dirty="0" smtClean="0"/>
              <a:t>a few more questions </a:t>
            </a:r>
          </a:p>
          <a:p>
            <a:pPr lvl="1">
              <a:lnSpc>
                <a:spcPct val="120000"/>
              </a:lnSpc>
              <a:spcBef>
                <a:spcPts val="576"/>
              </a:spcBef>
            </a:pPr>
            <a:r>
              <a:rPr lang="en-AU" sz="3200" i="1" dirty="0" smtClean="0"/>
              <a:t>“Chrissie, have you tried </a:t>
            </a:r>
            <a:r>
              <a:rPr lang="en-AU" sz="3200" i="1" dirty="0"/>
              <a:t>to quit </a:t>
            </a:r>
            <a:r>
              <a:rPr lang="en-AU" sz="3200" i="1" dirty="0" smtClean="0"/>
              <a:t>before? If you have, how did that go?”</a:t>
            </a:r>
          </a:p>
          <a:p>
            <a:pPr lvl="1">
              <a:lnSpc>
                <a:spcPct val="120000"/>
              </a:lnSpc>
              <a:spcBef>
                <a:spcPts val="576"/>
              </a:spcBef>
            </a:pPr>
            <a:r>
              <a:rPr lang="en-AU" sz="3200" i="1" dirty="0" smtClean="0"/>
              <a:t>“What do you know about what can happen when you try to quit?</a:t>
            </a:r>
            <a:r>
              <a:rPr lang="en-AU" sz="3200" dirty="0" smtClean="0"/>
              <a:t>”</a:t>
            </a:r>
          </a:p>
          <a:p>
            <a:pPr lvl="1">
              <a:lnSpc>
                <a:spcPct val="120000"/>
              </a:lnSpc>
              <a:spcBef>
                <a:spcPts val="576"/>
              </a:spcBef>
            </a:pPr>
            <a:r>
              <a:rPr lang="en-AU" sz="3200" dirty="0" smtClean="0"/>
              <a:t>This can lead into sharing information about withdrawal symptoms and talking about times she is likely to find not smoking difficult</a:t>
            </a:r>
          </a:p>
          <a:p>
            <a:pPr lvl="1">
              <a:lnSpc>
                <a:spcPct val="120000"/>
              </a:lnSpc>
              <a:spcBef>
                <a:spcPts val="576"/>
              </a:spcBef>
            </a:pPr>
            <a:endParaRPr lang="en-AU" dirty="0"/>
          </a:p>
          <a:p>
            <a:pPr>
              <a:lnSpc>
                <a:spcPct val="120000"/>
              </a:lnSpc>
              <a:spcBef>
                <a:spcPts val="576"/>
              </a:spcBef>
            </a:pPr>
            <a:r>
              <a:rPr lang="en-AU" sz="4000" dirty="0"/>
              <a:t>Working with Chrissie to make a plan </a:t>
            </a:r>
          </a:p>
          <a:p>
            <a:pPr lvl="1">
              <a:lnSpc>
                <a:spcPct val="120000"/>
              </a:lnSpc>
              <a:spcBef>
                <a:spcPts val="576"/>
              </a:spcBef>
            </a:pPr>
            <a:r>
              <a:rPr lang="en-AU" sz="3300" dirty="0" smtClean="0"/>
              <a:t>Identifying triggers / challenging situations – and strategies to manage these</a:t>
            </a:r>
          </a:p>
          <a:p>
            <a:pPr lvl="1">
              <a:lnSpc>
                <a:spcPct val="120000"/>
              </a:lnSpc>
              <a:spcBef>
                <a:spcPts val="576"/>
              </a:spcBef>
            </a:pPr>
            <a:r>
              <a:rPr lang="en-AU" sz="3300" dirty="0" smtClean="0"/>
              <a:t>What </a:t>
            </a:r>
            <a:r>
              <a:rPr lang="en-AU" sz="3300" dirty="0"/>
              <a:t>will she do if quitting ‘cold turkey’ gets too </a:t>
            </a:r>
            <a:r>
              <a:rPr lang="en-AU" sz="3300" dirty="0" smtClean="0"/>
              <a:t>hard?</a:t>
            </a:r>
          </a:p>
          <a:p>
            <a:pPr lvl="1">
              <a:lnSpc>
                <a:spcPct val="120000"/>
              </a:lnSpc>
              <a:spcBef>
                <a:spcPts val="576"/>
              </a:spcBef>
            </a:pPr>
            <a:r>
              <a:rPr lang="en-AU" sz="3300" dirty="0"/>
              <a:t>P</a:t>
            </a:r>
            <a:r>
              <a:rPr lang="en-AU" sz="3300" dirty="0" smtClean="0"/>
              <a:t>utting </a:t>
            </a:r>
            <a:r>
              <a:rPr lang="en-AU" sz="3300" dirty="0"/>
              <a:t>clear steps in </a:t>
            </a:r>
            <a:r>
              <a:rPr lang="en-AU" sz="3300" dirty="0" smtClean="0"/>
              <a:t>place</a:t>
            </a:r>
            <a:endParaRPr lang="en-AU" sz="3300" dirty="0"/>
          </a:p>
        </p:txBody>
      </p:sp>
    </p:spTree>
    <p:extLst>
      <p:ext uri="{BB962C8B-B14F-4D97-AF65-F5344CB8AC3E}">
        <p14:creationId xmlns:p14="http://schemas.microsoft.com/office/powerpoint/2010/main" val="28982364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 else might have assisted Chrissie?</a:t>
            </a:r>
            <a:endParaRPr lang="en-US" sz="2800" b="1" dirty="0"/>
          </a:p>
        </p:txBody>
      </p:sp>
      <p:sp>
        <p:nvSpPr>
          <p:cNvPr id="3" name="Content Placeholder 2"/>
          <p:cNvSpPr>
            <a:spLocks noGrp="1"/>
          </p:cNvSpPr>
          <p:nvPr>
            <p:ph idx="1"/>
          </p:nvPr>
        </p:nvSpPr>
        <p:spPr/>
        <p:txBody>
          <a:bodyPr>
            <a:normAutofit/>
          </a:bodyPr>
          <a:lstStyle/>
          <a:p>
            <a:pPr>
              <a:lnSpc>
                <a:spcPct val="120000"/>
              </a:lnSpc>
              <a:spcBef>
                <a:spcPts val="576"/>
              </a:spcBef>
            </a:pPr>
            <a:r>
              <a:rPr lang="en-AU" sz="2400" dirty="0" smtClean="0"/>
              <a:t>Clearly </a:t>
            </a:r>
            <a:r>
              <a:rPr lang="en-AU" sz="2400" dirty="0"/>
              <a:t>outlining follow-up </a:t>
            </a:r>
          </a:p>
          <a:p>
            <a:pPr lvl="1">
              <a:lnSpc>
                <a:spcPct val="120000"/>
              </a:lnSpc>
              <a:spcBef>
                <a:spcPts val="576"/>
              </a:spcBef>
            </a:pPr>
            <a:r>
              <a:rPr lang="en-AU" sz="2000" dirty="0" smtClean="0"/>
              <a:t>Someone needs to </a:t>
            </a:r>
            <a:r>
              <a:rPr lang="en-AU" sz="2000" dirty="0"/>
              <a:t>call Chrissie within three days to see how she is going </a:t>
            </a:r>
          </a:p>
          <a:p>
            <a:pPr lvl="1">
              <a:lnSpc>
                <a:spcPct val="120000"/>
              </a:lnSpc>
              <a:spcBef>
                <a:spcPts val="576"/>
              </a:spcBef>
            </a:pPr>
            <a:r>
              <a:rPr lang="en-AU" sz="2000" dirty="0" smtClean="0"/>
              <a:t>Let Chrissie </a:t>
            </a:r>
            <a:r>
              <a:rPr lang="en-AU" sz="2000" dirty="0"/>
              <a:t>know who she can call if she needs </a:t>
            </a:r>
            <a:r>
              <a:rPr lang="en-AU" sz="2000" dirty="0" smtClean="0"/>
              <a:t>help</a:t>
            </a:r>
          </a:p>
          <a:p>
            <a:pPr lvl="1">
              <a:lnSpc>
                <a:spcPct val="120000"/>
              </a:lnSpc>
              <a:spcBef>
                <a:spcPts val="576"/>
              </a:spcBef>
            </a:pPr>
            <a:endParaRPr lang="en-AU" sz="1900" dirty="0"/>
          </a:p>
          <a:p>
            <a:pPr>
              <a:lnSpc>
                <a:spcPct val="120000"/>
              </a:lnSpc>
              <a:spcBef>
                <a:spcPts val="576"/>
              </a:spcBef>
            </a:pPr>
            <a:r>
              <a:rPr lang="en-AU" sz="2400" dirty="0"/>
              <a:t>Encouraging Chrissie to make contact / come </a:t>
            </a:r>
            <a:r>
              <a:rPr lang="en-AU" sz="2400" dirty="0" smtClean="0"/>
              <a:t>back no </a:t>
            </a:r>
            <a:r>
              <a:rPr lang="en-AU" sz="2400" dirty="0"/>
              <a:t>matter how the quitting is </a:t>
            </a:r>
            <a:r>
              <a:rPr lang="en-AU" sz="2400" dirty="0" smtClean="0"/>
              <a:t>going</a:t>
            </a:r>
          </a:p>
          <a:p>
            <a:pPr lvl="1">
              <a:lnSpc>
                <a:spcPct val="120000"/>
              </a:lnSpc>
              <a:spcBef>
                <a:spcPts val="576"/>
              </a:spcBef>
            </a:pPr>
            <a:r>
              <a:rPr lang="en-AU" sz="2000" dirty="0" smtClean="0"/>
              <a:t>Advising </a:t>
            </a:r>
            <a:r>
              <a:rPr lang="en-AU" sz="2000" dirty="0"/>
              <a:t>that quitting can take a few </a:t>
            </a:r>
            <a:r>
              <a:rPr lang="en-AU" sz="2000" dirty="0" smtClean="0"/>
              <a:t>attempts</a:t>
            </a:r>
            <a:r>
              <a:rPr lang="en-AU" sz="2000" dirty="0"/>
              <a:t> </a:t>
            </a:r>
          </a:p>
          <a:p>
            <a:pPr lvl="1">
              <a:lnSpc>
                <a:spcPct val="120000"/>
              </a:lnSpc>
              <a:spcBef>
                <a:spcPts val="576"/>
              </a:spcBef>
            </a:pPr>
            <a:r>
              <a:rPr lang="en-AU" sz="2000" dirty="0" smtClean="0"/>
              <a:t>Letting her know that support can be provided                        over time</a:t>
            </a:r>
            <a:endParaRPr lang="en-US" sz="2000" dirty="0"/>
          </a:p>
        </p:txBody>
      </p:sp>
    </p:spTree>
    <p:extLst>
      <p:ext uri="{BB962C8B-B14F-4D97-AF65-F5344CB8AC3E}">
        <p14:creationId xmlns:p14="http://schemas.microsoft.com/office/powerpoint/2010/main" val="22133831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But this is a booking-in appointment!</a:t>
            </a:r>
            <a:endParaRPr lang="en-US" sz="2800" b="1"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576"/>
              </a:spcBef>
            </a:pPr>
            <a:r>
              <a:rPr lang="en-AU" dirty="0" smtClean="0"/>
              <a:t>There is a lot to get done at a booking-in appointment, but…</a:t>
            </a:r>
          </a:p>
          <a:p>
            <a:pPr lvl="1">
              <a:lnSpc>
                <a:spcPct val="120000"/>
              </a:lnSpc>
              <a:spcBef>
                <a:spcPts val="576"/>
              </a:spcBef>
            </a:pPr>
            <a:r>
              <a:rPr lang="en-AU" dirty="0" smtClean="0"/>
              <a:t>Asking about smoking</a:t>
            </a:r>
          </a:p>
          <a:p>
            <a:pPr lvl="1">
              <a:lnSpc>
                <a:spcPct val="120000"/>
              </a:lnSpc>
              <a:spcBef>
                <a:spcPts val="576"/>
              </a:spcBef>
            </a:pPr>
            <a:r>
              <a:rPr lang="en-AU" dirty="0" smtClean="0"/>
              <a:t>Doing a brief smoking assessment</a:t>
            </a:r>
          </a:p>
          <a:p>
            <a:pPr lvl="1">
              <a:lnSpc>
                <a:spcPct val="120000"/>
              </a:lnSpc>
              <a:spcBef>
                <a:spcPts val="576"/>
              </a:spcBef>
            </a:pPr>
            <a:r>
              <a:rPr lang="en-AU" dirty="0" smtClean="0"/>
              <a:t>Providing information about the risks of smoking in pregnancy, and</a:t>
            </a:r>
          </a:p>
          <a:p>
            <a:pPr lvl="1">
              <a:lnSpc>
                <a:spcPct val="120000"/>
              </a:lnSpc>
              <a:spcBef>
                <a:spcPts val="576"/>
              </a:spcBef>
            </a:pPr>
            <a:r>
              <a:rPr lang="en-AU" dirty="0" smtClean="0"/>
              <a:t>Offering quit support</a:t>
            </a:r>
          </a:p>
          <a:p>
            <a:pPr>
              <a:lnSpc>
                <a:spcPct val="120000"/>
              </a:lnSpc>
              <a:spcBef>
                <a:spcPts val="576"/>
              </a:spcBef>
            </a:pPr>
            <a:r>
              <a:rPr lang="en-AU" dirty="0" smtClean="0"/>
              <a:t>….are all things that can and should happen at the </a:t>
            </a:r>
            <a:r>
              <a:rPr lang="en-AU" b="1" dirty="0" smtClean="0"/>
              <a:t>first</a:t>
            </a:r>
            <a:r>
              <a:rPr lang="en-AU" dirty="0" smtClean="0"/>
              <a:t> antenatal visit  </a:t>
            </a:r>
          </a:p>
          <a:p>
            <a:pPr>
              <a:lnSpc>
                <a:spcPct val="120000"/>
              </a:lnSpc>
              <a:spcBef>
                <a:spcPts val="576"/>
              </a:spcBef>
            </a:pPr>
            <a:endParaRPr lang="en-AU" dirty="0"/>
          </a:p>
          <a:p>
            <a:pPr>
              <a:lnSpc>
                <a:spcPct val="120000"/>
              </a:lnSpc>
              <a:spcBef>
                <a:spcPts val="576"/>
              </a:spcBef>
            </a:pPr>
            <a:r>
              <a:rPr lang="en-AU" dirty="0" smtClean="0"/>
              <a:t>However, comprehensive quit support requires a                team approach</a:t>
            </a:r>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13776606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Scenario 2 - Marlene</a:t>
            </a:r>
            <a:endParaRPr lang="en-AU" sz="2800" b="1" dirty="0"/>
          </a:p>
        </p:txBody>
      </p:sp>
      <p:sp>
        <p:nvSpPr>
          <p:cNvPr id="3" name="Content Placeholder 2"/>
          <p:cNvSpPr>
            <a:spLocks noGrp="1"/>
          </p:cNvSpPr>
          <p:nvPr>
            <p:ph idx="1"/>
          </p:nvPr>
        </p:nvSpPr>
        <p:spPr/>
        <p:txBody>
          <a:bodyPr>
            <a:normAutofit/>
          </a:bodyPr>
          <a:lstStyle/>
          <a:p>
            <a:r>
              <a:rPr lang="en-AU" sz="2400" dirty="0" smtClean="0"/>
              <a:t>Aboriginal woman, 26 weeks pregnant</a:t>
            </a:r>
          </a:p>
          <a:p>
            <a:r>
              <a:rPr lang="en-AU" sz="2400" dirty="0" smtClean="0"/>
              <a:t>Third antenatal visit (home visit) with a midwife (Evelyn) and an Aboriginal health worker (Josie)</a:t>
            </a:r>
          </a:p>
          <a:p>
            <a:endParaRPr lang="en-AU" sz="2400" dirty="0"/>
          </a:p>
          <a:p>
            <a:r>
              <a:rPr lang="en-AU" sz="2400" i="1" dirty="0" smtClean="0"/>
              <a:t>As you watch the first part of this scenario, listen and jot down the important cues you hear from Marlene </a:t>
            </a:r>
          </a:p>
        </p:txBody>
      </p:sp>
    </p:spTree>
    <p:extLst>
      <p:ext uri="{BB962C8B-B14F-4D97-AF65-F5344CB8AC3E}">
        <p14:creationId xmlns:p14="http://schemas.microsoft.com/office/powerpoint/2010/main" val="33667315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What’s happened so far?</a:t>
            </a:r>
            <a:endParaRPr lang="en-US" sz="2800" b="1" dirty="0"/>
          </a:p>
        </p:txBody>
      </p:sp>
      <p:sp>
        <p:nvSpPr>
          <p:cNvPr id="3" name="Content Placeholder 2"/>
          <p:cNvSpPr>
            <a:spLocks noGrp="1"/>
          </p:cNvSpPr>
          <p:nvPr>
            <p:ph idx="1"/>
          </p:nvPr>
        </p:nvSpPr>
        <p:spPr/>
        <p:txBody>
          <a:bodyPr>
            <a:normAutofit/>
          </a:bodyPr>
          <a:lstStyle/>
          <a:p>
            <a:pPr marL="342000" lvl="0" indent="-342000">
              <a:lnSpc>
                <a:spcPct val="110000"/>
              </a:lnSpc>
              <a:spcBef>
                <a:spcPts val="576"/>
              </a:spcBef>
            </a:pPr>
            <a:r>
              <a:rPr lang="en-AU" sz="2400" dirty="0"/>
              <a:t>Josie and Evelyn have opened the conversation well</a:t>
            </a:r>
          </a:p>
          <a:p>
            <a:pPr marL="742050" lvl="2" indent="-342000">
              <a:lnSpc>
                <a:spcPct val="110000"/>
              </a:lnSpc>
              <a:spcBef>
                <a:spcPts val="576"/>
              </a:spcBef>
            </a:pPr>
            <a:r>
              <a:rPr lang="en-AU" i="1" dirty="0" smtClean="0"/>
              <a:t>“How </a:t>
            </a:r>
            <a:r>
              <a:rPr lang="en-AU" i="1" dirty="0"/>
              <a:t>are you going Marlene</a:t>
            </a:r>
            <a:r>
              <a:rPr lang="en-AU" i="1" dirty="0" smtClean="0"/>
              <a:t>?” </a:t>
            </a:r>
            <a:r>
              <a:rPr lang="en-AU" dirty="0"/>
              <a:t>(good rapport building)</a:t>
            </a:r>
          </a:p>
          <a:p>
            <a:pPr marL="742050" lvl="2" indent="-342000">
              <a:lnSpc>
                <a:spcPct val="110000"/>
              </a:lnSpc>
              <a:spcBef>
                <a:spcPts val="576"/>
              </a:spcBef>
            </a:pPr>
            <a:r>
              <a:rPr lang="en-AU" i="1" dirty="0" smtClean="0"/>
              <a:t>“How </a:t>
            </a:r>
            <a:r>
              <a:rPr lang="en-AU" i="1" dirty="0"/>
              <a:t>you been going with the </a:t>
            </a:r>
            <a:r>
              <a:rPr lang="en-AU" i="1" dirty="0" smtClean="0"/>
              <a:t>jummin?”</a:t>
            </a:r>
            <a:r>
              <a:rPr lang="en-AU" dirty="0" smtClean="0"/>
              <a:t>(</a:t>
            </a:r>
            <a:r>
              <a:rPr lang="en-AU" dirty="0"/>
              <a:t>open question)</a:t>
            </a:r>
          </a:p>
          <a:p>
            <a:pPr marL="342000" lvl="0" indent="-342000">
              <a:lnSpc>
                <a:spcPct val="110000"/>
              </a:lnSpc>
              <a:spcBef>
                <a:spcPts val="576"/>
              </a:spcBef>
            </a:pPr>
            <a:r>
              <a:rPr lang="en-AU" sz="2400" dirty="0"/>
              <a:t>They have also provided some information about the link been nicotine withdrawal and stress</a:t>
            </a:r>
          </a:p>
          <a:p>
            <a:pPr marL="342000" lvl="0" indent="-342000">
              <a:lnSpc>
                <a:spcPct val="110000"/>
              </a:lnSpc>
              <a:spcBef>
                <a:spcPts val="576"/>
              </a:spcBef>
            </a:pPr>
            <a:r>
              <a:rPr lang="en-AU" sz="2400" dirty="0"/>
              <a:t>But there were opportunities to explore </a:t>
            </a:r>
            <a:r>
              <a:rPr lang="en-AU" sz="2400" dirty="0" smtClean="0"/>
              <a:t>some of Marlene’s responses a bit more</a:t>
            </a:r>
            <a:endParaRPr lang="en-AU" sz="2400" dirty="0"/>
          </a:p>
          <a:p>
            <a:pPr marL="342000" lvl="0" indent="-342000">
              <a:lnSpc>
                <a:spcPct val="110000"/>
              </a:lnSpc>
              <a:spcBef>
                <a:spcPts val="576"/>
              </a:spcBef>
            </a:pPr>
            <a:r>
              <a:rPr lang="en-AU" sz="2400" dirty="0"/>
              <a:t>W</a:t>
            </a:r>
            <a:r>
              <a:rPr lang="en-AU" sz="2400" dirty="0" smtClean="0"/>
              <a:t>hat </a:t>
            </a:r>
            <a:r>
              <a:rPr lang="en-AU" sz="2400" dirty="0"/>
              <a:t>important </a:t>
            </a:r>
            <a:r>
              <a:rPr lang="en-AU" sz="2400" dirty="0" smtClean="0"/>
              <a:t>information did Marlene share</a:t>
            </a:r>
            <a:r>
              <a:rPr lang="en-AU" sz="2400" dirty="0"/>
              <a:t>?</a:t>
            </a:r>
          </a:p>
          <a:p>
            <a:pPr>
              <a:lnSpc>
                <a:spcPct val="120000"/>
              </a:lnSpc>
              <a:spcBef>
                <a:spcPts val="576"/>
              </a:spcBef>
            </a:pPr>
            <a:endParaRPr lang="en-AU" sz="2400" dirty="0" smtClean="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2362428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Cues from Marlene</a:t>
            </a:r>
            <a:endParaRPr lang="en-US" sz="2800" b="1" dirty="0"/>
          </a:p>
        </p:txBody>
      </p:sp>
      <p:sp>
        <p:nvSpPr>
          <p:cNvPr id="3" name="Content Placeholder 2"/>
          <p:cNvSpPr>
            <a:spLocks noGrp="1"/>
          </p:cNvSpPr>
          <p:nvPr>
            <p:ph idx="1"/>
          </p:nvPr>
        </p:nvSpPr>
        <p:spPr/>
        <p:txBody>
          <a:bodyPr>
            <a:normAutofit/>
          </a:bodyPr>
          <a:lstStyle/>
          <a:p>
            <a:r>
              <a:rPr lang="en-AU" sz="2400" dirty="0"/>
              <a:t>Feeling tired and stressed</a:t>
            </a:r>
          </a:p>
          <a:p>
            <a:r>
              <a:rPr lang="en-AU" sz="2400" dirty="0"/>
              <a:t>Charlie has been in hospital recently (asthma)</a:t>
            </a:r>
          </a:p>
          <a:p>
            <a:r>
              <a:rPr lang="en-AU" sz="2400" dirty="0"/>
              <a:t>Tried to quit before (not clear when that was)</a:t>
            </a:r>
          </a:p>
          <a:p>
            <a:r>
              <a:rPr lang="en-AU" sz="2400" dirty="0" smtClean="0"/>
              <a:t>‘Looking </a:t>
            </a:r>
            <a:r>
              <a:rPr lang="en-AU" sz="2400" dirty="0"/>
              <a:t>for the smokes </a:t>
            </a:r>
            <a:r>
              <a:rPr lang="en-AU" sz="2400" dirty="0" smtClean="0"/>
              <a:t>more’ </a:t>
            </a:r>
            <a:r>
              <a:rPr lang="en-AU" sz="2400" dirty="0"/>
              <a:t>since she’s been pregnant</a:t>
            </a:r>
          </a:p>
          <a:p>
            <a:r>
              <a:rPr lang="en-AU" sz="2400" dirty="0"/>
              <a:t>Trying not to smoke as much but that makes her feel more stressed</a:t>
            </a:r>
            <a:endParaRPr lang="en-AU" sz="2400" dirty="0" smtClean="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2312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10000"/>
              </a:lnSpc>
              <a:spcBef>
                <a:spcPts val="576"/>
              </a:spcBef>
            </a:pPr>
            <a:r>
              <a:rPr lang="en-AU" sz="2400" dirty="0"/>
              <a:t>All health professionals working with Aboriginal women, women having Aboriginal </a:t>
            </a:r>
            <a:r>
              <a:rPr lang="en-AU" sz="2400" dirty="0" smtClean="0"/>
              <a:t>babies, </a:t>
            </a:r>
            <a:r>
              <a:rPr lang="en-AU" sz="2400" dirty="0"/>
              <a:t>and Aboriginal </a:t>
            </a:r>
            <a:r>
              <a:rPr lang="en-AU" sz="2400" dirty="0" smtClean="0"/>
              <a:t>families</a:t>
            </a:r>
            <a:endParaRPr lang="en-AU" sz="2400" dirty="0"/>
          </a:p>
          <a:p>
            <a:endParaRPr lang="en-US" dirty="0"/>
          </a:p>
        </p:txBody>
      </p:sp>
      <p:sp>
        <p:nvSpPr>
          <p:cNvPr id="4" name="Title 1"/>
          <p:cNvSpPr>
            <a:spLocks noGrp="1"/>
          </p:cNvSpPr>
          <p:nvPr>
            <p:ph type="title"/>
          </p:nvPr>
        </p:nvSpPr>
        <p:spPr>
          <a:xfrm>
            <a:off x="457200" y="485800"/>
            <a:ext cx="8229600" cy="1143000"/>
          </a:xfrm>
        </p:spPr>
        <p:txBody>
          <a:bodyPr>
            <a:normAutofit/>
          </a:bodyPr>
          <a:lstStyle/>
          <a:p>
            <a:pPr algn="l"/>
            <a:r>
              <a:rPr lang="en-AU" sz="2800" b="1" dirty="0" smtClean="0"/>
              <a:t>Who is the YaQ learning package for?</a:t>
            </a:r>
            <a:endParaRPr lang="en-AU" sz="2800" b="1" dirty="0"/>
          </a:p>
        </p:txBody>
      </p:sp>
    </p:spTree>
    <p:extLst>
      <p:ext uri="{BB962C8B-B14F-4D97-AF65-F5344CB8AC3E}">
        <p14:creationId xmlns:p14="http://schemas.microsoft.com/office/powerpoint/2010/main" val="6451986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435280" cy="5256584"/>
          </a:xfrm>
        </p:spPr>
        <p:txBody>
          <a:bodyPr>
            <a:normAutofit/>
          </a:bodyPr>
          <a:lstStyle/>
          <a:p>
            <a:r>
              <a:rPr lang="en-US" sz="2200" dirty="0" smtClean="0"/>
              <a:t>The ‘stress’ caused by not smoking may not be understood as nicotine withdrawal effects</a:t>
            </a:r>
          </a:p>
          <a:p>
            <a:r>
              <a:rPr lang="en-US" sz="2200" dirty="0" smtClean="0"/>
              <a:t>A visual guide can be a good way to help a woman understand that the ‘stress’ she is feeling may be nicotine withdrawal</a:t>
            </a:r>
          </a:p>
          <a:p>
            <a:endParaRPr lang="en-US" sz="2400" dirty="0"/>
          </a:p>
          <a:p>
            <a:endParaRPr lang="en-US" sz="2400" dirty="0" smtClean="0"/>
          </a:p>
          <a:p>
            <a:endParaRPr lang="en-US" sz="2400" dirty="0"/>
          </a:p>
          <a:p>
            <a:endParaRPr lang="en-US" sz="2400" dirty="0" smtClean="0"/>
          </a:p>
          <a:p>
            <a:pPr marL="0" indent="0">
              <a:buNone/>
            </a:pPr>
            <a:endParaRPr lang="en-US" sz="3600" i="1" dirty="0" smtClean="0"/>
          </a:p>
          <a:p>
            <a:pPr marL="0" indent="0">
              <a:buNone/>
            </a:pPr>
            <a:endParaRPr lang="en-US" sz="3600" i="1" dirty="0"/>
          </a:p>
          <a:p>
            <a:endParaRPr lang="en-US" sz="1700" dirty="0"/>
          </a:p>
        </p:txBody>
      </p:sp>
      <p:sp>
        <p:nvSpPr>
          <p:cNvPr id="4" name="Title 1"/>
          <p:cNvSpPr>
            <a:spLocks noGrp="1"/>
          </p:cNvSpPr>
          <p:nvPr>
            <p:ph type="title"/>
          </p:nvPr>
        </p:nvSpPr>
        <p:spPr>
          <a:xfrm>
            <a:off x="467544" y="548680"/>
            <a:ext cx="8229600" cy="648072"/>
          </a:xfrm>
        </p:spPr>
        <p:txBody>
          <a:bodyPr>
            <a:normAutofit/>
          </a:bodyPr>
          <a:lstStyle/>
          <a:p>
            <a:pPr algn="l"/>
            <a:r>
              <a:rPr lang="en-US" sz="2800" b="1" dirty="0" smtClean="0"/>
              <a:t>Stress as a barrier to quitting</a:t>
            </a:r>
            <a:endParaRPr lang="en-US" sz="2800" b="1" dirty="0"/>
          </a:p>
        </p:txBody>
      </p:sp>
      <p:pic>
        <p:nvPicPr>
          <p:cNvPr id="2" name="Picture 1"/>
          <p:cNvPicPr>
            <a:picLocks noChangeAspect="1"/>
          </p:cNvPicPr>
          <p:nvPr/>
        </p:nvPicPr>
        <p:blipFill>
          <a:blip r:embed="rId3"/>
          <a:stretch>
            <a:fillRect/>
          </a:stretch>
        </p:blipFill>
        <p:spPr>
          <a:xfrm>
            <a:off x="827584" y="2708920"/>
            <a:ext cx="5508104" cy="3633619"/>
          </a:xfrm>
          <a:prstGeom prst="rect">
            <a:avLst/>
          </a:prstGeom>
        </p:spPr>
      </p:pic>
      <p:sp>
        <p:nvSpPr>
          <p:cNvPr id="5" name="TextBox 4"/>
          <p:cNvSpPr txBox="1"/>
          <p:nvPr/>
        </p:nvSpPr>
        <p:spPr>
          <a:xfrm>
            <a:off x="6444208" y="2780928"/>
            <a:ext cx="2520280" cy="1600438"/>
          </a:xfrm>
          <a:prstGeom prst="rect">
            <a:avLst/>
          </a:prstGeom>
          <a:noFill/>
        </p:spPr>
        <p:txBody>
          <a:bodyPr wrap="square" rtlCol="0">
            <a:spAutoFit/>
          </a:bodyPr>
          <a:lstStyle/>
          <a:p>
            <a:r>
              <a:rPr lang="en-US" sz="1400" b="1" dirty="0">
                <a:solidFill>
                  <a:prstClr val="black"/>
                </a:solidFill>
                <a:latin typeface="Calibri"/>
              </a:rPr>
              <a:t>Source: </a:t>
            </a:r>
            <a:r>
              <a:rPr lang="en-US" sz="1400" dirty="0">
                <a:solidFill>
                  <a:prstClr val="black"/>
                </a:solidFill>
                <a:latin typeface="Calibri"/>
              </a:rPr>
              <a:t>Gould, </a:t>
            </a:r>
            <a:r>
              <a:rPr lang="en-US" sz="1400" dirty="0" smtClean="0">
                <a:solidFill>
                  <a:prstClr val="black"/>
                </a:solidFill>
                <a:latin typeface="Calibri"/>
              </a:rPr>
              <a:t>G. &amp; Munn, J. </a:t>
            </a:r>
            <a:r>
              <a:rPr lang="en-US" sz="1400" dirty="0">
                <a:solidFill>
                  <a:prstClr val="black"/>
                </a:solidFill>
                <a:latin typeface="Calibri"/>
              </a:rPr>
              <a:t>(</a:t>
            </a:r>
            <a:r>
              <a:rPr lang="en-US" sz="1400" dirty="0" smtClean="0">
                <a:solidFill>
                  <a:prstClr val="black"/>
                </a:solidFill>
                <a:latin typeface="Calibri"/>
              </a:rPr>
              <a:t>2012)</a:t>
            </a:r>
            <a:r>
              <a:rPr lang="en-US" sz="1400" dirty="0">
                <a:solidFill>
                  <a:prstClr val="black"/>
                </a:solidFill>
                <a:latin typeface="Calibri"/>
              </a:rPr>
              <a:t>. </a:t>
            </a:r>
            <a:r>
              <a:rPr lang="en-US" sz="1400" dirty="0" smtClean="0">
                <a:solidFill>
                  <a:prstClr val="black"/>
                </a:solidFill>
                <a:latin typeface="Calibri"/>
              </a:rPr>
              <a:t>Give up the smokes Aboriginal quit café: a new concept in intensive quit support for Aboriginal and Torres Strait Islander people – training manual</a:t>
            </a:r>
            <a:r>
              <a:rPr lang="en-US" sz="1400" i="1" dirty="0" smtClean="0">
                <a:solidFill>
                  <a:prstClr val="black"/>
                </a:solidFill>
                <a:latin typeface="Calibri"/>
              </a:rPr>
              <a:t>. </a:t>
            </a:r>
            <a:endParaRPr lang="en-US" sz="1400" dirty="0">
              <a:solidFill>
                <a:prstClr val="black"/>
              </a:solidFill>
              <a:latin typeface="Calibri"/>
            </a:endParaRPr>
          </a:p>
        </p:txBody>
      </p:sp>
    </p:spTree>
    <p:extLst>
      <p:ext uri="{BB962C8B-B14F-4D97-AF65-F5344CB8AC3E}">
        <p14:creationId xmlns:p14="http://schemas.microsoft.com/office/powerpoint/2010/main" val="39265287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Importance - confidence - readiness</a:t>
            </a:r>
            <a:endParaRPr lang="en-US" sz="2800" b="1" dirty="0"/>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AU" sz="2400" dirty="0"/>
              <a:t>Another strategy is to use scaling questions to measure </a:t>
            </a:r>
            <a:r>
              <a:rPr lang="en-AU" sz="2400" dirty="0" smtClean="0"/>
              <a:t>a woman’s importance </a:t>
            </a:r>
            <a:r>
              <a:rPr lang="en-AU" sz="2400" dirty="0"/>
              <a:t>and confidence for change </a:t>
            </a:r>
            <a:r>
              <a:rPr lang="en-AU" sz="2400" dirty="0" smtClean="0"/>
              <a:t>(to </a:t>
            </a:r>
            <a:r>
              <a:rPr lang="en-AU" sz="2400" dirty="0"/>
              <a:t>establish their readiness for </a:t>
            </a:r>
            <a:r>
              <a:rPr lang="en-AU" sz="2400" dirty="0" smtClean="0"/>
              <a:t>change)</a:t>
            </a:r>
          </a:p>
          <a:p>
            <a:pPr marL="0" indent="0">
              <a:buNone/>
            </a:pPr>
            <a:r>
              <a:rPr lang="en-AU" sz="2400" dirty="0" smtClean="0"/>
              <a:t> </a:t>
            </a:r>
          </a:p>
          <a:p>
            <a:pPr marL="0" indent="0">
              <a:buNone/>
            </a:pPr>
            <a:r>
              <a:rPr lang="en-AU" sz="2400" b="1" dirty="0" smtClean="0"/>
              <a:t>Ask:</a:t>
            </a:r>
            <a:r>
              <a:rPr lang="en-AU" sz="2400" b="1" i="1" dirty="0" smtClean="0"/>
              <a:t> </a:t>
            </a:r>
            <a:r>
              <a:rPr lang="en-AU" sz="2400" i="1" dirty="0" smtClean="0"/>
              <a:t>“</a:t>
            </a:r>
            <a:r>
              <a:rPr lang="en-AU" sz="2400" i="1" dirty="0"/>
              <a:t>On a scale of 1-10, how </a:t>
            </a:r>
            <a:r>
              <a:rPr lang="en-AU" sz="2400" b="1" i="1" dirty="0"/>
              <a:t>important </a:t>
            </a:r>
            <a:r>
              <a:rPr lang="en-AU" sz="2400" i="1" dirty="0" smtClean="0"/>
              <a:t>is it </a:t>
            </a:r>
            <a:r>
              <a:rPr lang="en-AU" sz="2400" i="1" dirty="0"/>
              <a:t>for you to make a change?”</a:t>
            </a:r>
            <a:endParaRPr lang="en-AU" sz="2400" dirty="0"/>
          </a:p>
          <a:p>
            <a:pPr marL="0" indent="0">
              <a:buNone/>
            </a:pPr>
            <a:endParaRPr lang="en-AU" sz="1800" dirty="0">
              <a:ln>
                <a:solidFill>
                  <a:schemeClr val="tx1"/>
                </a:solidFill>
              </a:ln>
            </a:endParaRPr>
          </a:p>
          <a:p>
            <a:pPr marL="0" indent="0">
              <a:buNone/>
            </a:pPr>
            <a:r>
              <a:rPr lang="en-AU" sz="2000" dirty="0" smtClean="0"/>
              <a:t>      1        2         3         4         5       6        7        </a:t>
            </a:r>
            <a:r>
              <a:rPr lang="en-AU" sz="2000" dirty="0"/>
              <a:t>8    </a:t>
            </a:r>
            <a:r>
              <a:rPr lang="en-AU" sz="2000" dirty="0" smtClean="0"/>
              <a:t>    </a:t>
            </a:r>
            <a:r>
              <a:rPr lang="en-AU" sz="2000" dirty="0"/>
              <a:t>9     </a:t>
            </a:r>
            <a:r>
              <a:rPr lang="en-AU" sz="2000" dirty="0" smtClean="0"/>
              <a:t>   10</a:t>
            </a:r>
            <a:endParaRPr lang="en-AU" sz="2000" dirty="0"/>
          </a:p>
          <a:p>
            <a:pPr marL="0" indent="0">
              <a:buNone/>
            </a:pPr>
            <a:r>
              <a:rPr lang="en-AU" sz="2000" dirty="0" smtClean="0"/>
              <a:t>       _______________________________________________</a:t>
            </a:r>
            <a:endParaRPr lang="en-AU" sz="2000" dirty="0"/>
          </a:p>
          <a:p>
            <a:pPr marL="0" indent="0">
              <a:buNone/>
            </a:pPr>
            <a:r>
              <a:rPr lang="en-AU" sz="2000" b="1" dirty="0"/>
              <a:t>Not at all important                                             </a:t>
            </a:r>
            <a:r>
              <a:rPr lang="en-AU" sz="2000" b="1" dirty="0" smtClean="0"/>
              <a:t> Extremely Important</a:t>
            </a:r>
            <a:endParaRPr lang="en-AU" sz="2000" b="1" dirty="0"/>
          </a:p>
          <a:p>
            <a:pPr marL="0" indent="0">
              <a:buNone/>
            </a:pPr>
            <a:endParaRPr lang="en-AU" sz="1800" dirty="0" smtClean="0">
              <a:ln>
                <a:solidFill>
                  <a:schemeClr val="tx1"/>
                </a:solidFill>
              </a:ln>
            </a:endParaRPr>
          </a:p>
        </p:txBody>
      </p:sp>
    </p:spTree>
    <p:extLst>
      <p:ext uri="{BB962C8B-B14F-4D97-AF65-F5344CB8AC3E}">
        <p14:creationId xmlns:p14="http://schemas.microsoft.com/office/powerpoint/2010/main" val="12184377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Importance - confidence - readiness</a:t>
            </a:r>
            <a:endParaRPr lang="en-US" sz="2800" b="1" dirty="0"/>
          </a:p>
        </p:txBody>
      </p:sp>
      <p:sp>
        <p:nvSpPr>
          <p:cNvPr id="6" name="Content Placeholder 2"/>
          <p:cNvSpPr>
            <a:spLocks noGrp="1"/>
          </p:cNvSpPr>
          <p:nvPr>
            <p:ph idx="1"/>
          </p:nvPr>
        </p:nvSpPr>
        <p:spPr>
          <a:xfrm>
            <a:off x="457200" y="1772816"/>
            <a:ext cx="8229600" cy="4353347"/>
          </a:xfrm>
        </p:spPr>
        <p:txBody>
          <a:bodyPr>
            <a:normAutofit fontScale="85000" lnSpcReduction="10000"/>
          </a:bodyPr>
          <a:lstStyle/>
          <a:p>
            <a:pPr marL="0" indent="0">
              <a:buNone/>
            </a:pPr>
            <a:r>
              <a:rPr lang="en-AU" sz="2800" b="1" dirty="0" smtClean="0"/>
              <a:t>Ask:  </a:t>
            </a:r>
            <a:r>
              <a:rPr lang="en-AU" sz="2800" i="1" dirty="0" smtClean="0"/>
              <a:t>“If </a:t>
            </a:r>
            <a:r>
              <a:rPr lang="en-AU" sz="2800" i="1" dirty="0"/>
              <a:t>you were to make a change, on a scale of 1-10, how </a:t>
            </a:r>
            <a:r>
              <a:rPr lang="en-AU" sz="2800" b="1" i="1" dirty="0"/>
              <a:t>confident </a:t>
            </a:r>
            <a:r>
              <a:rPr lang="en-AU" sz="2800" i="1" dirty="0"/>
              <a:t>would you be to make a change?”</a:t>
            </a:r>
            <a:endParaRPr lang="en-AU" sz="2800" dirty="0"/>
          </a:p>
          <a:p>
            <a:pPr marL="0" indent="0">
              <a:buNone/>
            </a:pPr>
            <a:endParaRPr lang="en-AU" b="1" i="1" dirty="0" smtClean="0"/>
          </a:p>
          <a:p>
            <a:pPr marL="0" indent="0">
              <a:buNone/>
            </a:pPr>
            <a:r>
              <a:rPr lang="en-AU" b="1" i="1" dirty="0" smtClean="0"/>
              <a:t> </a:t>
            </a:r>
            <a:r>
              <a:rPr lang="en-AU" dirty="0" smtClean="0"/>
              <a:t>1       2       3      4       5      6      7      8       9      10</a:t>
            </a:r>
          </a:p>
          <a:p>
            <a:pPr marL="0" indent="0">
              <a:buNone/>
            </a:pPr>
            <a:r>
              <a:rPr lang="en-AU" dirty="0" smtClean="0"/>
              <a:t>________________________________________</a:t>
            </a:r>
          </a:p>
          <a:p>
            <a:pPr marL="0" indent="0">
              <a:buNone/>
            </a:pPr>
            <a:r>
              <a:rPr lang="en-AU" sz="2600" b="1" dirty="0" smtClean="0"/>
              <a:t>Not at all important                                                     Extremely Important</a:t>
            </a:r>
          </a:p>
          <a:p>
            <a:pPr marL="0" indent="0">
              <a:buNone/>
            </a:pPr>
            <a:endParaRPr lang="en-AU" dirty="0" smtClean="0">
              <a:ln>
                <a:solidFill>
                  <a:schemeClr val="tx1"/>
                </a:solidFill>
              </a:ln>
            </a:endParaRPr>
          </a:p>
          <a:p>
            <a:pPr marL="0" indent="0">
              <a:buNone/>
            </a:pPr>
            <a:endParaRPr lang="en-AU" dirty="0" smtClean="0"/>
          </a:p>
          <a:p>
            <a:pPr marL="0" indent="0">
              <a:buNone/>
            </a:pPr>
            <a:r>
              <a:rPr lang="en-AU" dirty="0" smtClean="0"/>
              <a:t>    </a:t>
            </a:r>
            <a:endParaRPr lang="en-AU" u="sng" dirty="0"/>
          </a:p>
        </p:txBody>
      </p:sp>
    </p:spTree>
    <p:extLst>
      <p:ext uri="{BB962C8B-B14F-4D97-AF65-F5344CB8AC3E}">
        <p14:creationId xmlns:p14="http://schemas.microsoft.com/office/powerpoint/2010/main" val="3624065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smtClean="0"/>
              <a:t>Let’s now return to Marlene</a:t>
            </a:r>
          </a:p>
          <a:p>
            <a:endParaRPr lang="en-US" sz="2400" i="1" dirty="0" smtClean="0"/>
          </a:p>
          <a:p>
            <a:r>
              <a:rPr lang="en-US" sz="2400" i="1" dirty="0" smtClean="0"/>
              <a:t>Evelyn and Josie can hear Marlene’s ‘sustain talk’, but they are trying to keep the conversation going….</a:t>
            </a:r>
          </a:p>
          <a:p>
            <a:endParaRPr lang="en-US" sz="2400" i="1" dirty="0" smtClean="0"/>
          </a:p>
          <a:p>
            <a:endParaRPr lang="en-US" sz="2000" dirty="0" smtClean="0"/>
          </a:p>
          <a:p>
            <a:pPr marL="457200" lvl="1" indent="0">
              <a:buNone/>
            </a:pPr>
            <a:endParaRPr lang="en-US" sz="2400" dirty="0"/>
          </a:p>
        </p:txBody>
      </p:sp>
    </p:spTree>
    <p:extLst>
      <p:ext uri="{BB962C8B-B14F-4D97-AF65-F5344CB8AC3E}">
        <p14:creationId xmlns:p14="http://schemas.microsoft.com/office/powerpoint/2010/main" val="34980623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A reminder about ‘praise’</a:t>
            </a:r>
            <a:endParaRPr lang="en-US" sz="2800" b="1" dirty="0"/>
          </a:p>
        </p:txBody>
      </p:sp>
      <p:sp>
        <p:nvSpPr>
          <p:cNvPr id="3" name="Content Placeholder 2"/>
          <p:cNvSpPr>
            <a:spLocks noGrp="1"/>
          </p:cNvSpPr>
          <p:nvPr>
            <p:ph idx="1"/>
          </p:nvPr>
        </p:nvSpPr>
        <p:spPr/>
        <p:txBody>
          <a:bodyPr>
            <a:normAutofit lnSpcReduction="10000"/>
          </a:bodyPr>
          <a:lstStyle/>
          <a:p>
            <a:pPr>
              <a:lnSpc>
                <a:spcPct val="110000"/>
              </a:lnSpc>
              <a:spcBef>
                <a:spcPts val="576"/>
              </a:spcBef>
            </a:pPr>
            <a:r>
              <a:rPr lang="en-AU" sz="2400" dirty="0"/>
              <a:t>Evelyn and Josie </a:t>
            </a:r>
            <a:r>
              <a:rPr lang="en-AU" sz="2400" dirty="0" smtClean="0"/>
              <a:t>want to acknowledge a positive step by Marlene</a:t>
            </a:r>
            <a:endParaRPr lang="en-AU" sz="2400" dirty="0"/>
          </a:p>
          <a:p>
            <a:pPr marL="342000" lvl="0" indent="-342000">
              <a:lnSpc>
                <a:spcPct val="110000"/>
              </a:lnSpc>
              <a:spcBef>
                <a:spcPts val="576"/>
              </a:spcBef>
            </a:pPr>
            <a:r>
              <a:rPr lang="en-AU" sz="2400" dirty="0" smtClean="0"/>
              <a:t>But they have missed an opportunity to </a:t>
            </a:r>
            <a:r>
              <a:rPr lang="en-AU" sz="2400" b="1" dirty="0" smtClean="0"/>
              <a:t>affirm</a:t>
            </a:r>
            <a:r>
              <a:rPr lang="en-AU" sz="2400" dirty="0" smtClean="0"/>
              <a:t> and </a:t>
            </a:r>
            <a:r>
              <a:rPr lang="en-AU" sz="2400" b="1" dirty="0" smtClean="0"/>
              <a:t>explore</a:t>
            </a:r>
            <a:endParaRPr lang="en-AU" sz="2400" dirty="0" smtClean="0"/>
          </a:p>
          <a:p>
            <a:pPr marL="342000" lvl="0" indent="-342000">
              <a:lnSpc>
                <a:spcPct val="110000"/>
              </a:lnSpc>
              <a:spcBef>
                <a:spcPts val="576"/>
              </a:spcBef>
            </a:pPr>
            <a:r>
              <a:rPr lang="en-AU" sz="2400" dirty="0" smtClean="0"/>
              <a:t>An example:</a:t>
            </a:r>
          </a:p>
          <a:p>
            <a:pPr marL="0" lvl="1" indent="0">
              <a:lnSpc>
                <a:spcPct val="120000"/>
              </a:lnSpc>
              <a:spcBef>
                <a:spcPts val="0"/>
              </a:spcBef>
              <a:buNone/>
              <a:tabLst>
                <a:tab pos="623888" algn="l"/>
              </a:tabLst>
            </a:pPr>
            <a:r>
              <a:rPr lang="en-AU" sz="2200" i="1" dirty="0" smtClean="0"/>
              <a:t>	“A </a:t>
            </a:r>
            <a:r>
              <a:rPr lang="en-AU" sz="2200" i="1" dirty="0"/>
              <a:t>smoke free house/car is such an important step for the </a:t>
            </a:r>
            <a:r>
              <a:rPr lang="en-AU" sz="2200" i="1" dirty="0" smtClean="0"/>
              <a:t>	family’s health, well done. </a:t>
            </a:r>
          </a:p>
          <a:p>
            <a:pPr marL="0" lvl="1" indent="0">
              <a:lnSpc>
                <a:spcPct val="120000"/>
              </a:lnSpc>
              <a:spcBef>
                <a:spcPts val="0"/>
              </a:spcBef>
              <a:buNone/>
              <a:tabLst>
                <a:tab pos="623888" algn="l"/>
              </a:tabLst>
            </a:pPr>
            <a:r>
              <a:rPr lang="en-AU" sz="2200" i="1" dirty="0"/>
              <a:t>	</a:t>
            </a:r>
            <a:r>
              <a:rPr lang="en-AU" sz="2200" i="1" dirty="0" smtClean="0"/>
              <a:t>It requires </a:t>
            </a:r>
            <a:r>
              <a:rPr lang="en-AU" sz="2200" i="1" dirty="0"/>
              <a:t>a bit of planning and </a:t>
            </a:r>
            <a:r>
              <a:rPr lang="en-AU" sz="2200" i="1" dirty="0" smtClean="0"/>
              <a:t>determination, how              	did </a:t>
            </a:r>
            <a:r>
              <a:rPr lang="en-AU" sz="2200" i="1" dirty="0"/>
              <a:t>you </a:t>
            </a:r>
            <a:r>
              <a:rPr lang="en-AU" sz="2200" i="1" dirty="0" smtClean="0"/>
              <a:t>go about </a:t>
            </a:r>
            <a:r>
              <a:rPr lang="en-AU" sz="2200" i="1" dirty="0"/>
              <a:t>it? What were your </a:t>
            </a:r>
            <a:r>
              <a:rPr lang="en-AU" sz="2200" i="1" dirty="0" smtClean="0"/>
              <a:t>reasons</a:t>
            </a:r>
            <a:r>
              <a:rPr lang="en-AU" sz="2200" i="1" dirty="0"/>
              <a:t>? </a:t>
            </a:r>
            <a:endParaRPr lang="en-AU" sz="2200" i="1" dirty="0" smtClean="0"/>
          </a:p>
          <a:p>
            <a:pPr marL="0" lvl="1" indent="0">
              <a:lnSpc>
                <a:spcPct val="120000"/>
              </a:lnSpc>
              <a:spcBef>
                <a:spcPts val="0"/>
              </a:spcBef>
              <a:buNone/>
              <a:tabLst>
                <a:tab pos="623888" algn="l"/>
              </a:tabLst>
            </a:pPr>
            <a:r>
              <a:rPr lang="en-AU" sz="2200" i="1" dirty="0"/>
              <a:t>	</a:t>
            </a:r>
            <a:r>
              <a:rPr lang="en-AU" sz="2200" i="1" dirty="0" smtClean="0"/>
              <a:t>Sounds </a:t>
            </a:r>
            <a:r>
              <a:rPr lang="en-AU" sz="2200" i="1" dirty="0"/>
              <a:t>like when you make up your mind </a:t>
            </a:r>
            <a:r>
              <a:rPr lang="en-AU" sz="2200" i="1" dirty="0" smtClean="0"/>
              <a:t>                                       	to </a:t>
            </a:r>
            <a:r>
              <a:rPr lang="en-AU" sz="2200" i="1" dirty="0"/>
              <a:t>do </a:t>
            </a:r>
            <a:r>
              <a:rPr lang="en-AU" sz="2200" i="1" dirty="0" smtClean="0"/>
              <a:t>something</a:t>
            </a:r>
            <a:r>
              <a:rPr lang="en-AU" sz="2200" i="1" dirty="0"/>
              <a:t>, you </a:t>
            </a:r>
            <a:r>
              <a:rPr lang="en-AU" sz="2200" i="1" dirty="0" smtClean="0"/>
              <a:t>do </a:t>
            </a:r>
            <a:r>
              <a:rPr lang="en-AU" sz="2200" i="1" dirty="0"/>
              <a:t>it.”</a:t>
            </a:r>
            <a:endParaRPr lang="en-AU" sz="2200" dirty="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33797477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smtClean="0"/>
              <a:t>Watch now as Evelyn and Josie try to help Marlene make a start with quitting by talking about NRT</a:t>
            </a:r>
          </a:p>
          <a:p>
            <a:r>
              <a:rPr lang="en-US" sz="2400" i="1" dirty="0" smtClean="0"/>
              <a:t>As you watch, jot down:</a:t>
            </a:r>
          </a:p>
          <a:p>
            <a:pPr marL="457200" lvl="1" indent="0">
              <a:buNone/>
            </a:pPr>
            <a:endParaRPr lang="en-US" sz="1200" i="1" dirty="0" smtClean="0"/>
          </a:p>
          <a:p>
            <a:pPr marL="457200" lvl="1" indent="0">
              <a:buNone/>
            </a:pPr>
            <a:r>
              <a:rPr lang="en-US" sz="2400" i="1" dirty="0" smtClean="0"/>
              <a:t>What you think Evelyn and Josie do well?</a:t>
            </a:r>
          </a:p>
          <a:p>
            <a:pPr marL="457200" lvl="1" indent="0">
              <a:buNone/>
            </a:pPr>
            <a:endParaRPr lang="en-US" sz="1200" i="1" dirty="0" smtClean="0"/>
          </a:p>
          <a:p>
            <a:pPr marL="457200" lvl="1" indent="0">
              <a:buNone/>
            </a:pPr>
            <a:r>
              <a:rPr lang="en-US" sz="2400" i="1" dirty="0" smtClean="0"/>
              <a:t>What else you might have done to give Marlene’s NRT trial the best chance of success?</a:t>
            </a:r>
          </a:p>
          <a:p>
            <a:endParaRPr lang="en-US" sz="2400" i="1" dirty="0" smtClean="0"/>
          </a:p>
          <a:p>
            <a:endParaRPr lang="en-US" sz="2000" dirty="0" smtClean="0"/>
          </a:p>
          <a:p>
            <a:pPr marL="457200" lvl="1" indent="0">
              <a:buNone/>
            </a:pPr>
            <a:endParaRPr lang="en-US" sz="2400" dirty="0"/>
          </a:p>
        </p:txBody>
      </p:sp>
    </p:spTree>
    <p:extLst>
      <p:ext uri="{BB962C8B-B14F-4D97-AF65-F5344CB8AC3E}">
        <p14:creationId xmlns:p14="http://schemas.microsoft.com/office/powerpoint/2010/main" val="4286568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 was done well?</a:t>
            </a:r>
            <a:endParaRPr lang="en-US" sz="2800" b="1" dirty="0"/>
          </a:p>
        </p:txBody>
      </p:sp>
      <p:sp>
        <p:nvSpPr>
          <p:cNvPr id="3" name="Content Placeholder 2"/>
          <p:cNvSpPr>
            <a:spLocks noGrp="1"/>
          </p:cNvSpPr>
          <p:nvPr>
            <p:ph idx="1"/>
          </p:nvPr>
        </p:nvSpPr>
        <p:spPr/>
        <p:txBody>
          <a:bodyPr>
            <a:normAutofit/>
          </a:bodyPr>
          <a:lstStyle/>
          <a:p>
            <a:r>
              <a:rPr lang="en-AU" sz="2400" dirty="0"/>
              <a:t>The offer of NRT was linked to Marlene’s concerns – managing withdrawal while cutting down (what feels to Marlene like stress)  </a:t>
            </a:r>
          </a:p>
          <a:p>
            <a:r>
              <a:rPr lang="en-AU" sz="2400" dirty="0"/>
              <a:t>Good information exchange about NRT – explaining how to use the lozenges and taking time to respond to Marlene’s questions/concerns about NRT</a:t>
            </a:r>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33209630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smtClean="0"/>
              <a:t>What else could assist Marlene?</a:t>
            </a:r>
            <a:endParaRPr lang="en-US" sz="2800" b="1" dirty="0"/>
          </a:p>
        </p:txBody>
      </p:sp>
      <p:sp>
        <p:nvSpPr>
          <p:cNvPr id="3" name="Content Placeholder 2"/>
          <p:cNvSpPr>
            <a:spLocks noGrp="1"/>
          </p:cNvSpPr>
          <p:nvPr>
            <p:ph idx="1"/>
          </p:nvPr>
        </p:nvSpPr>
        <p:spPr/>
        <p:txBody>
          <a:bodyPr>
            <a:normAutofit fontScale="85000" lnSpcReduction="10000"/>
          </a:bodyPr>
          <a:lstStyle/>
          <a:p>
            <a:r>
              <a:rPr lang="en-AU" sz="2600" dirty="0" smtClean="0"/>
              <a:t>Assist Marlene </a:t>
            </a:r>
            <a:r>
              <a:rPr lang="en-AU" sz="2600" dirty="0"/>
              <a:t>to devise a more specific </a:t>
            </a:r>
            <a:r>
              <a:rPr lang="en-AU" sz="2600" dirty="0" smtClean="0"/>
              <a:t>plan, for </a:t>
            </a:r>
            <a:r>
              <a:rPr lang="en-AU" sz="2600" dirty="0"/>
              <a:t>example</a:t>
            </a:r>
            <a:r>
              <a:rPr lang="en-AU" sz="2600" dirty="0" smtClean="0"/>
              <a:t>:</a:t>
            </a:r>
          </a:p>
          <a:p>
            <a:endParaRPr lang="en-AU" sz="2600" dirty="0"/>
          </a:p>
          <a:p>
            <a:pPr marL="457200" lvl="1" indent="0">
              <a:buNone/>
            </a:pPr>
            <a:r>
              <a:rPr lang="en-AU" sz="2400" i="1" dirty="0"/>
              <a:t>“We spoke about different ways a person can use the lozenges, what do you reckon you could try? </a:t>
            </a:r>
            <a:endParaRPr lang="en-AU" sz="2400" i="1" dirty="0" smtClean="0"/>
          </a:p>
          <a:p>
            <a:pPr marL="457200" lvl="1" indent="0">
              <a:buNone/>
            </a:pPr>
            <a:r>
              <a:rPr lang="en-AU" sz="2400" i="1" dirty="0" smtClean="0"/>
              <a:t>If </a:t>
            </a:r>
            <a:r>
              <a:rPr lang="en-AU" sz="2400" i="1" dirty="0"/>
              <a:t>there are cigarettes that feel easier not to have, you could begin by having a lozenge instead of those. </a:t>
            </a:r>
          </a:p>
          <a:p>
            <a:pPr marL="457200" lvl="1" indent="0">
              <a:buNone/>
            </a:pPr>
            <a:r>
              <a:rPr lang="en-AU" sz="2400" i="1" dirty="0" smtClean="0"/>
              <a:t>Or </a:t>
            </a:r>
            <a:r>
              <a:rPr lang="en-AU" sz="2400" i="1" dirty="0"/>
              <a:t>you could have the lozenges every 1-2 hours from when you wake up </a:t>
            </a:r>
            <a:r>
              <a:rPr lang="en-AU" sz="2400" i="1" dirty="0" smtClean="0"/>
              <a:t>- try </a:t>
            </a:r>
            <a:r>
              <a:rPr lang="en-AU" sz="2400" i="1" dirty="0"/>
              <a:t>to delay your first smoke a bit more each day. </a:t>
            </a:r>
            <a:endParaRPr lang="en-AU" sz="2400" i="1" dirty="0" smtClean="0"/>
          </a:p>
          <a:p>
            <a:pPr marL="457200" lvl="1" indent="0">
              <a:buNone/>
            </a:pPr>
            <a:r>
              <a:rPr lang="en-AU" sz="2400" i="1" dirty="0" smtClean="0"/>
              <a:t>What </a:t>
            </a:r>
            <a:r>
              <a:rPr lang="en-AU" sz="2400" i="1" dirty="0"/>
              <a:t>do you </a:t>
            </a:r>
            <a:r>
              <a:rPr lang="en-AU" sz="2400" i="1" dirty="0" smtClean="0"/>
              <a:t>think might work </a:t>
            </a:r>
            <a:r>
              <a:rPr lang="en-AU" sz="2400" i="1" dirty="0"/>
              <a:t>best for you</a:t>
            </a:r>
            <a:r>
              <a:rPr lang="en-AU" sz="2400" i="1" dirty="0" smtClean="0"/>
              <a:t>?</a:t>
            </a:r>
          </a:p>
          <a:p>
            <a:pPr marL="800100" lvl="1" indent="-342900"/>
            <a:endParaRPr lang="en-AU" sz="2400" dirty="0"/>
          </a:p>
          <a:p>
            <a:r>
              <a:rPr lang="en-AU" sz="2600" dirty="0"/>
              <a:t>Discuss, explore but let </a:t>
            </a:r>
            <a:r>
              <a:rPr lang="en-AU" sz="2600" dirty="0" smtClean="0"/>
              <a:t>the woman find </a:t>
            </a:r>
            <a:r>
              <a:rPr lang="en-AU" sz="2600" dirty="0"/>
              <a:t>the best </a:t>
            </a:r>
            <a:r>
              <a:rPr lang="en-AU" sz="2600" dirty="0" smtClean="0"/>
              <a:t>option</a:t>
            </a:r>
          </a:p>
          <a:p>
            <a:r>
              <a:rPr lang="en-AU" sz="2600" dirty="0" smtClean="0"/>
              <a:t>It </a:t>
            </a:r>
            <a:r>
              <a:rPr lang="en-AU" sz="2600" dirty="0"/>
              <a:t>is important that she expresses </a:t>
            </a:r>
            <a:r>
              <a:rPr lang="en-AU" sz="2600" dirty="0" smtClean="0"/>
              <a:t>a </a:t>
            </a:r>
            <a:r>
              <a:rPr lang="en-AU" sz="2600" dirty="0"/>
              <a:t>plan in her </a:t>
            </a:r>
            <a:r>
              <a:rPr lang="en-AU" sz="2600" dirty="0" smtClean="0"/>
              <a:t>                    own words</a:t>
            </a:r>
            <a:endParaRPr lang="en-AU" sz="2600" dirty="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32822525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a:t>What else </a:t>
            </a:r>
            <a:r>
              <a:rPr lang="en-US" sz="2800" b="1" dirty="0" smtClean="0"/>
              <a:t>could assist </a:t>
            </a:r>
            <a:r>
              <a:rPr lang="en-US" sz="2800" b="1" dirty="0"/>
              <a:t>Marlene?</a:t>
            </a:r>
          </a:p>
        </p:txBody>
      </p:sp>
      <p:sp>
        <p:nvSpPr>
          <p:cNvPr id="3" name="Content Placeholder 2"/>
          <p:cNvSpPr>
            <a:spLocks noGrp="1"/>
          </p:cNvSpPr>
          <p:nvPr>
            <p:ph idx="1"/>
          </p:nvPr>
        </p:nvSpPr>
        <p:spPr/>
        <p:txBody>
          <a:bodyPr>
            <a:normAutofit fontScale="77500" lnSpcReduction="20000"/>
          </a:bodyPr>
          <a:lstStyle/>
          <a:p>
            <a:r>
              <a:rPr lang="en-AU" sz="3100" dirty="0"/>
              <a:t>Once Marlene has agreed on a plan, check how she is feeling about </a:t>
            </a:r>
            <a:r>
              <a:rPr lang="en-AU" sz="3100" dirty="0" smtClean="0"/>
              <a:t>this, for </a:t>
            </a:r>
            <a:r>
              <a:rPr lang="en-AU" sz="3100" dirty="0"/>
              <a:t>example</a:t>
            </a:r>
            <a:r>
              <a:rPr lang="en-AU" sz="3100" dirty="0" smtClean="0"/>
              <a:t>:</a:t>
            </a:r>
          </a:p>
          <a:p>
            <a:pPr lvl="1"/>
            <a:endParaRPr lang="en-AU" dirty="0"/>
          </a:p>
          <a:p>
            <a:pPr marL="457200" lvl="1" indent="0">
              <a:buNone/>
            </a:pPr>
            <a:r>
              <a:rPr lang="en-AU" i="1" dirty="0"/>
              <a:t>“So given all we have spoken about how are you feeling about giving the NRT a go? Does it feel easy or hard </a:t>
            </a:r>
            <a:r>
              <a:rPr lang="en-AU" i="1" dirty="0" smtClean="0"/>
              <a:t>or </a:t>
            </a:r>
            <a:r>
              <a:rPr lang="en-AU" i="1" dirty="0"/>
              <a:t>a bit of both?</a:t>
            </a:r>
            <a:r>
              <a:rPr lang="en-AU" i="1" dirty="0" smtClean="0"/>
              <a:t>”</a:t>
            </a:r>
            <a:endParaRPr lang="en-AU" sz="3200" dirty="0"/>
          </a:p>
          <a:p>
            <a:pPr lvl="1"/>
            <a:endParaRPr lang="en-AU" dirty="0" smtClean="0"/>
          </a:p>
          <a:p>
            <a:r>
              <a:rPr lang="en-AU" sz="3100" dirty="0" smtClean="0"/>
              <a:t>If </a:t>
            </a:r>
            <a:r>
              <a:rPr lang="en-AU" sz="3100" dirty="0"/>
              <a:t>she feels it will be hard for her, it probably won’t succeed</a:t>
            </a:r>
            <a:r>
              <a:rPr lang="en-AU" sz="3100" dirty="0" smtClean="0"/>
              <a:t>…</a:t>
            </a:r>
          </a:p>
          <a:p>
            <a:endParaRPr lang="en-AU" dirty="0"/>
          </a:p>
          <a:p>
            <a:pPr marL="457200" lvl="1" indent="0">
              <a:buNone/>
            </a:pPr>
            <a:r>
              <a:rPr lang="en-AU" i="1" dirty="0" smtClean="0"/>
              <a:t>“</a:t>
            </a:r>
            <a:r>
              <a:rPr lang="en-AU" i="1" dirty="0"/>
              <a:t>Let’s have another look at this…” </a:t>
            </a:r>
            <a:endParaRPr lang="en-AU" i="1" dirty="0" smtClean="0"/>
          </a:p>
          <a:p>
            <a:pPr lvl="1"/>
            <a:endParaRPr lang="en-AU" i="1" dirty="0" smtClean="0"/>
          </a:p>
          <a:p>
            <a:r>
              <a:rPr lang="en-AU" sz="3100" dirty="0" smtClean="0"/>
              <a:t>Assist </a:t>
            </a:r>
            <a:r>
              <a:rPr lang="en-AU" sz="3100" dirty="0"/>
              <a:t>her to devise a more reasonable </a:t>
            </a:r>
            <a:r>
              <a:rPr lang="en-AU" sz="3100" dirty="0" smtClean="0"/>
              <a:t>plan</a:t>
            </a:r>
            <a:endParaRPr lang="en-AU" sz="3100" dirty="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32822525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algn="l"/>
            <a:r>
              <a:rPr lang="en-US" sz="2800" b="1" dirty="0"/>
              <a:t>What else </a:t>
            </a:r>
            <a:r>
              <a:rPr lang="en-US" sz="2800" b="1" dirty="0" smtClean="0"/>
              <a:t>could assist </a:t>
            </a:r>
            <a:r>
              <a:rPr lang="en-US" sz="2800" b="1" dirty="0"/>
              <a:t>Marlene?</a:t>
            </a:r>
          </a:p>
        </p:txBody>
      </p:sp>
      <p:sp>
        <p:nvSpPr>
          <p:cNvPr id="3" name="Content Placeholder 2"/>
          <p:cNvSpPr>
            <a:spLocks noGrp="1"/>
          </p:cNvSpPr>
          <p:nvPr>
            <p:ph idx="1"/>
          </p:nvPr>
        </p:nvSpPr>
        <p:spPr/>
        <p:txBody>
          <a:bodyPr>
            <a:normAutofit/>
          </a:bodyPr>
          <a:lstStyle/>
          <a:p>
            <a:r>
              <a:rPr lang="en-AU" sz="2400" dirty="0" smtClean="0"/>
              <a:t>Reflect back Marlene’s decision and be very clear about follow-up, for example</a:t>
            </a:r>
          </a:p>
          <a:p>
            <a:pPr lvl="1"/>
            <a:endParaRPr lang="en-AU" sz="2400" dirty="0" smtClean="0"/>
          </a:p>
          <a:p>
            <a:pPr marL="457200" lvl="1" indent="0">
              <a:buNone/>
            </a:pPr>
            <a:r>
              <a:rPr lang="en-AU" sz="2000" i="1" dirty="0" smtClean="0"/>
              <a:t>“</a:t>
            </a:r>
            <a:r>
              <a:rPr lang="en-AU" sz="2000" i="1" dirty="0"/>
              <a:t>Marlene, you’ve decided to give NRT a go and have come up with a really good plan. Well done. </a:t>
            </a:r>
            <a:endParaRPr lang="en-AU" sz="2000" i="1" dirty="0" smtClean="0"/>
          </a:p>
          <a:p>
            <a:pPr marL="457200" lvl="1" indent="0">
              <a:buNone/>
            </a:pPr>
            <a:r>
              <a:rPr lang="en-AU" sz="2000" i="1" dirty="0" smtClean="0"/>
              <a:t>We’ll </a:t>
            </a:r>
            <a:r>
              <a:rPr lang="en-AU" sz="2000" i="1" dirty="0"/>
              <a:t>call you tomorrow and see how you are going. </a:t>
            </a:r>
            <a:endParaRPr lang="en-AU" sz="2000" i="1" dirty="0" smtClean="0"/>
          </a:p>
          <a:p>
            <a:pPr marL="457200" lvl="1" indent="0">
              <a:buNone/>
            </a:pPr>
            <a:r>
              <a:rPr lang="en-AU" sz="2000" i="1" dirty="0" smtClean="0"/>
              <a:t>Remember</a:t>
            </a:r>
            <a:r>
              <a:rPr lang="en-AU" sz="2000" i="1" dirty="0"/>
              <a:t>, there are different types of NRT, so if you find that the lozenges aren’t working well for you, we can try another product.”</a:t>
            </a:r>
            <a:endParaRPr lang="en-AU" sz="2000" dirty="0"/>
          </a:p>
          <a:p>
            <a:pPr marL="0" indent="0">
              <a:buNone/>
            </a:pPr>
            <a:endParaRPr lang="en-AU" sz="3600" dirty="0"/>
          </a:p>
          <a:p>
            <a:pPr lvl="1"/>
            <a:endParaRPr lang="en-AU" dirty="0" smtClean="0"/>
          </a:p>
          <a:p>
            <a:pPr lvl="1">
              <a:lnSpc>
                <a:spcPct val="120000"/>
              </a:lnSpc>
              <a:spcBef>
                <a:spcPts val="576"/>
              </a:spcBef>
            </a:pPr>
            <a:endParaRPr lang="en-AU" dirty="0" smtClean="0"/>
          </a:p>
          <a:p>
            <a:pPr>
              <a:lnSpc>
                <a:spcPct val="120000"/>
              </a:lnSpc>
              <a:spcBef>
                <a:spcPts val="576"/>
              </a:spcBef>
            </a:pPr>
            <a:endParaRPr lang="en-AU" dirty="0" smtClean="0"/>
          </a:p>
        </p:txBody>
      </p:sp>
    </p:spTree>
    <p:extLst>
      <p:ext uri="{BB962C8B-B14F-4D97-AF65-F5344CB8AC3E}">
        <p14:creationId xmlns:p14="http://schemas.microsoft.com/office/powerpoint/2010/main" val="1985377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2400" i="1" dirty="0" smtClean="0"/>
              <a:t>Yarning about Quitting </a:t>
            </a:r>
            <a:r>
              <a:rPr lang="en-AU" sz="2400" dirty="0" smtClean="0"/>
              <a:t>is </a:t>
            </a:r>
            <a:r>
              <a:rPr lang="en-AU" sz="2400" dirty="0"/>
              <a:t>a tailored package </a:t>
            </a:r>
          </a:p>
          <a:p>
            <a:pPr lvl="1"/>
            <a:r>
              <a:rPr lang="en-AU" sz="2400" dirty="0" smtClean="0"/>
              <a:t>It does </a:t>
            </a:r>
            <a:r>
              <a:rPr lang="en-AU" sz="2400" dirty="0"/>
              <a:t>not cover all aspects of brief intervention, smoking and </a:t>
            </a:r>
            <a:r>
              <a:rPr lang="en-AU" sz="2400" dirty="0" smtClean="0"/>
              <a:t>pregnancy, </a:t>
            </a:r>
            <a:r>
              <a:rPr lang="en-AU" sz="2400" dirty="0"/>
              <a:t>or motivational interviewing</a:t>
            </a:r>
          </a:p>
          <a:p>
            <a:endParaRPr lang="en-AU" sz="2400" dirty="0" smtClean="0"/>
          </a:p>
          <a:p>
            <a:r>
              <a:rPr lang="en-AU" sz="2400" dirty="0" smtClean="0"/>
              <a:t>However, elements from each of these topic areas have </a:t>
            </a:r>
            <a:r>
              <a:rPr lang="en-AU" sz="2400" dirty="0"/>
              <a:t>been incorporated into </a:t>
            </a:r>
            <a:r>
              <a:rPr lang="en-AU" sz="2400" i="1" dirty="0" smtClean="0"/>
              <a:t>Yarning about Quitting</a:t>
            </a:r>
            <a:endParaRPr lang="en-US" sz="2400" i="1" dirty="0"/>
          </a:p>
        </p:txBody>
      </p:sp>
      <p:sp>
        <p:nvSpPr>
          <p:cNvPr id="4" name="Title 1"/>
          <p:cNvSpPr>
            <a:spLocks noGrp="1"/>
          </p:cNvSpPr>
          <p:nvPr>
            <p:ph type="title"/>
          </p:nvPr>
        </p:nvSpPr>
        <p:spPr>
          <a:xfrm>
            <a:off x="457200" y="485800"/>
            <a:ext cx="8229600" cy="1143000"/>
          </a:xfrm>
        </p:spPr>
        <p:txBody>
          <a:bodyPr>
            <a:normAutofit/>
          </a:bodyPr>
          <a:lstStyle/>
          <a:p>
            <a:pPr algn="l"/>
            <a:r>
              <a:rPr lang="en-AU" sz="2800" b="1" dirty="0" smtClean="0"/>
              <a:t>YaQ builds on existing resources</a:t>
            </a:r>
            <a:endParaRPr lang="en-AU" sz="2800" b="1" dirty="0"/>
          </a:p>
        </p:txBody>
      </p:sp>
    </p:spTree>
    <p:extLst>
      <p:ext uri="{BB962C8B-B14F-4D97-AF65-F5344CB8AC3E}">
        <p14:creationId xmlns:p14="http://schemas.microsoft.com/office/powerpoint/2010/main" val="35013854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smtClean="0"/>
              <a:t>We’ll now watch a second scene with Marlene</a:t>
            </a:r>
          </a:p>
          <a:p>
            <a:endParaRPr lang="en-US" sz="2400" i="1" dirty="0"/>
          </a:p>
          <a:p>
            <a:r>
              <a:rPr lang="en-US" sz="2400" i="1" dirty="0" smtClean="0"/>
              <a:t>This is the same visit we were just watching, but Marlene’s husband</a:t>
            </a:r>
            <a:r>
              <a:rPr lang="en-US" sz="2400" i="1" dirty="0"/>
              <a:t> </a:t>
            </a:r>
            <a:r>
              <a:rPr lang="en-US" sz="2400" i="1" dirty="0" smtClean="0"/>
              <a:t>(Bill) has come home for lunch, and Evelyn and Josie have taken the opportunity to talk with him about Marlene giving oral NRT a go….</a:t>
            </a:r>
            <a:endParaRPr lang="en-US" sz="2400" i="1" dirty="0"/>
          </a:p>
        </p:txBody>
      </p:sp>
    </p:spTree>
    <p:extLst>
      <p:ext uri="{BB962C8B-B14F-4D97-AF65-F5344CB8AC3E}">
        <p14:creationId xmlns:p14="http://schemas.microsoft.com/office/powerpoint/2010/main" val="40526459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smtClean="0"/>
              <a:t>Bill has asked Josie about her smoking</a:t>
            </a:r>
          </a:p>
          <a:p>
            <a:endParaRPr lang="en-US" sz="2400" i="1" dirty="0"/>
          </a:p>
          <a:p>
            <a:r>
              <a:rPr lang="en-US" sz="2400" i="1" dirty="0" smtClean="0"/>
              <a:t>What did you think about Josie’s response? </a:t>
            </a:r>
            <a:endParaRPr lang="en-US" sz="2400" i="1" dirty="0"/>
          </a:p>
        </p:txBody>
      </p:sp>
    </p:spTree>
    <p:extLst>
      <p:ext uri="{BB962C8B-B14F-4D97-AF65-F5344CB8AC3E}">
        <p14:creationId xmlns:p14="http://schemas.microsoft.com/office/powerpoint/2010/main" val="24398360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96144"/>
          </a:xfrm>
        </p:spPr>
        <p:txBody>
          <a:bodyPr>
            <a:normAutofit/>
          </a:bodyPr>
          <a:lstStyle/>
          <a:p>
            <a:pPr algn="l"/>
            <a:r>
              <a:rPr lang="en-US" sz="2800" b="1" dirty="0" smtClean="0"/>
              <a:t>Do you smoke?</a:t>
            </a:r>
            <a:endParaRPr lang="en-US" sz="2800" b="1" dirty="0"/>
          </a:p>
        </p:txBody>
      </p:sp>
      <p:sp>
        <p:nvSpPr>
          <p:cNvPr id="3" name="Content Placeholder 2"/>
          <p:cNvSpPr>
            <a:spLocks noGrp="1"/>
          </p:cNvSpPr>
          <p:nvPr>
            <p:ph idx="1"/>
          </p:nvPr>
        </p:nvSpPr>
        <p:spPr/>
        <p:txBody>
          <a:bodyPr>
            <a:normAutofit/>
          </a:bodyPr>
          <a:lstStyle/>
          <a:p>
            <a:r>
              <a:rPr lang="en-US" sz="2400" dirty="0" smtClean="0"/>
              <a:t>Respond honestly</a:t>
            </a:r>
          </a:p>
          <a:p>
            <a:pPr marL="457200" lvl="1" indent="0">
              <a:buNone/>
            </a:pPr>
            <a:r>
              <a:rPr lang="en-US" sz="2400" i="1" dirty="0" smtClean="0"/>
              <a:t>“I do still smoke,</a:t>
            </a:r>
            <a:r>
              <a:rPr lang="en-US" sz="2400" i="1" dirty="0"/>
              <a:t> </a:t>
            </a:r>
            <a:r>
              <a:rPr lang="en-US" sz="2400" i="1" dirty="0" smtClean="0"/>
              <a:t>but I am trying to quit and have managed to cut down using NRT.”</a:t>
            </a:r>
          </a:p>
          <a:p>
            <a:pPr marL="457200" lvl="1" indent="0">
              <a:buNone/>
            </a:pPr>
            <a:endParaRPr lang="en-US" sz="2400" i="1" dirty="0" smtClean="0"/>
          </a:p>
          <a:p>
            <a:r>
              <a:rPr lang="en-US" sz="2400" dirty="0" smtClean="0"/>
              <a:t>Note your role as a health professional and return the focus to the client</a:t>
            </a:r>
          </a:p>
          <a:p>
            <a:pPr marL="457200" lvl="1" indent="0">
              <a:buNone/>
            </a:pPr>
            <a:r>
              <a:rPr lang="en-US" sz="2400" i="1" dirty="0" smtClean="0"/>
              <a:t>“As a health professional, I understand the risks of smoking and want to help as many women as I can to quit. Let’s talk a bit more about….</a:t>
            </a:r>
            <a:r>
              <a:rPr lang="en-US" sz="2400" dirty="0" smtClean="0"/>
              <a:t>(return to           something relevant to the client)</a:t>
            </a:r>
            <a:endParaRPr lang="en-US" sz="2400" i="1" dirty="0" smtClean="0"/>
          </a:p>
          <a:p>
            <a:endParaRPr lang="en-US" dirty="0" smtClean="0"/>
          </a:p>
        </p:txBody>
      </p:sp>
    </p:spTree>
    <p:extLst>
      <p:ext uri="{BB962C8B-B14F-4D97-AF65-F5344CB8AC3E}">
        <p14:creationId xmlns:p14="http://schemas.microsoft.com/office/powerpoint/2010/main" val="5072798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dirty="0" smtClean="0"/>
              <a:t>Scenario 3 - Lisa</a:t>
            </a:r>
            <a:endParaRPr lang="en-AU" sz="2800" b="1" dirty="0"/>
          </a:p>
        </p:txBody>
      </p:sp>
      <p:sp>
        <p:nvSpPr>
          <p:cNvPr id="3" name="Content Placeholder 2"/>
          <p:cNvSpPr>
            <a:spLocks noGrp="1"/>
          </p:cNvSpPr>
          <p:nvPr>
            <p:ph idx="1"/>
          </p:nvPr>
        </p:nvSpPr>
        <p:spPr/>
        <p:txBody>
          <a:bodyPr>
            <a:normAutofit/>
          </a:bodyPr>
          <a:lstStyle/>
          <a:p>
            <a:r>
              <a:rPr lang="en-AU" sz="2400" dirty="0" smtClean="0"/>
              <a:t>Aboriginal woman, 32 weeks pregnant</a:t>
            </a:r>
          </a:p>
          <a:p>
            <a:r>
              <a:rPr lang="en-AU" sz="2400" dirty="0" smtClean="0"/>
              <a:t>Clinic visit with midwife (Skye) and Aboriginal health worker (Sharan)</a:t>
            </a:r>
          </a:p>
          <a:p>
            <a:pPr marL="0" indent="0">
              <a:buNone/>
            </a:pPr>
            <a:endParaRPr lang="en-AU" sz="2400" dirty="0"/>
          </a:p>
          <a:p>
            <a:r>
              <a:rPr lang="en-US" sz="2400" dirty="0" smtClean="0"/>
              <a:t>As we watch scene 1</a:t>
            </a:r>
            <a:endParaRPr lang="en-US" sz="2400" dirty="0"/>
          </a:p>
          <a:p>
            <a:pPr lvl="1"/>
            <a:r>
              <a:rPr lang="en-US" sz="2200" i="1" dirty="0"/>
              <a:t>Listen to Lisa’s responses to Skye and Sharan’s questions</a:t>
            </a:r>
          </a:p>
          <a:p>
            <a:pPr lvl="1"/>
            <a:r>
              <a:rPr lang="en-US" sz="2200" i="1" dirty="0"/>
              <a:t>Jot down the important information you hear Lisa share</a:t>
            </a:r>
          </a:p>
          <a:p>
            <a:endParaRPr lang="en-AU" sz="2200" i="1" dirty="0" smtClean="0"/>
          </a:p>
        </p:txBody>
      </p:sp>
    </p:spTree>
    <p:extLst>
      <p:ext uri="{BB962C8B-B14F-4D97-AF65-F5344CB8AC3E}">
        <p14:creationId xmlns:p14="http://schemas.microsoft.com/office/powerpoint/2010/main" val="317376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US" sz="2800" b="1" dirty="0" smtClean="0"/>
              <a:t>Some great examples</a:t>
            </a:r>
            <a:endParaRPr lang="en-US" sz="2800" b="1" dirty="0"/>
          </a:p>
        </p:txBody>
      </p:sp>
      <p:sp>
        <p:nvSpPr>
          <p:cNvPr id="3" name="Content Placeholder 2"/>
          <p:cNvSpPr>
            <a:spLocks noGrp="1"/>
          </p:cNvSpPr>
          <p:nvPr>
            <p:ph idx="1"/>
          </p:nvPr>
        </p:nvSpPr>
        <p:spPr/>
        <p:txBody>
          <a:bodyPr/>
          <a:lstStyle/>
          <a:p>
            <a:r>
              <a:rPr lang="en-US" sz="2400" dirty="0" smtClean="0"/>
              <a:t>Open questions, summarising, and focusing </a:t>
            </a:r>
          </a:p>
          <a:p>
            <a:pPr lvl="1"/>
            <a:r>
              <a:rPr lang="en-US" sz="2400" i="1" dirty="0" smtClean="0"/>
              <a:t>“In terms of your cigarettes, how are we going there?”</a:t>
            </a:r>
          </a:p>
          <a:p>
            <a:pPr lvl="1"/>
            <a:r>
              <a:rPr lang="en-US" sz="2400" i="1" dirty="0" smtClean="0"/>
              <a:t>“So how have you been doing that?”</a:t>
            </a:r>
          </a:p>
          <a:p>
            <a:pPr lvl="1"/>
            <a:r>
              <a:rPr lang="en-US" sz="2400" i="1" dirty="0" smtClean="0"/>
              <a:t>“Last time we met, we talked about….”</a:t>
            </a:r>
          </a:p>
          <a:p>
            <a:pPr lvl="1"/>
            <a:r>
              <a:rPr lang="en-US" sz="2400" i="1" dirty="0" smtClean="0"/>
              <a:t>“So if you were in that instance, what would you do…?”</a:t>
            </a:r>
          </a:p>
          <a:p>
            <a:endParaRPr lang="en-US" dirty="0"/>
          </a:p>
        </p:txBody>
      </p:sp>
    </p:spTree>
    <p:extLst>
      <p:ext uri="{BB962C8B-B14F-4D97-AF65-F5344CB8AC3E}">
        <p14:creationId xmlns:p14="http://schemas.microsoft.com/office/powerpoint/2010/main" val="20842278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US" sz="2800" b="1" dirty="0" smtClean="0"/>
              <a:t>Important information from Lisa</a:t>
            </a:r>
            <a:endParaRPr lang="en-US" sz="2800" b="1" dirty="0"/>
          </a:p>
        </p:txBody>
      </p:sp>
      <p:sp>
        <p:nvSpPr>
          <p:cNvPr id="3" name="Content Placeholder 2"/>
          <p:cNvSpPr>
            <a:spLocks noGrp="1"/>
          </p:cNvSpPr>
          <p:nvPr>
            <p:ph idx="1"/>
          </p:nvPr>
        </p:nvSpPr>
        <p:spPr/>
        <p:txBody>
          <a:bodyPr>
            <a:noAutofit/>
          </a:bodyPr>
          <a:lstStyle/>
          <a:p>
            <a:pPr>
              <a:spcBef>
                <a:spcPts val="576"/>
              </a:spcBef>
            </a:pPr>
            <a:r>
              <a:rPr lang="en-AU" sz="2400" dirty="0" smtClean="0"/>
              <a:t>Very </a:t>
            </a:r>
            <a:r>
              <a:rPr lang="en-AU" sz="2400" dirty="0"/>
              <a:t>motivated to quit (determined to do it, wants a healthy baby)</a:t>
            </a:r>
          </a:p>
          <a:p>
            <a:pPr>
              <a:spcBef>
                <a:spcPts val="576"/>
              </a:spcBef>
            </a:pPr>
            <a:r>
              <a:rPr lang="en-AU" sz="2400" dirty="0"/>
              <a:t>Lozenges have helped ‘a bit’</a:t>
            </a:r>
          </a:p>
          <a:p>
            <a:pPr>
              <a:spcBef>
                <a:spcPts val="576"/>
              </a:spcBef>
            </a:pPr>
            <a:r>
              <a:rPr lang="en-AU" sz="2400" dirty="0"/>
              <a:t>Now smoking 3-5 cigarettes a day</a:t>
            </a:r>
          </a:p>
          <a:p>
            <a:pPr>
              <a:spcBef>
                <a:spcPts val="576"/>
              </a:spcBef>
            </a:pPr>
            <a:r>
              <a:rPr lang="en-AU" sz="2400" dirty="0"/>
              <a:t>Finds it hard not to smoke in the morning and when around </a:t>
            </a:r>
            <a:r>
              <a:rPr lang="en-AU" sz="2400" dirty="0" smtClean="0"/>
              <a:t>friends</a:t>
            </a:r>
            <a:endParaRPr lang="en-AU" sz="2400" dirty="0"/>
          </a:p>
          <a:p>
            <a:pPr>
              <a:spcBef>
                <a:spcPts val="576"/>
              </a:spcBef>
            </a:pPr>
            <a:r>
              <a:rPr lang="en-AU" sz="2400" dirty="0" smtClean="0"/>
              <a:t>Thinks </a:t>
            </a:r>
            <a:r>
              <a:rPr lang="en-AU" sz="2400" dirty="0"/>
              <a:t>that she just needs to ‘try harder’ / have more will </a:t>
            </a:r>
            <a:r>
              <a:rPr lang="en-AU" sz="2400" dirty="0" smtClean="0"/>
              <a:t>power</a:t>
            </a:r>
            <a:endParaRPr lang="en-AU" sz="2400" dirty="0"/>
          </a:p>
          <a:p>
            <a:pPr lvl="0">
              <a:spcBef>
                <a:spcPts val="576"/>
              </a:spcBef>
            </a:pPr>
            <a:r>
              <a:rPr lang="en-AU" sz="2400" b="1" i="1" dirty="0"/>
              <a:t>How would you approach </a:t>
            </a:r>
            <a:r>
              <a:rPr lang="en-AU" sz="2400" b="1" i="1" dirty="0" smtClean="0"/>
              <a:t>assisting Lisa                    at </a:t>
            </a:r>
            <a:r>
              <a:rPr lang="en-AU" sz="2400" b="1" i="1" dirty="0"/>
              <a:t>this point? </a:t>
            </a:r>
            <a:endParaRPr lang="en-AU" sz="2400" b="1" dirty="0"/>
          </a:p>
        </p:txBody>
      </p:sp>
    </p:spTree>
    <p:extLst>
      <p:ext uri="{BB962C8B-B14F-4D97-AF65-F5344CB8AC3E}">
        <p14:creationId xmlns:p14="http://schemas.microsoft.com/office/powerpoint/2010/main" val="8578658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US" sz="2800" b="1" dirty="0" smtClean="0"/>
              <a:t>Explore smoking triggers</a:t>
            </a:r>
            <a:endParaRPr lang="en-US" sz="2800" b="1" dirty="0"/>
          </a:p>
        </p:txBody>
      </p:sp>
      <p:sp>
        <p:nvSpPr>
          <p:cNvPr id="3" name="Content Placeholder 2"/>
          <p:cNvSpPr>
            <a:spLocks noGrp="1"/>
          </p:cNvSpPr>
          <p:nvPr>
            <p:ph idx="1"/>
          </p:nvPr>
        </p:nvSpPr>
        <p:spPr/>
        <p:txBody>
          <a:bodyPr>
            <a:normAutofit/>
          </a:bodyPr>
          <a:lstStyle/>
          <a:p>
            <a:pPr marL="0" lvl="1" indent="0">
              <a:buNone/>
            </a:pPr>
            <a:r>
              <a:rPr lang="en-AU" sz="2400" i="1" dirty="0"/>
              <a:t>“You said that you find it hard not to smoke in the morning and when you are around friends, can we talk about that a bit more? What’s hard about those times?”</a:t>
            </a:r>
          </a:p>
          <a:p>
            <a:pPr marL="0" lvl="1" indent="0">
              <a:buNone/>
            </a:pPr>
            <a:r>
              <a:rPr lang="en-AU" sz="2400" i="1" dirty="0"/>
              <a:t>“You said that you are smoking three to five smokes a day, can you tell me about when you are having those smokes?”</a:t>
            </a:r>
          </a:p>
          <a:p>
            <a:pPr lvl="0"/>
            <a:endParaRPr lang="en-AU" sz="2400" dirty="0" smtClean="0"/>
          </a:p>
          <a:p>
            <a:pPr lvl="0"/>
            <a:r>
              <a:rPr lang="en-AU" sz="2400" dirty="0" smtClean="0"/>
              <a:t>Then </a:t>
            </a:r>
            <a:r>
              <a:rPr lang="en-AU" sz="2400" dirty="0"/>
              <a:t>you can explore strategies to avoid have a </a:t>
            </a:r>
            <a:r>
              <a:rPr lang="en-AU" sz="2400" dirty="0" smtClean="0"/>
              <a:t>cigarette</a:t>
            </a:r>
          </a:p>
          <a:p>
            <a:pPr lvl="1"/>
            <a:r>
              <a:rPr lang="en-AU" sz="2400" dirty="0"/>
              <a:t>B</a:t>
            </a:r>
            <a:r>
              <a:rPr lang="en-AU" sz="2400" dirty="0" smtClean="0"/>
              <a:t>ehavioural </a:t>
            </a:r>
            <a:r>
              <a:rPr lang="en-AU" sz="2400" dirty="0"/>
              <a:t>strategies, not just ‘trying harder’ </a:t>
            </a:r>
            <a:r>
              <a:rPr lang="en-AU" sz="2400" dirty="0" smtClean="0"/>
              <a:t>      (Lisa </a:t>
            </a:r>
            <a:r>
              <a:rPr lang="en-AU" sz="2400" dirty="0"/>
              <a:t>is already trying very hard!)</a:t>
            </a:r>
          </a:p>
          <a:p>
            <a:pPr lvl="0">
              <a:lnSpc>
                <a:spcPct val="120000"/>
              </a:lnSpc>
              <a:spcBef>
                <a:spcPts val="576"/>
              </a:spcBef>
            </a:pPr>
            <a:endParaRPr lang="en-AU" sz="3600" b="1" dirty="0"/>
          </a:p>
        </p:txBody>
      </p:sp>
    </p:spTree>
    <p:extLst>
      <p:ext uri="{BB962C8B-B14F-4D97-AF65-F5344CB8AC3E}">
        <p14:creationId xmlns:p14="http://schemas.microsoft.com/office/powerpoint/2010/main" val="18227515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l"/>
            <a:r>
              <a:rPr lang="en-US" sz="2800" b="1" dirty="0" smtClean="0"/>
              <a:t>Tailoring NRT</a:t>
            </a:r>
            <a:endParaRPr lang="en-US" sz="2800" b="1" dirty="0"/>
          </a:p>
        </p:txBody>
      </p:sp>
      <p:sp>
        <p:nvSpPr>
          <p:cNvPr id="3" name="Content Placeholder 2"/>
          <p:cNvSpPr>
            <a:spLocks noGrp="1"/>
          </p:cNvSpPr>
          <p:nvPr>
            <p:ph idx="1"/>
          </p:nvPr>
        </p:nvSpPr>
        <p:spPr/>
        <p:txBody>
          <a:bodyPr>
            <a:normAutofit/>
          </a:bodyPr>
          <a:lstStyle/>
          <a:p>
            <a:pPr marL="0" lvl="1" indent="0">
              <a:buNone/>
            </a:pPr>
            <a:r>
              <a:rPr lang="en-AU" sz="2400" i="1" dirty="0"/>
              <a:t>“You said that the lozenges have helped a bit, can you tell me about when do they work well and when they don’t seem to help? How have you been using them?</a:t>
            </a:r>
            <a:r>
              <a:rPr lang="en-AU" sz="2400" i="1" dirty="0" smtClean="0"/>
              <a:t>”</a:t>
            </a:r>
          </a:p>
          <a:p>
            <a:pPr marL="457200" lvl="1" indent="0">
              <a:buNone/>
            </a:pPr>
            <a:endParaRPr lang="en-AU" sz="2400" i="1" dirty="0"/>
          </a:p>
          <a:p>
            <a:pPr lvl="0"/>
            <a:r>
              <a:rPr lang="en-AU" sz="2400" dirty="0"/>
              <a:t>By exploring Lisa’s triggers and </a:t>
            </a:r>
            <a:r>
              <a:rPr lang="en-AU" sz="2400" dirty="0" smtClean="0"/>
              <a:t>when the </a:t>
            </a:r>
            <a:r>
              <a:rPr lang="en-AU" sz="2400" dirty="0"/>
              <a:t>NRT </a:t>
            </a:r>
            <a:r>
              <a:rPr lang="en-AU" sz="2400" dirty="0" smtClean="0"/>
              <a:t>is (and is not) </a:t>
            </a:r>
            <a:r>
              <a:rPr lang="en-AU" sz="2400" dirty="0"/>
              <a:t>working, you have a good foundation to offer specific NRT options that fit with Lisa’s </a:t>
            </a:r>
            <a:r>
              <a:rPr lang="en-AU" sz="2400" dirty="0" smtClean="0"/>
              <a:t>circumstance</a:t>
            </a:r>
            <a:endParaRPr lang="en-AU" sz="2400" dirty="0"/>
          </a:p>
          <a:p>
            <a:pPr lvl="0">
              <a:lnSpc>
                <a:spcPct val="120000"/>
              </a:lnSpc>
              <a:spcBef>
                <a:spcPts val="576"/>
              </a:spcBef>
            </a:pPr>
            <a:endParaRPr lang="en-AU" sz="3600" b="1" dirty="0"/>
          </a:p>
        </p:txBody>
      </p:sp>
    </p:spTree>
    <p:extLst>
      <p:ext uri="{BB962C8B-B14F-4D97-AF65-F5344CB8AC3E}">
        <p14:creationId xmlns:p14="http://schemas.microsoft.com/office/powerpoint/2010/main" val="40389888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23"/>
          </a:xfrm>
        </p:spPr>
        <p:txBody>
          <a:bodyPr/>
          <a:lstStyle/>
          <a:p>
            <a:r>
              <a:rPr lang="en-US" sz="2400" dirty="0" smtClean="0"/>
              <a:t>We are now going to watch all of scene 2, where you will see Skye and Sharan offer Lisa assistance</a:t>
            </a:r>
          </a:p>
          <a:p>
            <a:endParaRPr lang="en-US" sz="2400" dirty="0" smtClean="0"/>
          </a:p>
          <a:p>
            <a:r>
              <a:rPr lang="en-US" sz="2400" dirty="0" smtClean="0"/>
              <a:t>As you watch</a:t>
            </a:r>
          </a:p>
          <a:p>
            <a:pPr lvl="1"/>
            <a:r>
              <a:rPr lang="en-US" sz="2400" i="1" dirty="0" smtClean="0"/>
              <a:t>Think about how this compares to some of the ideas we have discussed</a:t>
            </a:r>
          </a:p>
          <a:p>
            <a:endParaRPr lang="en-US" dirty="0"/>
          </a:p>
        </p:txBody>
      </p:sp>
    </p:spTree>
    <p:extLst>
      <p:ext uri="{BB962C8B-B14F-4D97-AF65-F5344CB8AC3E}">
        <p14:creationId xmlns:p14="http://schemas.microsoft.com/office/powerpoint/2010/main" val="29607902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pPr algn="l"/>
            <a:r>
              <a:rPr lang="en-US" sz="2800" b="1" dirty="0" smtClean="0"/>
              <a:t>How did Skye and Sharan go?</a:t>
            </a:r>
            <a:endParaRPr lang="en-US" sz="2800" b="1" dirty="0"/>
          </a:p>
        </p:txBody>
      </p:sp>
      <p:sp>
        <p:nvSpPr>
          <p:cNvPr id="3" name="Content Placeholder 2"/>
          <p:cNvSpPr>
            <a:spLocks noGrp="1"/>
          </p:cNvSpPr>
          <p:nvPr>
            <p:ph idx="1"/>
          </p:nvPr>
        </p:nvSpPr>
        <p:spPr/>
        <p:txBody>
          <a:bodyPr>
            <a:normAutofit/>
          </a:bodyPr>
          <a:lstStyle/>
          <a:p>
            <a:pPr lvl="0"/>
            <a:r>
              <a:rPr lang="en-AU" sz="2600" dirty="0"/>
              <a:t>Lisa has been offered additional NRT</a:t>
            </a:r>
          </a:p>
          <a:p>
            <a:pPr lvl="1"/>
            <a:r>
              <a:rPr lang="en-AU" sz="2000" dirty="0"/>
              <a:t>Good explanation of how to use the patches</a:t>
            </a:r>
          </a:p>
          <a:p>
            <a:pPr lvl="0"/>
            <a:r>
              <a:rPr lang="en-AU" sz="2400" dirty="0"/>
              <a:t>Quit line offered and explained well</a:t>
            </a:r>
          </a:p>
          <a:p>
            <a:pPr lvl="0"/>
            <a:r>
              <a:rPr lang="en-AU" sz="2400" dirty="0"/>
              <a:t>However, </a:t>
            </a:r>
            <a:r>
              <a:rPr lang="en-AU" sz="2400" dirty="0" smtClean="0"/>
              <a:t>a few more questions were needed</a:t>
            </a:r>
          </a:p>
          <a:p>
            <a:pPr lvl="1"/>
            <a:r>
              <a:rPr lang="en-AU" sz="2000" dirty="0" smtClean="0"/>
              <a:t>Smoking triggers</a:t>
            </a:r>
          </a:p>
          <a:p>
            <a:pPr lvl="1"/>
            <a:r>
              <a:rPr lang="en-AU" sz="2000" dirty="0"/>
              <a:t>E</a:t>
            </a:r>
            <a:r>
              <a:rPr lang="en-AU" sz="2000" dirty="0" smtClean="0"/>
              <a:t>xperience </a:t>
            </a:r>
            <a:r>
              <a:rPr lang="en-AU" sz="2000" dirty="0"/>
              <a:t>with NRT to </a:t>
            </a:r>
            <a:r>
              <a:rPr lang="en-AU" sz="2000" dirty="0" smtClean="0"/>
              <a:t>date</a:t>
            </a:r>
          </a:p>
          <a:p>
            <a:r>
              <a:rPr lang="en-AU" sz="2400" dirty="0" smtClean="0"/>
              <a:t>This could lead into </a:t>
            </a:r>
            <a:r>
              <a:rPr lang="en-AU" sz="2400" b="1" dirty="0" smtClean="0"/>
              <a:t>focussing</a:t>
            </a:r>
          </a:p>
          <a:p>
            <a:pPr lvl="1"/>
            <a:r>
              <a:rPr lang="en-AU" sz="2000" dirty="0" smtClean="0"/>
              <a:t>Identifying with Lisa the most appropriate NRT options and </a:t>
            </a:r>
            <a:r>
              <a:rPr lang="en-AU" sz="2000" dirty="0"/>
              <a:t>behavioural strategies </a:t>
            </a:r>
            <a:r>
              <a:rPr lang="en-AU" sz="2000" dirty="0" smtClean="0"/>
              <a:t>to address her specific </a:t>
            </a:r>
            <a:r>
              <a:rPr lang="en-AU" sz="2000" dirty="0"/>
              <a:t>barriers </a:t>
            </a:r>
            <a:r>
              <a:rPr lang="en-AU" sz="2000" dirty="0" smtClean="0"/>
              <a:t>               to </a:t>
            </a:r>
            <a:r>
              <a:rPr lang="en-AU" sz="2000" dirty="0"/>
              <a:t>quitting</a:t>
            </a:r>
          </a:p>
          <a:p>
            <a:endParaRPr lang="en-US" dirty="0"/>
          </a:p>
        </p:txBody>
      </p:sp>
    </p:spTree>
    <p:extLst>
      <p:ext uri="{BB962C8B-B14F-4D97-AF65-F5344CB8AC3E}">
        <p14:creationId xmlns:p14="http://schemas.microsoft.com/office/powerpoint/2010/main" val="1175377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b="1" i="1" dirty="0" smtClean="0"/>
              <a:t>Yarning about Quitting </a:t>
            </a:r>
            <a:r>
              <a:rPr lang="en-AU" sz="2800" b="1" dirty="0" smtClean="0"/>
              <a:t>DVD - Introduction</a:t>
            </a:r>
            <a:endParaRPr lang="en-AU" sz="2800" b="1" dirty="0"/>
          </a:p>
        </p:txBody>
      </p:sp>
      <p:sp>
        <p:nvSpPr>
          <p:cNvPr id="3" name="Content Placeholder 2"/>
          <p:cNvSpPr>
            <a:spLocks noGrp="1"/>
          </p:cNvSpPr>
          <p:nvPr>
            <p:ph idx="1"/>
          </p:nvPr>
        </p:nvSpPr>
        <p:spPr/>
        <p:txBody>
          <a:bodyPr>
            <a:normAutofit/>
          </a:bodyPr>
          <a:lstStyle/>
          <a:p>
            <a:r>
              <a:rPr lang="en-AU" sz="2400" dirty="0" smtClean="0"/>
              <a:t>Watch the </a:t>
            </a:r>
            <a:r>
              <a:rPr lang="en-AU" sz="2400" i="1" dirty="0"/>
              <a:t>Y</a:t>
            </a:r>
            <a:r>
              <a:rPr lang="en-AU" sz="2400" i="1" dirty="0" smtClean="0"/>
              <a:t>arning about Quitting </a:t>
            </a:r>
            <a:r>
              <a:rPr lang="en-AU" sz="2400" dirty="0" smtClean="0"/>
              <a:t>DVD Introduction</a:t>
            </a:r>
          </a:p>
          <a:p>
            <a:pPr marL="0" indent="0">
              <a:buNone/>
            </a:pPr>
            <a:endParaRPr lang="en-AU" sz="2400" dirty="0"/>
          </a:p>
          <a:p>
            <a:r>
              <a:rPr lang="en-AU" sz="2400" i="1" dirty="0" smtClean="0"/>
              <a:t>As you watch, jot down some of the messages you are hearing from the health professionals and women who appear….</a:t>
            </a:r>
          </a:p>
          <a:p>
            <a:pPr lvl="1"/>
            <a:endParaRPr lang="en-AU" sz="2000" b="1" dirty="0"/>
          </a:p>
        </p:txBody>
      </p:sp>
    </p:spTree>
    <p:extLst>
      <p:ext uri="{BB962C8B-B14F-4D97-AF65-F5344CB8AC3E}">
        <p14:creationId xmlns:p14="http://schemas.microsoft.com/office/powerpoint/2010/main" val="13173665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AU" sz="2400" dirty="0" smtClean="0"/>
              <a:t>More detailed </a:t>
            </a:r>
            <a:r>
              <a:rPr lang="en-AU" sz="2400" b="1" dirty="0" smtClean="0"/>
              <a:t>planning</a:t>
            </a:r>
            <a:r>
              <a:rPr lang="en-AU" sz="2400" dirty="0" smtClean="0"/>
              <a:t> would also assist</a:t>
            </a:r>
          </a:p>
          <a:p>
            <a:pPr lvl="1"/>
            <a:r>
              <a:rPr lang="en-AU" sz="2400" dirty="0" smtClean="0"/>
              <a:t>What is Lisa specifically going to do when she leaves today?</a:t>
            </a:r>
          </a:p>
          <a:p>
            <a:pPr lvl="1"/>
            <a:r>
              <a:rPr lang="en-AU" sz="2400" dirty="0" smtClean="0"/>
              <a:t>When will Sharan or Skye follow-up next?</a:t>
            </a:r>
          </a:p>
          <a:p>
            <a:pPr lvl="1"/>
            <a:r>
              <a:rPr lang="en-AU" sz="2400" dirty="0" smtClean="0"/>
              <a:t>Who will Lisa contact if she needs more help? </a:t>
            </a:r>
          </a:p>
          <a:p>
            <a:pPr lvl="0"/>
            <a:endParaRPr lang="en-AU" sz="2400" dirty="0" smtClean="0"/>
          </a:p>
          <a:p>
            <a:pPr lvl="0"/>
            <a:r>
              <a:rPr lang="en-AU" sz="2400" dirty="0" smtClean="0"/>
              <a:t>And finally, </a:t>
            </a:r>
            <a:r>
              <a:rPr lang="en-AU" sz="2400" b="1" dirty="0" smtClean="0"/>
              <a:t>checking in</a:t>
            </a:r>
          </a:p>
          <a:p>
            <a:pPr lvl="1"/>
            <a:r>
              <a:rPr lang="en-AU" sz="2400" dirty="0" smtClean="0"/>
              <a:t>How does Lisa feel about what she is going to try?    Is it realistic / achievable? </a:t>
            </a:r>
          </a:p>
          <a:p>
            <a:endParaRPr lang="en-US" dirty="0"/>
          </a:p>
        </p:txBody>
      </p:sp>
      <p:sp>
        <p:nvSpPr>
          <p:cNvPr id="4" name="Title 1"/>
          <p:cNvSpPr>
            <a:spLocks noGrp="1"/>
          </p:cNvSpPr>
          <p:nvPr>
            <p:ph type="title"/>
          </p:nvPr>
        </p:nvSpPr>
        <p:spPr>
          <a:xfrm>
            <a:off x="457200" y="274638"/>
            <a:ext cx="8229600" cy="1498178"/>
          </a:xfrm>
        </p:spPr>
        <p:txBody>
          <a:bodyPr>
            <a:normAutofit/>
          </a:bodyPr>
          <a:lstStyle/>
          <a:p>
            <a:pPr algn="l"/>
            <a:r>
              <a:rPr lang="en-US" sz="2800" b="1" dirty="0" smtClean="0"/>
              <a:t>How did Skye and Sharan go?</a:t>
            </a:r>
            <a:endParaRPr lang="en-US" sz="2800" b="1" dirty="0"/>
          </a:p>
        </p:txBody>
      </p:sp>
    </p:spTree>
    <p:extLst>
      <p:ext uri="{BB962C8B-B14F-4D97-AF65-F5344CB8AC3E}">
        <p14:creationId xmlns:p14="http://schemas.microsoft.com/office/powerpoint/2010/main" val="1689285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Wrapping up</a:t>
            </a:r>
            <a:endParaRPr lang="en-US" cap="none" dirty="0"/>
          </a:p>
        </p:txBody>
      </p:sp>
      <p:sp>
        <p:nvSpPr>
          <p:cNvPr id="3" name="Text Placeholder 2"/>
          <p:cNvSpPr>
            <a:spLocks noGrp="1"/>
          </p:cNvSpPr>
          <p:nvPr>
            <p:ph type="body" idx="1"/>
          </p:nvPr>
        </p:nvSpPr>
        <p:spPr/>
        <p:txBody>
          <a:bodyPr/>
          <a:lstStyle/>
          <a:p>
            <a:r>
              <a:rPr lang="en-US" dirty="0" smtClean="0"/>
              <a:t>Yarning about Quitting train the trainer workshop</a:t>
            </a:r>
            <a:endParaRPr lang="en-US" dirty="0"/>
          </a:p>
        </p:txBody>
      </p:sp>
    </p:spTree>
    <p:extLst>
      <p:ext uri="{BB962C8B-B14F-4D97-AF65-F5344CB8AC3E}">
        <p14:creationId xmlns:p14="http://schemas.microsoft.com/office/powerpoint/2010/main" val="16533262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Questions?</a:t>
            </a:r>
            <a:endParaRPr lang="en-US" sz="2800" b="1" dirty="0"/>
          </a:p>
        </p:txBody>
      </p:sp>
      <p:sp>
        <p:nvSpPr>
          <p:cNvPr id="3" name="Content Placeholder 2"/>
          <p:cNvSpPr>
            <a:spLocks noGrp="1"/>
          </p:cNvSpPr>
          <p:nvPr>
            <p:ph idx="1"/>
          </p:nvPr>
        </p:nvSpPr>
        <p:spPr/>
        <p:txBody>
          <a:bodyPr>
            <a:normAutofit/>
          </a:bodyPr>
          <a:lstStyle/>
          <a:p>
            <a:r>
              <a:rPr lang="en-US" sz="2400" dirty="0" smtClean="0"/>
              <a:t>Opportunity to raise any questions that you haven’t asked yet today</a:t>
            </a:r>
          </a:p>
          <a:p>
            <a:endParaRPr lang="en-US" sz="2400" dirty="0"/>
          </a:p>
          <a:p>
            <a:r>
              <a:rPr lang="en-US" sz="2400" dirty="0" smtClean="0"/>
              <a:t>For further information / questions after today, contact:</a:t>
            </a:r>
          </a:p>
          <a:p>
            <a:pPr marL="349250" lvl="1" indent="0">
              <a:buNone/>
            </a:pPr>
            <a:r>
              <a:rPr lang="en-US" sz="2400" b="1" dirty="0" smtClean="0"/>
              <a:t>[INSERT YOUR CONTACT DETAILS]</a:t>
            </a:r>
            <a:endParaRPr lang="en-US" sz="2400" b="1" dirty="0"/>
          </a:p>
        </p:txBody>
      </p:sp>
    </p:spTree>
    <p:extLst>
      <p:ext uri="{BB962C8B-B14F-4D97-AF65-F5344CB8AC3E}">
        <p14:creationId xmlns:p14="http://schemas.microsoft.com/office/powerpoint/2010/main" val="37879135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Thank you! </a:t>
            </a:r>
            <a:endParaRPr lang="en-US" sz="2800" b="1" dirty="0"/>
          </a:p>
        </p:txBody>
      </p:sp>
      <p:sp>
        <p:nvSpPr>
          <p:cNvPr id="3" name="Content Placeholder 2"/>
          <p:cNvSpPr>
            <a:spLocks noGrp="1"/>
          </p:cNvSpPr>
          <p:nvPr>
            <p:ph idx="1"/>
          </p:nvPr>
        </p:nvSpPr>
        <p:spPr/>
        <p:txBody>
          <a:bodyPr>
            <a:normAutofit/>
          </a:bodyPr>
          <a:lstStyle/>
          <a:p>
            <a:pPr marL="0" indent="0">
              <a:buNone/>
            </a:pPr>
            <a:r>
              <a:rPr lang="en-US" sz="2400" dirty="0" smtClean="0"/>
              <a:t>Please take a few minutes to complete the workshop feedback form</a:t>
            </a:r>
          </a:p>
          <a:p>
            <a:endParaRPr lang="en-US" sz="2400" dirty="0"/>
          </a:p>
          <a:p>
            <a:pPr marL="0" indent="0">
              <a:buNone/>
            </a:pPr>
            <a:r>
              <a:rPr lang="en-US" sz="2400" dirty="0" smtClean="0"/>
              <a:t>….while watching the Yarning about Quitting DVD Conclusion…..</a:t>
            </a:r>
            <a:endParaRPr lang="en-US" sz="2400" dirty="0"/>
          </a:p>
        </p:txBody>
      </p:sp>
    </p:spTree>
    <p:extLst>
      <p:ext uri="{BB962C8B-B14F-4D97-AF65-F5344CB8AC3E}">
        <p14:creationId xmlns:p14="http://schemas.microsoft.com/office/powerpoint/2010/main" val="30165892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782960"/>
          </a:xfrm>
        </p:spPr>
        <p:txBody>
          <a:bodyPr>
            <a:normAutofit/>
          </a:bodyPr>
          <a:lstStyle/>
          <a:p>
            <a:r>
              <a:rPr lang="en-US" sz="2800" b="1" dirty="0" smtClean="0"/>
              <a:t>Acknowledgements</a:t>
            </a:r>
            <a:endParaRPr lang="en-US" sz="2800" b="1" dirty="0"/>
          </a:p>
        </p:txBody>
      </p:sp>
      <p:sp>
        <p:nvSpPr>
          <p:cNvPr id="3" name="Content Placeholder 2"/>
          <p:cNvSpPr>
            <a:spLocks noGrp="1"/>
          </p:cNvSpPr>
          <p:nvPr>
            <p:ph sz="half" idx="1"/>
          </p:nvPr>
        </p:nvSpPr>
        <p:spPr>
          <a:xfrm>
            <a:off x="457200" y="1268760"/>
            <a:ext cx="3250704" cy="4248472"/>
          </a:xfrm>
        </p:spPr>
        <p:txBody>
          <a:bodyPr>
            <a:noAutofit/>
          </a:bodyPr>
          <a:lstStyle/>
          <a:p>
            <a:pPr marL="0" indent="0">
              <a:spcBef>
                <a:spcPts val="576"/>
              </a:spcBef>
              <a:buNone/>
            </a:pPr>
            <a:r>
              <a:rPr lang="en-AU" sz="1600" b="1" i="1" dirty="0"/>
              <a:t>Yarning about </a:t>
            </a:r>
            <a:r>
              <a:rPr lang="en-AU" sz="1600" b="1" i="1" dirty="0" smtClean="0"/>
              <a:t>Quitting </a:t>
            </a:r>
            <a:r>
              <a:rPr lang="en-AU" sz="1600" b="1" dirty="0"/>
              <a:t>was developed in partnership by </a:t>
            </a:r>
            <a:r>
              <a:rPr lang="en-AU" sz="1600" b="1" dirty="0" smtClean="0"/>
              <a:t>    NSW </a:t>
            </a:r>
            <a:r>
              <a:rPr lang="en-AU" sz="1600" b="1" dirty="0"/>
              <a:t>Kids and Families, the Health Education and Training Institute (HETI), and the Centre for Population Health</a:t>
            </a:r>
          </a:p>
          <a:p>
            <a:pPr marL="0" indent="0">
              <a:spcBef>
                <a:spcPts val="576"/>
              </a:spcBef>
              <a:buNone/>
            </a:pPr>
            <a:endParaRPr lang="en-AU" sz="1300" b="1" dirty="0"/>
          </a:p>
          <a:p>
            <a:pPr marL="0" indent="0">
              <a:spcBef>
                <a:spcPts val="576"/>
              </a:spcBef>
              <a:buNone/>
            </a:pPr>
            <a:endParaRPr lang="en-AU" sz="1300" b="1" dirty="0" smtClean="0"/>
          </a:p>
          <a:p>
            <a:pPr marL="0" indent="0">
              <a:spcBef>
                <a:spcPts val="576"/>
              </a:spcBef>
              <a:buNone/>
            </a:pPr>
            <a:r>
              <a:rPr lang="en-AU" sz="1600" b="1" dirty="0" smtClean="0"/>
              <a:t>Artwork</a:t>
            </a:r>
            <a:endParaRPr lang="en-AU" sz="1600" dirty="0"/>
          </a:p>
          <a:p>
            <a:pPr marL="0" indent="0">
              <a:spcBef>
                <a:spcPts val="576"/>
              </a:spcBef>
              <a:buNone/>
            </a:pPr>
            <a:r>
              <a:rPr lang="en-AU" sz="1600" dirty="0"/>
              <a:t>Raechel Saunders, Biripi Nation</a:t>
            </a:r>
          </a:p>
          <a:p>
            <a:pPr marL="0" indent="0">
              <a:buNone/>
            </a:pPr>
            <a:endParaRPr lang="en-AU" sz="1300" dirty="0"/>
          </a:p>
        </p:txBody>
      </p:sp>
      <p:sp>
        <p:nvSpPr>
          <p:cNvPr id="4" name="Content Placeholder 3"/>
          <p:cNvSpPr>
            <a:spLocks noGrp="1"/>
          </p:cNvSpPr>
          <p:nvPr>
            <p:ph sz="half" idx="2"/>
          </p:nvPr>
        </p:nvSpPr>
        <p:spPr>
          <a:xfrm>
            <a:off x="4355976" y="1268760"/>
            <a:ext cx="4330824" cy="4857407"/>
          </a:xfrm>
        </p:spPr>
        <p:txBody>
          <a:bodyPr>
            <a:normAutofit fontScale="47500" lnSpcReduction="20000"/>
          </a:bodyPr>
          <a:lstStyle/>
          <a:p>
            <a:pPr marL="0" indent="0">
              <a:lnSpc>
                <a:spcPct val="120000"/>
              </a:lnSpc>
              <a:spcBef>
                <a:spcPts val="576"/>
              </a:spcBef>
              <a:buNone/>
            </a:pPr>
            <a:r>
              <a:rPr lang="en-AU" sz="2600" b="1" dirty="0" smtClean="0"/>
              <a:t>With thanks to:</a:t>
            </a:r>
            <a:endParaRPr lang="en-AU" sz="2600" b="1" dirty="0"/>
          </a:p>
          <a:p>
            <a:pPr marL="0" indent="0">
              <a:lnSpc>
                <a:spcPct val="120000"/>
              </a:lnSpc>
              <a:spcBef>
                <a:spcPts val="576"/>
              </a:spcBef>
              <a:buNone/>
            </a:pPr>
            <a:r>
              <a:rPr lang="en-AU" sz="2600" dirty="0"/>
              <a:t>Training and Support Unit for Aboriginal Mothers, Babies and </a:t>
            </a:r>
            <a:r>
              <a:rPr lang="en-AU" sz="2600" dirty="0" smtClean="0"/>
              <a:t>Children (TSU)</a:t>
            </a:r>
            <a:endParaRPr lang="en-AU" sz="2600" dirty="0"/>
          </a:p>
          <a:p>
            <a:pPr marL="0" indent="0">
              <a:lnSpc>
                <a:spcPct val="120000"/>
              </a:lnSpc>
              <a:spcBef>
                <a:spcPts val="576"/>
              </a:spcBef>
              <a:buNone/>
            </a:pPr>
            <a:r>
              <a:rPr lang="en-AU" sz="2600" dirty="0"/>
              <a:t>Central Coast Local Health District</a:t>
            </a:r>
          </a:p>
          <a:p>
            <a:pPr marL="0" indent="0">
              <a:lnSpc>
                <a:spcPct val="120000"/>
              </a:lnSpc>
              <a:spcBef>
                <a:spcPts val="576"/>
              </a:spcBef>
              <a:buNone/>
            </a:pPr>
            <a:r>
              <a:rPr lang="en-AU" sz="2600" dirty="0"/>
              <a:t>Hunter New England Local Health District</a:t>
            </a:r>
          </a:p>
          <a:p>
            <a:pPr marL="0" indent="0">
              <a:lnSpc>
                <a:spcPct val="120000"/>
              </a:lnSpc>
              <a:spcBef>
                <a:spcPts val="576"/>
              </a:spcBef>
              <a:buNone/>
            </a:pPr>
            <a:r>
              <a:rPr lang="en-AU" sz="2600" dirty="0"/>
              <a:t>Sydney Local Health District</a:t>
            </a:r>
          </a:p>
          <a:p>
            <a:pPr marL="0" indent="0">
              <a:lnSpc>
                <a:spcPct val="120000"/>
              </a:lnSpc>
              <a:spcBef>
                <a:spcPts val="576"/>
              </a:spcBef>
              <a:buNone/>
            </a:pPr>
            <a:r>
              <a:rPr lang="en-AU" sz="2600" dirty="0"/>
              <a:t>Illawarra Shoalhaven Local Health District</a:t>
            </a:r>
          </a:p>
          <a:p>
            <a:pPr marL="0" indent="0">
              <a:lnSpc>
                <a:spcPct val="120000"/>
              </a:lnSpc>
              <a:spcBef>
                <a:spcPts val="576"/>
              </a:spcBef>
              <a:buNone/>
            </a:pPr>
            <a:r>
              <a:rPr lang="en-AU" sz="2600" dirty="0"/>
              <a:t>Northern NSW Local Health District</a:t>
            </a:r>
          </a:p>
          <a:p>
            <a:pPr marL="0" indent="0">
              <a:lnSpc>
                <a:spcPct val="120000"/>
              </a:lnSpc>
              <a:spcBef>
                <a:spcPts val="576"/>
              </a:spcBef>
              <a:buNone/>
            </a:pPr>
            <a:r>
              <a:rPr lang="en-AU" sz="2600" dirty="0"/>
              <a:t>Western NSW Local Health District</a:t>
            </a:r>
          </a:p>
          <a:p>
            <a:pPr marL="0" indent="0">
              <a:lnSpc>
                <a:spcPct val="120000"/>
              </a:lnSpc>
              <a:spcBef>
                <a:spcPts val="576"/>
              </a:spcBef>
              <a:buNone/>
            </a:pPr>
            <a:r>
              <a:rPr lang="en-AU" sz="2600" dirty="0"/>
              <a:t>Aboriginal Health and Medical Research Council of NSW</a:t>
            </a:r>
          </a:p>
          <a:p>
            <a:pPr marL="0" indent="0">
              <a:lnSpc>
                <a:spcPct val="120000"/>
              </a:lnSpc>
              <a:spcBef>
                <a:spcPts val="576"/>
              </a:spcBef>
              <a:buNone/>
            </a:pPr>
            <a:r>
              <a:rPr lang="en-AU" sz="2600" dirty="0"/>
              <a:t>Aboriginal Quitline NSW &amp; ACT</a:t>
            </a:r>
          </a:p>
          <a:p>
            <a:pPr marL="0" indent="0">
              <a:lnSpc>
                <a:spcPct val="120000"/>
              </a:lnSpc>
              <a:spcBef>
                <a:spcPts val="576"/>
              </a:spcBef>
              <a:buNone/>
            </a:pPr>
            <a:r>
              <a:rPr lang="en-AU" sz="2600" dirty="0"/>
              <a:t>Dr Gillian Gould, Australian Association of Smoking Cessation Professionals</a:t>
            </a:r>
          </a:p>
          <a:p>
            <a:pPr marL="0" indent="0">
              <a:lnSpc>
                <a:spcPct val="120000"/>
              </a:lnSpc>
              <a:spcBef>
                <a:spcPts val="576"/>
              </a:spcBef>
              <a:buNone/>
            </a:pPr>
            <a:r>
              <a:rPr lang="en-AU" sz="2600" dirty="0" smtClean="0"/>
              <a:t>Ms Tracey Greenberg</a:t>
            </a:r>
          </a:p>
          <a:p>
            <a:pPr marL="0" indent="0">
              <a:lnSpc>
                <a:spcPct val="120000"/>
              </a:lnSpc>
              <a:spcBef>
                <a:spcPts val="576"/>
              </a:spcBef>
              <a:buNone/>
            </a:pPr>
            <a:r>
              <a:rPr lang="en-AU" sz="2600" dirty="0" smtClean="0"/>
              <a:t>Ms </a:t>
            </a:r>
            <a:r>
              <a:rPr lang="en-AU" sz="2600" dirty="0"/>
              <a:t>Darron </a:t>
            </a:r>
            <a:r>
              <a:rPr lang="en-AU" sz="2600" dirty="0" smtClean="0"/>
              <a:t>Webber</a:t>
            </a:r>
          </a:p>
          <a:p>
            <a:pPr marL="0" indent="0">
              <a:lnSpc>
                <a:spcPct val="120000"/>
              </a:lnSpc>
              <a:spcBef>
                <a:spcPts val="576"/>
              </a:spcBef>
              <a:buNone/>
            </a:pPr>
            <a:r>
              <a:rPr lang="en-AU" sz="2600" dirty="0" smtClean="0"/>
              <a:t>Ms Vivian Cain</a:t>
            </a:r>
            <a:endParaRPr lang="en-AU" sz="2600" dirty="0"/>
          </a:p>
          <a:p>
            <a:pPr marL="0" indent="0">
              <a:lnSpc>
                <a:spcPct val="120000"/>
              </a:lnSpc>
              <a:spcBef>
                <a:spcPts val="576"/>
              </a:spcBef>
              <a:buNone/>
            </a:pPr>
            <a:r>
              <a:rPr lang="en-AU" sz="2600" dirty="0"/>
              <a:t>Associate Professor Megan Passey</a:t>
            </a:r>
          </a:p>
          <a:p>
            <a:pPr marL="0" indent="0">
              <a:lnSpc>
                <a:spcPct val="120000"/>
              </a:lnSpc>
              <a:spcBef>
                <a:spcPts val="576"/>
              </a:spcBef>
              <a:buNone/>
            </a:pPr>
            <a:r>
              <a:rPr lang="en-AU" sz="2600" dirty="0"/>
              <a:t>Professor Sandra Eades</a:t>
            </a:r>
            <a:endParaRPr lang="en-US" sz="2600" dirty="0"/>
          </a:p>
          <a:p>
            <a:pPr marL="0" indent="0">
              <a:buNone/>
            </a:pPr>
            <a:endParaRPr lang="en-US" dirty="0"/>
          </a:p>
        </p:txBody>
      </p:sp>
    </p:spTree>
    <p:extLst>
      <p:ext uri="{BB962C8B-B14F-4D97-AF65-F5344CB8AC3E}">
        <p14:creationId xmlns:p14="http://schemas.microsoft.com/office/powerpoint/2010/main" val="10148748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608512"/>
          </a:xfrm>
        </p:spPr>
        <p:txBody>
          <a:bodyPr>
            <a:normAutofit fontScale="25000" lnSpcReduction="20000"/>
          </a:bodyPr>
          <a:lstStyle/>
          <a:p>
            <a:pPr marL="342000" indent="-457200">
              <a:lnSpc>
                <a:spcPct val="120000"/>
              </a:lnSpc>
              <a:spcBef>
                <a:spcPts val="576"/>
              </a:spcBef>
              <a:spcAft>
                <a:spcPts val="600"/>
              </a:spcAft>
              <a:buNone/>
            </a:pPr>
            <a:r>
              <a:rPr lang="en-US" sz="4300" dirty="0">
                <a:latin typeface="Arial"/>
                <a:cs typeface="Arial"/>
              </a:rPr>
              <a:t>Gould, G. S., Bittoun, R., &amp; Clarke, M. J. (2014). A pragmatic guide for smoking cessation counselling and the </a:t>
            </a:r>
            <a:r>
              <a:rPr lang="en-US" sz="4300" dirty="0" smtClean="0">
                <a:latin typeface="Arial"/>
                <a:cs typeface="Arial"/>
              </a:rPr>
              <a:t>initiation </a:t>
            </a:r>
            <a:r>
              <a:rPr lang="en-US" sz="4300" dirty="0">
                <a:latin typeface="Arial"/>
                <a:cs typeface="Arial"/>
              </a:rPr>
              <a:t>of Nicotine Replacement Therapy for pregnant Aboriginal and Torres Strait Islander smokers</a:t>
            </a:r>
            <a:r>
              <a:rPr lang="en-US" sz="4300" i="1" dirty="0">
                <a:latin typeface="Arial"/>
                <a:cs typeface="Arial"/>
              </a:rPr>
              <a:t>. Journal of Smoking </a:t>
            </a:r>
            <a:r>
              <a:rPr lang="en-US" sz="4300" i="1" dirty="0" smtClean="0">
                <a:latin typeface="Arial"/>
                <a:cs typeface="Arial"/>
              </a:rPr>
              <a:t>Cessation, </a:t>
            </a:r>
            <a:r>
              <a:rPr lang="en-US" sz="4300" dirty="0" smtClean="0">
                <a:latin typeface="Arial"/>
                <a:cs typeface="Arial"/>
              </a:rPr>
              <a:t>pp. 1-10. doi: 10.1017/jsc.2014.3</a:t>
            </a:r>
            <a:endParaRPr lang="en-US" sz="4300" i="1" dirty="0">
              <a:solidFill>
                <a:prstClr val="black"/>
              </a:solidFill>
              <a:latin typeface="Arial"/>
              <a:cs typeface="Arial"/>
            </a:endParaRPr>
          </a:p>
          <a:p>
            <a:pPr marL="342000" indent="-457200">
              <a:lnSpc>
                <a:spcPct val="120000"/>
              </a:lnSpc>
              <a:spcBef>
                <a:spcPts val="576"/>
              </a:spcBef>
              <a:spcAft>
                <a:spcPts val="600"/>
              </a:spcAft>
              <a:buNone/>
            </a:pPr>
            <a:r>
              <a:rPr lang="en-US" sz="4300" dirty="0" smtClean="0">
                <a:solidFill>
                  <a:prstClr val="black"/>
                </a:solidFill>
                <a:latin typeface="Arial"/>
                <a:cs typeface="Arial"/>
              </a:rPr>
              <a:t>Gould</a:t>
            </a:r>
            <a:r>
              <a:rPr lang="en-US" sz="4300" dirty="0">
                <a:solidFill>
                  <a:prstClr val="black"/>
                </a:solidFill>
                <a:latin typeface="Arial"/>
                <a:cs typeface="Arial"/>
              </a:rPr>
              <a:t>, G. </a:t>
            </a:r>
            <a:r>
              <a:rPr lang="en-US" sz="4300" dirty="0" smtClean="0">
                <a:solidFill>
                  <a:prstClr val="black"/>
                </a:solidFill>
                <a:latin typeface="Arial"/>
                <a:cs typeface="Arial"/>
              </a:rPr>
              <a:t>S. &amp; </a:t>
            </a:r>
            <a:r>
              <a:rPr lang="en-US" sz="4300" dirty="0">
                <a:solidFill>
                  <a:prstClr val="black"/>
                </a:solidFill>
                <a:latin typeface="Arial"/>
                <a:cs typeface="Arial"/>
              </a:rPr>
              <a:t>Munn, J. (2012). </a:t>
            </a:r>
            <a:r>
              <a:rPr lang="en-US" sz="4300" i="1" dirty="0">
                <a:solidFill>
                  <a:prstClr val="black"/>
                </a:solidFill>
                <a:latin typeface="Arial"/>
                <a:cs typeface="Arial"/>
              </a:rPr>
              <a:t>Give up the smokes Aboriginal quit café: a new concept in intensive quit support for Aboriginal and Torres Strait Islander people – training </a:t>
            </a:r>
            <a:r>
              <a:rPr lang="en-US" sz="4300" i="1" dirty="0" smtClean="0">
                <a:solidFill>
                  <a:prstClr val="black"/>
                </a:solidFill>
                <a:latin typeface="Arial"/>
                <a:cs typeface="Arial"/>
              </a:rPr>
              <a:t>manual. </a:t>
            </a:r>
            <a:r>
              <a:rPr lang="en-US" sz="4300" dirty="0">
                <a:latin typeface="Arial"/>
                <a:cs typeface="Arial"/>
              </a:rPr>
              <a:t>Mid North Coast (NSW) Division of General </a:t>
            </a:r>
            <a:r>
              <a:rPr lang="en-US" sz="4300" dirty="0" smtClean="0">
                <a:latin typeface="Arial"/>
                <a:cs typeface="Arial"/>
              </a:rPr>
              <a:t>Practice</a:t>
            </a:r>
            <a:r>
              <a:rPr lang="en-US" sz="4300" dirty="0">
                <a:latin typeface="Arial"/>
                <a:cs typeface="Arial"/>
              </a:rPr>
              <a:t> </a:t>
            </a:r>
            <a:r>
              <a:rPr lang="en-US" sz="4300" dirty="0" smtClean="0">
                <a:latin typeface="Arial"/>
                <a:cs typeface="Arial"/>
              </a:rPr>
              <a:t>and Galambila </a:t>
            </a:r>
            <a:r>
              <a:rPr lang="en-US" sz="4300" dirty="0">
                <a:latin typeface="Arial"/>
                <a:cs typeface="Arial"/>
              </a:rPr>
              <a:t>Aboriginal Health </a:t>
            </a:r>
            <a:r>
              <a:rPr lang="en-US" sz="4300" dirty="0" smtClean="0">
                <a:latin typeface="Arial"/>
                <a:cs typeface="Arial"/>
              </a:rPr>
              <a:t>Service</a:t>
            </a:r>
            <a:endParaRPr lang="en-US" sz="4300" dirty="0">
              <a:latin typeface="Arial"/>
              <a:cs typeface="Arial"/>
            </a:endParaRPr>
          </a:p>
          <a:p>
            <a:pPr marL="342000" indent="-457200">
              <a:lnSpc>
                <a:spcPct val="120000"/>
              </a:lnSpc>
              <a:spcBef>
                <a:spcPts val="576"/>
              </a:spcBef>
              <a:spcAft>
                <a:spcPts val="600"/>
              </a:spcAft>
              <a:buNone/>
            </a:pPr>
            <a:r>
              <a:rPr lang="en-US" sz="4300" dirty="0">
                <a:latin typeface="Arial"/>
                <a:cs typeface="Arial"/>
              </a:rPr>
              <a:t>Kimber, P. R., &amp; Ellerbeck, E. F. (2014). It’s time to change the </a:t>
            </a:r>
            <a:r>
              <a:rPr lang="en-US" sz="4300" dirty="0" smtClean="0">
                <a:latin typeface="Arial"/>
                <a:cs typeface="Arial"/>
              </a:rPr>
              <a:t>default </a:t>
            </a:r>
            <a:r>
              <a:rPr lang="en-US" sz="4300" dirty="0">
                <a:latin typeface="Arial"/>
                <a:cs typeface="Arial"/>
              </a:rPr>
              <a:t>for tobacco treatment. </a:t>
            </a:r>
            <a:r>
              <a:rPr lang="en-US" sz="4300" i="1" dirty="0" smtClean="0">
                <a:latin typeface="Arial"/>
                <a:cs typeface="Arial"/>
              </a:rPr>
              <a:t>Addiction, </a:t>
            </a:r>
            <a:r>
              <a:rPr lang="en-US" sz="4300" dirty="0" smtClean="0">
                <a:latin typeface="Arial"/>
                <a:cs typeface="Arial"/>
              </a:rPr>
              <a:t>pp. 381-386. doi: 10.1111/add.12734</a:t>
            </a:r>
            <a:endParaRPr lang="en-US" sz="4300" dirty="0">
              <a:latin typeface="Arial"/>
              <a:cs typeface="Arial"/>
            </a:endParaRPr>
          </a:p>
          <a:p>
            <a:pPr marL="342000" indent="-457200">
              <a:lnSpc>
                <a:spcPct val="120000"/>
              </a:lnSpc>
              <a:spcBef>
                <a:spcPts val="576"/>
              </a:spcBef>
              <a:spcAft>
                <a:spcPts val="600"/>
              </a:spcAft>
              <a:buNone/>
            </a:pPr>
            <a:r>
              <a:rPr lang="en-US" sz="4300" dirty="0" smtClean="0">
                <a:latin typeface="Arial"/>
                <a:cs typeface="Arial"/>
              </a:rPr>
              <a:t>NSW Ministry of Health. (2015). </a:t>
            </a:r>
            <a:r>
              <a:rPr lang="en-US" sz="4300" i="1" dirty="0" smtClean="0">
                <a:latin typeface="Arial"/>
                <a:cs typeface="Arial"/>
              </a:rPr>
              <a:t>Managing nicotine dependence: a guide for NSW Health staff. </a:t>
            </a:r>
            <a:r>
              <a:rPr lang="en-US" sz="4300" dirty="0" smtClean="0">
                <a:latin typeface="Arial"/>
                <a:cs typeface="Arial"/>
              </a:rPr>
              <a:t>North Sydney: NSW Ministry of Health</a:t>
            </a:r>
          </a:p>
          <a:p>
            <a:pPr marL="342000" indent="-457200">
              <a:lnSpc>
                <a:spcPct val="120000"/>
              </a:lnSpc>
              <a:spcBef>
                <a:spcPts val="576"/>
              </a:spcBef>
              <a:spcAft>
                <a:spcPts val="600"/>
              </a:spcAft>
              <a:buNone/>
            </a:pPr>
            <a:r>
              <a:rPr lang="en-US" sz="4300" dirty="0" smtClean="0">
                <a:latin typeface="Arial"/>
                <a:cs typeface="Arial"/>
              </a:rPr>
              <a:t>Passey</a:t>
            </a:r>
            <a:r>
              <a:rPr lang="en-US" sz="4300" dirty="0">
                <a:latin typeface="Arial"/>
                <a:cs typeface="Arial"/>
              </a:rPr>
              <a:t>, M. E., Bryant, J., Hall, A. E., Sanson-Fisher, R. W. (2013). How will we close the gap in smoking rates for pregnant Indigenous women? </a:t>
            </a:r>
            <a:r>
              <a:rPr lang="en-US" sz="4300" i="1" dirty="0">
                <a:latin typeface="Arial"/>
                <a:cs typeface="Arial"/>
              </a:rPr>
              <a:t>Medical Journal of </a:t>
            </a:r>
            <a:r>
              <a:rPr lang="en-US" sz="4300" i="1" dirty="0" smtClean="0">
                <a:latin typeface="Arial"/>
                <a:cs typeface="Arial"/>
              </a:rPr>
              <a:t>Australia, </a:t>
            </a:r>
            <a:r>
              <a:rPr lang="en-US" sz="4300" dirty="0" smtClean="0">
                <a:latin typeface="Arial"/>
                <a:cs typeface="Arial"/>
              </a:rPr>
              <a:t>199 (1), pp. 39-4. doi: 10.5694/mja12.11848</a:t>
            </a:r>
            <a:endParaRPr lang="en-US" sz="4300" dirty="0">
              <a:latin typeface="Arial"/>
              <a:cs typeface="Arial"/>
            </a:endParaRPr>
          </a:p>
          <a:p>
            <a:pPr marL="342000" indent="-457200">
              <a:lnSpc>
                <a:spcPct val="120000"/>
              </a:lnSpc>
              <a:spcBef>
                <a:spcPts val="576"/>
              </a:spcBef>
              <a:spcAft>
                <a:spcPts val="600"/>
              </a:spcAft>
              <a:buNone/>
            </a:pPr>
            <a:r>
              <a:rPr lang="en-US" sz="4300" dirty="0">
                <a:latin typeface="Arial"/>
                <a:cs typeface="Arial"/>
              </a:rPr>
              <a:t>Thomas, D. P., Davey, M. E., Briggs, V. L., Borland, R. (2015). Talking about the smokes: summary and key findings. </a:t>
            </a:r>
            <a:r>
              <a:rPr lang="en-US" sz="4300" i="1" dirty="0">
                <a:latin typeface="Arial"/>
                <a:cs typeface="Arial"/>
              </a:rPr>
              <a:t>Medical Journal of </a:t>
            </a:r>
            <a:r>
              <a:rPr lang="en-US" sz="4300" i="1" dirty="0" smtClean="0">
                <a:latin typeface="Arial"/>
                <a:cs typeface="Arial"/>
              </a:rPr>
              <a:t>Australia, </a:t>
            </a:r>
            <a:r>
              <a:rPr lang="en-US" sz="4300" dirty="0" smtClean="0">
                <a:latin typeface="Arial"/>
                <a:cs typeface="Arial"/>
              </a:rPr>
              <a:t>202 (10), pp. S3-S4. doi:10.5694/mja15.00464</a:t>
            </a:r>
            <a:endParaRPr lang="en-US" sz="4300" i="1" dirty="0">
              <a:latin typeface="Arial"/>
              <a:cs typeface="Arial"/>
            </a:endParaRPr>
          </a:p>
          <a:p>
            <a:pPr marL="0" indent="0">
              <a:buNone/>
            </a:pPr>
            <a:endParaRPr lang="en-US" dirty="0" smtClean="0"/>
          </a:p>
          <a:p>
            <a:pPr marL="0" indent="0">
              <a:buNone/>
            </a:pPr>
            <a:endParaRPr lang="en-US" sz="3600" i="1" dirty="0"/>
          </a:p>
          <a:p>
            <a:pPr marL="0" indent="0">
              <a:buNone/>
            </a:pPr>
            <a:r>
              <a:rPr lang="en-US" sz="3600" b="1" i="1" dirty="0" smtClean="0"/>
              <a:t> </a:t>
            </a:r>
            <a:endParaRPr lang="en-US" sz="3600" b="1" i="1" dirty="0"/>
          </a:p>
          <a:p>
            <a:pPr marL="0" indent="0">
              <a:buNone/>
            </a:pPr>
            <a:endParaRPr lang="en-US" sz="2400" b="1" i="1" dirty="0"/>
          </a:p>
        </p:txBody>
      </p:sp>
      <p:sp>
        <p:nvSpPr>
          <p:cNvPr id="4" name="Title 1"/>
          <p:cNvSpPr>
            <a:spLocks noGrp="1"/>
          </p:cNvSpPr>
          <p:nvPr>
            <p:ph type="title"/>
          </p:nvPr>
        </p:nvSpPr>
        <p:spPr>
          <a:xfrm>
            <a:off x="457200" y="485800"/>
            <a:ext cx="8229600" cy="782960"/>
          </a:xfrm>
        </p:spPr>
        <p:txBody>
          <a:bodyPr>
            <a:normAutofit/>
          </a:bodyPr>
          <a:lstStyle/>
          <a:p>
            <a:r>
              <a:rPr lang="en-US" sz="2800" b="1" dirty="0" smtClean="0"/>
              <a:t>References</a:t>
            </a:r>
            <a:endParaRPr lang="en-US" sz="2800" b="1" dirty="0"/>
          </a:p>
        </p:txBody>
      </p:sp>
    </p:spTree>
    <p:extLst>
      <p:ext uri="{BB962C8B-B14F-4D97-AF65-F5344CB8AC3E}">
        <p14:creationId xmlns:p14="http://schemas.microsoft.com/office/powerpoint/2010/main" val="3686853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85800"/>
            <a:ext cx="8229600" cy="1143000"/>
          </a:xfrm>
        </p:spPr>
        <p:txBody>
          <a:bodyPr>
            <a:normAutofit/>
          </a:bodyPr>
          <a:lstStyle/>
          <a:p>
            <a:r>
              <a:rPr lang="en-AU" sz="2800" b="1" dirty="0" smtClean="0"/>
              <a:t>Key messages</a:t>
            </a:r>
            <a:endParaRPr lang="en-AU" sz="2800" b="1" dirty="0"/>
          </a:p>
        </p:txBody>
      </p:sp>
      <p:sp>
        <p:nvSpPr>
          <p:cNvPr id="5" name="Content Placeholder 2"/>
          <p:cNvSpPr>
            <a:spLocks noGrp="1"/>
          </p:cNvSpPr>
          <p:nvPr>
            <p:ph sz="half" idx="1"/>
          </p:nvPr>
        </p:nvSpPr>
        <p:spPr>
          <a:xfrm>
            <a:off x="457200" y="1600204"/>
            <a:ext cx="4038600" cy="4525963"/>
          </a:xfrm>
        </p:spPr>
        <p:txBody>
          <a:bodyPr>
            <a:normAutofit/>
          </a:bodyPr>
          <a:lstStyle/>
          <a:p>
            <a:pPr marL="0" indent="0">
              <a:buNone/>
            </a:pPr>
            <a:r>
              <a:rPr lang="en-AU" sz="1400" i="1" dirty="0" smtClean="0"/>
              <a:t>Quitting is one of the most important things a woman can do to improve her and her baby’s long-term health.</a:t>
            </a:r>
          </a:p>
          <a:p>
            <a:pPr marL="0" indent="0">
              <a:buNone/>
            </a:pPr>
            <a:endParaRPr lang="en-AU" sz="1400" i="1" dirty="0"/>
          </a:p>
          <a:p>
            <a:pPr marL="0" indent="0">
              <a:buNone/>
            </a:pPr>
            <a:r>
              <a:rPr lang="en-AU" sz="1400" i="1" dirty="0" smtClean="0"/>
              <a:t>Pregnancy is a good time to talk about smoking – women can be more motivated to quit.</a:t>
            </a:r>
          </a:p>
          <a:p>
            <a:pPr marL="0" indent="0">
              <a:buNone/>
            </a:pPr>
            <a:endParaRPr lang="en-AU" sz="1400" i="1" dirty="0"/>
          </a:p>
          <a:p>
            <a:pPr marL="0" indent="0">
              <a:buNone/>
            </a:pPr>
            <a:r>
              <a:rPr lang="en-AU" sz="1400" i="1" dirty="0" smtClean="0"/>
              <a:t>Engagement / rapport / trust is critical – but can take time – keep ‘tapping away’.</a:t>
            </a:r>
          </a:p>
          <a:p>
            <a:pPr marL="0" indent="0">
              <a:buNone/>
            </a:pPr>
            <a:endParaRPr lang="en-AU" sz="1400" i="1" dirty="0"/>
          </a:p>
          <a:p>
            <a:pPr marL="0" indent="0">
              <a:buNone/>
            </a:pPr>
            <a:r>
              <a:rPr lang="en-AU" sz="1400" i="1" dirty="0" smtClean="0"/>
              <a:t>Aboriginal women expect to be asked about smoking during pregnancy and offered support to quit.</a:t>
            </a:r>
          </a:p>
          <a:p>
            <a:pPr marL="0" indent="0">
              <a:buNone/>
            </a:pPr>
            <a:endParaRPr lang="en-AU" sz="1400" i="1" dirty="0"/>
          </a:p>
          <a:p>
            <a:pPr marL="0" indent="0">
              <a:buNone/>
            </a:pPr>
            <a:r>
              <a:rPr lang="en-AU" sz="1400" i="1" dirty="0"/>
              <a:t>Quitting usually </a:t>
            </a:r>
            <a:r>
              <a:rPr lang="en-AU" sz="1400" i="1" dirty="0" smtClean="0"/>
              <a:t>takes a few attempts </a:t>
            </a:r>
            <a:r>
              <a:rPr lang="en-AU" sz="1400" i="1" dirty="0"/>
              <a:t>– support from health professionals over time is important.</a:t>
            </a:r>
          </a:p>
          <a:p>
            <a:pPr marL="0" indent="0">
              <a:buNone/>
            </a:pPr>
            <a:endParaRPr lang="en-AU" sz="1400" i="1" dirty="0"/>
          </a:p>
        </p:txBody>
      </p:sp>
      <p:sp>
        <p:nvSpPr>
          <p:cNvPr id="6" name="Content Placeholder 3"/>
          <p:cNvSpPr txBox="1">
            <a:spLocks/>
          </p:cNvSpPr>
          <p:nvPr/>
        </p:nvSpPr>
        <p:spPr>
          <a:xfrm>
            <a:off x="4648200" y="1600204"/>
            <a:ext cx="4038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1400" i="1" dirty="0" smtClean="0"/>
              <a:t>The rate of smoking during pregnancy is higher for Aboriginal women.</a:t>
            </a:r>
          </a:p>
          <a:p>
            <a:pPr marL="0" indent="0">
              <a:buFont typeface="Arial" panose="020B0604020202020204" pitchFamily="34" charset="0"/>
              <a:buNone/>
            </a:pPr>
            <a:endParaRPr lang="en-AU" sz="1400" i="1" dirty="0" smtClean="0"/>
          </a:p>
          <a:p>
            <a:pPr marL="0" indent="0">
              <a:buFont typeface="Arial" panose="020B0604020202020204" pitchFamily="34" charset="0"/>
              <a:buNone/>
            </a:pPr>
            <a:r>
              <a:rPr lang="en-AU" sz="1400" i="1" dirty="0" smtClean="0"/>
              <a:t>Smoking in pregnancy increases the risk of miscarriage, prematurity, low birth weight, birth complications and health problems for the baby/child (e.g. respiratory issues, ear infections, behavioural issues).</a:t>
            </a:r>
          </a:p>
          <a:p>
            <a:pPr marL="0" indent="0">
              <a:buFont typeface="Arial" panose="020B0604020202020204" pitchFamily="34" charset="0"/>
              <a:buNone/>
            </a:pPr>
            <a:endParaRPr lang="en-AU" sz="1400" i="1" dirty="0" smtClean="0"/>
          </a:p>
          <a:p>
            <a:pPr marL="0" indent="0">
              <a:buFont typeface="Arial" panose="020B0604020202020204" pitchFamily="34" charset="0"/>
              <a:buNone/>
            </a:pPr>
            <a:r>
              <a:rPr lang="en-AU" sz="1400" i="1" dirty="0" smtClean="0"/>
              <a:t>It’s important to keep asking about smoking – a woman’s perspective can change over time. Continuing to offer quit support shows we care about the health of the woman, her baby, and her family.</a:t>
            </a:r>
            <a:endParaRPr lang="en-AU" sz="1400" i="1" dirty="0"/>
          </a:p>
        </p:txBody>
      </p:sp>
    </p:spTree>
    <p:extLst>
      <p:ext uri="{BB962C8B-B14F-4D97-AF65-F5344CB8AC3E}">
        <p14:creationId xmlns:p14="http://schemas.microsoft.com/office/powerpoint/2010/main" val="4231463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18F7547ED6CC4BA52395C158BB6980" ma:contentTypeVersion="3" ma:contentTypeDescription="Create a new document." ma:contentTypeScope="" ma:versionID="b5d269a8e6dd178c9ed92134967711e1">
  <xsd:schema xmlns:xsd="http://www.w3.org/2001/XMLSchema" xmlns:xs="http://www.w3.org/2001/XMLSchema" xmlns:p="http://schemas.microsoft.com/office/2006/metadata/properties" xmlns:ns1="http://schemas.microsoft.com/sharepoint/v3" targetNamespace="http://schemas.microsoft.com/office/2006/metadata/properties" ma:root="true" ma:fieldsID="db2847db76e0deed3e04c2c0d7d81d0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3344B1-6799-4948-845E-8889C450A9CA}"/>
</file>

<file path=customXml/itemProps2.xml><?xml version="1.0" encoding="utf-8"?>
<ds:datastoreItem xmlns:ds="http://schemas.openxmlformats.org/officeDocument/2006/customXml" ds:itemID="{2213F868-17F9-40D9-B1D2-206A386798D8}"/>
</file>

<file path=customXml/itemProps3.xml><?xml version="1.0" encoding="utf-8"?>
<ds:datastoreItem xmlns:ds="http://schemas.openxmlformats.org/officeDocument/2006/customXml" ds:itemID="{B96A1596-DF9B-4346-8ADC-DF4F73B74959}"/>
</file>

<file path=docProps/app.xml><?xml version="1.0" encoding="utf-8"?>
<Properties xmlns="http://schemas.openxmlformats.org/officeDocument/2006/extended-properties" xmlns:vt="http://schemas.openxmlformats.org/officeDocument/2006/docPropsVTypes">
  <TotalTime>802</TotalTime>
  <Words>12927</Words>
  <Application>Microsoft Office PowerPoint</Application>
  <PresentationFormat>On-screen Show (4:3)</PresentationFormat>
  <Paragraphs>1592</Paragraphs>
  <Slides>85</Slides>
  <Notes>85</Notes>
  <HiddenSlides>0</HiddenSlides>
  <MMClips>0</MMClips>
  <ScaleCrop>false</ScaleCrop>
  <HeadingPairs>
    <vt:vector size="4" baseType="variant">
      <vt:variant>
        <vt:lpstr>Theme</vt:lpstr>
      </vt:variant>
      <vt:variant>
        <vt:i4>6</vt:i4>
      </vt:variant>
      <vt:variant>
        <vt:lpstr>Slide Titles</vt:lpstr>
      </vt:variant>
      <vt:variant>
        <vt:i4>85</vt:i4>
      </vt:variant>
    </vt:vector>
  </HeadingPairs>
  <TitlesOfParts>
    <vt:vector size="91" baseType="lpstr">
      <vt:lpstr>Office Theme</vt:lpstr>
      <vt:lpstr>Custom Design</vt:lpstr>
      <vt:lpstr>1_Office Theme</vt:lpstr>
      <vt:lpstr>1_Custom Design</vt:lpstr>
      <vt:lpstr>2_Office Theme</vt:lpstr>
      <vt:lpstr>2_Custom Design</vt:lpstr>
      <vt:lpstr>Providing smoking cessation support for Aboriginal pregnant women and mothers</vt:lpstr>
      <vt:lpstr>Acknowledgement of Country</vt:lpstr>
      <vt:lpstr>INTRODUCTION TO  YARNING ABOUT QUITTING</vt:lpstr>
      <vt:lpstr>Why was Yarning about Quitting (YaQ) developed?</vt:lpstr>
      <vt:lpstr>What’s in the YaQ learning package?</vt:lpstr>
      <vt:lpstr>Who is the YaQ learning package for?</vt:lpstr>
      <vt:lpstr>YaQ builds on existing resources</vt:lpstr>
      <vt:lpstr>Yarning about Quitting DVD - Introduction</vt:lpstr>
      <vt:lpstr>Key messages</vt:lpstr>
      <vt:lpstr>Exploring challenges</vt:lpstr>
      <vt:lpstr>Common challenges</vt:lpstr>
      <vt:lpstr> What does research tell us? </vt:lpstr>
      <vt:lpstr> What does research tell us? </vt:lpstr>
      <vt:lpstr> Further reading </vt:lpstr>
      <vt:lpstr>Guidelines for treatment of smoking in pregnancy</vt:lpstr>
      <vt:lpstr> Guidelines for treatment of smoking in pregnancy </vt:lpstr>
      <vt:lpstr>General principles</vt:lpstr>
      <vt:lpstr>Nicotine Replacement Therapy</vt:lpstr>
      <vt:lpstr>Practical tips about NRT</vt:lpstr>
      <vt:lpstr> For further information on NRT  </vt:lpstr>
      <vt:lpstr>The importance of yarning</vt:lpstr>
      <vt:lpstr>Take a moment to think about….</vt:lpstr>
      <vt:lpstr>Yarning….</vt:lpstr>
      <vt:lpstr>Recognising culture and history</vt:lpstr>
      <vt:lpstr>Learning more</vt:lpstr>
      <vt:lpstr>Counselling skills</vt:lpstr>
      <vt:lpstr>Communication styles</vt:lpstr>
      <vt:lpstr>Some examples of a Directing Style include:</vt:lpstr>
      <vt:lpstr>PowerPoint Presentation</vt:lpstr>
      <vt:lpstr>The Righting Reflex</vt:lpstr>
      <vt:lpstr>Ambivalence</vt:lpstr>
      <vt:lpstr>Closed questions</vt:lpstr>
      <vt:lpstr>The type of information that open questions should provide</vt:lpstr>
      <vt:lpstr>How to adopt a following / guiding  style using OARS</vt:lpstr>
      <vt:lpstr>Benefits of open questions</vt:lpstr>
      <vt:lpstr>Affirm (A in OARS)</vt:lpstr>
      <vt:lpstr>Affirmation is not praise….</vt:lpstr>
      <vt:lpstr>Reflection or reflective listening  (R in OARS)</vt:lpstr>
      <vt:lpstr>Examples of reflective statements</vt:lpstr>
      <vt:lpstr>Summarising (S in OARS)</vt:lpstr>
      <vt:lpstr>PowerPoint Presentation</vt:lpstr>
      <vt:lpstr>PowerPoint Presentation</vt:lpstr>
      <vt:lpstr>PowerPoint Presentation</vt:lpstr>
      <vt:lpstr>Activity</vt:lpstr>
      <vt:lpstr>Yarning about Quitting  DVD Scenarios</vt:lpstr>
      <vt:lpstr>Putting learning into practice</vt:lpstr>
      <vt:lpstr>Scenario 1 - Chrissie</vt:lpstr>
      <vt:lpstr>Opening the conversation</vt:lpstr>
      <vt:lpstr>A good start</vt:lpstr>
      <vt:lpstr>Tracy might have said….</vt:lpstr>
      <vt:lpstr>Sharing information</vt:lpstr>
      <vt:lpstr>Chrissie – Scene 2</vt:lpstr>
      <vt:lpstr>What was done well</vt:lpstr>
      <vt:lpstr>What else might have assisted Chrissie?</vt:lpstr>
      <vt:lpstr>What else might have assisted Chrissie?</vt:lpstr>
      <vt:lpstr>But this is a booking-in appointment!</vt:lpstr>
      <vt:lpstr>Scenario 2 - Marlene</vt:lpstr>
      <vt:lpstr>What’s happened so far?</vt:lpstr>
      <vt:lpstr>Cues from Marlene</vt:lpstr>
      <vt:lpstr>Stress as a barrier to quitting</vt:lpstr>
      <vt:lpstr>Importance - confidence - readiness</vt:lpstr>
      <vt:lpstr>Importance - confidence - readiness</vt:lpstr>
      <vt:lpstr>PowerPoint Presentation</vt:lpstr>
      <vt:lpstr>A reminder about ‘praise’</vt:lpstr>
      <vt:lpstr>PowerPoint Presentation</vt:lpstr>
      <vt:lpstr>What was done well?</vt:lpstr>
      <vt:lpstr>What else could assist Marlene?</vt:lpstr>
      <vt:lpstr>What else could assist Marlene?</vt:lpstr>
      <vt:lpstr>What else could assist Marlene?</vt:lpstr>
      <vt:lpstr>PowerPoint Presentation</vt:lpstr>
      <vt:lpstr>PowerPoint Presentation</vt:lpstr>
      <vt:lpstr>Do you smoke?</vt:lpstr>
      <vt:lpstr>Scenario 3 - Lisa</vt:lpstr>
      <vt:lpstr>Some great examples</vt:lpstr>
      <vt:lpstr>Important information from Lisa</vt:lpstr>
      <vt:lpstr>Explore smoking triggers</vt:lpstr>
      <vt:lpstr>Tailoring NRT</vt:lpstr>
      <vt:lpstr>PowerPoint Presentation</vt:lpstr>
      <vt:lpstr>How did Skye and Sharan go?</vt:lpstr>
      <vt:lpstr>How did Skye and Sharan go?</vt:lpstr>
      <vt:lpstr>Wrapping up</vt:lpstr>
      <vt:lpstr>Questions?</vt:lpstr>
      <vt:lpstr>Thank you! </vt:lpstr>
      <vt:lpstr>Acknowledgements</vt:lpstr>
      <vt:lpstr>References</vt:lpstr>
    </vt:vector>
  </TitlesOfParts>
  <Company>NSW Ministry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Yarning about quiting - Presentation</dc:title>
  <dc:creator>RAY, Anita</dc:creator>
  <cp:lastModifiedBy>ANG, Pei</cp:lastModifiedBy>
  <cp:revision>113</cp:revision>
  <cp:lastPrinted>2015-07-29T02:18:57Z</cp:lastPrinted>
  <dcterms:created xsi:type="dcterms:W3CDTF">2015-06-11T01:10:01Z</dcterms:created>
  <dcterms:modified xsi:type="dcterms:W3CDTF">2016-07-28T00:20:22Z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0x0101006D18F7547ED6CC4BA52395C158BB6980</vt:lpwstr>
  </property>
</Properties>
</file>