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723" r:id="rId4"/>
    <p:sldMasterId id="2147483710" r:id="rId5"/>
    <p:sldMasterId id="2147483699" r:id="rId6"/>
    <p:sldMasterId id="2147483686" r:id="rId7"/>
    <p:sldMasterId id="2147483661" r:id="rId8"/>
    <p:sldMasterId id="2147483673" r:id="rId9"/>
  </p:sldMasterIdLst>
  <p:notesMasterIdLst>
    <p:notesMasterId r:id="rId101"/>
  </p:notesMasterIdLst>
  <p:handoutMasterIdLst>
    <p:handoutMasterId r:id="rId102"/>
  </p:handoutMasterIdLst>
  <p:sldIdLst>
    <p:sldId id="463" r:id="rId10"/>
    <p:sldId id="299" r:id="rId11"/>
    <p:sldId id="304" r:id="rId12"/>
    <p:sldId id="301" r:id="rId13"/>
    <p:sldId id="464" r:id="rId14"/>
    <p:sldId id="465" r:id="rId15"/>
    <p:sldId id="315" r:id="rId16"/>
    <p:sldId id="466" r:id="rId17"/>
    <p:sldId id="450" r:id="rId18"/>
    <p:sldId id="317" r:id="rId19"/>
    <p:sldId id="467" r:id="rId20"/>
    <p:sldId id="320" r:id="rId21"/>
    <p:sldId id="321" r:id="rId22"/>
    <p:sldId id="323" r:id="rId23"/>
    <p:sldId id="324" r:id="rId24"/>
    <p:sldId id="318" r:id="rId25"/>
    <p:sldId id="326" r:id="rId26"/>
    <p:sldId id="468" r:id="rId27"/>
    <p:sldId id="327" r:id="rId28"/>
    <p:sldId id="328" r:id="rId29"/>
    <p:sldId id="330" r:id="rId30"/>
    <p:sldId id="454" r:id="rId31"/>
    <p:sldId id="455" r:id="rId32"/>
    <p:sldId id="453" r:id="rId33"/>
    <p:sldId id="451" r:id="rId34"/>
    <p:sldId id="331" r:id="rId35"/>
    <p:sldId id="473" r:id="rId36"/>
    <p:sldId id="333" r:id="rId37"/>
    <p:sldId id="334" r:id="rId38"/>
    <p:sldId id="337" r:id="rId39"/>
    <p:sldId id="338" r:id="rId40"/>
    <p:sldId id="342" r:id="rId41"/>
    <p:sldId id="343" r:id="rId42"/>
    <p:sldId id="355" r:id="rId43"/>
    <p:sldId id="357" r:id="rId44"/>
    <p:sldId id="358" r:id="rId45"/>
    <p:sldId id="362" r:id="rId46"/>
    <p:sldId id="365" r:id="rId47"/>
    <p:sldId id="366" r:id="rId48"/>
    <p:sldId id="470" r:id="rId49"/>
    <p:sldId id="368" r:id="rId50"/>
    <p:sldId id="371" r:id="rId51"/>
    <p:sldId id="373" r:id="rId52"/>
    <p:sldId id="372" r:id="rId53"/>
    <p:sldId id="375" r:id="rId54"/>
    <p:sldId id="374" r:id="rId55"/>
    <p:sldId id="377" r:id="rId56"/>
    <p:sldId id="378" r:id="rId57"/>
    <p:sldId id="379" r:id="rId58"/>
    <p:sldId id="380" r:id="rId59"/>
    <p:sldId id="381" r:id="rId60"/>
    <p:sldId id="382" r:id="rId61"/>
    <p:sldId id="385" r:id="rId62"/>
    <p:sldId id="391" r:id="rId63"/>
    <p:sldId id="392" r:id="rId64"/>
    <p:sldId id="403" r:id="rId65"/>
    <p:sldId id="471" r:id="rId66"/>
    <p:sldId id="405" r:id="rId67"/>
    <p:sldId id="469" r:id="rId68"/>
    <p:sldId id="346" r:id="rId69"/>
    <p:sldId id="457" r:id="rId70"/>
    <p:sldId id="352" r:id="rId71"/>
    <p:sldId id="353" r:id="rId72"/>
    <p:sldId id="347" r:id="rId73"/>
    <p:sldId id="386" r:id="rId74"/>
    <p:sldId id="344" r:id="rId75"/>
    <p:sldId id="387" r:id="rId76"/>
    <p:sldId id="390" r:id="rId77"/>
    <p:sldId id="406" r:id="rId78"/>
    <p:sldId id="407" r:id="rId79"/>
    <p:sldId id="409" r:id="rId80"/>
    <p:sldId id="411" r:id="rId81"/>
    <p:sldId id="414" r:id="rId82"/>
    <p:sldId id="413" r:id="rId83"/>
    <p:sldId id="412" r:id="rId84"/>
    <p:sldId id="417" r:id="rId85"/>
    <p:sldId id="428" r:id="rId86"/>
    <p:sldId id="418" r:id="rId87"/>
    <p:sldId id="399" r:id="rId88"/>
    <p:sldId id="398" r:id="rId89"/>
    <p:sldId id="415" r:id="rId90"/>
    <p:sldId id="460" r:id="rId91"/>
    <p:sldId id="472" r:id="rId92"/>
    <p:sldId id="425" r:id="rId93"/>
    <p:sldId id="420" r:id="rId94"/>
    <p:sldId id="416" r:id="rId95"/>
    <p:sldId id="436" r:id="rId96"/>
    <p:sldId id="441" r:id="rId97"/>
    <p:sldId id="437" r:id="rId98"/>
    <p:sldId id="443" r:id="rId99"/>
    <p:sldId id="474" r:id="rId100"/>
  </p:sldIdLst>
  <p:sldSz cx="8640763" cy="6483350"/>
  <p:notesSz cx="7099300" cy="10234613"/>
  <p:defaultTex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042">
          <p15:clr>
            <a:srgbClr val="A4A3A4"/>
          </p15:clr>
        </p15:guide>
        <p15:guide id="2" pos="2721">
          <p15:clr>
            <a:srgbClr val="A4A3A4"/>
          </p15:clr>
        </p15:guide>
        <p15:guide id="3" pos="2722">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01" userDrawn="1">
          <p15:clr>
            <a:srgbClr val="A4A3A4"/>
          </p15:clr>
        </p15:guide>
        <p15:guide id="3" orient="horz" pos="3224">
          <p15:clr>
            <a:srgbClr val="A4A3A4"/>
          </p15:clr>
        </p15:guide>
        <p15:guide id="4"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33"/>
    <a:srgbClr val="000000"/>
    <a:srgbClr val="FF6600"/>
    <a:srgbClr val="133880"/>
    <a:srgbClr val="FFFF00"/>
    <a:srgbClr val="029AFF"/>
    <a:srgbClr val="FCFE9E"/>
    <a:srgbClr val="8FA9D1"/>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0987" autoAdjust="0"/>
  </p:normalViewPr>
  <p:slideViewPr>
    <p:cSldViewPr>
      <p:cViewPr varScale="1">
        <p:scale>
          <a:sx n="108" d="100"/>
          <a:sy n="108" d="100"/>
        </p:scale>
        <p:origin x="-1830" y="-96"/>
      </p:cViewPr>
      <p:guideLst>
        <p:guide orient="horz" pos="2042"/>
        <p:guide pos="2721"/>
        <p:guide pos="2722"/>
      </p:guideLst>
    </p:cSldViewPr>
  </p:slideViewPr>
  <p:outlineViewPr>
    <p:cViewPr>
      <p:scale>
        <a:sx n="33" d="100"/>
        <a:sy n="33" d="100"/>
      </p:scale>
      <p:origin x="0" y="-51688"/>
    </p:cViewPr>
  </p:outlineViewPr>
  <p:notesTextViewPr>
    <p:cViewPr>
      <p:scale>
        <a:sx n="100" d="100"/>
        <a:sy n="100" d="100"/>
      </p:scale>
      <p:origin x="0" y="0"/>
    </p:cViewPr>
  </p:notesTextViewPr>
  <p:sorterViewPr>
    <p:cViewPr>
      <p:scale>
        <a:sx n="66" d="100"/>
        <a:sy n="66" d="100"/>
      </p:scale>
      <p:origin x="0" y="-4820"/>
    </p:cViewPr>
  </p:sorterViewPr>
  <p:notesViewPr>
    <p:cSldViewPr>
      <p:cViewPr varScale="1">
        <p:scale>
          <a:sx n="46" d="100"/>
          <a:sy n="46" d="100"/>
        </p:scale>
        <p:origin x="2764" y="36"/>
      </p:cViewPr>
      <p:guideLst>
        <p:guide orient="horz" pos="3127"/>
        <p:guide orient="horz" pos="3224"/>
        <p:guide pos="2101"/>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2"/>
            <a:ext cx="3076473" cy="511731"/>
          </a:xfrm>
          <a:prstGeom prst="rect">
            <a:avLst/>
          </a:prstGeom>
          <a:noFill/>
          <a:ln w="12700" cap="sq">
            <a:noFill/>
            <a:miter lim="800000"/>
            <a:headEnd type="none" w="sm" len="sm"/>
            <a:tailEnd type="none" w="sm" len="sm"/>
          </a:ln>
          <a:effectLst/>
        </p:spPr>
        <p:txBody>
          <a:bodyPr vert="horz" wrap="square" lIns="99015" tIns="49508" rIns="99015" bIns="49508" numCol="1" anchor="t" anchorCtr="0" compatLnSpc="1">
            <a:prstTxWarp prst="textNoShape">
              <a:avLst/>
            </a:prstTxWarp>
          </a:bodyPr>
          <a:lstStyle>
            <a:lvl1pPr defTabSz="990825" eaLnBrk="0" hangingPunct="0">
              <a:defRPr sz="1000">
                <a:latin typeface="Arial" charset="0"/>
              </a:defRPr>
            </a:lvl1pPr>
          </a:lstStyle>
          <a:p>
            <a:pPr>
              <a:defRPr/>
            </a:pPr>
            <a:endParaRPr lang="en-AU"/>
          </a:p>
        </p:txBody>
      </p:sp>
      <p:sp>
        <p:nvSpPr>
          <p:cNvPr id="20483" name="Rectangle 3"/>
          <p:cNvSpPr>
            <a:spLocks noGrp="1" noChangeArrowheads="1"/>
          </p:cNvSpPr>
          <p:nvPr>
            <p:ph type="dt" sz="quarter" idx="1"/>
          </p:nvPr>
        </p:nvSpPr>
        <p:spPr bwMode="auto">
          <a:xfrm>
            <a:off x="4022831" y="2"/>
            <a:ext cx="3076472" cy="511731"/>
          </a:xfrm>
          <a:prstGeom prst="rect">
            <a:avLst/>
          </a:prstGeom>
          <a:noFill/>
          <a:ln w="12700" cap="sq">
            <a:noFill/>
            <a:miter lim="800000"/>
            <a:headEnd type="none" w="sm" len="sm"/>
            <a:tailEnd type="none" w="sm" len="sm"/>
          </a:ln>
          <a:effectLst/>
        </p:spPr>
        <p:txBody>
          <a:bodyPr vert="horz" wrap="square" lIns="99015" tIns="49508" rIns="99015" bIns="49508" numCol="1" anchor="t" anchorCtr="0" compatLnSpc="1">
            <a:prstTxWarp prst="textNoShape">
              <a:avLst/>
            </a:prstTxWarp>
          </a:bodyPr>
          <a:lstStyle>
            <a:lvl1pPr algn="r" defTabSz="990825" eaLnBrk="0" hangingPunct="0">
              <a:defRPr sz="1000">
                <a:latin typeface="Arial" charset="0"/>
              </a:defRPr>
            </a:lvl1pPr>
          </a:lstStyle>
          <a:p>
            <a:pPr>
              <a:defRPr/>
            </a:pPr>
            <a:endParaRPr lang="en-AU"/>
          </a:p>
        </p:txBody>
      </p:sp>
      <p:sp>
        <p:nvSpPr>
          <p:cNvPr id="20484" name="Rectangle 4"/>
          <p:cNvSpPr>
            <a:spLocks noGrp="1" noChangeArrowheads="1"/>
          </p:cNvSpPr>
          <p:nvPr>
            <p:ph type="ftr" sz="quarter" idx="2"/>
          </p:nvPr>
        </p:nvSpPr>
        <p:spPr bwMode="auto">
          <a:xfrm>
            <a:off x="2" y="9722886"/>
            <a:ext cx="3076473" cy="511731"/>
          </a:xfrm>
          <a:prstGeom prst="rect">
            <a:avLst/>
          </a:prstGeom>
          <a:noFill/>
          <a:ln w="12700" cap="sq">
            <a:noFill/>
            <a:miter lim="800000"/>
            <a:headEnd type="none" w="sm" len="sm"/>
            <a:tailEnd type="none" w="sm" len="sm"/>
          </a:ln>
          <a:effectLst/>
        </p:spPr>
        <p:txBody>
          <a:bodyPr vert="horz" wrap="square" lIns="99015" tIns="49508" rIns="99015" bIns="49508" numCol="1" anchor="b" anchorCtr="0" compatLnSpc="1">
            <a:prstTxWarp prst="textNoShape">
              <a:avLst/>
            </a:prstTxWarp>
          </a:bodyPr>
          <a:lstStyle>
            <a:lvl1pPr defTabSz="990825" eaLnBrk="0" hangingPunct="0">
              <a:defRPr sz="1000">
                <a:latin typeface="Arial" charset="0"/>
              </a:defRPr>
            </a:lvl1pPr>
          </a:lstStyle>
          <a:p>
            <a:pPr>
              <a:defRPr/>
            </a:pPr>
            <a:endParaRPr lang="en-AU"/>
          </a:p>
        </p:txBody>
      </p:sp>
      <p:sp>
        <p:nvSpPr>
          <p:cNvPr id="20485" name="Rectangle 5"/>
          <p:cNvSpPr>
            <a:spLocks noGrp="1" noChangeArrowheads="1"/>
          </p:cNvSpPr>
          <p:nvPr>
            <p:ph type="sldNum" sz="quarter" idx="3"/>
          </p:nvPr>
        </p:nvSpPr>
        <p:spPr bwMode="auto">
          <a:xfrm>
            <a:off x="4022831" y="9722886"/>
            <a:ext cx="3076472" cy="511731"/>
          </a:xfrm>
          <a:prstGeom prst="rect">
            <a:avLst/>
          </a:prstGeom>
          <a:noFill/>
          <a:ln w="12700" cap="sq">
            <a:noFill/>
            <a:miter lim="800000"/>
            <a:headEnd type="none" w="sm" len="sm"/>
            <a:tailEnd type="none" w="sm" len="sm"/>
          </a:ln>
          <a:effectLst/>
        </p:spPr>
        <p:txBody>
          <a:bodyPr vert="horz" wrap="square" lIns="99015" tIns="49508" rIns="99015" bIns="49508" numCol="1" anchor="b" anchorCtr="0" compatLnSpc="1">
            <a:prstTxWarp prst="textNoShape">
              <a:avLst/>
            </a:prstTxWarp>
          </a:bodyPr>
          <a:lstStyle>
            <a:lvl1pPr algn="r" defTabSz="990825" eaLnBrk="0" hangingPunct="0">
              <a:defRPr sz="1000">
                <a:latin typeface="Arial" charset="0"/>
              </a:defRPr>
            </a:lvl1pPr>
          </a:lstStyle>
          <a:p>
            <a:pPr>
              <a:defRPr/>
            </a:pPr>
            <a:fld id="{BF7D5D7B-D3E8-4ED9-866E-E133292F2E19}" type="slidenum">
              <a:rPr lang="en-AU"/>
              <a:pPr>
                <a:defRPr/>
              </a:pPr>
              <a:t>‹#›</a:t>
            </a:fld>
            <a:endParaRPr lang="en-AU"/>
          </a:p>
        </p:txBody>
      </p:sp>
    </p:spTree>
    <p:extLst>
      <p:ext uri="{BB962C8B-B14F-4D97-AF65-F5344CB8AC3E}">
        <p14:creationId xmlns:p14="http://schemas.microsoft.com/office/powerpoint/2010/main" val="37598583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 y="2"/>
            <a:ext cx="3076473" cy="511731"/>
          </a:xfrm>
          <a:prstGeom prst="rect">
            <a:avLst/>
          </a:prstGeom>
          <a:noFill/>
          <a:ln w="12700" cap="sq">
            <a:noFill/>
            <a:miter lim="800000"/>
            <a:headEnd type="none" w="sm" len="sm"/>
            <a:tailEnd type="none" w="sm" len="sm"/>
          </a:ln>
          <a:effectLst/>
        </p:spPr>
        <p:txBody>
          <a:bodyPr vert="horz" wrap="square" lIns="99015" tIns="49508" rIns="99015" bIns="49508" numCol="1" anchor="t" anchorCtr="0" compatLnSpc="1">
            <a:prstTxWarp prst="textNoShape">
              <a:avLst/>
            </a:prstTxWarp>
          </a:bodyPr>
          <a:lstStyle>
            <a:lvl1pPr defTabSz="990825" eaLnBrk="0" hangingPunct="0">
              <a:defRPr sz="1000">
                <a:latin typeface="Arial" charset="0"/>
              </a:defRPr>
            </a:lvl1pPr>
          </a:lstStyle>
          <a:p>
            <a:pPr>
              <a:defRPr/>
            </a:pPr>
            <a:endParaRPr lang="en-AU"/>
          </a:p>
        </p:txBody>
      </p:sp>
      <p:sp>
        <p:nvSpPr>
          <p:cNvPr id="5123" name="Rectangle 3"/>
          <p:cNvSpPr>
            <a:spLocks noGrp="1" noRot="1" noChangeAspect="1" noChangeArrowheads="1"/>
          </p:cNvSpPr>
          <p:nvPr>
            <p:ph type="sldImg" idx="2"/>
          </p:nvPr>
        </p:nvSpPr>
        <p:spPr bwMode="auto">
          <a:xfrm>
            <a:off x="990600" y="768350"/>
            <a:ext cx="5118100" cy="3840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946356" y="4861443"/>
            <a:ext cx="5206591" cy="4605576"/>
          </a:xfrm>
          <a:prstGeom prst="rect">
            <a:avLst/>
          </a:prstGeom>
          <a:noFill/>
          <a:ln w="12700" cap="sq">
            <a:noFill/>
            <a:miter lim="800000"/>
            <a:headEnd type="none" w="sm" len="sm"/>
            <a:tailEnd type="none" w="sm" len="sm"/>
          </a:ln>
          <a:effectLst/>
        </p:spPr>
        <p:txBody>
          <a:bodyPr vert="horz" wrap="square" lIns="99015" tIns="49508" rIns="99015" bIns="49508"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053" name="Rectangle 5"/>
          <p:cNvSpPr>
            <a:spLocks noGrp="1" noChangeArrowheads="1"/>
          </p:cNvSpPr>
          <p:nvPr>
            <p:ph type="dt" idx="1"/>
          </p:nvPr>
        </p:nvSpPr>
        <p:spPr bwMode="auto">
          <a:xfrm>
            <a:off x="4022831" y="2"/>
            <a:ext cx="3076472" cy="511731"/>
          </a:xfrm>
          <a:prstGeom prst="rect">
            <a:avLst/>
          </a:prstGeom>
          <a:noFill/>
          <a:ln w="12700" cap="sq">
            <a:noFill/>
            <a:miter lim="800000"/>
            <a:headEnd type="none" w="sm" len="sm"/>
            <a:tailEnd type="none" w="sm" len="sm"/>
          </a:ln>
          <a:effectLst/>
        </p:spPr>
        <p:txBody>
          <a:bodyPr vert="horz" wrap="square" lIns="99015" tIns="49508" rIns="99015" bIns="49508" numCol="1" anchor="t" anchorCtr="0" compatLnSpc="1">
            <a:prstTxWarp prst="textNoShape">
              <a:avLst/>
            </a:prstTxWarp>
          </a:bodyPr>
          <a:lstStyle>
            <a:lvl1pPr algn="r" defTabSz="990825" eaLnBrk="0" hangingPunct="0">
              <a:defRPr sz="1000">
                <a:latin typeface="Arial" charset="0"/>
              </a:defRPr>
            </a:lvl1pPr>
          </a:lstStyle>
          <a:p>
            <a:pPr>
              <a:defRPr/>
            </a:pPr>
            <a:endParaRPr lang="en-AU"/>
          </a:p>
        </p:txBody>
      </p:sp>
      <p:sp>
        <p:nvSpPr>
          <p:cNvPr id="2054" name="Rectangle 6"/>
          <p:cNvSpPr>
            <a:spLocks noGrp="1" noChangeArrowheads="1"/>
          </p:cNvSpPr>
          <p:nvPr>
            <p:ph type="ftr" sz="quarter" idx="4"/>
          </p:nvPr>
        </p:nvSpPr>
        <p:spPr bwMode="auto">
          <a:xfrm>
            <a:off x="2" y="9722886"/>
            <a:ext cx="3076473" cy="511731"/>
          </a:xfrm>
          <a:prstGeom prst="rect">
            <a:avLst/>
          </a:prstGeom>
          <a:noFill/>
          <a:ln w="12700" cap="sq">
            <a:noFill/>
            <a:miter lim="800000"/>
            <a:headEnd type="none" w="sm" len="sm"/>
            <a:tailEnd type="none" w="sm" len="sm"/>
          </a:ln>
          <a:effectLst/>
        </p:spPr>
        <p:txBody>
          <a:bodyPr vert="horz" wrap="square" lIns="99015" tIns="49508" rIns="99015" bIns="49508" numCol="1" anchor="b" anchorCtr="0" compatLnSpc="1">
            <a:prstTxWarp prst="textNoShape">
              <a:avLst/>
            </a:prstTxWarp>
          </a:bodyPr>
          <a:lstStyle>
            <a:lvl1pPr defTabSz="990825" eaLnBrk="0" hangingPunct="0">
              <a:defRPr sz="1000">
                <a:latin typeface="Arial" charset="0"/>
              </a:defRPr>
            </a:lvl1pPr>
          </a:lstStyle>
          <a:p>
            <a:pPr>
              <a:defRPr/>
            </a:pPr>
            <a:endParaRPr lang="en-AU"/>
          </a:p>
        </p:txBody>
      </p:sp>
      <p:sp>
        <p:nvSpPr>
          <p:cNvPr id="2055" name="Rectangle 7"/>
          <p:cNvSpPr>
            <a:spLocks noGrp="1" noChangeArrowheads="1"/>
          </p:cNvSpPr>
          <p:nvPr>
            <p:ph type="sldNum" sz="quarter" idx="5"/>
          </p:nvPr>
        </p:nvSpPr>
        <p:spPr bwMode="auto">
          <a:xfrm>
            <a:off x="4022831" y="9722886"/>
            <a:ext cx="3076472" cy="511731"/>
          </a:xfrm>
          <a:prstGeom prst="rect">
            <a:avLst/>
          </a:prstGeom>
          <a:noFill/>
          <a:ln w="12700" cap="sq">
            <a:noFill/>
            <a:miter lim="800000"/>
            <a:headEnd type="none" w="sm" len="sm"/>
            <a:tailEnd type="none" w="sm" len="sm"/>
          </a:ln>
          <a:effectLst/>
        </p:spPr>
        <p:txBody>
          <a:bodyPr vert="horz" wrap="square" lIns="99015" tIns="49508" rIns="99015" bIns="49508" numCol="1" anchor="b" anchorCtr="0" compatLnSpc="1">
            <a:prstTxWarp prst="textNoShape">
              <a:avLst/>
            </a:prstTxWarp>
          </a:bodyPr>
          <a:lstStyle>
            <a:lvl1pPr algn="r" defTabSz="990825" eaLnBrk="0" hangingPunct="0">
              <a:defRPr sz="1000">
                <a:latin typeface="Arial" charset="0"/>
              </a:defRPr>
            </a:lvl1pPr>
          </a:lstStyle>
          <a:p>
            <a:pPr>
              <a:defRPr/>
            </a:pPr>
            <a:fld id="{4EAA0AE6-38EE-4185-A4D4-0E3BA2208BEA}" type="slidenum">
              <a:rPr lang="en-AU"/>
              <a:pPr>
                <a:defRPr/>
              </a:pPr>
              <a:t>‹#›</a:t>
            </a:fld>
            <a:endParaRPr lang="en-AU"/>
          </a:p>
        </p:txBody>
      </p:sp>
    </p:spTree>
    <p:extLst>
      <p:ext uri="{BB962C8B-B14F-4D97-AF65-F5344CB8AC3E}">
        <p14:creationId xmlns:p14="http://schemas.microsoft.com/office/powerpoint/2010/main" val="506045850"/>
      </p:ext>
    </p:extLst>
  </p:cSld>
  <p:clrMap bg1="lt1" tx1="dk1" bg2="lt2" tx2="dk2" accent1="accent1" accent2="accent2" accent3="accent3" accent4="accent4" accent5="accent5" accent6="accent6" hlink="hlink" folHlink="folHlink"/>
  <p:hf hdr="0" dt="0"/>
  <p:notesStyle>
    <a:lvl1pPr marL="95250" indent="-95250" algn="l" rtl="0" eaLnBrk="0" fontAlgn="base" hangingPunct="0">
      <a:spcBef>
        <a:spcPct val="30000"/>
      </a:spcBef>
      <a:spcAft>
        <a:spcPct val="0"/>
      </a:spcAft>
      <a:buChar char="•"/>
      <a:defRPr kumimoji="1" sz="1000" kern="1200">
        <a:solidFill>
          <a:schemeClr val="tx1"/>
        </a:solidFill>
        <a:latin typeface="Arial" charset="0"/>
        <a:ea typeface="+mn-ea"/>
        <a:cs typeface="+mn-cs"/>
      </a:defRPr>
    </a:lvl1pPr>
    <a:lvl2pPr marL="379413" indent="-93663" algn="l" rtl="0" eaLnBrk="0" fontAlgn="base" hangingPunct="0">
      <a:spcBef>
        <a:spcPct val="30000"/>
      </a:spcBef>
      <a:spcAft>
        <a:spcPct val="0"/>
      </a:spcAft>
      <a:buChar char="•"/>
      <a:defRPr kumimoji="1" sz="1000" kern="1200">
        <a:solidFill>
          <a:schemeClr val="tx1"/>
        </a:solidFill>
        <a:latin typeface="Arial" charset="0"/>
        <a:ea typeface="+mn-ea"/>
        <a:cs typeface="+mn-cs"/>
      </a:defRPr>
    </a:lvl2pPr>
    <a:lvl3pPr marL="717550" indent="-147638" algn="l" rtl="0" eaLnBrk="0" fontAlgn="base" hangingPunct="0">
      <a:spcBef>
        <a:spcPct val="30000"/>
      </a:spcBef>
      <a:spcAft>
        <a:spcPct val="0"/>
      </a:spcAft>
      <a:buChar char="•"/>
      <a:defRPr kumimoji="1" sz="1000" kern="1200">
        <a:solidFill>
          <a:schemeClr val="tx1"/>
        </a:solidFill>
        <a:latin typeface="Arial" charset="0"/>
        <a:ea typeface="+mn-ea"/>
        <a:cs typeface="+mn-cs"/>
      </a:defRPr>
    </a:lvl3pPr>
    <a:lvl4pPr marL="1004888" indent="-96838" algn="l" rtl="0" eaLnBrk="0" fontAlgn="base" hangingPunct="0">
      <a:spcBef>
        <a:spcPct val="30000"/>
      </a:spcBef>
      <a:spcAft>
        <a:spcPct val="0"/>
      </a:spcAft>
      <a:buChar char="•"/>
      <a:defRPr kumimoji="1" sz="1000" kern="1200">
        <a:solidFill>
          <a:schemeClr val="tx1"/>
        </a:solidFill>
        <a:latin typeface="Arial" charset="0"/>
        <a:ea typeface="+mn-ea"/>
        <a:cs typeface="+mn-cs"/>
      </a:defRPr>
    </a:lvl4pPr>
    <a:lvl5pPr marL="1330325" indent="-134938" algn="l" rtl="0" eaLnBrk="0" fontAlgn="base" hangingPunct="0">
      <a:spcBef>
        <a:spcPct val="30000"/>
      </a:spcBef>
      <a:spcAft>
        <a:spcPct val="0"/>
      </a:spcAft>
      <a:buChar char="•"/>
      <a:defRPr kumimoji="1"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90983" eaLnBrk="0" hangingPunct="0">
              <a:spcBef>
                <a:spcPct val="30000"/>
              </a:spcBef>
              <a:buChar char="•"/>
              <a:defRPr kumimoji="1" sz="1000">
                <a:solidFill>
                  <a:schemeClr val="tx1"/>
                </a:solidFill>
                <a:latin typeface="Arial" charset="0"/>
              </a:defRPr>
            </a:lvl1pPr>
            <a:lvl2pPr marL="764053" indent="-293867" defTabSz="990983" eaLnBrk="0" hangingPunct="0">
              <a:spcBef>
                <a:spcPct val="30000"/>
              </a:spcBef>
              <a:buChar char="•"/>
              <a:defRPr kumimoji="1" sz="1000">
                <a:solidFill>
                  <a:schemeClr val="tx1"/>
                </a:solidFill>
                <a:latin typeface="Arial" charset="0"/>
              </a:defRPr>
            </a:lvl2pPr>
            <a:lvl3pPr marL="1175466" indent="-235093" defTabSz="990983" eaLnBrk="0" hangingPunct="0">
              <a:spcBef>
                <a:spcPct val="30000"/>
              </a:spcBef>
              <a:buChar char="•"/>
              <a:defRPr kumimoji="1" sz="1000">
                <a:solidFill>
                  <a:schemeClr val="tx1"/>
                </a:solidFill>
                <a:latin typeface="Arial" charset="0"/>
              </a:defRPr>
            </a:lvl3pPr>
            <a:lvl4pPr marL="1645653" indent="-235093" defTabSz="990983" eaLnBrk="0" hangingPunct="0">
              <a:spcBef>
                <a:spcPct val="30000"/>
              </a:spcBef>
              <a:buChar char="•"/>
              <a:defRPr kumimoji="1" sz="1000">
                <a:solidFill>
                  <a:schemeClr val="tx1"/>
                </a:solidFill>
                <a:latin typeface="Arial" charset="0"/>
              </a:defRPr>
            </a:lvl4pPr>
            <a:lvl5pPr marL="2115839" indent="-235093" defTabSz="990983" eaLnBrk="0" hangingPunct="0">
              <a:spcBef>
                <a:spcPct val="30000"/>
              </a:spcBef>
              <a:buChar char="•"/>
              <a:defRPr kumimoji="1" sz="1000">
                <a:solidFill>
                  <a:schemeClr val="tx1"/>
                </a:solidFill>
                <a:latin typeface="Arial" charset="0"/>
              </a:defRPr>
            </a:lvl5pPr>
            <a:lvl6pPr marL="2586024" indent="-235093" defTabSz="990983" eaLnBrk="0" fontAlgn="base" hangingPunct="0">
              <a:spcBef>
                <a:spcPct val="30000"/>
              </a:spcBef>
              <a:spcAft>
                <a:spcPct val="0"/>
              </a:spcAft>
              <a:buChar char="•"/>
              <a:defRPr kumimoji="1" sz="1000">
                <a:solidFill>
                  <a:schemeClr val="tx1"/>
                </a:solidFill>
                <a:latin typeface="Arial" charset="0"/>
              </a:defRPr>
            </a:lvl6pPr>
            <a:lvl7pPr marL="3056210" indent="-235093" defTabSz="990983" eaLnBrk="0" fontAlgn="base" hangingPunct="0">
              <a:spcBef>
                <a:spcPct val="30000"/>
              </a:spcBef>
              <a:spcAft>
                <a:spcPct val="0"/>
              </a:spcAft>
              <a:buChar char="•"/>
              <a:defRPr kumimoji="1" sz="1000">
                <a:solidFill>
                  <a:schemeClr val="tx1"/>
                </a:solidFill>
                <a:latin typeface="Arial" charset="0"/>
              </a:defRPr>
            </a:lvl7pPr>
            <a:lvl8pPr marL="3526397" indent="-235093" defTabSz="990983" eaLnBrk="0" fontAlgn="base" hangingPunct="0">
              <a:spcBef>
                <a:spcPct val="30000"/>
              </a:spcBef>
              <a:spcAft>
                <a:spcPct val="0"/>
              </a:spcAft>
              <a:buChar char="•"/>
              <a:defRPr kumimoji="1" sz="1000">
                <a:solidFill>
                  <a:schemeClr val="tx1"/>
                </a:solidFill>
                <a:latin typeface="Arial" charset="0"/>
              </a:defRPr>
            </a:lvl8pPr>
            <a:lvl9pPr marL="3996583" indent="-235093" defTabSz="990983" eaLnBrk="0" fontAlgn="base" hangingPunct="0">
              <a:spcBef>
                <a:spcPct val="30000"/>
              </a:spcBef>
              <a:spcAft>
                <a:spcPct val="0"/>
              </a:spcAft>
              <a:buChar char="•"/>
              <a:defRPr kumimoji="1" sz="1000">
                <a:solidFill>
                  <a:schemeClr val="tx1"/>
                </a:solidFill>
                <a:latin typeface="Arial" charset="0"/>
              </a:defRPr>
            </a:lvl9pPr>
          </a:lstStyle>
          <a:p>
            <a:pPr>
              <a:spcBef>
                <a:spcPct val="0"/>
              </a:spcBef>
              <a:buFontTx/>
              <a:buNone/>
            </a:pPr>
            <a:fld id="{61ADA553-A3D9-4AAE-9B89-BC6A15A129C8}" type="slidenum">
              <a:rPr kumimoji="0" lang="en-AU" altLang="en-US">
                <a:solidFill>
                  <a:prstClr val="black"/>
                </a:solidFill>
              </a:rPr>
              <a:pPr>
                <a:spcBef>
                  <a:spcPct val="0"/>
                </a:spcBef>
                <a:buFontTx/>
                <a:buNone/>
              </a:pPr>
              <a:t>0</a:t>
            </a:fld>
            <a:endParaRPr kumimoji="0" lang="en-AU" altLang="en-US">
              <a:solidFill>
                <a:prstClr val="black"/>
              </a:solidFill>
            </a:endParaRPr>
          </a:p>
        </p:txBody>
      </p:sp>
      <p:sp>
        <p:nvSpPr>
          <p:cNvPr id="6147" name="Rectangle 2"/>
          <p:cNvSpPr>
            <a:spLocks noGrp="1" noRot="1" noChangeAspect="1" noChangeArrowheads="1" noTextEdit="1"/>
          </p:cNvSpPr>
          <p:nvPr>
            <p:ph type="sldImg"/>
          </p:nvPr>
        </p:nvSpPr>
        <p:spPr>
          <a:xfrm>
            <a:off x="990600" y="768350"/>
            <a:ext cx="5118100" cy="3840163"/>
          </a:xfrm>
          <a:ln/>
        </p:spPr>
      </p:sp>
      <p:sp>
        <p:nvSpPr>
          <p:cNvPr id="6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
        <p:nvSpPr>
          <p:cNvPr id="2" name="Footer Placeholder 1"/>
          <p:cNvSpPr>
            <a:spLocks noGrp="1"/>
          </p:cNvSpPr>
          <p:nvPr>
            <p:ph type="ftr" sz="quarter" idx="10"/>
          </p:nvPr>
        </p:nvSpPr>
        <p:spPr/>
        <p:txBody>
          <a:bodyPr/>
          <a:lstStyle/>
          <a:p>
            <a:pPr>
              <a:defRPr/>
            </a:pPr>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D61893DF-DA51-4849-AC83-62A9871AF61F}" type="slidenum">
              <a:rPr lang="en-AU" smtClean="0"/>
              <a:pPr>
                <a:defRPr/>
              </a:pPr>
              <a:t>41</a:t>
            </a:fld>
            <a:endParaRPr lang="en-AU" dirty="0"/>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702644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008063" y="763588"/>
            <a:ext cx="5083175" cy="3813175"/>
          </a:xfrm>
          <a:ln/>
        </p:spPr>
      </p:sp>
      <p:sp>
        <p:nvSpPr>
          <p:cNvPr id="51203" name="Rectangle 3"/>
          <p:cNvSpPr>
            <a:spLocks noGrp="1" noChangeArrowheads="1"/>
          </p:cNvSpPr>
          <p:nvPr>
            <p:ph type="body" idx="1"/>
          </p:nvPr>
        </p:nvSpPr>
        <p:spPr>
          <a:xfrm>
            <a:off x="708950" y="4830477"/>
            <a:ext cx="5681405" cy="45762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0"/>
          </p:nvPr>
        </p:nvSpPr>
        <p:spPr/>
        <p:txBody>
          <a:bodyPr/>
          <a:lstStyle/>
          <a:p>
            <a:pPr>
              <a:defRPr/>
            </a:pPr>
            <a:endParaRPr lang="en-AU"/>
          </a:p>
        </p:txBody>
      </p:sp>
      <p:sp>
        <p:nvSpPr>
          <p:cNvPr id="3" name="Slide Number Placeholder 2"/>
          <p:cNvSpPr>
            <a:spLocks noGrp="1"/>
          </p:cNvSpPr>
          <p:nvPr>
            <p:ph type="sldNum" sz="quarter" idx="11"/>
          </p:nvPr>
        </p:nvSpPr>
        <p:spPr/>
        <p:txBody>
          <a:bodyPr/>
          <a:lstStyle/>
          <a:p>
            <a:pPr>
              <a:defRPr/>
            </a:pPr>
            <a:fld id="{4EAA0AE6-38EE-4185-A4D4-0E3BA2208BEA}" type="slidenum">
              <a:rPr lang="en-AU" smtClean="0"/>
              <a:pPr>
                <a:defRPr/>
              </a:pPr>
              <a:t>43</a:t>
            </a:fld>
            <a:endParaRPr lang="en-AU"/>
          </a:p>
        </p:txBody>
      </p:sp>
    </p:spTree>
    <p:extLst>
      <p:ext uri="{BB962C8B-B14F-4D97-AF65-F5344CB8AC3E}">
        <p14:creationId xmlns:p14="http://schemas.microsoft.com/office/powerpoint/2010/main" val="918631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D0F815-70AB-4D1C-9DB1-D35BB2323EBB}" type="slidenum">
              <a:rPr lang="en-AU" smtClean="0"/>
              <a:t>44</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2545842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D61893DF-DA51-4849-AC83-62A9871AF61F}" type="slidenum">
              <a:rPr lang="en-AU" smtClean="0"/>
              <a:pPr>
                <a:defRPr/>
              </a:pPr>
              <a:t>45</a:t>
            </a:fld>
            <a:endParaRPr lang="en-AU" dirty="0"/>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429094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D61893DF-DA51-4849-AC83-62A9871AF61F}" type="slidenum">
              <a:rPr lang="en-AU" smtClean="0"/>
              <a:pPr>
                <a:defRPr/>
              </a:pPr>
              <a:t>46</a:t>
            </a:fld>
            <a:endParaRPr lang="en-AU" dirty="0"/>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2984276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D0F815-70AB-4D1C-9DB1-D35BB2323EBB}" type="slidenum">
              <a:rPr lang="en-AU" smtClean="0"/>
              <a:t>55</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184734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D0F815-70AB-4D1C-9DB1-D35BB2323EBB}" type="slidenum">
              <a:rPr lang="en-AU" smtClean="0"/>
              <a:t>57</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2569916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D61893DF-DA51-4849-AC83-62A9871AF61F}" type="slidenum">
              <a:rPr lang="en-AU" smtClean="0"/>
              <a:pPr>
                <a:defRPr/>
              </a:pPr>
              <a:t>59</a:t>
            </a:fld>
            <a:endParaRPr lang="en-AU" dirty="0"/>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3888728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4EAA0AE6-38EE-4185-A4D4-0E3BA2208BEA}" type="slidenum">
              <a:rPr lang="en-AU" smtClean="0"/>
              <a:pPr>
                <a:defRPr/>
              </a:pPr>
              <a:t>64</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2133929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D0F815-70AB-4D1C-9DB1-D35BB2323EBB}" type="slidenum">
              <a:rPr lang="en-AU" smtClean="0"/>
              <a:t>66</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527663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4EAA0AE6-38EE-4185-A4D4-0E3BA2208BEA}" type="slidenum">
              <a:rPr lang="en-AU" smtClean="0"/>
              <a:pPr>
                <a:defRPr/>
              </a:pPr>
              <a:t>1</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508574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4EAA0AE6-38EE-4185-A4D4-0E3BA2208BEA}" type="slidenum">
              <a:rPr lang="en-AU" smtClean="0"/>
              <a:pPr>
                <a:defRPr/>
              </a:pPr>
              <a:t>76</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326918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990600" y="768350"/>
            <a:ext cx="5118100" cy="3840163"/>
          </a:xfrm>
          <a:ln/>
        </p:spPr>
      </p:sp>
      <p:sp>
        <p:nvSpPr>
          <p:cNvPr id="45059" name="Rectangle 3"/>
          <p:cNvSpPr>
            <a:spLocks noGrp="1" noChangeArrowheads="1"/>
          </p:cNvSpPr>
          <p:nvPr>
            <p:ph type="body" idx="1"/>
          </p:nvPr>
        </p:nvSpPr>
        <p:spPr>
          <a:noFill/>
        </p:spPr>
        <p:txBody>
          <a:bodyPr/>
          <a:lstStyle/>
          <a:p>
            <a:pPr eaLnBrk="1" hangingPunct="1"/>
            <a:endParaRPr lang="en-AU" altLang="en-US">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0"/>
          </p:nvPr>
        </p:nvSpPr>
        <p:spPr/>
        <p:txBody>
          <a:bodyPr/>
          <a:lstStyle/>
          <a:p>
            <a:pPr>
              <a:defRPr/>
            </a:pPr>
            <a:endParaRPr lang="en-AU"/>
          </a:p>
        </p:txBody>
      </p:sp>
      <p:sp>
        <p:nvSpPr>
          <p:cNvPr id="3" name="Slide Number Placeholder 2"/>
          <p:cNvSpPr>
            <a:spLocks noGrp="1"/>
          </p:cNvSpPr>
          <p:nvPr>
            <p:ph type="sldNum" sz="quarter" idx="11"/>
          </p:nvPr>
        </p:nvSpPr>
        <p:spPr/>
        <p:txBody>
          <a:bodyPr/>
          <a:lstStyle/>
          <a:p>
            <a:pPr>
              <a:defRPr/>
            </a:pPr>
            <a:fld id="{4EAA0AE6-38EE-4185-A4D4-0E3BA2208BEA}" type="slidenum">
              <a:rPr lang="en-AU" smtClean="0"/>
              <a:pPr>
                <a:defRPr/>
              </a:pPr>
              <a:t>78</a:t>
            </a:fld>
            <a:endParaRPr lang="en-AU"/>
          </a:p>
        </p:txBody>
      </p:sp>
    </p:spTree>
    <p:extLst>
      <p:ext uri="{BB962C8B-B14F-4D97-AF65-F5344CB8AC3E}">
        <p14:creationId xmlns:p14="http://schemas.microsoft.com/office/powerpoint/2010/main" val="3295989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D0F815-70AB-4D1C-9DB1-D35BB2323EBB}" type="slidenum">
              <a:rPr lang="en-AU" smtClean="0"/>
              <a:t>89</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1956912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990600" y="768350"/>
            <a:ext cx="5118100" cy="3840163"/>
          </a:xfrm>
          <a:ln/>
        </p:spPr>
      </p:sp>
      <p:sp>
        <p:nvSpPr>
          <p:cNvPr id="26627" name="Notes Placeholder 2"/>
          <p:cNvSpPr>
            <a:spLocks noGrp="1"/>
          </p:cNvSpPr>
          <p:nvPr>
            <p:ph type="body" idx="1"/>
          </p:nvPr>
        </p:nvSpPr>
        <p:spPr>
          <a:noFill/>
        </p:spPr>
        <p:txBody>
          <a:bodyPr/>
          <a:lstStyle/>
          <a:p>
            <a:endParaRPr lang="en-AU" altLang="en-US">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0"/>
          </p:nvPr>
        </p:nvSpPr>
        <p:spPr/>
        <p:txBody>
          <a:bodyPr/>
          <a:lstStyle/>
          <a:p>
            <a:pPr>
              <a:defRPr/>
            </a:pPr>
            <a:endParaRPr lang="en-AU"/>
          </a:p>
        </p:txBody>
      </p:sp>
      <p:sp>
        <p:nvSpPr>
          <p:cNvPr id="3" name="Slide Number Placeholder 2"/>
          <p:cNvSpPr>
            <a:spLocks noGrp="1"/>
          </p:cNvSpPr>
          <p:nvPr>
            <p:ph type="sldNum" sz="quarter" idx="11"/>
          </p:nvPr>
        </p:nvSpPr>
        <p:spPr/>
        <p:txBody>
          <a:bodyPr/>
          <a:lstStyle/>
          <a:p>
            <a:pPr>
              <a:defRPr/>
            </a:pPr>
            <a:fld id="{4EAA0AE6-38EE-4185-A4D4-0E3BA2208BEA}" type="slidenum">
              <a:rPr lang="en-AU" smtClean="0"/>
              <a:pPr>
                <a:defRPr/>
              </a:pPr>
              <a:t>15</a:t>
            </a:fld>
            <a:endParaRPr lang="en-AU"/>
          </a:p>
        </p:txBody>
      </p:sp>
    </p:spTree>
    <p:extLst>
      <p:ext uri="{BB962C8B-B14F-4D97-AF65-F5344CB8AC3E}">
        <p14:creationId xmlns:p14="http://schemas.microsoft.com/office/powerpoint/2010/main" val="2342659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4EAA0AE6-38EE-4185-A4D4-0E3BA2208BEA}" type="slidenum">
              <a:rPr lang="en-AU" smtClean="0"/>
              <a:pPr>
                <a:defRPr/>
              </a:pPr>
              <a:t>16</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422634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4EAA0AE6-38EE-4185-A4D4-0E3BA2208BEA}" type="slidenum">
              <a:rPr lang="en-AU" smtClean="0"/>
              <a:pPr>
                <a:defRPr/>
              </a:pPr>
              <a:t>19</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325167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DD0F815-70AB-4D1C-9DB1-D35BB2323EBB}" type="slidenum">
              <a:rPr lang="en-AU" smtClean="0"/>
              <a:t>30</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45207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4EAA0AE6-38EE-4185-A4D4-0E3BA2208BEA}" type="slidenum">
              <a:rPr lang="en-AU" smtClean="0"/>
              <a:pPr>
                <a:defRPr/>
              </a:pPr>
              <a:t>37</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1782304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401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DD0F815-70AB-4D1C-9DB1-D35BB2323EBB}" type="slidenum">
              <a:rPr lang="en-AU" smtClean="0"/>
              <a:t>38</a:t>
            </a:fld>
            <a:endParaRPr lang="en-AU"/>
          </a:p>
        </p:txBody>
      </p:sp>
      <p:sp>
        <p:nvSpPr>
          <p:cNvPr id="5" name="Footer Placeholder 4"/>
          <p:cNvSpPr>
            <a:spLocks noGrp="1"/>
          </p:cNvSpPr>
          <p:nvPr>
            <p:ph type="ftr" sz="quarter" idx="11"/>
          </p:nvPr>
        </p:nvSpPr>
        <p:spPr/>
        <p:txBody>
          <a:bodyPr/>
          <a:lstStyle/>
          <a:p>
            <a:pPr>
              <a:defRPr/>
            </a:pPr>
            <a:endParaRPr lang="en-AU"/>
          </a:p>
        </p:txBody>
      </p:sp>
    </p:spTree>
    <p:extLst>
      <p:ext uri="{BB962C8B-B14F-4D97-AF65-F5344CB8AC3E}">
        <p14:creationId xmlns:p14="http://schemas.microsoft.com/office/powerpoint/2010/main" val="52397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990600" y="768350"/>
            <a:ext cx="5118100" cy="3840163"/>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0"/>
          </p:nvPr>
        </p:nvSpPr>
        <p:spPr/>
        <p:txBody>
          <a:bodyPr/>
          <a:lstStyle/>
          <a:p>
            <a:pPr>
              <a:defRPr/>
            </a:pPr>
            <a:endParaRPr lang="en-AU"/>
          </a:p>
        </p:txBody>
      </p:sp>
      <p:sp>
        <p:nvSpPr>
          <p:cNvPr id="3" name="Slide Number Placeholder 2"/>
          <p:cNvSpPr>
            <a:spLocks noGrp="1"/>
          </p:cNvSpPr>
          <p:nvPr>
            <p:ph type="sldNum" sz="quarter" idx="11"/>
          </p:nvPr>
        </p:nvSpPr>
        <p:spPr/>
        <p:txBody>
          <a:bodyPr/>
          <a:lstStyle/>
          <a:p>
            <a:pPr>
              <a:defRPr/>
            </a:pPr>
            <a:fld id="{4EAA0AE6-38EE-4185-A4D4-0E3BA2208BEA}" type="slidenum">
              <a:rPr lang="en-AU" smtClean="0"/>
              <a:pPr>
                <a:defRPr/>
              </a:pPr>
              <a:t>40</a:t>
            </a:fld>
            <a:endParaRPr lang="en-AU"/>
          </a:p>
        </p:txBody>
      </p:sp>
    </p:spTree>
    <p:extLst>
      <p:ext uri="{BB962C8B-B14F-4D97-AF65-F5344CB8AC3E}">
        <p14:creationId xmlns:p14="http://schemas.microsoft.com/office/powerpoint/2010/main" val="422046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900113" y="838200"/>
            <a:ext cx="6800850" cy="1682750"/>
          </a:xfrm>
        </p:spPr>
        <p:txBody>
          <a:bodyPr lIns="0" tIns="0" rIns="0" bIns="0"/>
          <a:lstStyle>
            <a:lvl1pPr algn="r">
              <a:defRPr sz="3800">
                <a:solidFill>
                  <a:srgbClr val="133880"/>
                </a:solidFill>
              </a:defRPr>
            </a:lvl1pPr>
          </a:lstStyle>
          <a:p>
            <a:r>
              <a:rPr lang="en-AU" dirty="0"/>
              <a:t>Click to edit Master title style</a:t>
            </a:r>
          </a:p>
        </p:txBody>
      </p:sp>
      <p:sp>
        <p:nvSpPr>
          <p:cNvPr id="3077" name="Rectangle 5"/>
          <p:cNvSpPr>
            <a:spLocks noGrp="1" noChangeArrowheads="1"/>
          </p:cNvSpPr>
          <p:nvPr>
            <p:ph type="subTitle" sz="quarter" idx="1"/>
          </p:nvPr>
        </p:nvSpPr>
        <p:spPr>
          <a:xfrm>
            <a:off x="900113" y="2809875"/>
            <a:ext cx="6800850" cy="3362325"/>
          </a:xfrm>
        </p:spPr>
        <p:txBody>
          <a:bodyPr/>
          <a:lstStyle>
            <a:lvl1pPr>
              <a:buClr>
                <a:srgbClr val="133880"/>
              </a:buClr>
              <a:defRPr>
                <a:solidFill>
                  <a:srgbClr val="133880"/>
                </a:solidFill>
              </a:defRPr>
            </a:lvl1pPr>
          </a:lstStyle>
          <a:p>
            <a:r>
              <a:rPr lang="en-AU" dirty="0"/>
              <a:t>Click to edit Master subtitle style</a:t>
            </a:r>
          </a:p>
        </p:txBody>
      </p:sp>
    </p:spTree>
    <p:extLst>
      <p:ext uri="{BB962C8B-B14F-4D97-AF65-F5344CB8AC3E}">
        <p14:creationId xmlns:p14="http://schemas.microsoft.com/office/powerpoint/2010/main" val="3984740768"/>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863" y="4538663"/>
            <a:ext cx="5184775" cy="534987"/>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693863" y="579438"/>
            <a:ext cx="5184775"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693863" y="5073650"/>
            <a:ext cx="5184775"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5374327"/>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15094979"/>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6813" y="468313"/>
            <a:ext cx="1889125" cy="57277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574675" y="468313"/>
            <a:ext cx="5519738"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3409239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178950385"/>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900113" y="838200"/>
            <a:ext cx="6800850" cy="1682750"/>
          </a:xfrm>
        </p:spPr>
        <p:txBody>
          <a:bodyPr lIns="0" tIns="0" rIns="0" bIns="0"/>
          <a:lstStyle>
            <a:lvl1pPr algn="r">
              <a:defRPr sz="3800">
                <a:solidFill>
                  <a:srgbClr val="133880"/>
                </a:solidFill>
              </a:defRPr>
            </a:lvl1pPr>
          </a:lstStyle>
          <a:p>
            <a:r>
              <a:rPr lang="en-AU" dirty="0"/>
              <a:t>Click to edit Master title style</a:t>
            </a:r>
          </a:p>
        </p:txBody>
      </p:sp>
      <p:sp>
        <p:nvSpPr>
          <p:cNvPr id="3077" name="Rectangle 5"/>
          <p:cNvSpPr>
            <a:spLocks noGrp="1" noChangeArrowheads="1"/>
          </p:cNvSpPr>
          <p:nvPr>
            <p:ph type="subTitle" sz="quarter" idx="1"/>
          </p:nvPr>
        </p:nvSpPr>
        <p:spPr>
          <a:xfrm>
            <a:off x="900113" y="2809876"/>
            <a:ext cx="6800850" cy="3362325"/>
          </a:xfrm>
        </p:spPr>
        <p:txBody>
          <a:bodyPr/>
          <a:lstStyle>
            <a:lvl1pPr>
              <a:buClr>
                <a:srgbClr val="133880"/>
              </a:buClr>
              <a:defRPr>
                <a:solidFill>
                  <a:srgbClr val="133880"/>
                </a:solidFill>
              </a:defRPr>
            </a:lvl1pPr>
          </a:lstStyle>
          <a:p>
            <a:r>
              <a:rPr lang="en-AU" dirty="0"/>
              <a:t>Click to edit Master subtitle style</a:t>
            </a:r>
          </a:p>
        </p:txBody>
      </p:sp>
    </p:spTree>
    <p:extLst>
      <p:ext uri="{BB962C8B-B14F-4D97-AF65-F5344CB8AC3E}">
        <p14:creationId xmlns:p14="http://schemas.microsoft.com/office/powerpoint/2010/main" val="3984740768"/>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540510910"/>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0039579"/>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625" y="4165600"/>
            <a:ext cx="7345364" cy="1287463"/>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682625" y="2747964"/>
            <a:ext cx="7345364" cy="14176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723263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6263" y="2233613"/>
            <a:ext cx="370363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432301" y="2233613"/>
            <a:ext cx="370363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5717109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1" y="260350"/>
            <a:ext cx="7777162" cy="10795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31801" y="1450976"/>
            <a:ext cx="3817938"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1" y="2055813"/>
            <a:ext cx="3817938"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389438" y="1450976"/>
            <a:ext cx="3819526"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89438" y="2055813"/>
            <a:ext cx="3819526"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31690267"/>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540510910"/>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252403889"/>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007480"/>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258763"/>
            <a:ext cx="2843213" cy="10985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378201" y="258763"/>
            <a:ext cx="4830763" cy="5532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31800" y="1357313"/>
            <a:ext cx="2843213" cy="4433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5666529"/>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863" y="4538664"/>
            <a:ext cx="5184775" cy="534987"/>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693863" y="579439"/>
            <a:ext cx="5184775"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693863" y="5073650"/>
            <a:ext cx="5184775"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5374327"/>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15094979"/>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6814" y="468313"/>
            <a:ext cx="1889125" cy="57277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574675" y="468313"/>
            <a:ext cx="5519738"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34092399"/>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900113" y="838200"/>
            <a:ext cx="6800850" cy="1682750"/>
          </a:xfrm>
        </p:spPr>
        <p:txBody>
          <a:bodyPr lIns="0" tIns="0" rIns="0" bIns="0"/>
          <a:lstStyle>
            <a:lvl1pPr algn="r">
              <a:defRPr sz="3800">
                <a:solidFill>
                  <a:srgbClr val="133880"/>
                </a:solidFill>
              </a:defRPr>
            </a:lvl1pPr>
          </a:lstStyle>
          <a:p>
            <a:r>
              <a:rPr lang="en-AU" dirty="0"/>
              <a:t>Click to edit Master title style</a:t>
            </a:r>
          </a:p>
        </p:txBody>
      </p:sp>
      <p:sp>
        <p:nvSpPr>
          <p:cNvPr id="3077" name="Rectangle 5"/>
          <p:cNvSpPr>
            <a:spLocks noGrp="1" noChangeArrowheads="1"/>
          </p:cNvSpPr>
          <p:nvPr>
            <p:ph type="subTitle" sz="quarter" idx="1"/>
          </p:nvPr>
        </p:nvSpPr>
        <p:spPr>
          <a:xfrm>
            <a:off x="900113" y="2809876"/>
            <a:ext cx="6800850" cy="3362325"/>
          </a:xfrm>
        </p:spPr>
        <p:txBody>
          <a:bodyPr/>
          <a:lstStyle>
            <a:lvl1pPr>
              <a:buClr>
                <a:srgbClr val="133880"/>
              </a:buClr>
              <a:defRPr>
                <a:solidFill>
                  <a:srgbClr val="133880"/>
                </a:solidFill>
              </a:defRPr>
            </a:lvl1pPr>
          </a:lstStyle>
          <a:p>
            <a:r>
              <a:rPr lang="en-AU" dirty="0"/>
              <a:t>Click to edit Master subtitle style</a:t>
            </a:r>
          </a:p>
        </p:txBody>
      </p:sp>
    </p:spTree>
    <p:extLst>
      <p:ext uri="{BB962C8B-B14F-4D97-AF65-F5344CB8AC3E}">
        <p14:creationId xmlns:p14="http://schemas.microsoft.com/office/powerpoint/2010/main" val="3984740768"/>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540510910"/>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0039579"/>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625" y="4165600"/>
            <a:ext cx="7345364" cy="1287463"/>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682625" y="2747964"/>
            <a:ext cx="7345364" cy="14176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723263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0039579"/>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6263" y="2233613"/>
            <a:ext cx="370363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432301" y="2233613"/>
            <a:ext cx="370363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57171097"/>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1" y="260350"/>
            <a:ext cx="7777162" cy="10795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31801" y="1450976"/>
            <a:ext cx="3817938"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1" y="2055813"/>
            <a:ext cx="3817938"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389438" y="1450976"/>
            <a:ext cx="3819526"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89438" y="2055813"/>
            <a:ext cx="3819526"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31690267"/>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252403889"/>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007480"/>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258763"/>
            <a:ext cx="2843213" cy="10985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378201" y="258763"/>
            <a:ext cx="4830763" cy="5532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31800" y="1357313"/>
            <a:ext cx="2843213" cy="4433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5666529"/>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863" y="4538664"/>
            <a:ext cx="5184775" cy="534987"/>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693863" y="579439"/>
            <a:ext cx="5184775"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693863" y="5073650"/>
            <a:ext cx="5184775"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5374327"/>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900113" y="838200"/>
            <a:ext cx="6800850" cy="1682750"/>
          </a:xfrm>
        </p:spPr>
        <p:txBody>
          <a:bodyPr lIns="0" tIns="0" rIns="0" bIns="0"/>
          <a:lstStyle>
            <a:lvl1pPr algn="r">
              <a:defRPr sz="3800">
                <a:solidFill>
                  <a:srgbClr val="133880"/>
                </a:solidFill>
              </a:defRPr>
            </a:lvl1pPr>
          </a:lstStyle>
          <a:p>
            <a:r>
              <a:rPr lang="en-AU" dirty="0"/>
              <a:t>Click to edit Master title style</a:t>
            </a:r>
          </a:p>
        </p:txBody>
      </p:sp>
      <p:sp>
        <p:nvSpPr>
          <p:cNvPr id="3077" name="Rectangle 5"/>
          <p:cNvSpPr>
            <a:spLocks noGrp="1" noChangeArrowheads="1"/>
          </p:cNvSpPr>
          <p:nvPr>
            <p:ph type="subTitle" sz="quarter" idx="1"/>
          </p:nvPr>
        </p:nvSpPr>
        <p:spPr>
          <a:xfrm>
            <a:off x="900113" y="2809876"/>
            <a:ext cx="6800850" cy="3362325"/>
          </a:xfrm>
        </p:spPr>
        <p:txBody>
          <a:bodyPr/>
          <a:lstStyle>
            <a:lvl1pPr>
              <a:buClr>
                <a:srgbClr val="133880"/>
              </a:buClr>
              <a:defRPr>
                <a:solidFill>
                  <a:srgbClr val="133880"/>
                </a:solidFill>
              </a:defRPr>
            </a:lvl1pPr>
          </a:lstStyle>
          <a:p>
            <a:r>
              <a:rPr lang="en-AU" dirty="0"/>
              <a:t>Click to edit Master subtitle style</a:t>
            </a:r>
          </a:p>
        </p:txBody>
      </p:sp>
    </p:spTree>
    <p:extLst>
      <p:ext uri="{BB962C8B-B14F-4D97-AF65-F5344CB8AC3E}">
        <p14:creationId xmlns:p14="http://schemas.microsoft.com/office/powerpoint/2010/main" val="3984740768"/>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540510910"/>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0039579"/>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625" y="4165600"/>
            <a:ext cx="7345364" cy="1287463"/>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682625" y="2747964"/>
            <a:ext cx="7345364" cy="14176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7232631"/>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625" y="4165600"/>
            <a:ext cx="7345363" cy="1287463"/>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682625" y="2747963"/>
            <a:ext cx="7345363" cy="14176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7232631"/>
      </p:ext>
    </p:extLst>
  </p:cSld>
  <p:clrMapOvr>
    <a:masterClrMapping/>
  </p:clrMapOvr>
  <p:transitio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6263" y="2233613"/>
            <a:ext cx="370363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432301" y="2233613"/>
            <a:ext cx="370363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57171097"/>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1" y="260350"/>
            <a:ext cx="7777162" cy="10795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31801" y="1450976"/>
            <a:ext cx="3817938"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1" y="2055813"/>
            <a:ext cx="3817938"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389438" y="1450976"/>
            <a:ext cx="3819526"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89438" y="2055813"/>
            <a:ext cx="3819526"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31690267"/>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252403889"/>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007480"/>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258763"/>
            <a:ext cx="2843213" cy="10985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378201" y="258763"/>
            <a:ext cx="4830763" cy="5532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31800" y="1357313"/>
            <a:ext cx="2843213" cy="4433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5666529"/>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863" y="4538664"/>
            <a:ext cx="5184775" cy="534987"/>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693863" y="579439"/>
            <a:ext cx="5184775"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693863" y="5073650"/>
            <a:ext cx="5184775"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5374327"/>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15094979"/>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6814" y="468313"/>
            <a:ext cx="1889125" cy="57277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574675" y="468313"/>
            <a:ext cx="5519738"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34092399"/>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014538"/>
            <a:ext cx="7345364" cy="1389062"/>
          </a:xfrm>
        </p:spPr>
        <p:txBody>
          <a:bodyPr/>
          <a:lstStyle/>
          <a:p>
            <a:r>
              <a:rPr lang="en-US"/>
              <a:t>Click to edit Master title style</a:t>
            </a:r>
            <a:endParaRPr lang="en-AU"/>
          </a:p>
        </p:txBody>
      </p:sp>
      <p:sp>
        <p:nvSpPr>
          <p:cNvPr id="3" name="Subtitle 2"/>
          <p:cNvSpPr>
            <a:spLocks noGrp="1"/>
          </p:cNvSpPr>
          <p:nvPr>
            <p:ph type="subTitle" idx="1"/>
          </p:nvPr>
        </p:nvSpPr>
        <p:spPr>
          <a:xfrm>
            <a:off x="1295401" y="3673475"/>
            <a:ext cx="6049963" cy="16573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9B9F130-1993-4705-8C74-43AD22EC5DD7}" type="datetimeFigureOut">
              <a:rPr lang="en-AU" smtClean="0"/>
              <a:t>09/04/2018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1130964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9B9F130-1993-4705-8C74-43AD22EC5DD7}" type="datetimeFigureOut">
              <a:rPr lang="en-AU" smtClean="0"/>
              <a:t>09/04/2018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2085083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6263" y="2233613"/>
            <a:ext cx="370363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432300" y="2233613"/>
            <a:ext cx="370363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57171097"/>
      </p:ext>
    </p:extLst>
  </p:cSld>
  <p:clrMapOvr>
    <a:masterClrMapping/>
  </p:clrMapOvr>
  <p:transition>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625" y="4165600"/>
            <a:ext cx="7345364" cy="1287463"/>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682625" y="2747964"/>
            <a:ext cx="7345364" cy="14176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B9F130-1993-4705-8C74-43AD22EC5DD7}" type="datetimeFigureOut">
              <a:rPr lang="en-AU" smtClean="0"/>
              <a:t>09/04/2018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3789332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31800" y="1512888"/>
            <a:ext cx="3811588" cy="4278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395790" y="1512888"/>
            <a:ext cx="3813175" cy="4278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9B9F130-1993-4705-8C74-43AD22EC5DD7}" type="datetimeFigureOut">
              <a:rPr lang="en-AU" smtClean="0"/>
              <a:t>09/04/2018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1008722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31801" y="1450976"/>
            <a:ext cx="3817938"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1" y="2055813"/>
            <a:ext cx="3817938"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389438" y="1450976"/>
            <a:ext cx="3819526"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89438" y="2055813"/>
            <a:ext cx="3819526"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9B9F130-1993-4705-8C74-43AD22EC5DD7}" type="datetimeFigureOut">
              <a:rPr lang="en-AU" smtClean="0"/>
              <a:t>09/04/2018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1496555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9B9F130-1993-4705-8C74-43AD22EC5DD7}" type="datetimeFigureOut">
              <a:rPr lang="en-AU" smtClean="0"/>
              <a:t>09/04/2018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3203708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9F130-1993-4705-8C74-43AD22EC5DD7}" type="datetimeFigureOut">
              <a:rPr lang="en-AU" smtClean="0"/>
              <a:t>09/04/2018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638101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258763"/>
            <a:ext cx="2843213" cy="10985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378201" y="258763"/>
            <a:ext cx="4830763" cy="5532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31800" y="1357313"/>
            <a:ext cx="2843213" cy="4433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B9F130-1993-4705-8C74-43AD22EC5DD7}" type="datetimeFigureOut">
              <a:rPr lang="en-AU" smtClean="0"/>
              <a:t>09/04/2018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2229738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863" y="4538664"/>
            <a:ext cx="5184775" cy="534987"/>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693863" y="579439"/>
            <a:ext cx="5184775"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693863" y="5073650"/>
            <a:ext cx="5184775"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B9F130-1993-4705-8C74-43AD22EC5DD7}" type="datetimeFigureOut">
              <a:rPr lang="en-AU" smtClean="0"/>
              <a:t>09/04/2018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3754587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9B9F130-1993-4705-8C74-43AD22EC5DD7}" type="datetimeFigureOut">
              <a:rPr lang="en-AU" smtClean="0"/>
              <a:t>09/04/2018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2135467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65863" y="260351"/>
            <a:ext cx="1943100" cy="553085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31800" y="260351"/>
            <a:ext cx="5681663"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9B9F130-1993-4705-8C74-43AD22EC5DD7}" type="datetimeFigureOut">
              <a:rPr lang="en-AU" smtClean="0"/>
              <a:t>09/04/2018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65B0F0-FFCB-413D-BA24-97D4865371DE}" type="slidenum">
              <a:rPr lang="en-AU" smtClean="0"/>
              <a:t>‹#›</a:t>
            </a:fld>
            <a:endParaRPr lang="en-AU"/>
          </a:p>
        </p:txBody>
      </p:sp>
    </p:spTree>
    <p:extLst>
      <p:ext uri="{BB962C8B-B14F-4D97-AF65-F5344CB8AC3E}">
        <p14:creationId xmlns:p14="http://schemas.microsoft.com/office/powerpoint/2010/main" val="2218741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900113" y="838200"/>
            <a:ext cx="6800850" cy="1682750"/>
          </a:xfrm>
        </p:spPr>
        <p:txBody>
          <a:bodyPr lIns="0" tIns="0" rIns="0" bIns="0"/>
          <a:lstStyle>
            <a:lvl1pPr algn="r">
              <a:defRPr sz="3800">
                <a:solidFill>
                  <a:srgbClr val="133880"/>
                </a:solidFill>
              </a:defRPr>
            </a:lvl1pPr>
          </a:lstStyle>
          <a:p>
            <a:r>
              <a:rPr lang="en-AU" dirty="0"/>
              <a:t>Click to edit Master title style</a:t>
            </a:r>
          </a:p>
        </p:txBody>
      </p:sp>
      <p:sp>
        <p:nvSpPr>
          <p:cNvPr id="3077" name="Rectangle 5"/>
          <p:cNvSpPr>
            <a:spLocks noGrp="1" noChangeArrowheads="1"/>
          </p:cNvSpPr>
          <p:nvPr>
            <p:ph type="subTitle" sz="quarter" idx="1"/>
          </p:nvPr>
        </p:nvSpPr>
        <p:spPr>
          <a:xfrm>
            <a:off x="900113" y="2809876"/>
            <a:ext cx="6800850" cy="3362325"/>
          </a:xfrm>
        </p:spPr>
        <p:txBody>
          <a:bodyPr/>
          <a:lstStyle>
            <a:lvl1pPr>
              <a:buClr>
                <a:srgbClr val="133880"/>
              </a:buClr>
              <a:defRPr>
                <a:solidFill>
                  <a:srgbClr val="133880"/>
                </a:solidFill>
              </a:defRPr>
            </a:lvl1pPr>
          </a:lstStyle>
          <a:p>
            <a:r>
              <a:rPr lang="en-AU" dirty="0"/>
              <a:t>Click to edit Master subtitle style</a:t>
            </a:r>
          </a:p>
        </p:txBody>
      </p:sp>
    </p:spTree>
    <p:extLst>
      <p:ext uri="{BB962C8B-B14F-4D97-AF65-F5344CB8AC3E}">
        <p14:creationId xmlns:p14="http://schemas.microsoft.com/office/powerpoint/2010/main" val="2387546902"/>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0" y="260350"/>
            <a:ext cx="7777163" cy="10795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31800" y="1450975"/>
            <a:ext cx="3817938"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0" y="2055813"/>
            <a:ext cx="3817938"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389438" y="1450975"/>
            <a:ext cx="3819525"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89438" y="2055813"/>
            <a:ext cx="3819525"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31690267"/>
      </p:ext>
    </p:extLst>
  </p:cSld>
  <p:clrMapOvr>
    <a:masterClrMapping/>
  </p:clrMapOvr>
  <p:transition>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214281474"/>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511024861"/>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625" y="4165600"/>
            <a:ext cx="7345364" cy="1287463"/>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682625" y="2747964"/>
            <a:ext cx="7345364" cy="14176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00170549"/>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6263" y="2233613"/>
            <a:ext cx="370363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432301" y="2233613"/>
            <a:ext cx="370363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02261013"/>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1" y="260350"/>
            <a:ext cx="7777162" cy="10795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31801" y="1450976"/>
            <a:ext cx="3817938"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1" y="2055813"/>
            <a:ext cx="3817938"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389438" y="1450976"/>
            <a:ext cx="3819526"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89438" y="2055813"/>
            <a:ext cx="3819526" cy="3735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93147265"/>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374115750"/>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139827"/>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258763"/>
            <a:ext cx="2843213" cy="10985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378201" y="258763"/>
            <a:ext cx="4830763" cy="5532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31800" y="1357313"/>
            <a:ext cx="2843213" cy="4433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9223666"/>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863" y="4538664"/>
            <a:ext cx="5184775" cy="534987"/>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693863" y="579439"/>
            <a:ext cx="5184775"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693863" y="5073650"/>
            <a:ext cx="5184775"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1280426"/>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26619526"/>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252403889"/>
      </p:ext>
    </p:extLst>
  </p:cSld>
  <p:clrMapOvr>
    <a:masterClrMapping/>
  </p:clrMapOvr>
  <p:transition>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6814" y="468313"/>
            <a:ext cx="1889125" cy="57277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574675" y="468313"/>
            <a:ext cx="5519738"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8488065"/>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007480"/>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258763"/>
            <a:ext cx="2843213" cy="10985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378200" y="258763"/>
            <a:ext cx="4830763" cy="5532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31800" y="1357313"/>
            <a:ext cx="2843213" cy="4433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5666529"/>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0"/>
          </a:srgbClr>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574675" y="87313"/>
            <a:ext cx="756126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b" anchorCtr="0" compatLnSpc="1">
            <a:prstTxWarp prst="textNoShape">
              <a:avLst/>
            </a:prstTxWarp>
          </a:bodyPr>
          <a:lstStyle/>
          <a:p>
            <a:pPr lvl="0"/>
            <a:r>
              <a:rPr lang="en-AU" altLang="en-US"/>
              <a:t>Click to edit Master title style</a:t>
            </a:r>
          </a:p>
        </p:txBody>
      </p:sp>
      <p:sp>
        <p:nvSpPr>
          <p:cNvPr id="1027" name="Rectangle 7"/>
          <p:cNvSpPr>
            <a:spLocks noGrp="1" noChangeArrowheads="1"/>
          </p:cNvSpPr>
          <p:nvPr>
            <p:ph type="body" idx="1"/>
          </p:nvPr>
        </p:nvSpPr>
        <p:spPr bwMode="auto">
          <a:xfrm>
            <a:off x="576263" y="1741488"/>
            <a:ext cx="75596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Tree>
    <p:extLst>
      <p:ext uri="{BB962C8B-B14F-4D97-AF65-F5344CB8AC3E}">
        <p14:creationId xmlns:p14="http://schemas.microsoft.com/office/powerpoint/2010/main" val="3296811844"/>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660" r:id="rId13"/>
  </p:sldLayoutIdLst>
  <p:transition>
    <p:wipe dir="r"/>
  </p:transition>
  <p:txStyles>
    <p:titleStyle>
      <a:lvl1pPr algn="l" defTabSz="863600" rtl="0" eaLnBrk="0" fontAlgn="base" hangingPunct="0">
        <a:spcBef>
          <a:spcPct val="0"/>
        </a:spcBef>
        <a:spcAft>
          <a:spcPct val="0"/>
        </a:spcAft>
        <a:defRPr sz="3000">
          <a:solidFill>
            <a:srgbClr val="133880"/>
          </a:solidFill>
          <a:latin typeface="+mj-lt"/>
          <a:ea typeface="+mj-ea"/>
          <a:cs typeface="+mj-cs"/>
        </a:defRPr>
      </a:lvl1pPr>
      <a:lvl2pPr algn="l" defTabSz="863600" rtl="0" eaLnBrk="0" fontAlgn="base" hangingPunct="0">
        <a:spcBef>
          <a:spcPct val="0"/>
        </a:spcBef>
        <a:spcAft>
          <a:spcPct val="0"/>
        </a:spcAft>
        <a:defRPr sz="3000">
          <a:solidFill>
            <a:srgbClr val="133880"/>
          </a:solidFill>
          <a:latin typeface="Arial" charset="0"/>
        </a:defRPr>
      </a:lvl2pPr>
      <a:lvl3pPr algn="l" defTabSz="863600" rtl="0" eaLnBrk="0" fontAlgn="base" hangingPunct="0">
        <a:spcBef>
          <a:spcPct val="0"/>
        </a:spcBef>
        <a:spcAft>
          <a:spcPct val="0"/>
        </a:spcAft>
        <a:defRPr sz="3000">
          <a:solidFill>
            <a:srgbClr val="133880"/>
          </a:solidFill>
          <a:latin typeface="Arial" charset="0"/>
        </a:defRPr>
      </a:lvl3pPr>
      <a:lvl4pPr algn="l" defTabSz="863600" rtl="0" eaLnBrk="0" fontAlgn="base" hangingPunct="0">
        <a:spcBef>
          <a:spcPct val="0"/>
        </a:spcBef>
        <a:spcAft>
          <a:spcPct val="0"/>
        </a:spcAft>
        <a:defRPr sz="3000">
          <a:solidFill>
            <a:srgbClr val="133880"/>
          </a:solidFill>
          <a:latin typeface="Arial" charset="0"/>
        </a:defRPr>
      </a:lvl4pPr>
      <a:lvl5pPr algn="l" defTabSz="863600" rtl="0" eaLnBrk="0" fontAlgn="base" hangingPunct="0">
        <a:spcBef>
          <a:spcPct val="0"/>
        </a:spcBef>
        <a:spcAft>
          <a:spcPct val="0"/>
        </a:spcAft>
        <a:defRPr sz="3000">
          <a:solidFill>
            <a:srgbClr val="133880"/>
          </a:solidFill>
          <a:latin typeface="Arial" charset="0"/>
        </a:defRPr>
      </a:lvl5pPr>
      <a:lvl6pPr marL="457200" algn="l" defTabSz="863600" rtl="0" fontAlgn="base">
        <a:spcBef>
          <a:spcPct val="0"/>
        </a:spcBef>
        <a:spcAft>
          <a:spcPct val="0"/>
        </a:spcAft>
        <a:defRPr sz="3000">
          <a:solidFill>
            <a:schemeClr val="tx2"/>
          </a:solidFill>
          <a:latin typeface="Arial" charset="0"/>
        </a:defRPr>
      </a:lvl6pPr>
      <a:lvl7pPr marL="914400" algn="l" defTabSz="863600" rtl="0" fontAlgn="base">
        <a:spcBef>
          <a:spcPct val="0"/>
        </a:spcBef>
        <a:spcAft>
          <a:spcPct val="0"/>
        </a:spcAft>
        <a:defRPr sz="3000">
          <a:solidFill>
            <a:schemeClr val="tx2"/>
          </a:solidFill>
          <a:latin typeface="Arial" charset="0"/>
        </a:defRPr>
      </a:lvl7pPr>
      <a:lvl8pPr marL="1371600" algn="l" defTabSz="863600" rtl="0" fontAlgn="base">
        <a:spcBef>
          <a:spcPct val="0"/>
        </a:spcBef>
        <a:spcAft>
          <a:spcPct val="0"/>
        </a:spcAft>
        <a:defRPr sz="3000">
          <a:solidFill>
            <a:schemeClr val="tx2"/>
          </a:solidFill>
          <a:latin typeface="Arial" charset="0"/>
        </a:defRPr>
      </a:lvl8pPr>
      <a:lvl9pPr marL="1828800" algn="l" defTabSz="863600" rtl="0" fontAlgn="base">
        <a:spcBef>
          <a:spcPct val="0"/>
        </a:spcBef>
        <a:spcAft>
          <a:spcPct val="0"/>
        </a:spcAft>
        <a:defRPr sz="3000">
          <a:solidFill>
            <a:schemeClr val="tx2"/>
          </a:solidFill>
          <a:latin typeface="Arial" charset="0"/>
        </a:defRPr>
      </a:lvl9pPr>
    </p:titleStyle>
    <p:bodyStyle>
      <a:lvl1pPr marL="360363" indent="-360363" algn="l" defTabSz="863600" rtl="0" eaLnBrk="0" fontAlgn="base" hangingPunct="0">
        <a:spcBef>
          <a:spcPct val="80000"/>
        </a:spcBef>
        <a:spcAft>
          <a:spcPct val="0"/>
        </a:spcAft>
        <a:buClr>
          <a:srgbClr val="133880"/>
        </a:buClr>
        <a:buFont typeface="Wingdings" pitchFamily="2" charset="2"/>
        <a:buChar char="l"/>
        <a:defRPr sz="2100">
          <a:solidFill>
            <a:srgbClr val="133880"/>
          </a:solidFill>
          <a:latin typeface="+mn-lt"/>
          <a:ea typeface="+mn-ea"/>
          <a:cs typeface="+mn-cs"/>
        </a:defRPr>
      </a:lvl1pPr>
      <a:lvl2pPr marL="630238" indent="-268288" algn="l" defTabSz="863600" rtl="0" eaLnBrk="0" fontAlgn="base" hangingPunct="0">
        <a:spcBef>
          <a:spcPct val="40000"/>
        </a:spcBef>
        <a:spcAft>
          <a:spcPct val="0"/>
        </a:spcAft>
        <a:buClr>
          <a:srgbClr val="133880"/>
        </a:buClr>
        <a:buChar char="–"/>
        <a:defRPr sz="2100">
          <a:solidFill>
            <a:srgbClr val="133880"/>
          </a:solidFill>
          <a:latin typeface="+mn-lt"/>
        </a:defRPr>
      </a:lvl2pPr>
      <a:lvl3pPr marL="900113" indent="-268288" algn="l" defTabSz="863600" rtl="0" eaLnBrk="0" fontAlgn="base" hangingPunct="0">
        <a:spcBef>
          <a:spcPct val="40000"/>
        </a:spcBef>
        <a:spcAft>
          <a:spcPct val="0"/>
        </a:spcAft>
        <a:buClr>
          <a:srgbClr val="133880"/>
        </a:buClr>
        <a:buChar char="–"/>
        <a:defRPr sz="2100">
          <a:solidFill>
            <a:srgbClr val="133880"/>
          </a:solidFill>
          <a:latin typeface="+mn-lt"/>
        </a:defRPr>
      </a:lvl3pPr>
      <a:lvl4pPr marL="1169988" indent="-268288" algn="l" defTabSz="863600" rtl="0" eaLnBrk="0" fontAlgn="base" hangingPunct="0">
        <a:spcBef>
          <a:spcPct val="40000"/>
        </a:spcBef>
        <a:spcAft>
          <a:spcPct val="0"/>
        </a:spcAft>
        <a:buClr>
          <a:srgbClr val="133880"/>
        </a:buClr>
        <a:buChar char="–"/>
        <a:defRPr sz="2100">
          <a:solidFill>
            <a:srgbClr val="133880"/>
          </a:solidFill>
          <a:latin typeface="+mn-lt"/>
        </a:defRPr>
      </a:lvl4pPr>
      <a:lvl5pPr marL="1439863" indent="-268288" algn="l" defTabSz="863600" rtl="0" eaLnBrk="0" fontAlgn="base" hangingPunct="0">
        <a:spcBef>
          <a:spcPct val="40000"/>
        </a:spcBef>
        <a:spcAft>
          <a:spcPct val="0"/>
        </a:spcAft>
        <a:buClr>
          <a:srgbClr val="133880"/>
        </a:buClr>
        <a:buChar char="–"/>
        <a:defRPr sz="2100">
          <a:solidFill>
            <a:srgbClr val="133880"/>
          </a:solidFill>
          <a:latin typeface="+mn-lt"/>
        </a:defRPr>
      </a:lvl5pPr>
      <a:lvl6pPr marL="1897063" indent="-268288" algn="l" defTabSz="863600" rtl="0" fontAlgn="base">
        <a:spcBef>
          <a:spcPct val="40000"/>
        </a:spcBef>
        <a:spcAft>
          <a:spcPct val="0"/>
        </a:spcAft>
        <a:buClr>
          <a:schemeClr val="tx2"/>
        </a:buClr>
        <a:buChar char="–"/>
        <a:defRPr sz="2100">
          <a:solidFill>
            <a:schemeClr val="tx2"/>
          </a:solidFill>
          <a:latin typeface="+mn-lt"/>
        </a:defRPr>
      </a:lvl6pPr>
      <a:lvl7pPr marL="2354263" indent="-268288" algn="l" defTabSz="863600" rtl="0" fontAlgn="base">
        <a:spcBef>
          <a:spcPct val="40000"/>
        </a:spcBef>
        <a:spcAft>
          <a:spcPct val="0"/>
        </a:spcAft>
        <a:buClr>
          <a:schemeClr val="tx2"/>
        </a:buClr>
        <a:buChar char="–"/>
        <a:defRPr sz="2100">
          <a:solidFill>
            <a:schemeClr val="tx2"/>
          </a:solidFill>
          <a:latin typeface="+mn-lt"/>
        </a:defRPr>
      </a:lvl7pPr>
      <a:lvl8pPr marL="2811463" indent="-268288" algn="l" defTabSz="863600" rtl="0" fontAlgn="base">
        <a:spcBef>
          <a:spcPct val="40000"/>
        </a:spcBef>
        <a:spcAft>
          <a:spcPct val="0"/>
        </a:spcAft>
        <a:buClr>
          <a:schemeClr val="tx2"/>
        </a:buClr>
        <a:buChar char="–"/>
        <a:defRPr sz="2100">
          <a:solidFill>
            <a:schemeClr val="tx2"/>
          </a:solidFill>
          <a:latin typeface="+mn-lt"/>
        </a:defRPr>
      </a:lvl8pPr>
      <a:lvl9pPr marL="3268663" indent="-268288" algn="l" defTabSz="863600" rtl="0" fontAlgn="base">
        <a:spcBef>
          <a:spcPct val="40000"/>
        </a:spcBef>
        <a:spcAft>
          <a:spcPct val="0"/>
        </a:spcAft>
        <a:buClr>
          <a:schemeClr val="tx2"/>
        </a:buClr>
        <a:buChar char="–"/>
        <a:defRPr sz="21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0"/>
          </a:srgbClr>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574675" y="87313"/>
            <a:ext cx="756126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b" anchorCtr="0" compatLnSpc="1">
            <a:prstTxWarp prst="textNoShape">
              <a:avLst/>
            </a:prstTxWarp>
          </a:bodyPr>
          <a:lstStyle/>
          <a:p>
            <a:pPr lvl="0"/>
            <a:r>
              <a:rPr lang="en-AU" altLang="en-US"/>
              <a:t>Click to edit Master title style</a:t>
            </a:r>
          </a:p>
        </p:txBody>
      </p:sp>
      <p:sp>
        <p:nvSpPr>
          <p:cNvPr id="1027" name="Rectangle 7"/>
          <p:cNvSpPr>
            <a:spLocks noGrp="1" noChangeArrowheads="1"/>
          </p:cNvSpPr>
          <p:nvPr>
            <p:ph type="body" idx="1"/>
          </p:nvPr>
        </p:nvSpPr>
        <p:spPr bwMode="auto">
          <a:xfrm>
            <a:off x="576264" y="1741488"/>
            <a:ext cx="7559674"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Tree>
    <p:extLst>
      <p:ext uri="{BB962C8B-B14F-4D97-AF65-F5344CB8AC3E}">
        <p14:creationId xmlns:p14="http://schemas.microsoft.com/office/powerpoint/2010/main" val="3296811844"/>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p:wipe dir="r"/>
  </p:transition>
  <p:txStyles>
    <p:titleStyle>
      <a:lvl1pPr algn="l" defTabSz="863600" rtl="0" eaLnBrk="0" fontAlgn="base" hangingPunct="0">
        <a:spcBef>
          <a:spcPct val="0"/>
        </a:spcBef>
        <a:spcAft>
          <a:spcPct val="0"/>
        </a:spcAft>
        <a:defRPr sz="3000">
          <a:solidFill>
            <a:srgbClr val="133880"/>
          </a:solidFill>
          <a:latin typeface="+mj-lt"/>
          <a:ea typeface="+mj-ea"/>
          <a:cs typeface="+mj-cs"/>
        </a:defRPr>
      </a:lvl1pPr>
      <a:lvl2pPr algn="l" defTabSz="863600" rtl="0" eaLnBrk="0" fontAlgn="base" hangingPunct="0">
        <a:spcBef>
          <a:spcPct val="0"/>
        </a:spcBef>
        <a:spcAft>
          <a:spcPct val="0"/>
        </a:spcAft>
        <a:defRPr sz="3000">
          <a:solidFill>
            <a:srgbClr val="133880"/>
          </a:solidFill>
          <a:latin typeface="Arial" charset="0"/>
        </a:defRPr>
      </a:lvl2pPr>
      <a:lvl3pPr algn="l" defTabSz="863600" rtl="0" eaLnBrk="0" fontAlgn="base" hangingPunct="0">
        <a:spcBef>
          <a:spcPct val="0"/>
        </a:spcBef>
        <a:spcAft>
          <a:spcPct val="0"/>
        </a:spcAft>
        <a:defRPr sz="3000">
          <a:solidFill>
            <a:srgbClr val="133880"/>
          </a:solidFill>
          <a:latin typeface="Arial" charset="0"/>
        </a:defRPr>
      </a:lvl3pPr>
      <a:lvl4pPr algn="l" defTabSz="863600" rtl="0" eaLnBrk="0" fontAlgn="base" hangingPunct="0">
        <a:spcBef>
          <a:spcPct val="0"/>
        </a:spcBef>
        <a:spcAft>
          <a:spcPct val="0"/>
        </a:spcAft>
        <a:defRPr sz="3000">
          <a:solidFill>
            <a:srgbClr val="133880"/>
          </a:solidFill>
          <a:latin typeface="Arial" charset="0"/>
        </a:defRPr>
      </a:lvl4pPr>
      <a:lvl5pPr algn="l" defTabSz="863600" rtl="0" eaLnBrk="0" fontAlgn="base" hangingPunct="0">
        <a:spcBef>
          <a:spcPct val="0"/>
        </a:spcBef>
        <a:spcAft>
          <a:spcPct val="0"/>
        </a:spcAft>
        <a:defRPr sz="3000">
          <a:solidFill>
            <a:srgbClr val="133880"/>
          </a:solidFill>
          <a:latin typeface="Arial" charset="0"/>
        </a:defRPr>
      </a:lvl5pPr>
      <a:lvl6pPr marL="457200" algn="l" defTabSz="863600" rtl="0" fontAlgn="base">
        <a:spcBef>
          <a:spcPct val="0"/>
        </a:spcBef>
        <a:spcAft>
          <a:spcPct val="0"/>
        </a:spcAft>
        <a:defRPr sz="3000">
          <a:solidFill>
            <a:schemeClr val="tx2"/>
          </a:solidFill>
          <a:latin typeface="Arial" charset="0"/>
        </a:defRPr>
      </a:lvl6pPr>
      <a:lvl7pPr marL="914400" algn="l" defTabSz="863600" rtl="0" fontAlgn="base">
        <a:spcBef>
          <a:spcPct val="0"/>
        </a:spcBef>
        <a:spcAft>
          <a:spcPct val="0"/>
        </a:spcAft>
        <a:defRPr sz="3000">
          <a:solidFill>
            <a:schemeClr val="tx2"/>
          </a:solidFill>
          <a:latin typeface="Arial" charset="0"/>
        </a:defRPr>
      </a:lvl7pPr>
      <a:lvl8pPr marL="1371600" algn="l" defTabSz="863600" rtl="0" fontAlgn="base">
        <a:spcBef>
          <a:spcPct val="0"/>
        </a:spcBef>
        <a:spcAft>
          <a:spcPct val="0"/>
        </a:spcAft>
        <a:defRPr sz="3000">
          <a:solidFill>
            <a:schemeClr val="tx2"/>
          </a:solidFill>
          <a:latin typeface="Arial" charset="0"/>
        </a:defRPr>
      </a:lvl8pPr>
      <a:lvl9pPr marL="1828800" algn="l" defTabSz="863600" rtl="0" fontAlgn="base">
        <a:spcBef>
          <a:spcPct val="0"/>
        </a:spcBef>
        <a:spcAft>
          <a:spcPct val="0"/>
        </a:spcAft>
        <a:defRPr sz="3000">
          <a:solidFill>
            <a:schemeClr val="tx2"/>
          </a:solidFill>
          <a:latin typeface="Arial" charset="0"/>
        </a:defRPr>
      </a:lvl9pPr>
    </p:titleStyle>
    <p:bodyStyle>
      <a:lvl1pPr marL="360363" indent="-360363" algn="l" defTabSz="863600" rtl="0" eaLnBrk="0" fontAlgn="base" hangingPunct="0">
        <a:spcBef>
          <a:spcPct val="80000"/>
        </a:spcBef>
        <a:spcAft>
          <a:spcPct val="0"/>
        </a:spcAft>
        <a:buClr>
          <a:srgbClr val="133880"/>
        </a:buClr>
        <a:buFont typeface="Wingdings" pitchFamily="2" charset="2"/>
        <a:buChar char="l"/>
        <a:defRPr sz="2100">
          <a:solidFill>
            <a:srgbClr val="133880"/>
          </a:solidFill>
          <a:latin typeface="+mn-lt"/>
          <a:ea typeface="+mn-ea"/>
          <a:cs typeface="+mn-cs"/>
        </a:defRPr>
      </a:lvl1pPr>
      <a:lvl2pPr marL="630238" indent="-268288" algn="l" defTabSz="863600" rtl="0" eaLnBrk="0" fontAlgn="base" hangingPunct="0">
        <a:spcBef>
          <a:spcPct val="40000"/>
        </a:spcBef>
        <a:spcAft>
          <a:spcPct val="0"/>
        </a:spcAft>
        <a:buClr>
          <a:srgbClr val="133880"/>
        </a:buClr>
        <a:buChar char="–"/>
        <a:defRPr sz="2100">
          <a:solidFill>
            <a:srgbClr val="133880"/>
          </a:solidFill>
          <a:latin typeface="+mn-lt"/>
        </a:defRPr>
      </a:lvl2pPr>
      <a:lvl3pPr marL="900113" indent="-268288" algn="l" defTabSz="863600" rtl="0" eaLnBrk="0" fontAlgn="base" hangingPunct="0">
        <a:spcBef>
          <a:spcPct val="40000"/>
        </a:spcBef>
        <a:spcAft>
          <a:spcPct val="0"/>
        </a:spcAft>
        <a:buClr>
          <a:srgbClr val="133880"/>
        </a:buClr>
        <a:buChar char="–"/>
        <a:defRPr sz="2100">
          <a:solidFill>
            <a:srgbClr val="133880"/>
          </a:solidFill>
          <a:latin typeface="+mn-lt"/>
        </a:defRPr>
      </a:lvl3pPr>
      <a:lvl4pPr marL="1169988" indent="-268288" algn="l" defTabSz="863600" rtl="0" eaLnBrk="0" fontAlgn="base" hangingPunct="0">
        <a:spcBef>
          <a:spcPct val="40000"/>
        </a:spcBef>
        <a:spcAft>
          <a:spcPct val="0"/>
        </a:spcAft>
        <a:buClr>
          <a:srgbClr val="133880"/>
        </a:buClr>
        <a:buChar char="–"/>
        <a:defRPr sz="2100">
          <a:solidFill>
            <a:srgbClr val="133880"/>
          </a:solidFill>
          <a:latin typeface="+mn-lt"/>
        </a:defRPr>
      </a:lvl4pPr>
      <a:lvl5pPr marL="1439863" indent="-268288" algn="l" defTabSz="863600" rtl="0" eaLnBrk="0" fontAlgn="base" hangingPunct="0">
        <a:spcBef>
          <a:spcPct val="40000"/>
        </a:spcBef>
        <a:spcAft>
          <a:spcPct val="0"/>
        </a:spcAft>
        <a:buClr>
          <a:srgbClr val="133880"/>
        </a:buClr>
        <a:buChar char="–"/>
        <a:defRPr sz="2100">
          <a:solidFill>
            <a:srgbClr val="133880"/>
          </a:solidFill>
          <a:latin typeface="+mn-lt"/>
        </a:defRPr>
      </a:lvl5pPr>
      <a:lvl6pPr marL="1897063" indent="-268288" algn="l" defTabSz="863600" rtl="0" fontAlgn="base">
        <a:spcBef>
          <a:spcPct val="40000"/>
        </a:spcBef>
        <a:spcAft>
          <a:spcPct val="0"/>
        </a:spcAft>
        <a:buClr>
          <a:schemeClr val="tx2"/>
        </a:buClr>
        <a:buChar char="–"/>
        <a:defRPr sz="2100">
          <a:solidFill>
            <a:schemeClr val="tx2"/>
          </a:solidFill>
          <a:latin typeface="+mn-lt"/>
        </a:defRPr>
      </a:lvl6pPr>
      <a:lvl7pPr marL="2354263" indent="-268288" algn="l" defTabSz="863600" rtl="0" fontAlgn="base">
        <a:spcBef>
          <a:spcPct val="40000"/>
        </a:spcBef>
        <a:spcAft>
          <a:spcPct val="0"/>
        </a:spcAft>
        <a:buClr>
          <a:schemeClr val="tx2"/>
        </a:buClr>
        <a:buChar char="–"/>
        <a:defRPr sz="2100">
          <a:solidFill>
            <a:schemeClr val="tx2"/>
          </a:solidFill>
          <a:latin typeface="+mn-lt"/>
        </a:defRPr>
      </a:lvl7pPr>
      <a:lvl8pPr marL="2811463" indent="-268288" algn="l" defTabSz="863600" rtl="0" fontAlgn="base">
        <a:spcBef>
          <a:spcPct val="40000"/>
        </a:spcBef>
        <a:spcAft>
          <a:spcPct val="0"/>
        </a:spcAft>
        <a:buClr>
          <a:schemeClr val="tx2"/>
        </a:buClr>
        <a:buChar char="–"/>
        <a:defRPr sz="2100">
          <a:solidFill>
            <a:schemeClr val="tx2"/>
          </a:solidFill>
          <a:latin typeface="+mn-lt"/>
        </a:defRPr>
      </a:lvl8pPr>
      <a:lvl9pPr marL="3268663" indent="-268288" algn="l" defTabSz="863600" rtl="0" fontAlgn="base">
        <a:spcBef>
          <a:spcPct val="40000"/>
        </a:spcBef>
        <a:spcAft>
          <a:spcPct val="0"/>
        </a:spcAft>
        <a:buClr>
          <a:schemeClr val="tx2"/>
        </a:buClr>
        <a:buChar char="–"/>
        <a:defRPr sz="21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0"/>
          </a:srgbClr>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574675" y="87313"/>
            <a:ext cx="756126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b" anchorCtr="0" compatLnSpc="1">
            <a:prstTxWarp prst="textNoShape">
              <a:avLst/>
            </a:prstTxWarp>
          </a:bodyPr>
          <a:lstStyle/>
          <a:p>
            <a:pPr lvl="0"/>
            <a:r>
              <a:rPr lang="en-AU" altLang="en-US"/>
              <a:t>Click to edit Master title style</a:t>
            </a:r>
          </a:p>
        </p:txBody>
      </p:sp>
      <p:sp>
        <p:nvSpPr>
          <p:cNvPr id="1027" name="Rectangle 7"/>
          <p:cNvSpPr>
            <a:spLocks noGrp="1" noChangeArrowheads="1"/>
          </p:cNvSpPr>
          <p:nvPr>
            <p:ph type="body" idx="1"/>
          </p:nvPr>
        </p:nvSpPr>
        <p:spPr bwMode="auto">
          <a:xfrm>
            <a:off x="576264" y="1741488"/>
            <a:ext cx="7559674"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Tree>
    <p:extLst>
      <p:ext uri="{BB962C8B-B14F-4D97-AF65-F5344CB8AC3E}">
        <p14:creationId xmlns:p14="http://schemas.microsoft.com/office/powerpoint/2010/main" val="3296811844"/>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transition>
    <p:wipe dir="r"/>
  </p:transition>
  <p:txStyles>
    <p:titleStyle>
      <a:lvl1pPr algn="l" defTabSz="863600" rtl="0" eaLnBrk="0" fontAlgn="base" hangingPunct="0">
        <a:spcBef>
          <a:spcPct val="0"/>
        </a:spcBef>
        <a:spcAft>
          <a:spcPct val="0"/>
        </a:spcAft>
        <a:defRPr sz="3000">
          <a:solidFill>
            <a:srgbClr val="133880"/>
          </a:solidFill>
          <a:latin typeface="+mj-lt"/>
          <a:ea typeface="+mj-ea"/>
          <a:cs typeface="+mj-cs"/>
        </a:defRPr>
      </a:lvl1pPr>
      <a:lvl2pPr algn="l" defTabSz="863600" rtl="0" eaLnBrk="0" fontAlgn="base" hangingPunct="0">
        <a:spcBef>
          <a:spcPct val="0"/>
        </a:spcBef>
        <a:spcAft>
          <a:spcPct val="0"/>
        </a:spcAft>
        <a:defRPr sz="3000">
          <a:solidFill>
            <a:srgbClr val="133880"/>
          </a:solidFill>
          <a:latin typeface="Arial" charset="0"/>
        </a:defRPr>
      </a:lvl2pPr>
      <a:lvl3pPr algn="l" defTabSz="863600" rtl="0" eaLnBrk="0" fontAlgn="base" hangingPunct="0">
        <a:spcBef>
          <a:spcPct val="0"/>
        </a:spcBef>
        <a:spcAft>
          <a:spcPct val="0"/>
        </a:spcAft>
        <a:defRPr sz="3000">
          <a:solidFill>
            <a:srgbClr val="133880"/>
          </a:solidFill>
          <a:latin typeface="Arial" charset="0"/>
        </a:defRPr>
      </a:lvl3pPr>
      <a:lvl4pPr algn="l" defTabSz="863600" rtl="0" eaLnBrk="0" fontAlgn="base" hangingPunct="0">
        <a:spcBef>
          <a:spcPct val="0"/>
        </a:spcBef>
        <a:spcAft>
          <a:spcPct val="0"/>
        </a:spcAft>
        <a:defRPr sz="3000">
          <a:solidFill>
            <a:srgbClr val="133880"/>
          </a:solidFill>
          <a:latin typeface="Arial" charset="0"/>
        </a:defRPr>
      </a:lvl4pPr>
      <a:lvl5pPr algn="l" defTabSz="863600" rtl="0" eaLnBrk="0" fontAlgn="base" hangingPunct="0">
        <a:spcBef>
          <a:spcPct val="0"/>
        </a:spcBef>
        <a:spcAft>
          <a:spcPct val="0"/>
        </a:spcAft>
        <a:defRPr sz="3000">
          <a:solidFill>
            <a:srgbClr val="133880"/>
          </a:solidFill>
          <a:latin typeface="Arial" charset="0"/>
        </a:defRPr>
      </a:lvl5pPr>
      <a:lvl6pPr marL="457200" algn="l" defTabSz="863600" rtl="0" fontAlgn="base">
        <a:spcBef>
          <a:spcPct val="0"/>
        </a:spcBef>
        <a:spcAft>
          <a:spcPct val="0"/>
        </a:spcAft>
        <a:defRPr sz="3000">
          <a:solidFill>
            <a:schemeClr val="tx2"/>
          </a:solidFill>
          <a:latin typeface="Arial" charset="0"/>
        </a:defRPr>
      </a:lvl6pPr>
      <a:lvl7pPr marL="914400" algn="l" defTabSz="863600" rtl="0" fontAlgn="base">
        <a:spcBef>
          <a:spcPct val="0"/>
        </a:spcBef>
        <a:spcAft>
          <a:spcPct val="0"/>
        </a:spcAft>
        <a:defRPr sz="3000">
          <a:solidFill>
            <a:schemeClr val="tx2"/>
          </a:solidFill>
          <a:latin typeface="Arial" charset="0"/>
        </a:defRPr>
      </a:lvl7pPr>
      <a:lvl8pPr marL="1371600" algn="l" defTabSz="863600" rtl="0" fontAlgn="base">
        <a:spcBef>
          <a:spcPct val="0"/>
        </a:spcBef>
        <a:spcAft>
          <a:spcPct val="0"/>
        </a:spcAft>
        <a:defRPr sz="3000">
          <a:solidFill>
            <a:schemeClr val="tx2"/>
          </a:solidFill>
          <a:latin typeface="Arial" charset="0"/>
        </a:defRPr>
      </a:lvl8pPr>
      <a:lvl9pPr marL="1828800" algn="l" defTabSz="863600" rtl="0" fontAlgn="base">
        <a:spcBef>
          <a:spcPct val="0"/>
        </a:spcBef>
        <a:spcAft>
          <a:spcPct val="0"/>
        </a:spcAft>
        <a:defRPr sz="3000">
          <a:solidFill>
            <a:schemeClr val="tx2"/>
          </a:solidFill>
          <a:latin typeface="Arial" charset="0"/>
        </a:defRPr>
      </a:lvl9pPr>
    </p:titleStyle>
    <p:bodyStyle>
      <a:lvl1pPr marL="360363" indent="-360363" algn="l" defTabSz="863600" rtl="0" eaLnBrk="0" fontAlgn="base" hangingPunct="0">
        <a:spcBef>
          <a:spcPct val="80000"/>
        </a:spcBef>
        <a:spcAft>
          <a:spcPct val="0"/>
        </a:spcAft>
        <a:buClr>
          <a:srgbClr val="133880"/>
        </a:buClr>
        <a:buFont typeface="Wingdings" pitchFamily="2" charset="2"/>
        <a:buChar char="l"/>
        <a:defRPr sz="2100">
          <a:solidFill>
            <a:srgbClr val="133880"/>
          </a:solidFill>
          <a:latin typeface="+mn-lt"/>
          <a:ea typeface="+mn-ea"/>
          <a:cs typeface="+mn-cs"/>
        </a:defRPr>
      </a:lvl1pPr>
      <a:lvl2pPr marL="630238" indent="-268288" algn="l" defTabSz="863600" rtl="0" eaLnBrk="0" fontAlgn="base" hangingPunct="0">
        <a:spcBef>
          <a:spcPct val="40000"/>
        </a:spcBef>
        <a:spcAft>
          <a:spcPct val="0"/>
        </a:spcAft>
        <a:buClr>
          <a:srgbClr val="133880"/>
        </a:buClr>
        <a:buChar char="–"/>
        <a:defRPr sz="2100">
          <a:solidFill>
            <a:srgbClr val="133880"/>
          </a:solidFill>
          <a:latin typeface="+mn-lt"/>
        </a:defRPr>
      </a:lvl2pPr>
      <a:lvl3pPr marL="900113" indent="-268288" algn="l" defTabSz="863600" rtl="0" eaLnBrk="0" fontAlgn="base" hangingPunct="0">
        <a:spcBef>
          <a:spcPct val="40000"/>
        </a:spcBef>
        <a:spcAft>
          <a:spcPct val="0"/>
        </a:spcAft>
        <a:buClr>
          <a:srgbClr val="133880"/>
        </a:buClr>
        <a:buChar char="–"/>
        <a:defRPr sz="2100">
          <a:solidFill>
            <a:srgbClr val="133880"/>
          </a:solidFill>
          <a:latin typeface="+mn-lt"/>
        </a:defRPr>
      </a:lvl3pPr>
      <a:lvl4pPr marL="1169988" indent="-268288" algn="l" defTabSz="863600" rtl="0" eaLnBrk="0" fontAlgn="base" hangingPunct="0">
        <a:spcBef>
          <a:spcPct val="40000"/>
        </a:spcBef>
        <a:spcAft>
          <a:spcPct val="0"/>
        </a:spcAft>
        <a:buClr>
          <a:srgbClr val="133880"/>
        </a:buClr>
        <a:buChar char="–"/>
        <a:defRPr sz="2100">
          <a:solidFill>
            <a:srgbClr val="133880"/>
          </a:solidFill>
          <a:latin typeface="+mn-lt"/>
        </a:defRPr>
      </a:lvl4pPr>
      <a:lvl5pPr marL="1439863" indent="-268288" algn="l" defTabSz="863600" rtl="0" eaLnBrk="0" fontAlgn="base" hangingPunct="0">
        <a:spcBef>
          <a:spcPct val="40000"/>
        </a:spcBef>
        <a:spcAft>
          <a:spcPct val="0"/>
        </a:spcAft>
        <a:buClr>
          <a:srgbClr val="133880"/>
        </a:buClr>
        <a:buChar char="–"/>
        <a:defRPr sz="2100">
          <a:solidFill>
            <a:srgbClr val="133880"/>
          </a:solidFill>
          <a:latin typeface="+mn-lt"/>
        </a:defRPr>
      </a:lvl5pPr>
      <a:lvl6pPr marL="1897063" indent="-268288" algn="l" defTabSz="863600" rtl="0" fontAlgn="base">
        <a:spcBef>
          <a:spcPct val="40000"/>
        </a:spcBef>
        <a:spcAft>
          <a:spcPct val="0"/>
        </a:spcAft>
        <a:buClr>
          <a:schemeClr val="tx2"/>
        </a:buClr>
        <a:buChar char="–"/>
        <a:defRPr sz="2100">
          <a:solidFill>
            <a:schemeClr val="tx2"/>
          </a:solidFill>
          <a:latin typeface="+mn-lt"/>
        </a:defRPr>
      </a:lvl6pPr>
      <a:lvl7pPr marL="2354263" indent="-268288" algn="l" defTabSz="863600" rtl="0" fontAlgn="base">
        <a:spcBef>
          <a:spcPct val="40000"/>
        </a:spcBef>
        <a:spcAft>
          <a:spcPct val="0"/>
        </a:spcAft>
        <a:buClr>
          <a:schemeClr val="tx2"/>
        </a:buClr>
        <a:buChar char="–"/>
        <a:defRPr sz="2100">
          <a:solidFill>
            <a:schemeClr val="tx2"/>
          </a:solidFill>
          <a:latin typeface="+mn-lt"/>
        </a:defRPr>
      </a:lvl7pPr>
      <a:lvl8pPr marL="2811463" indent="-268288" algn="l" defTabSz="863600" rtl="0" fontAlgn="base">
        <a:spcBef>
          <a:spcPct val="40000"/>
        </a:spcBef>
        <a:spcAft>
          <a:spcPct val="0"/>
        </a:spcAft>
        <a:buClr>
          <a:schemeClr val="tx2"/>
        </a:buClr>
        <a:buChar char="–"/>
        <a:defRPr sz="2100">
          <a:solidFill>
            <a:schemeClr val="tx2"/>
          </a:solidFill>
          <a:latin typeface="+mn-lt"/>
        </a:defRPr>
      </a:lvl8pPr>
      <a:lvl9pPr marL="3268663" indent="-268288" algn="l" defTabSz="863600" rtl="0" fontAlgn="base">
        <a:spcBef>
          <a:spcPct val="40000"/>
        </a:spcBef>
        <a:spcAft>
          <a:spcPct val="0"/>
        </a:spcAft>
        <a:buClr>
          <a:schemeClr val="tx2"/>
        </a:buClr>
        <a:buChar char="–"/>
        <a:defRPr sz="21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0"/>
          </a:srgbClr>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574675" y="87313"/>
            <a:ext cx="756126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b" anchorCtr="0" compatLnSpc="1">
            <a:prstTxWarp prst="textNoShape">
              <a:avLst/>
            </a:prstTxWarp>
          </a:bodyPr>
          <a:lstStyle/>
          <a:p>
            <a:pPr lvl="0"/>
            <a:r>
              <a:rPr lang="en-AU" altLang="en-US"/>
              <a:t>Click to edit Master title style</a:t>
            </a:r>
          </a:p>
        </p:txBody>
      </p:sp>
      <p:sp>
        <p:nvSpPr>
          <p:cNvPr id="1027" name="Rectangle 7"/>
          <p:cNvSpPr>
            <a:spLocks noGrp="1" noChangeArrowheads="1"/>
          </p:cNvSpPr>
          <p:nvPr>
            <p:ph type="body" idx="1"/>
          </p:nvPr>
        </p:nvSpPr>
        <p:spPr bwMode="auto">
          <a:xfrm>
            <a:off x="576264" y="1741488"/>
            <a:ext cx="7559674"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Tree>
    <p:extLst>
      <p:ext uri="{BB962C8B-B14F-4D97-AF65-F5344CB8AC3E}">
        <p14:creationId xmlns:p14="http://schemas.microsoft.com/office/powerpoint/2010/main" val="3296811844"/>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wipe dir="r"/>
  </p:transition>
  <p:txStyles>
    <p:titleStyle>
      <a:lvl1pPr algn="l" defTabSz="863600" rtl="0" eaLnBrk="0" fontAlgn="base" hangingPunct="0">
        <a:spcBef>
          <a:spcPct val="0"/>
        </a:spcBef>
        <a:spcAft>
          <a:spcPct val="0"/>
        </a:spcAft>
        <a:defRPr sz="3000">
          <a:solidFill>
            <a:srgbClr val="133880"/>
          </a:solidFill>
          <a:latin typeface="+mj-lt"/>
          <a:ea typeface="+mj-ea"/>
          <a:cs typeface="+mj-cs"/>
        </a:defRPr>
      </a:lvl1pPr>
      <a:lvl2pPr algn="l" defTabSz="863600" rtl="0" eaLnBrk="0" fontAlgn="base" hangingPunct="0">
        <a:spcBef>
          <a:spcPct val="0"/>
        </a:spcBef>
        <a:spcAft>
          <a:spcPct val="0"/>
        </a:spcAft>
        <a:defRPr sz="3000">
          <a:solidFill>
            <a:srgbClr val="133880"/>
          </a:solidFill>
          <a:latin typeface="Arial" charset="0"/>
        </a:defRPr>
      </a:lvl2pPr>
      <a:lvl3pPr algn="l" defTabSz="863600" rtl="0" eaLnBrk="0" fontAlgn="base" hangingPunct="0">
        <a:spcBef>
          <a:spcPct val="0"/>
        </a:spcBef>
        <a:spcAft>
          <a:spcPct val="0"/>
        </a:spcAft>
        <a:defRPr sz="3000">
          <a:solidFill>
            <a:srgbClr val="133880"/>
          </a:solidFill>
          <a:latin typeface="Arial" charset="0"/>
        </a:defRPr>
      </a:lvl3pPr>
      <a:lvl4pPr algn="l" defTabSz="863600" rtl="0" eaLnBrk="0" fontAlgn="base" hangingPunct="0">
        <a:spcBef>
          <a:spcPct val="0"/>
        </a:spcBef>
        <a:spcAft>
          <a:spcPct val="0"/>
        </a:spcAft>
        <a:defRPr sz="3000">
          <a:solidFill>
            <a:srgbClr val="133880"/>
          </a:solidFill>
          <a:latin typeface="Arial" charset="0"/>
        </a:defRPr>
      </a:lvl4pPr>
      <a:lvl5pPr algn="l" defTabSz="863600" rtl="0" eaLnBrk="0" fontAlgn="base" hangingPunct="0">
        <a:spcBef>
          <a:spcPct val="0"/>
        </a:spcBef>
        <a:spcAft>
          <a:spcPct val="0"/>
        </a:spcAft>
        <a:defRPr sz="3000">
          <a:solidFill>
            <a:srgbClr val="133880"/>
          </a:solidFill>
          <a:latin typeface="Arial" charset="0"/>
        </a:defRPr>
      </a:lvl5pPr>
      <a:lvl6pPr marL="457200" algn="l" defTabSz="863600" rtl="0" fontAlgn="base">
        <a:spcBef>
          <a:spcPct val="0"/>
        </a:spcBef>
        <a:spcAft>
          <a:spcPct val="0"/>
        </a:spcAft>
        <a:defRPr sz="3000">
          <a:solidFill>
            <a:schemeClr val="tx2"/>
          </a:solidFill>
          <a:latin typeface="Arial" charset="0"/>
        </a:defRPr>
      </a:lvl6pPr>
      <a:lvl7pPr marL="914400" algn="l" defTabSz="863600" rtl="0" fontAlgn="base">
        <a:spcBef>
          <a:spcPct val="0"/>
        </a:spcBef>
        <a:spcAft>
          <a:spcPct val="0"/>
        </a:spcAft>
        <a:defRPr sz="3000">
          <a:solidFill>
            <a:schemeClr val="tx2"/>
          </a:solidFill>
          <a:latin typeface="Arial" charset="0"/>
        </a:defRPr>
      </a:lvl7pPr>
      <a:lvl8pPr marL="1371600" algn="l" defTabSz="863600" rtl="0" fontAlgn="base">
        <a:spcBef>
          <a:spcPct val="0"/>
        </a:spcBef>
        <a:spcAft>
          <a:spcPct val="0"/>
        </a:spcAft>
        <a:defRPr sz="3000">
          <a:solidFill>
            <a:schemeClr val="tx2"/>
          </a:solidFill>
          <a:latin typeface="Arial" charset="0"/>
        </a:defRPr>
      </a:lvl8pPr>
      <a:lvl9pPr marL="1828800" algn="l" defTabSz="863600" rtl="0" fontAlgn="base">
        <a:spcBef>
          <a:spcPct val="0"/>
        </a:spcBef>
        <a:spcAft>
          <a:spcPct val="0"/>
        </a:spcAft>
        <a:defRPr sz="3000">
          <a:solidFill>
            <a:schemeClr val="tx2"/>
          </a:solidFill>
          <a:latin typeface="Arial" charset="0"/>
        </a:defRPr>
      </a:lvl9pPr>
    </p:titleStyle>
    <p:bodyStyle>
      <a:lvl1pPr marL="360363" indent="-360363" algn="l" defTabSz="863600" rtl="0" eaLnBrk="0" fontAlgn="base" hangingPunct="0">
        <a:spcBef>
          <a:spcPct val="80000"/>
        </a:spcBef>
        <a:spcAft>
          <a:spcPct val="0"/>
        </a:spcAft>
        <a:buClr>
          <a:srgbClr val="133880"/>
        </a:buClr>
        <a:buFont typeface="Wingdings" pitchFamily="2" charset="2"/>
        <a:buChar char="l"/>
        <a:defRPr sz="2100">
          <a:solidFill>
            <a:srgbClr val="133880"/>
          </a:solidFill>
          <a:latin typeface="+mn-lt"/>
          <a:ea typeface="+mn-ea"/>
          <a:cs typeface="+mn-cs"/>
        </a:defRPr>
      </a:lvl1pPr>
      <a:lvl2pPr marL="630238" indent="-268288" algn="l" defTabSz="863600" rtl="0" eaLnBrk="0" fontAlgn="base" hangingPunct="0">
        <a:spcBef>
          <a:spcPct val="40000"/>
        </a:spcBef>
        <a:spcAft>
          <a:spcPct val="0"/>
        </a:spcAft>
        <a:buClr>
          <a:srgbClr val="133880"/>
        </a:buClr>
        <a:buChar char="–"/>
        <a:defRPr sz="2100">
          <a:solidFill>
            <a:srgbClr val="133880"/>
          </a:solidFill>
          <a:latin typeface="+mn-lt"/>
        </a:defRPr>
      </a:lvl2pPr>
      <a:lvl3pPr marL="900113" indent="-268288" algn="l" defTabSz="863600" rtl="0" eaLnBrk="0" fontAlgn="base" hangingPunct="0">
        <a:spcBef>
          <a:spcPct val="40000"/>
        </a:spcBef>
        <a:spcAft>
          <a:spcPct val="0"/>
        </a:spcAft>
        <a:buClr>
          <a:srgbClr val="133880"/>
        </a:buClr>
        <a:buChar char="–"/>
        <a:defRPr sz="2100">
          <a:solidFill>
            <a:srgbClr val="133880"/>
          </a:solidFill>
          <a:latin typeface="+mn-lt"/>
        </a:defRPr>
      </a:lvl3pPr>
      <a:lvl4pPr marL="1169988" indent="-268288" algn="l" defTabSz="863600" rtl="0" eaLnBrk="0" fontAlgn="base" hangingPunct="0">
        <a:spcBef>
          <a:spcPct val="40000"/>
        </a:spcBef>
        <a:spcAft>
          <a:spcPct val="0"/>
        </a:spcAft>
        <a:buClr>
          <a:srgbClr val="133880"/>
        </a:buClr>
        <a:buChar char="–"/>
        <a:defRPr sz="2100">
          <a:solidFill>
            <a:srgbClr val="133880"/>
          </a:solidFill>
          <a:latin typeface="+mn-lt"/>
        </a:defRPr>
      </a:lvl4pPr>
      <a:lvl5pPr marL="1439863" indent="-268288" algn="l" defTabSz="863600" rtl="0" eaLnBrk="0" fontAlgn="base" hangingPunct="0">
        <a:spcBef>
          <a:spcPct val="40000"/>
        </a:spcBef>
        <a:spcAft>
          <a:spcPct val="0"/>
        </a:spcAft>
        <a:buClr>
          <a:srgbClr val="133880"/>
        </a:buClr>
        <a:buChar char="–"/>
        <a:defRPr sz="2100">
          <a:solidFill>
            <a:srgbClr val="133880"/>
          </a:solidFill>
          <a:latin typeface="+mn-lt"/>
        </a:defRPr>
      </a:lvl5pPr>
      <a:lvl6pPr marL="1897063" indent="-268288" algn="l" defTabSz="863600" rtl="0" fontAlgn="base">
        <a:spcBef>
          <a:spcPct val="40000"/>
        </a:spcBef>
        <a:spcAft>
          <a:spcPct val="0"/>
        </a:spcAft>
        <a:buClr>
          <a:schemeClr val="tx2"/>
        </a:buClr>
        <a:buChar char="–"/>
        <a:defRPr sz="2100">
          <a:solidFill>
            <a:schemeClr val="tx2"/>
          </a:solidFill>
          <a:latin typeface="+mn-lt"/>
        </a:defRPr>
      </a:lvl6pPr>
      <a:lvl7pPr marL="2354263" indent="-268288" algn="l" defTabSz="863600" rtl="0" fontAlgn="base">
        <a:spcBef>
          <a:spcPct val="40000"/>
        </a:spcBef>
        <a:spcAft>
          <a:spcPct val="0"/>
        </a:spcAft>
        <a:buClr>
          <a:schemeClr val="tx2"/>
        </a:buClr>
        <a:buChar char="–"/>
        <a:defRPr sz="2100">
          <a:solidFill>
            <a:schemeClr val="tx2"/>
          </a:solidFill>
          <a:latin typeface="+mn-lt"/>
        </a:defRPr>
      </a:lvl7pPr>
      <a:lvl8pPr marL="2811463" indent="-268288" algn="l" defTabSz="863600" rtl="0" fontAlgn="base">
        <a:spcBef>
          <a:spcPct val="40000"/>
        </a:spcBef>
        <a:spcAft>
          <a:spcPct val="0"/>
        </a:spcAft>
        <a:buClr>
          <a:schemeClr val="tx2"/>
        </a:buClr>
        <a:buChar char="–"/>
        <a:defRPr sz="2100">
          <a:solidFill>
            <a:schemeClr val="tx2"/>
          </a:solidFill>
          <a:latin typeface="+mn-lt"/>
        </a:defRPr>
      </a:lvl8pPr>
      <a:lvl9pPr marL="3268663" indent="-268288" algn="l" defTabSz="863600" rtl="0" fontAlgn="base">
        <a:spcBef>
          <a:spcPct val="40000"/>
        </a:spcBef>
        <a:spcAft>
          <a:spcPct val="0"/>
        </a:spcAft>
        <a:buClr>
          <a:schemeClr val="tx2"/>
        </a:buClr>
        <a:buChar char="–"/>
        <a:defRPr sz="21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1" y="260350"/>
            <a:ext cx="7777162" cy="10795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31801" y="1512888"/>
            <a:ext cx="7777162" cy="427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31800" y="6008689"/>
            <a:ext cx="2016125"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89B9F130-1993-4705-8C74-43AD22EC5DD7}" type="datetimeFigureOut">
              <a:rPr lang="en-AU" smtClean="0"/>
              <a:t>09/04/2018</a:t>
            </a:fld>
            <a:endParaRPr lang="en-AU"/>
          </a:p>
        </p:txBody>
      </p:sp>
      <p:sp>
        <p:nvSpPr>
          <p:cNvPr id="5" name="Footer Placeholder 4"/>
          <p:cNvSpPr>
            <a:spLocks noGrp="1"/>
          </p:cNvSpPr>
          <p:nvPr>
            <p:ph type="ftr" sz="quarter" idx="3"/>
          </p:nvPr>
        </p:nvSpPr>
        <p:spPr>
          <a:xfrm>
            <a:off x="2952751" y="6008689"/>
            <a:ext cx="2735264"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192839" y="6008689"/>
            <a:ext cx="2016125"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AE65B0F0-FFCB-413D-BA24-97D4865371DE}" type="slidenum">
              <a:rPr lang="en-AU" smtClean="0"/>
              <a:t>‹#›</a:t>
            </a:fld>
            <a:endParaRPr lang="en-AU"/>
          </a:p>
        </p:txBody>
      </p:sp>
    </p:spTree>
    <p:extLst>
      <p:ext uri="{BB962C8B-B14F-4D97-AF65-F5344CB8AC3E}">
        <p14:creationId xmlns:p14="http://schemas.microsoft.com/office/powerpoint/2010/main" val="4421250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574675" y="87313"/>
            <a:ext cx="756126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b" anchorCtr="0" compatLnSpc="1">
            <a:prstTxWarp prst="textNoShape">
              <a:avLst/>
            </a:prstTxWarp>
          </a:bodyPr>
          <a:lstStyle/>
          <a:p>
            <a:pPr lvl="0"/>
            <a:r>
              <a:rPr lang="en-AU" altLang="en-US"/>
              <a:t>Click to edit Master title style</a:t>
            </a:r>
          </a:p>
        </p:txBody>
      </p:sp>
      <p:sp>
        <p:nvSpPr>
          <p:cNvPr id="1027" name="Rectangle 7"/>
          <p:cNvSpPr>
            <a:spLocks noGrp="1" noChangeArrowheads="1"/>
          </p:cNvSpPr>
          <p:nvPr>
            <p:ph type="body" idx="1"/>
          </p:nvPr>
        </p:nvSpPr>
        <p:spPr bwMode="auto">
          <a:xfrm>
            <a:off x="576264" y="1741488"/>
            <a:ext cx="7559674"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59" tIns="43511" rIns="85059" bIns="43511"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Tree>
    <p:extLst>
      <p:ext uri="{BB962C8B-B14F-4D97-AF65-F5344CB8AC3E}">
        <p14:creationId xmlns:p14="http://schemas.microsoft.com/office/powerpoint/2010/main" val="178801710"/>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wipe dir="r"/>
  </p:transition>
  <p:txStyles>
    <p:titleStyle>
      <a:lvl1pPr algn="l" defTabSz="863600" rtl="0" eaLnBrk="0" fontAlgn="base" hangingPunct="0">
        <a:spcBef>
          <a:spcPct val="0"/>
        </a:spcBef>
        <a:spcAft>
          <a:spcPct val="0"/>
        </a:spcAft>
        <a:defRPr sz="3000">
          <a:solidFill>
            <a:srgbClr val="133880"/>
          </a:solidFill>
          <a:latin typeface="+mj-lt"/>
          <a:ea typeface="+mj-ea"/>
          <a:cs typeface="+mj-cs"/>
        </a:defRPr>
      </a:lvl1pPr>
      <a:lvl2pPr algn="l" defTabSz="863600" rtl="0" eaLnBrk="0" fontAlgn="base" hangingPunct="0">
        <a:spcBef>
          <a:spcPct val="0"/>
        </a:spcBef>
        <a:spcAft>
          <a:spcPct val="0"/>
        </a:spcAft>
        <a:defRPr sz="3000">
          <a:solidFill>
            <a:srgbClr val="133880"/>
          </a:solidFill>
          <a:latin typeface="Arial" charset="0"/>
        </a:defRPr>
      </a:lvl2pPr>
      <a:lvl3pPr algn="l" defTabSz="863600" rtl="0" eaLnBrk="0" fontAlgn="base" hangingPunct="0">
        <a:spcBef>
          <a:spcPct val="0"/>
        </a:spcBef>
        <a:spcAft>
          <a:spcPct val="0"/>
        </a:spcAft>
        <a:defRPr sz="3000">
          <a:solidFill>
            <a:srgbClr val="133880"/>
          </a:solidFill>
          <a:latin typeface="Arial" charset="0"/>
        </a:defRPr>
      </a:lvl3pPr>
      <a:lvl4pPr algn="l" defTabSz="863600" rtl="0" eaLnBrk="0" fontAlgn="base" hangingPunct="0">
        <a:spcBef>
          <a:spcPct val="0"/>
        </a:spcBef>
        <a:spcAft>
          <a:spcPct val="0"/>
        </a:spcAft>
        <a:defRPr sz="3000">
          <a:solidFill>
            <a:srgbClr val="133880"/>
          </a:solidFill>
          <a:latin typeface="Arial" charset="0"/>
        </a:defRPr>
      </a:lvl4pPr>
      <a:lvl5pPr algn="l" defTabSz="863600" rtl="0" eaLnBrk="0" fontAlgn="base" hangingPunct="0">
        <a:spcBef>
          <a:spcPct val="0"/>
        </a:spcBef>
        <a:spcAft>
          <a:spcPct val="0"/>
        </a:spcAft>
        <a:defRPr sz="3000">
          <a:solidFill>
            <a:srgbClr val="133880"/>
          </a:solidFill>
          <a:latin typeface="Arial" charset="0"/>
        </a:defRPr>
      </a:lvl5pPr>
      <a:lvl6pPr marL="457200" algn="l" defTabSz="863600" rtl="0" fontAlgn="base">
        <a:spcBef>
          <a:spcPct val="0"/>
        </a:spcBef>
        <a:spcAft>
          <a:spcPct val="0"/>
        </a:spcAft>
        <a:defRPr sz="3000">
          <a:solidFill>
            <a:schemeClr val="tx2"/>
          </a:solidFill>
          <a:latin typeface="Arial" charset="0"/>
        </a:defRPr>
      </a:lvl6pPr>
      <a:lvl7pPr marL="914400" algn="l" defTabSz="863600" rtl="0" fontAlgn="base">
        <a:spcBef>
          <a:spcPct val="0"/>
        </a:spcBef>
        <a:spcAft>
          <a:spcPct val="0"/>
        </a:spcAft>
        <a:defRPr sz="3000">
          <a:solidFill>
            <a:schemeClr val="tx2"/>
          </a:solidFill>
          <a:latin typeface="Arial" charset="0"/>
        </a:defRPr>
      </a:lvl7pPr>
      <a:lvl8pPr marL="1371600" algn="l" defTabSz="863600" rtl="0" fontAlgn="base">
        <a:spcBef>
          <a:spcPct val="0"/>
        </a:spcBef>
        <a:spcAft>
          <a:spcPct val="0"/>
        </a:spcAft>
        <a:defRPr sz="3000">
          <a:solidFill>
            <a:schemeClr val="tx2"/>
          </a:solidFill>
          <a:latin typeface="Arial" charset="0"/>
        </a:defRPr>
      </a:lvl8pPr>
      <a:lvl9pPr marL="1828800" algn="l" defTabSz="863600" rtl="0" fontAlgn="base">
        <a:spcBef>
          <a:spcPct val="0"/>
        </a:spcBef>
        <a:spcAft>
          <a:spcPct val="0"/>
        </a:spcAft>
        <a:defRPr sz="3000">
          <a:solidFill>
            <a:schemeClr val="tx2"/>
          </a:solidFill>
          <a:latin typeface="Arial" charset="0"/>
        </a:defRPr>
      </a:lvl9pPr>
    </p:titleStyle>
    <p:bodyStyle>
      <a:lvl1pPr marL="360363" indent="-360363" algn="l" defTabSz="863600" rtl="0" eaLnBrk="0" fontAlgn="base" hangingPunct="0">
        <a:spcBef>
          <a:spcPct val="80000"/>
        </a:spcBef>
        <a:spcAft>
          <a:spcPct val="0"/>
        </a:spcAft>
        <a:buClr>
          <a:srgbClr val="133880"/>
        </a:buClr>
        <a:buFont typeface="Wingdings" pitchFamily="2" charset="2"/>
        <a:buChar char="l"/>
        <a:defRPr sz="2100">
          <a:solidFill>
            <a:srgbClr val="133880"/>
          </a:solidFill>
          <a:latin typeface="+mn-lt"/>
          <a:ea typeface="+mn-ea"/>
          <a:cs typeface="+mn-cs"/>
        </a:defRPr>
      </a:lvl1pPr>
      <a:lvl2pPr marL="630238" indent="-268288" algn="l" defTabSz="863600" rtl="0" eaLnBrk="0" fontAlgn="base" hangingPunct="0">
        <a:spcBef>
          <a:spcPct val="40000"/>
        </a:spcBef>
        <a:spcAft>
          <a:spcPct val="0"/>
        </a:spcAft>
        <a:buClr>
          <a:srgbClr val="133880"/>
        </a:buClr>
        <a:buChar char="–"/>
        <a:defRPr sz="2100">
          <a:solidFill>
            <a:srgbClr val="133880"/>
          </a:solidFill>
          <a:latin typeface="+mn-lt"/>
        </a:defRPr>
      </a:lvl2pPr>
      <a:lvl3pPr marL="900113" indent="-268288" algn="l" defTabSz="863600" rtl="0" eaLnBrk="0" fontAlgn="base" hangingPunct="0">
        <a:spcBef>
          <a:spcPct val="40000"/>
        </a:spcBef>
        <a:spcAft>
          <a:spcPct val="0"/>
        </a:spcAft>
        <a:buClr>
          <a:srgbClr val="133880"/>
        </a:buClr>
        <a:buChar char="–"/>
        <a:defRPr sz="2100">
          <a:solidFill>
            <a:srgbClr val="133880"/>
          </a:solidFill>
          <a:latin typeface="+mn-lt"/>
        </a:defRPr>
      </a:lvl3pPr>
      <a:lvl4pPr marL="1169988" indent="-268288" algn="l" defTabSz="863600" rtl="0" eaLnBrk="0" fontAlgn="base" hangingPunct="0">
        <a:spcBef>
          <a:spcPct val="40000"/>
        </a:spcBef>
        <a:spcAft>
          <a:spcPct val="0"/>
        </a:spcAft>
        <a:buClr>
          <a:srgbClr val="133880"/>
        </a:buClr>
        <a:buChar char="–"/>
        <a:defRPr sz="2100">
          <a:solidFill>
            <a:srgbClr val="133880"/>
          </a:solidFill>
          <a:latin typeface="+mn-lt"/>
        </a:defRPr>
      </a:lvl4pPr>
      <a:lvl5pPr marL="1439863" indent="-268288" algn="l" defTabSz="863600" rtl="0" eaLnBrk="0" fontAlgn="base" hangingPunct="0">
        <a:spcBef>
          <a:spcPct val="40000"/>
        </a:spcBef>
        <a:spcAft>
          <a:spcPct val="0"/>
        </a:spcAft>
        <a:buClr>
          <a:srgbClr val="133880"/>
        </a:buClr>
        <a:buChar char="–"/>
        <a:defRPr sz="2100">
          <a:solidFill>
            <a:srgbClr val="133880"/>
          </a:solidFill>
          <a:latin typeface="+mn-lt"/>
        </a:defRPr>
      </a:lvl5pPr>
      <a:lvl6pPr marL="1897063" indent="-268288" algn="l" defTabSz="863600" rtl="0" fontAlgn="base">
        <a:spcBef>
          <a:spcPct val="40000"/>
        </a:spcBef>
        <a:spcAft>
          <a:spcPct val="0"/>
        </a:spcAft>
        <a:buClr>
          <a:schemeClr val="tx2"/>
        </a:buClr>
        <a:buChar char="–"/>
        <a:defRPr sz="2100">
          <a:solidFill>
            <a:schemeClr val="tx2"/>
          </a:solidFill>
          <a:latin typeface="+mn-lt"/>
        </a:defRPr>
      </a:lvl6pPr>
      <a:lvl7pPr marL="2354263" indent="-268288" algn="l" defTabSz="863600" rtl="0" fontAlgn="base">
        <a:spcBef>
          <a:spcPct val="40000"/>
        </a:spcBef>
        <a:spcAft>
          <a:spcPct val="0"/>
        </a:spcAft>
        <a:buClr>
          <a:schemeClr val="tx2"/>
        </a:buClr>
        <a:buChar char="–"/>
        <a:defRPr sz="2100">
          <a:solidFill>
            <a:schemeClr val="tx2"/>
          </a:solidFill>
          <a:latin typeface="+mn-lt"/>
        </a:defRPr>
      </a:lvl7pPr>
      <a:lvl8pPr marL="2811463" indent="-268288" algn="l" defTabSz="863600" rtl="0" fontAlgn="base">
        <a:spcBef>
          <a:spcPct val="40000"/>
        </a:spcBef>
        <a:spcAft>
          <a:spcPct val="0"/>
        </a:spcAft>
        <a:buClr>
          <a:schemeClr val="tx2"/>
        </a:buClr>
        <a:buChar char="–"/>
        <a:defRPr sz="2100">
          <a:solidFill>
            <a:schemeClr val="tx2"/>
          </a:solidFill>
          <a:latin typeface="+mn-lt"/>
        </a:defRPr>
      </a:lvl8pPr>
      <a:lvl9pPr marL="3268663" indent="-268288" algn="l" defTabSz="863600" rtl="0" fontAlgn="base">
        <a:spcBef>
          <a:spcPct val="40000"/>
        </a:spcBef>
        <a:spcAft>
          <a:spcPct val="0"/>
        </a:spcAft>
        <a:buClr>
          <a:schemeClr val="tx2"/>
        </a:buClr>
        <a:buChar char="–"/>
        <a:defRPr sz="21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aihw.gov.au/nyi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youth.nsw.gov.au/youth-snapsho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d0MZfbLYzpk"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jpe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hyperlink" Target="http://www1.health.nsw.gov.au/PDS/pages/doc.aspx?dn=PD2013_007" TargetMode="External"/><Relationship Id="rId5" Type="http://schemas.openxmlformats.org/officeDocument/2006/relationships/hyperlink" Target="https://reporter.childstory.nsw.gov.au/s/mrg" TargetMode="External"/><Relationship Id="rId4" Type="http://schemas.openxmlformats.org/officeDocument/2006/relationships/hyperlink" Target="https://reporter.childstory.nsw.gov.au/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health.nsw.gov.au/kidsfamilies/protection/Pages/CWU.asp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reporter.childstory.nsw.gov.au/s/mrg"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time_continue=3&amp;v=EoavQS6Dt0Q"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time_continue=1&amp;v=iOimSeQ4Wr4"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2050" name="Rectangle 7"/>
          <p:cNvSpPr>
            <a:spLocks noChangeArrowheads="1"/>
          </p:cNvSpPr>
          <p:nvPr/>
        </p:nvSpPr>
        <p:spPr bwMode="auto">
          <a:xfrm>
            <a:off x="1223964" y="2809876"/>
            <a:ext cx="64976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63600" eaLnBrk="0" hangingPunct="0">
              <a:spcBef>
                <a:spcPct val="80000"/>
              </a:spcBef>
              <a:buClr>
                <a:srgbClr val="133880"/>
              </a:buClr>
              <a:buFont typeface="Wingdings" pitchFamily="2" charset="2"/>
              <a:buChar char="l"/>
              <a:defRPr sz="2100">
                <a:solidFill>
                  <a:srgbClr val="133880"/>
                </a:solidFill>
                <a:latin typeface="Arial" charset="0"/>
              </a:defRPr>
            </a:lvl1pPr>
            <a:lvl2pPr marL="742950" indent="-285750" defTabSz="863600" eaLnBrk="0" hangingPunct="0">
              <a:spcBef>
                <a:spcPct val="40000"/>
              </a:spcBef>
              <a:buClr>
                <a:srgbClr val="133880"/>
              </a:buClr>
              <a:buChar char="–"/>
              <a:defRPr sz="2100">
                <a:solidFill>
                  <a:srgbClr val="133880"/>
                </a:solidFill>
                <a:latin typeface="Arial" charset="0"/>
              </a:defRPr>
            </a:lvl2pPr>
            <a:lvl3pPr marL="1143000" indent="-228600" defTabSz="863600" eaLnBrk="0" hangingPunct="0">
              <a:spcBef>
                <a:spcPct val="40000"/>
              </a:spcBef>
              <a:buClr>
                <a:srgbClr val="133880"/>
              </a:buClr>
              <a:buChar char="–"/>
              <a:defRPr sz="2100">
                <a:solidFill>
                  <a:srgbClr val="133880"/>
                </a:solidFill>
                <a:latin typeface="Arial" charset="0"/>
              </a:defRPr>
            </a:lvl3pPr>
            <a:lvl4pPr marL="1600200" indent="-228600" defTabSz="863600" eaLnBrk="0" hangingPunct="0">
              <a:spcBef>
                <a:spcPct val="40000"/>
              </a:spcBef>
              <a:buClr>
                <a:srgbClr val="133880"/>
              </a:buClr>
              <a:buChar char="–"/>
              <a:defRPr sz="2100">
                <a:solidFill>
                  <a:srgbClr val="133880"/>
                </a:solidFill>
                <a:latin typeface="Arial" charset="0"/>
              </a:defRPr>
            </a:lvl4pPr>
            <a:lvl5pPr marL="2057400" indent="-228600" defTabSz="863600" eaLnBrk="0" hangingPunct="0">
              <a:spcBef>
                <a:spcPct val="40000"/>
              </a:spcBef>
              <a:buClr>
                <a:srgbClr val="133880"/>
              </a:buClr>
              <a:buChar char="–"/>
              <a:defRPr sz="2100">
                <a:solidFill>
                  <a:srgbClr val="133880"/>
                </a:solidFill>
                <a:latin typeface="Arial" charset="0"/>
              </a:defRPr>
            </a:lvl5pPr>
            <a:lvl6pPr marL="2514600" indent="-228600" defTabSz="863600" eaLnBrk="0" fontAlgn="base" hangingPunct="0">
              <a:spcBef>
                <a:spcPct val="40000"/>
              </a:spcBef>
              <a:spcAft>
                <a:spcPct val="0"/>
              </a:spcAft>
              <a:buClr>
                <a:srgbClr val="133880"/>
              </a:buClr>
              <a:buChar char="–"/>
              <a:defRPr sz="2100">
                <a:solidFill>
                  <a:srgbClr val="133880"/>
                </a:solidFill>
                <a:latin typeface="Arial" charset="0"/>
              </a:defRPr>
            </a:lvl6pPr>
            <a:lvl7pPr marL="2971800" indent="-228600" defTabSz="863600" eaLnBrk="0" fontAlgn="base" hangingPunct="0">
              <a:spcBef>
                <a:spcPct val="40000"/>
              </a:spcBef>
              <a:spcAft>
                <a:spcPct val="0"/>
              </a:spcAft>
              <a:buClr>
                <a:srgbClr val="133880"/>
              </a:buClr>
              <a:buChar char="–"/>
              <a:defRPr sz="2100">
                <a:solidFill>
                  <a:srgbClr val="133880"/>
                </a:solidFill>
                <a:latin typeface="Arial" charset="0"/>
              </a:defRPr>
            </a:lvl7pPr>
            <a:lvl8pPr marL="3429000" indent="-228600" defTabSz="863600" eaLnBrk="0" fontAlgn="base" hangingPunct="0">
              <a:spcBef>
                <a:spcPct val="40000"/>
              </a:spcBef>
              <a:spcAft>
                <a:spcPct val="0"/>
              </a:spcAft>
              <a:buClr>
                <a:srgbClr val="133880"/>
              </a:buClr>
              <a:buChar char="–"/>
              <a:defRPr sz="2100">
                <a:solidFill>
                  <a:srgbClr val="133880"/>
                </a:solidFill>
                <a:latin typeface="Arial" charset="0"/>
              </a:defRPr>
            </a:lvl8pPr>
            <a:lvl9pPr marL="3886200" indent="-228600" defTabSz="863600" eaLnBrk="0" fontAlgn="base" hangingPunct="0">
              <a:spcBef>
                <a:spcPct val="40000"/>
              </a:spcBef>
              <a:spcAft>
                <a:spcPct val="0"/>
              </a:spcAft>
              <a:buClr>
                <a:srgbClr val="133880"/>
              </a:buClr>
              <a:buChar char="–"/>
              <a:defRPr sz="2100">
                <a:solidFill>
                  <a:srgbClr val="133880"/>
                </a:solidFill>
                <a:latin typeface="Arial" charset="0"/>
              </a:defRPr>
            </a:lvl9pPr>
          </a:lstStyle>
          <a:p>
            <a:pPr algn="r" eaLnBrk="1" hangingPunct="1">
              <a:spcBef>
                <a:spcPct val="0"/>
              </a:spcBef>
              <a:spcAft>
                <a:spcPct val="40000"/>
              </a:spcAft>
              <a:buClrTx/>
              <a:buFontTx/>
              <a:buNone/>
            </a:pPr>
            <a:r>
              <a:rPr lang="en-AU" altLang="en-US" sz="1500" dirty="0">
                <a:solidFill>
                  <a:srgbClr val="FFFFFF"/>
                </a:solidFill>
              </a:rPr>
              <a:t>Training date  </a:t>
            </a:r>
            <a:r>
              <a:rPr lang="en-AU" altLang="en-US" sz="1500" b="1" dirty="0">
                <a:solidFill>
                  <a:srgbClr val="FFFFFF"/>
                </a:solidFill>
              </a:rPr>
              <a:t>[Insert]</a:t>
            </a:r>
            <a:r>
              <a:rPr lang="en-AU" altLang="en-US" sz="1500" dirty="0">
                <a:solidFill>
                  <a:srgbClr val="FFFFFF"/>
                </a:solidFill>
              </a:rPr>
              <a:t/>
            </a:r>
            <a:br>
              <a:rPr lang="en-AU" altLang="en-US" sz="1500" dirty="0">
                <a:solidFill>
                  <a:srgbClr val="FFFFFF"/>
                </a:solidFill>
              </a:rPr>
            </a:br>
            <a:r>
              <a:rPr lang="en-AU" altLang="en-US" sz="1500" dirty="0">
                <a:solidFill>
                  <a:srgbClr val="FFFFFF"/>
                </a:solidFill>
              </a:rPr>
              <a:t>Location [Insert]</a:t>
            </a:r>
            <a:br>
              <a:rPr lang="en-AU" altLang="en-US" sz="1500" dirty="0">
                <a:solidFill>
                  <a:srgbClr val="FFFFFF"/>
                </a:solidFill>
              </a:rPr>
            </a:br>
            <a:r>
              <a:rPr lang="en-AU" altLang="en-US" sz="1500" dirty="0">
                <a:solidFill>
                  <a:srgbClr val="FFFFFF"/>
                </a:solidFill>
              </a:rPr>
              <a:t>Trainer [Insert]</a:t>
            </a:r>
            <a:br>
              <a:rPr lang="en-AU" altLang="en-US" sz="1500" dirty="0">
                <a:solidFill>
                  <a:srgbClr val="FFFFFF"/>
                </a:solidFill>
              </a:rPr>
            </a:br>
            <a:r>
              <a:rPr lang="en-AU" altLang="en-US" sz="1500" dirty="0">
                <a:solidFill>
                  <a:srgbClr val="FFFF00"/>
                </a:solidFill>
              </a:rPr>
              <a:t>Copyright 2018 - </a:t>
            </a:r>
            <a:r>
              <a:rPr lang="en-US" altLang="en-US" sz="1500" dirty="0">
                <a:solidFill>
                  <a:srgbClr val="FFFF00"/>
                </a:solidFill>
              </a:rPr>
              <a:t>NSW Ministry of Health </a:t>
            </a:r>
            <a:endParaRPr lang="en-AU" altLang="en-US" sz="1500" dirty="0">
              <a:solidFill>
                <a:srgbClr val="FFFF00"/>
              </a:solidFill>
            </a:endParaRPr>
          </a:p>
          <a:p>
            <a:pPr algn="r" eaLnBrk="1" hangingPunct="1">
              <a:spcBef>
                <a:spcPct val="0"/>
              </a:spcBef>
              <a:buClrTx/>
              <a:buFontTx/>
              <a:buNone/>
            </a:pPr>
            <a:r>
              <a:rPr lang="en-AU" altLang="en-US" sz="1200" b="1" dirty="0">
                <a:solidFill>
                  <a:srgbClr val="FFFFFF"/>
                </a:solidFill>
              </a:rPr>
              <a:t>2</a:t>
            </a:r>
            <a:r>
              <a:rPr lang="en-AU" altLang="en-US" sz="1200" b="1" baseline="30000" dirty="0">
                <a:solidFill>
                  <a:srgbClr val="FFFFFF"/>
                </a:solidFill>
              </a:rPr>
              <a:t>nd</a:t>
            </a:r>
            <a:r>
              <a:rPr lang="en-AU" altLang="en-US" sz="1200" b="1" dirty="0">
                <a:solidFill>
                  <a:srgbClr val="FFFFFF"/>
                </a:solidFill>
              </a:rPr>
              <a:t> Edition</a:t>
            </a:r>
          </a:p>
        </p:txBody>
      </p:sp>
      <p:sp>
        <p:nvSpPr>
          <p:cNvPr id="2051" name="Rectangle 6"/>
          <p:cNvSpPr>
            <a:spLocks noChangeArrowheads="1"/>
          </p:cNvSpPr>
          <p:nvPr/>
        </p:nvSpPr>
        <p:spPr bwMode="auto">
          <a:xfrm>
            <a:off x="720725" y="741363"/>
            <a:ext cx="70739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63600" eaLnBrk="0" hangingPunct="0">
              <a:spcBef>
                <a:spcPct val="80000"/>
              </a:spcBef>
              <a:buClr>
                <a:srgbClr val="133880"/>
              </a:buClr>
              <a:buFont typeface="Wingdings" pitchFamily="2" charset="2"/>
              <a:buChar char="l"/>
              <a:defRPr sz="2100">
                <a:solidFill>
                  <a:srgbClr val="133880"/>
                </a:solidFill>
                <a:latin typeface="Arial" charset="0"/>
              </a:defRPr>
            </a:lvl1pPr>
            <a:lvl2pPr marL="742950" indent="-285750" defTabSz="863600" eaLnBrk="0" hangingPunct="0">
              <a:spcBef>
                <a:spcPct val="40000"/>
              </a:spcBef>
              <a:buClr>
                <a:srgbClr val="133880"/>
              </a:buClr>
              <a:buChar char="–"/>
              <a:defRPr sz="2100">
                <a:solidFill>
                  <a:srgbClr val="133880"/>
                </a:solidFill>
                <a:latin typeface="Arial" charset="0"/>
              </a:defRPr>
            </a:lvl2pPr>
            <a:lvl3pPr marL="1143000" indent="-228600" defTabSz="863600" eaLnBrk="0" hangingPunct="0">
              <a:spcBef>
                <a:spcPct val="40000"/>
              </a:spcBef>
              <a:buClr>
                <a:srgbClr val="133880"/>
              </a:buClr>
              <a:buChar char="–"/>
              <a:defRPr sz="2100">
                <a:solidFill>
                  <a:srgbClr val="133880"/>
                </a:solidFill>
                <a:latin typeface="Arial" charset="0"/>
              </a:defRPr>
            </a:lvl3pPr>
            <a:lvl4pPr marL="1600200" indent="-228600" defTabSz="863600" eaLnBrk="0" hangingPunct="0">
              <a:spcBef>
                <a:spcPct val="40000"/>
              </a:spcBef>
              <a:buClr>
                <a:srgbClr val="133880"/>
              </a:buClr>
              <a:buChar char="–"/>
              <a:defRPr sz="2100">
                <a:solidFill>
                  <a:srgbClr val="133880"/>
                </a:solidFill>
                <a:latin typeface="Arial" charset="0"/>
              </a:defRPr>
            </a:lvl4pPr>
            <a:lvl5pPr marL="2057400" indent="-228600" defTabSz="863600" eaLnBrk="0" hangingPunct="0">
              <a:spcBef>
                <a:spcPct val="40000"/>
              </a:spcBef>
              <a:buClr>
                <a:srgbClr val="133880"/>
              </a:buClr>
              <a:buChar char="–"/>
              <a:defRPr sz="2100">
                <a:solidFill>
                  <a:srgbClr val="133880"/>
                </a:solidFill>
                <a:latin typeface="Arial" charset="0"/>
              </a:defRPr>
            </a:lvl5pPr>
            <a:lvl6pPr marL="2514600" indent="-228600" defTabSz="863600" eaLnBrk="0" fontAlgn="base" hangingPunct="0">
              <a:spcBef>
                <a:spcPct val="40000"/>
              </a:spcBef>
              <a:spcAft>
                <a:spcPct val="0"/>
              </a:spcAft>
              <a:buClr>
                <a:srgbClr val="133880"/>
              </a:buClr>
              <a:buChar char="–"/>
              <a:defRPr sz="2100">
                <a:solidFill>
                  <a:srgbClr val="133880"/>
                </a:solidFill>
                <a:latin typeface="Arial" charset="0"/>
              </a:defRPr>
            </a:lvl6pPr>
            <a:lvl7pPr marL="2971800" indent="-228600" defTabSz="863600" eaLnBrk="0" fontAlgn="base" hangingPunct="0">
              <a:spcBef>
                <a:spcPct val="40000"/>
              </a:spcBef>
              <a:spcAft>
                <a:spcPct val="0"/>
              </a:spcAft>
              <a:buClr>
                <a:srgbClr val="133880"/>
              </a:buClr>
              <a:buChar char="–"/>
              <a:defRPr sz="2100">
                <a:solidFill>
                  <a:srgbClr val="133880"/>
                </a:solidFill>
                <a:latin typeface="Arial" charset="0"/>
              </a:defRPr>
            </a:lvl7pPr>
            <a:lvl8pPr marL="3429000" indent="-228600" defTabSz="863600" eaLnBrk="0" fontAlgn="base" hangingPunct="0">
              <a:spcBef>
                <a:spcPct val="40000"/>
              </a:spcBef>
              <a:spcAft>
                <a:spcPct val="0"/>
              </a:spcAft>
              <a:buClr>
                <a:srgbClr val="133880"/>
              </a:buClr>
              <a:buChar char="–"/>
              <a:defRPr sz="2100">
                <a:solidFill>
                  <a:srgbClr val="133880"/>
                </a:solidFill>
                <a:latin typeface="Arial" charset="0"/>
              </a:defRPr>
            </a:lvl8pPr>
            <a:lvl9pPr marL="3886200" indent="-228600" defTabSz="863600" eaLnBrk="0" fontAlgn="base" hangingPunct="0">
              <a:spcBef>
                <a:spcPct val="40000"/>
              </a:spcBef>
              <a:spcAft>
                <a:spcPct val="0"/>
              </a:spcAft>
              <a:buClr>
                <a:srgbClr val="133880"/>
              </a:buClr>
              <a:buChar char="–"/>
              <a:defRPr sz="2100">
                <a:solidFill>
                  <a:srgbClr val="133880"/>
                </a:solidFill>
                <a:latin typeface="Arial" charset="0"/>
              </a:defRPr>
            </a:lvl9pPr>
          </a:lstStyle>
          <a:p>
            <a:pPr algn="r" eaLnBrk="1" hangingPunct="1">
              <a:lnSpc>
                <a:spcPct val="90000"/>
              </a:lnSpc>
              <a:buNone/>
            </a:pPr>
            <a:r>
              <a:rPr lang="en-US" altLang="en-US" sz="4800" b="1" dirty="0">
                <a:solidFill>
                  <a:schemeClr val="tx1"/>
                </a:solidFill>
              </a:rPr>
              <a:t>Essential Youth Healthcare Skills</a:t>
            </a:r>
            <a:endParaRPr lang="en-AU" altLang="en-US" sz="4800" dirty="0">
              <a:solidFill>
                <a:schemeClr val="tx1"/>
              </a:solidFill>
            </a:endParaRPr>
          </a:p>
        </p:txBody>
      </p:sp>
      <p:sp>
        <p:nvSpPr>
          <p:cNvPr id="2" name="Rectangle 1"/>
          <p:cNvSpPr/>
          <p:nvPr/>
        </p:nvSpPr>
        <p:spPr>
          <a:xfrm>
            <a:off x="-432147" y="2089547"/>
            <a:ext cx="8424936" cy="886397"/>
          </a:xfrm>
          <a:prstGeom prst="rect">
            <a:avLst/>
          </a:prstGeom>
        </p:spPr>
        <p:txBody>
          <a:bodyPr wrap="square">
            <a:spAutoFit/>
          </a:bodyPr>
          <a:lstStyle/>
          <a:p>
            <a:pPr algn="r" eaLnBrk="1" hangingPunct="1">
              <a:spcAft>
                <a:spcPct val="40000"/>
              </a:spcAft>
            </a:pPr>
            <a:r>
              <a:rPr lang="en-AU" altLang="en-US" b="1" dirty="0">
                <a:latin typeface="Arial" charset="0"/>
              </a:rPr>
              <a:t>Youth Health Training Initiative </a:t>
            </a:r>
          </a:p>
          <a:p>
            <a:pPr algn="r" eaLnBrk="1" hangingPunct="1">
              <a:spcAft>
                <a:spcPct val="40000"/>
              </a:spcAft>
            </a:pPr>
            <a:endParaRPr lang="en-AU" altLang="en-US" sz="1800" b="1" dirty="0">
              <a:solidFill>
                <a:srgbClr val="133880"/>
              </a:solidFill>
              <a:latin typeface="Arial" charset="0"/>
            </a:endParaRPr>
          </a:p>
        </p:txBody>
      </p:sp>
    </p:spTree>
    <p:extLst>
      <p:ext uri="{BB962C8B-B14F-4D97-AF65-F5344CB8AC3E}">
        <p14:creationId xmlns:p14="http://schemas.microsoft.com/office/powerpoint/2010/main" val="3091287789"/>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adolescent perspective - why does it matter?</a:t>
            </a:r>
          </a:p>
        </p:txBody>
      </p:sp>
      <p:sp>
        <p:nvSpPr>
          <p:cNvPr id="4" name="Slide Number Placeholder 3"/>
          <p:cNvSpPr>
            <a:spLocks noGrp="1"/>
          </p:cNvSpPr>
          <p:nvPr>
            <p:ph type="sldNum" sz="quarter" idx="4294967295"/>
          </p:nvPr>
        </p:nvSpPr>
        <p:spPr>
          <a:xfrm>
            <a:off x="6623050" y="6008688"/>
            <a:ext cx="2017713" cy="344487"/>
          </a:xfrm>
          <a:prstGeom prst="rect">
            <a:avLst/>
          </a:prstGeom>
        </p:spPr>
        <p:txBody>
          <a:bodyPr/>
          <a:lstStyle/>
          <a:p>
            <a:fld id="{B6F15528-21DE-4FAA-801E-634DDDAF4B2B}" type="slidenum">
              <a:rPr lang="en-US" sz="1400" smtClean="0">
                <a:solidFill>
                  <a:srgbClr val="000000"/>
                </a:solidFill>
                <a:latin typeface="+mj-lt"/>
              </a:rPr>
              <a:pPr/>
              <a:t>9</a:t>
            </a:fld>
            <a:endParaRPr lang="en-US" sz="1400" dirty="0">
              <a:solidFill>
                <a:srgbClr val="000000"/>
              </a:solidFill>
              <a:latin typeface="+mj-lt"/>
            </a:endParaRPr>
          </a:p>
        </p:txBody>
      </p:sp>
      <p:cxnSp>
        <p:nvCxnSpPr>
          <p:cNvPr id="6" name="Straight Connector 3"/>
          <p:cNvCxnSpPr>
            <a:cxnSpLocks noChangeShapeType="1"/>
          </p:cNvCxnSpPr>
          <p:nvPr/>
        </p:nvCxnSpPr>
        <p:spPr bwMode="auto">
          <a:xfrm>
            <a:off x="0" y="144147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5" name="AutoShape 2" descr="Image result for find free  image time machine">
            <a:extLst>
              <a:ext uri="{FF2B5EF4-FFF2-40B4-BE49-F238E27FC236}">
                <a16:creationId xmlns:a16="http://schemas.microsoft.com/office/drawing/2014/main" xmlns="" id="{5E3F7D13-AE59-4354-AC78-17D524538B70}"/>
              </a:ext>
            </a:extLst>
          </p:cNvPr>
          <p:cNvSpPr>
            <a:spLocks noChangeAspect="1" noChangeArrowheads="1"/>
          </p:cNvSpPr>
          <p:nvPr/>
        </p:nvSpPr>
        <p:spPr bwMode="auto">
          <a:xfrm>
            <a:off x="4147395" y="3109128"/>
            <a:ext cx="2000250" cy="2066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9" name="Content Placeholder 8">
            <a:extLst>
              <a:ext uri="{FF2B5EF4-FFF2-40B4-BE49-F238E27FC236}">
                <a16:creationId xmlns:a16="http://schemas.microsoft.com/office/drawing/2014/main" xmlns="" id="{C10C95E4-C032-429A-930D-D931BFC7B1F1}"/>
              </a:ext>
            </a:extLst>
          </p:cNvPr>
          <p:cNvSpPr>
            <a:spLocks noGrp="1"/>
          </p:cNvSpPr>
          <p:nvPr>
            <p:ph idx="1"/>
          </p:nvPr>
        </p:nvSpPr>
        <p:spPr/>
        <p:txBody>
          <a:bodyPr/>
          <a:lstStyle/>
          <a:p>
            <a:pPr marL="0" indent="0">
              <a:buNone/>
            </a:pPr>
            <a:r>
              <a:rPr lang="en-AU" sz="3200" dirty="0"/>
              <a:t>Activity – the time machine </a:t>
            </a:r>
          </a:p>
        </p:txBody>
      </p:sp>
      <p:sp>
        <p:nvSpPr>
          <p:cNvPr id="3" name="Rectangle 2"/>
          <p:cNvSpPr/>
          <p:nvPr/>
        </p:nvSpPr>
        <p:spPr>
          <a:xfrm>
            <a:off x="1804176" y="6046178"/>
            <a:ext cx="4318000" cy="400110"/>
          </a:xfrm>
          <a:prstGeom prst="rect">
            <a:avLst/>
          </a:prstGeom>
        </p:spPr>
        <p:txBody>
          <a:bodyPr>
            <a:spAutoFit/>
          </a:bodyPr>
          <a:lstStyle/>
          <a:p>
            <a:r>
              <a:rPr lang="en-AU" sz="1000" dirty="0">
                <a:solidFill>
                  <a:srgbClr val="133880"/>
                </a:solidFill>
                <a:latin typeface="+mn-lt"/>
              </a:rPr>
              <a:t>Group of young people from the Brighton Road Congregational Intermediate Society, Brisbane, 1911 (State Library Queensland)</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077" y="2414532"/>
            <a:ext cx="4324817" cy="3508614"/>
          </a:xfrm>
          <a:prstGeom prst="rect">
            <a:avLst/>
          </a:prstGeom>
        </p:spPr>
      </p:pic>
    </p:spTree>
    <p:extLst>
      <p:ext uri="{BB962C8B-B14F-4D97-AF65-F5344CB8AC3E}">
        <p14:creationId xmlns:p14="http://schemas.microsoft.com/office/powerpoint/2010/main" val="1023905231"/>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B2DCA-9192-4721-BAB0-63BCFC2F4D7E}"/>
              </a:ext>
            </a:extLst>
          </p:cNvPr>
          <p:cNvSpPr>
            <a:spLocks noGrp="1"/>
          </p:cNvSpPr>
          <p:nvPr>
            <p:ph type="title"/>
          </p:nvPr>
        </p:nvSpPr>
        <p:spPr/>
        <p:txBody>
          <a:bodyPr/>
          <a:lstStyle/>
          <a:p>
            <a:r>
              <a:rPr lang="en-AU" dirty="0"/>
              <a:t>The developmental perspective </a:t>
            </a:r>
          </a:p>
        </p:txBody>
      </p:sp>
      <p:sp>
        <p:nvSpPr>
          <p:cNvPr id="3" name="Content Placeholder 2">
            <a:extLst>
              <a:ext uri="{FF2B5EF4-FFF2-40B4-BE49-F238E27FC236}">
                <a16:creationId xmlns:a16="http://schemas.microsoft.com/office/drawing/2014/main" xmlns="" id="{3300FA69-A995-4A89-97C1-4827E177784A}"/>
              </a:ext>
            </a:extLst>
          </p:cNvPr>
          <p:cNvSpPr>
            <a:spLocks noGrp="1"/>
          </p:cNvSpPr>
          <p:nvPr>
            <p:ph idx="1"/>
          </p:nvPr>
        </p:nvSpPr>
        <p:spPr/>
        <p:txBody>
          <a:bodyPr/>
          <a:lstStyle/>
          <a:p>
            <a:pPr marL="0" indent="0">
              <a:buNone/>
            </a:pPr>
            <a:r>
              <a:rPr lang="en-AU" b="1" dirty="0"/>
              <a:t>Three stages:</a:t>
            </a:r>
          </a:p>
          <a:p>
            <a:r>
              <a:rPr lang="en-AU" dirty="0"/>
              <a:t>Early (11-14yr) – rapid pubertal growth / change</a:t>
            </a:r>
          </a:p>
          <a:p>
            <a:r>
              <a:rPr lang="en-AU" dirty="0"/>
              <a:t>Middle (14-17yr) – changes nearly complete, peer / social / sexual interests </a:t>
            </a:r>
          </a:p>
          <a:p>
            <a:r>
              <a:rPr lang="en-AU" dirty="0"/>
              <a:t>Late (17-20yr) – adult roles &amp; appearance  </a:t>
            </a:r>
          </a:p>
        </p:txBody>
      </p:sp>
      <p:sp>
        <p:nvSpPr>
          <p:cNvPr id="4" name="Slide Number Placeholder 3">
            <a:extLst>
              <a:ext uri="{FF2B5EF4-FFF2-40B4-BE49-F238E27FC236}">
                <a16:creationId xmlns:a16="http://schemas.microsoft.com/office/drawing/2014/main" xmlns="" id="{AE797ECD-D3A8-4DEF-8FB6-6E88FA539146}"/>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10</a:t>
            </a:fld>
            <a:endParaRPr lang="en-US" sz="1400" dirty="0">
              <a:solidFill>
                <a:srgbClr val="000000"/>
              </a:solidFill>
              <a:latin typeface="+mj-lt"/>
            </a:endParaRPr>
          </a:p>
        </p:txBody>
      </p:sp>
    </p:spTree>
    <p:extLst>
      <p:ext uri="{BB962C8B-B14F-4D97-AF65-F5344CB8AC3E}">
        <p14:creationId xmlns:p14="http://schemas.microsoft.com/office/powerpoint/2010/main" val="428074884"/>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Autofit/>
          </a:bodyPr>
          <a:lstStyle/>
          <a:p>
            <a:r>
              <a:rPr lang="en-AU" altLang="en-US" dirty="0"/>
              <a:t>Developmental changes and concerns</a:t>
            </a:r>
            <a:br>
              <a:rPr lang="en-AU" altLang="en-US" dirty="0"/>
            </a:br>
            <a:r>
              <a:rPr lang="en-AU" altLang="en-US" dirty="0"/>
              <a:t> – group discussion</a:t>
            </a:r>
          </a:p>
        </p:txBody>
      </p:sp>
      <p:sp>
        <p:nvSpPr>
          <p:cNvPr id="3" name="Content Placeholder 2"/>
          <p:cNvSpPr>
            <a:spLocks noGrp="1"/>
          </p:cNvSpPr>
          <p:nvPr>
            <p:ph idx="1"/>
          </p:nvPr>
        </p:nvSpPr>
        <p:spPr/>
        <p:txBody>
          <a:bodyPr/>
          <a:lstStyle/>
          <a:p>
            <a:pPr marL="0" indent="0">
              <a:buNone/>
              <a:defRPr/>
            </a:pPr>
            <a:r>
              <a:rPr lang="en-AU" dirty="0"/>
              <a:t>What are the major changes that occur in adolescence?</a:t>
            </a:r>
          </a:p>
          <a:p>
            <a:pPr>
              <a:defRPr/>
            </a:pPr>
            <a:r>
              <a:rPr lang="en-AU" dirty="0"/>
              <a:t>Physical</a:t>
            </a:r>
          </a:p>
          <a:p>
            <a:pPr>
              <a:defRPr/>
            </a:pPr>
            <a:r>
              <a:rPr lang="en-AU" dirty="0"/>
              <a:t>Cognitive</a:t>
            </a:r>
          </a:p>
          <a:p>
            <a:pPr>
              <a:defRPr/>
            </a:pPr>
            <a:r>
              <a:rPr lang="en-AU" dirty="0"/>
              <a:t>Psychosocial</a:t>
            </a:r>
          </a:p>
        </p:txBody>
      </p:sp>
      <p:sp>
        <p:nvSpPr>
          <p:cNvPr id="31748" name="Slide Number Placeholder 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BF376456-4F2D-4058-84D1-F531DA1E62DC}" type="slidenum">
              <a:rPr lang="en-AU" altLang="en-US" sz="1400">
                <a:solidFill>
                  <a:srgbClr val="000000"/>
                </a:solidFill>
                <a:latin typeface="Arial" panose="020B0604020202020204" pitchFamily="34" charset="0"/>
              </a:rPr>
              <a:pPr>
                <a:spcBef>
                  <a:spcPct val="0"/>
                </a:spcBef>
                <a:buFontTx/>
                <a:buNone/>
              </a:pPr>
              <a:t>11</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58549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80223" y="2377645"/>
            <a:ext cx="4644417" cy="3096278"/>
          </a:xfrm>
          <a:prstGeom prst="rect">
            <a:avLst/>
          </a:prstGeom>
          <a:ln>
            <a:noFill/>
          </a:ln>
          <a:effectLst>
            <a:softEdge rad="112500"/>
          </a:effectLst>
        </p:spPr>
      </p:pic>
    </p:spTree>
    <p:extLst>
      <p:ext uri="{BB962C8B-B14F-4D97-AF65-F5344CB8AC3E}">
        <p14:creationId xmlns:p14="http://schemas.microsoft.com/office/powerpoint/2010/main" val="3692522073"/>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rmAutofit fontScale="90000"/>
          </a:bodyPr>
          <a:lstStyle/>
          <a:p>
            <a:pPr eaLnBrk="1" hangingPunct="1"/>
            <a:r>
              <a:rPr lang="en-US" altLang="en-US" sz="2688" dirty="0"/>
              <a:t/>
            </a:r>
            <a:br>
              <a:rPr lang="en-US" altLang="en-US" sz="2688" dirty="0"/>
            </a:br>
            <a:r>
              <a:rPr lang="en-US" altLang="en-US" sz="3300" dirty="0"/>
              <a:t>Major developmental tasks</a:t>
            </a:r>
            <a:r>
              <a:rPr lang="en-US" altLang="en-US" sz="3024" b="1" dirty="0"/>
              <a:t/>
            </a:r>
            <a:br>
              <a:rPr lang="en-US" altLang="en-US" sz="3024" b="1" dirty="0"/>
            </a:br>
            <a:endParaRPr lang="en-US" altLang="en-US" sz="2352" b="1" dirty="0"/>
          </a:p>
        </p:txBody>
      </p:sp>
      <p:sp>
        <p:nvSpPr>
          <p:cNvPr id="35844" name="Rectangle 3"/>
          <p:cNvSpPr>
            <a:spLocks noGrp="1" noChangeArrowheads="1"/>
          </p:cNvSpPr>
          <p:nvPr>
            <p:ph idx="1"/>
          </p:nvPr>
        </p:nvSpPr>
        <p:spPr>
          <a:xfrm>
            <a:off x="576264" y="1297460"/>
            <a:ext cx="7559674" cy="3888432"/>
          </a:xfrm>
        </p:spPr>
        <p:txBody>
          <a:bodyPr>
            <a:normAutofit fontScale="85000" lnSpcReduction="20000"/>
          </a:bodyPr>
          <a:lstStyle/>
          <a:p>
            <a:pPr eaLnBrk="1" hangingPunct="1">
              <a:lnSpc>
                <a:spcPct val="120000"/>
              </a:lnSpc>
              <a:spcBef>
                <a:spcPts val="1200"/>
              </a:spcBef>
            </a:pPr>
            <a:r>
              <a:rPr lang="en-US" altLang="en-US" sz="2500" dirty="0"/>
              <a:t>Autonomy – independence</a:t>
            </a:r>
          </a:p>
          <a:p>
            <a:pPr eaLnBrk="1" hangingPunct="1">
              <a:lnSpc>
                <a:spcPct val="120000"/>
              </a:lnSpc>
              <a:spcBef>
                <a:spcPts val="1200"/>
              </a:spcBef>
            </a:pPr>
            <a:r>
              <a:rPr lang="en-US" altLang="en-US" sz="2500" dirty="0"/>
              <a:t>Self-identity </a:t>
            </a:r>
          </a:p>
          <a:p>
            <a:pPr eaLnBrk="1" hangingPunct="1">
              <a:lnSpc>
                <a:spcPct val="120000"/>
              </a:lnSpc>
              <a:spcBef>
                <a:spcPts val="1200"/>
              </a:spcBef>
            </a:pPr>
            <a:r>
              <a:rPr lang="en-US" altLang="en-US" sz="2500" dirty="0"/>
              <a:t>Sexual identity formation</a:t>
            </a:r>
          </a:p>
          <a:p>
            <a:pPr eaLnBrk="1" hangingPunct="1">
              <a:lnSpc>
                <a:spcPct val="120000"/>
              </a:lnSpc>
              <a:spcBef>
                <a:spcPts val="1200"/>
              </a:spcBef>
            </a:pPr>
            <a:r>
              <a:rPr lang="en-US" altLang="en-US" sz="2500" dirty="0"/>
              <a:t>Body image</a:t>
            </a:r>
          </a:p>
          <a:p>
            <a:pPr eaLnBrk="1" hangingPunct="1">
              <a:lnSpc>
                <a:spcPct val="120000"/>
              </a:lnSpc>
              <a:spcBef>
                <a:spcPts val="1200"/>
              </a:spcBef>
            </a:pPr>
            <a:r>
              <a:rPr lang="en-US" altLang="en-US" sz="2500" dirty="0"/>
              <a:t>Negotiating peer and intimate relationships</a:t>
            </a:r>
          </a:p>
          <a:p>
            <a:pPr eaLnBrk="1" hangingPunct="1">
              <a:lnSpc>
                <a:spcPct val="120000"/>
              </a:lnSpc>
              <a:spcBef>
                <a:spcPts val="1200"/>
              </a:spcBef>
            </a:pPr>
            <a:r>
              <a:rPr lang="en-US" altLang="en-US" sz="2500" dirty="0"/>
              <a:t>Developing goals </a:t>
            </a:r>
          </a:p>
          <a:p>
            <a:pPr>
              <a:lnSpc>
                <a:spcPct val="120000"/>
              </a:lnSpc>
              <a:spcBef>
                <a:spcPts val="1200"/>
              </a:spcBef>
            </a:pPr>
            <a:r>
              <a:rPr lang="en-AU" sz="2500" dirty="0">
                <a:ea typeface="Times New Roman" panose="02020603050405020304" pitchFamily="18" charset="0"/>
                <a:cs typeface="Times New Roman" panose="02020603050405020304" pitchFamily="18" charset="0"/>
              </a:rPr>
              <a:t>Acquiring skills </a:t>
            </a:r>
          </a:p>
          <a:p>
            <a:pPr>
              <a:lnSpc>
                <a:spcPct val="120000"/>
              </a:lnSpc>
              <a:spcBef>
                <a:spcPts val="1200"/>
              </a:spcBef>
            </a:pPr>
            <a:r>
              <a:rPr lang="en-US" altLang="en-US" sz="2500" dirty="0"/>
              <a:t>Developing own moral/value system</a:t>
            </a:r>
          </a:p>
          <a:p>
            <a:pPr eaLnBrk="1" hangingPunct="1">
              <a:lnSpc>
                <a:spcPct val="125000"/>
              </a:lnSpc>
            </a:pPr>
            <a:endParaRPr lang="en-US" altLang="en-US" sz="2016" dirty="0"/>
          </a:p>
        </p:txBody>
      </p:sp>
      <p:sp>
        <p:nvSpPr>
          <p:cNvPr id="35842"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8F84FD24-526A-471D-8225-1220B9A37DF8}" type="slidenum">
              <a:rPr lang="en-AU" altLang="en-US" sz="1400">
                <a:solidFill>
                  <a:srgbClr val="000000"/>
                </a:solidFill>
                <a:latin typeface="Arial" panose="020B0604020202020204" pitchFamily="34" charset="0"/>
              </a:rPr>
              <a:pPr>
                <a:spcBef>
                  <a:spcPct val="0"/>
                </a:spcBef>
                <a:buFontTx/>
                <a:buNone/>
              </a:pPr>
              <a:t>12</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17334" y="100942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2511058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87313"/>
            <a:ext cx="7561263" cy="1498178"/>
          </a:xfrm>
        </p:spPr>
        <p:txBody>
          <a:bodyPr>
            <a:noAutofit/>
          </a:bodyPr>
          <a:lstStyle/>
          <a:p>
            <a:r>
              <a:rPr lang="en-AU" dirty="0"/>
              <a:t>Brain development and risk-taking</a:t>
            </a:r>
            <a:r>
              <a:rPr lang="en-AU" sz="2646" b="1" dirty="0"/>
              <a:t/>
            </a:r>
            <a:br>
              <a:rPr lang="en-AU" sz="2646" b="1" dirty="0"/>
            </a:br>
            <a:endParaRPr lang="en-AU" sz="2646" b="1" dirty="0"/>
          </a:p>
        </p:txBody>
      </p:sp>
      <p:sp>
        <p:nvSpPr>
          <p:cNvPr id="3" name="Content Placeholder 2"/>
          <p:cNvSpPr>
            <a:spLocks noGrp="1"/>
          </p:cNvSpPr>
          <p:nvPr>
            <p:ph idx="1"/>
          </p:nvPr>
        </p:nvSpPr>
        <p:spPr>
          <a:xfrm>
            <a:off x="432037" y="1513523"/>
            <a:ext cx="6912680" cy="4276878"/>
          </a:xfrm>
        </p:spPr>
        <p:txBody>
          <a:bodyPr>
            <a:normAutofit/>
          </a:bodyPr>
          <a:lstStyle/>
          <a:p>
            <a:pPr>
              <a:spcBef>
                <a:spcPts val="1200"/>
              </a:spcBef>
            </a:pPr>
            <a:r>
              <a:rPr lang="en-AU" altLang="en-US" dirty="0"/>
              <a:t>The brain is still developing during adolescence – trauma can impact </a:t>
            </a:r>
          </a:p>
          <a:p>
            <a:pPr>
              <a:spcBef>
                <a:spcPts val="1200"/>
              </a:spcBef>
            </a:pPr>
            <a:r>
              <a:rPr lang="en-AU" dirty="0"/>
              <a:t>A </a:t>
            </a:r>
            <a:r>
              <a:rPr lang="en-AU" b="1" dirty="0"/>
              <a:t>‘normal mismatch’ </a:t>
            </a:r>
            <a:r>
              <a:rPr lang="en-AU" dirty="0"/>
              <a:t>between:</a:t>
            </a:r>
          </a:p>
          <a:p>
            <a:pPr lvl="1">
              <a:spcBef>
                <a:spcPts val="1200"/>
              </a:spcBef>
              <a:buFont typeface="Courier New" panose="02070309020205020404" pitchFamily="49" charset="0"/>
              <a:buChar char="o"/>
            </a:pPr>
            <a:r>
              <a:rPr lang="en-AU" dirty="0"/>
              <a:t>Urges and drives (e.g. novelty-seeking, risk-taking) </a:t>
            </a:r>
          </a:p>
          <a:p>
            <a:pPr lvl="1">
              <a:spcBef>
                <a:spcPts val="1200"/>
              </a:spcBef>
              <a:buFont typeface="Courier New" panose="02070309020205020404" pitchFamily="49" charset="0"/>
              <a:buChar char="o"/>
            </a:pPr>
            <a:r>
              <a:rPr lang="en-AU" dirty="0"/>
              <a:t>Impulse suppression - weighing up consequences of behaviour</a:t>
            </a:r>
          </a:p>
          <a:p>
            <a:pPr>
              <a:spcBef>
                <a:spcPts val="1200"/>
              </a:spcBef>
            </a:pPr>
            <a:r>
              <a:rPr lang="en-AU" dirty="0"/>
              <a:t>Risk-taking is a </a:t>
            </a:r>
            <a:r>
              <a:rPr lang="en-AU" b="1" dirty="0"/>
              <a:t>normal and important </a:t>
            </a:r>
            <a:r>
              <a:rPr lang="en-AU" dirty="0"/>
              <a:t>part of developing into an adult – </a:t>
            </a:r>
            <a:r>
              <a:rPr lang="en-AU" i="1" dirty="0"/>
              <a:t>not necessarily negative</a:t>
            </a:r>
          </a:p>
          <a:p>
            <a:pPr marL="0" indent="0">
              <a:spcBef>
                <a:spcPts val="1200"/>
              </a:spcBef>
              <a:buNone/>
            </a:pPr>
            <a:r>
              <a:rPr lang="en-AU" i="1" dirty="0"/>
              <a:t> </a:t>
            </a:r>
          </a:p>
          <a:p>
            <a:endParaRPr lang="en-AU" dirty="0"/>
          </a:p>
        </p:txBody>
      </p:sp>
      <p:sp>
        <p:nvSpPr>
          <p:cNvPr id="4" name="Slide Number Placeholder 3"/>
          <p:cNvSpPr>
            <a:spLocks noGrp="1"/>
          </p:cNvSpPr>
          <p:nvPr>
            <p:ph type="sldNum" sz="quarter" idx="4294967295"/>
          </p:nvPr>
        </p:nvSpPr>
        <p:spPr>
          <a:xfrm>
            <a:off x="6623050" y="6008688"/>
            <a:ext cx="2017713" cy="344487"/>
          </a:xfrm>
          <a:prstGeom prst="rect">
            <a:avLst/>
          </a:prstGeom>
        </p:spPr>
        <p:txBody>
          <a:bodyPr/>
          <a:lstStyle/>
          <a:p>
            <a:fld id="{B6F15528-21DE-4FAA-801E-634DDDAF4B2B}" type="slidenum">
              <a:rPr lang="en-US" sz="1400" smtClean="0">
                <a:solidFill>
                  <a:srgbClr val="000000"/>
                </a:solidFill>
                <a:latin typeface="+mn-lt"/>
              </a:rPr>
              <a:pPr/>
              <a:t>13</a:t>
            </a:fld>
            <a:endParaRPr lang="en-US" dirty="0">
              <a:solidFill>
                <a:srgbClr val="000000"/>
              </a:solidFill>
              <a:latin typeface="+mn-lt"/>
            </a:endParaRPr>
          </a:p>
        </p:txBody>
      </p:sp>
      <p:cxnSp>
        <p:nvCxnSpPr>
          <p:cNvPr id="7" name="Straight Connector 3"/>
          <p:cNvCxnSpPr>
            <a:cxnSpLocks noChangeShapeType="1"/>
          </p:cNvCxnSpPr>
          <p:nvPr/>
        </p:nvCxnSpPr>
        <p:spPr bwMode="auto">
          <a:xfrm>
            <a:off x="0" y="152258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81258154"/>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432039" y="442785"/>
            <a:ext cx="7776685" cy="960085"/>
          </a:xfrm>
        </p:spPr>
        <p:txBody>
          <a:bodyPr>
            <a:noAutofit/>
          </a:bodyPr>
          <a:lstStyle/>
          <a:p>
            <a:pPr eaLnBrk="1" hangingPunct="1"/>
            <a:r>
              <a:rPr lang="en-US" altLang="en-US" dirty="0"/>
              <a:t>The ‘engine’ is switched on</a:t>
            </a:r>
            <a:br>
              <a:rPr lang="en-US" altLang="en-US" dirty="0"/>
            </a:br>
            <a:r>
              <a:rPr lang="en-US" altLang="en-US" dirty="0"/>
              <a:t>but the ‘brakes’ are still developing</a:t>
            </a:r>
          </a:p>
        </p:txBody>
      </p:sp>
      <p:sp>
        <p:nvSpPr>
          <p:cNvPr id="33794"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4522F198-FA5C-46EF-A2C0-397D68EE4297}" type="slidenum">
              <a:rPr lang="en-AU" altLang="en-US" sz="1400">
                <a:solidFill>
                  <a:srgbClr val="000000"/>
                </a:solidFill>
                <a:latin typeface="Arial" panose="020B0604020202020204" pitchFamily="34" charset="0"/>
              </a:rPr>
              <a:pPr>
                <a:spcBef>
                  <a:spcPct val="0"/>
                </a:spcBef>
                <a:buFontTx/>
                <a:buNone/>
              </a:pPr>
              <a:t>14</a:t>
            </a:fld>
            <a:endParaRPr lang="en-AU" altLang="en-US" sz="1400" dirty="0">
              <a:solidFill>
                <a:srgbClr val="000000"/>
              </a:solidFill>
              <a:latin typeface="Arial" panose="020B0604020202020204" pitchFamily="34" charset="0"/>
            </a:endParaRPr>
          </a:p>
        </p:txBody>
      </p:sp>
      <p:pic>
        <p:nvPicPr>
          <p:cNvPr id="3379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156" y="2186145"/>
            <a:ext cx="4719084" cy="187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p:nvCxnSpPr>
        <p:spPr bwMode="auto">
          <a:xfrm>
            <a:off x="0" y="165749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2" name="TextBox 1"/>
          <p:cNvSpPr txBox="1"/>
          <p:nvPr/>
        </p:nvSpPr>
        <p:spPr>
          <a:xfrm>
            <a:off x="2304158" y="4249789"/>
            <a:ext cx="5400600" cy="507831"/>
          </a:xfrm>
          <a:prstGeom prst="rect">
            <a:avLst/>
          </a:prstGeom>
          <a:noFill/>
        </p:spPr>
        <p:txBody>
          <a:bodyPr wrap="square" rtlCol="0">
            <a:spAutoFit/>
          </a:bodyPr>
          <a:lstStyle/>
          <a:p>
            <a:pPr marL="809625" indent="-809625"/>
            <a:r>
              <a:rPr lang="en-AU" sz="900" dirty="0">
                <a:solidFill>
                  <a:srgbClr val="133880"/>
                </a:solidFill>
                <a:latin typeface="+mj-lt"/>
                <a:ea typeface="+mj-ea"/>
                <a:cs typeface="+mj-cs"/>
              </a:rPr>
              <a:t>Picture source: </a:t>
            </a:r>
            <a:r>
              <a:rPr lang="en-AU" sz="900" i="1" dirty="0">
                <a:solidFill>
                  <a:srgbClr val="133880"/>
                </a:solidFill>
                <a:latin typeface="+mj-lt"/>
                <a:ea typeface="+mj-ea"/>
                <a:cs typeface="+mj-cs"/>
              </a:rPr>
              <a:t>Joyce </a:t>
            </a:r>
            <a:r>
              <a:rPr lang="en-AU" sz="900" i="1" dirty="0" err="1">
                <a:solidFill>
                  <a:srgbClr val="133880"/>
                </a:solidFill>
                <a:latin typeface="+mj-lt"/>
                <a:ea typeface="+mj-ea"/>
                <a:cs typeface="+mj-cs"/>
              </a:rPr>
              <a:t>Djaelani</a:t>
            </a:r>
            <a:r>
              <a:rPr lang="en-AU" sz="900" i="1" dirty="0">
                <a:solidFill>
                  <a:srgbClr val="133880"/>
                </a:solidFill>
                <a:latin typeface="+mj-lt"/>
                <a:ea typeface="+mj-ea"/>
                <a:cs typeface="+mj-cs"/>
              </a:rPr>
              <a:t> Gordon &amp; Peter </a:t>
            </a:r>
            <a:r>
              <a:rPr lang="en-AU" sz="900" i="1" dirty="0" err="1">
                <a:solidFill>
                  <a:srgbClr val="133880"/>
                </a:solidFill>
                <a:latin typeface="+mj-lt"/>
                <a:ea typeface="+mj-ea"/>
                <a:cs typeface="+mj-cs"/>
              </a:rPr>
              <a:t>Chown</a:t>
            </a:r>
            <a:r>
              <a:rPr lang="en-AU" sz="900" i="1" dirty="0">
                <a:solidFill>
                  <a:srgbClr val="133880"/>
                </a:solidFill>
                <a:latin typeface="+mj-lt"/>
                <a:ea typeface="+mj-ea"/>
                <a:cs typeface="+mj-cs"/>
              </a:rPr>
              <a:t>. Practical Guide to Youth Friendly Health Services in Indonesia, September 2009. YAKITA &amp; </a:t>
            </a:r>
            <a:r>
              <a:rPr lang="en-AU" sz="900" i="1" dirty="0" err="1">
                <a:solidFill>
                  <a:srgbClr val="133880"/>
                </a:solidFill>
                <a:latin typeface="+mj-lt"/>
                <a:ea typeface="+mj-ea"/>
                <a:cs typeface="+mj-cs"/>
              </a:rPr>
              <a:t>Nossal</a:t>
            </a:r>
            <a:r>
              <a:rPr lang="en-AU" sz="900" i="1" dirty="0">
                <a:solidFill>
                  <a:srgbClr val="133880"/>
                </a:solidFill>
                <a:latin typeface="+mj-lt"/>
                <a:ea typeface="+mj-ea"/>
                <a:cs typeface="+mj-cs"/>
              </a:rPr>
              <a:t> Institute for Global Health</a:t>
            </a:r>
            <a:r>
              <a:rPr lang="en-AU" sz="900" dirty="0">
                <a:solidFill>
                  <a:srgbClr val="133880"/>
                </a:solidFill>
                <a:latin typeface="+mj-lt"/>
                <a:ea typeface="+mj-ea"/>
                <a:cs typeface="+mj-cs"/>
              </a:rPr>
              <a:t>.</a:t>
            </a:r>
          </a:p>
          <a:p>
            <a:endParaRPr lang="en-AU" sz="900" dirty="0">
              <a:solidFill>
                <a:srgbClr val="133880"/>
              </a:solidFill>
              <a:latin typeface="+mj-lt"/>
              <a:ea typeface="+mj-ea"/>
              <a:cs typeface="+mj-cs"/>
            </a:endParaRPr>
          </a:p>
        </p:txBody>
      </p:sp>
    </p:spTree>
    <p:extLst>
      <p:ext uri="{BB962C8B-B14F-4D97-AF65-F5344CB8AC3E}">
        <p14:creationId xmlns:p14="http://schemas.microsoft.com/office/powerpoint/2010/main" val="2193121586"/>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Autofit/>
          </a:bodyPr>
          <a:lstStyle/>
          <a:p>
            <a:pPr eaLnBrk="1" hangingPunct="1"/>
            <a:r>
              <a:rPr lang="en-US" altLang="en-US" dirty="0"/>
              <a:t>The developmental perspective – why it matters?</a:t>
            </a:r>
          </a:p>
        </p:txBody>
      </p:sp>
      <p:sp>
        <p:nvSpPr>
          <p:cNvPr id="25604" name="Rectangle 3"/>
          <p:cNvSpPr>
            <a:spLocks noGrp="1" noChangeArrowheads="1"/>
          </p:cNvSpPr>
          <p:nvPr>
            <p:ph idx="1"/>
          </p:nvPr>
        </p:nvSpPr>
        <p:spPr/>
        <p:txBody>
          <a:bodyPr>
            <a:noAutofit/>
          </a:bodyPr>
          <a:lstStyle/>
          <a:p>
            <a:pPr marL="0" indent="0">
              <a:lnSpc>
                <a:spcPct val="115000"/>
              </a:lnSpc>
              <a:spcAft>
                <a:spcPts val="0"/>
              </a:spcAft>
              <a:buNone/>
            </a:pPr>
            <a:r>
              <a:rPr lang="en-US" sz="2000" b="1" dirty="0">
                <a:ea typeface="Times New Roman" panose="02020603050405020304" pitchFamily="18" charset="0"/>
                <a:cs typeface="Times New Roman" panose="02020603050405020304" pitchFamily="18" charset="0"/>
              </a:rPr>
              <a:t>Helps to:  </a:t>
            </a:r>
          </a:p>
          <a:p>
            <a:pPr lvl="0">
              <a:buFont typeface="Wingdings" panose="05000000000000000000" pitchFamily="2" charset="2"/>
              <a:buChar char=""/>
            </a:pPr>
            <a:r>
              <a:rPr lang="en-US" sz="2000" dirty="0">
                <a:ea typeface="Times New Roman" panose="02020603050405020304" pitchFamily="18" charset="0"/>
                <a:cs typeface="Times New Roman" panose="02020603050405020304" pitchFamily="18" charset="0"/>
              </a:rPr>
              <a:t>Understand the young person’s concerns and risks</a:t>
            </a:r>
            <a:endParaRPr lang="en-AU" sz="2000" dirty="0">
              <a:ea typeface="Times New Roman" panose="02020603050405020304" pitchFamily="18" charset="0"/>
              <a:cs typeface="Times New Roman" panose="02020603050405020304" pitchFamily="18" charset="0"/>
            </a:endParaRPr>
          </a:p>
          <a:p>
            <a:pPr lvl="0">
              <a:buFont typeface="Wingdings" panose="05000000000000000000" pitchFamily="2" charset="2"/>
              <a:buChar char=""/>
            </a:pPr>
            <a:r>
              <a:rPr lang="en-US" sz="2000" dirty="0">
                <a:ea typeface="Times New Roman" panose="02020603050405020304" pitchFamily="18" charset="0"/>
                <a:cs typeface="Times New Roman" panose="02020603050405020304" pitchFamily="18" charset="0"/>
              </a:rPr>
              <a:t>Understand how they make choices, decisions, and capacity to give informed consent</a:t>
            </a:r>
            <a:endParaRPr lang="en-AU" sz="2000" dirty="0">
              <a:ea typeface="Times New Roman" panose="02020603050405020304" pitchFamily="18" charset="0"/>
              <a:cs typeface="Times New Roman" panose="02020603050405020304" pitchFamily="18" charset="0"/>
            </a:endParaRPr>
          </a:p>
          <a:p>
            <a:pPr lvl="0">
              <a:buFont typeface="Wingdings" panose="05000000000000000000" pitchFamily="2" charset="2"/>
              <a:buChar char=""/>
            </a:pPr>
            <a:r>
              <a:rPr lang="en-US" sz="2000" dirty="0">
                <a:ea typeface="Times New Roman" panose="02020603050405020304" pitchFamily="18" charset="0"/>
                <a:cs typeface="Times New Roman" panose="02020603050405020304" pitchFamily="18" charset="0"/>
              </a:rPr>
              <a:t>Guide our communication strategies – tailored to developmental level</a:t>
            </a:r>
            <a:endParaRPr lang="en-AU" sz="2000" dirty="0">
              <a:ea typeface="Times New Roman" panose="02020603050405020304" pitchFamily="18" charset="0"/>
              <a:cs typeface="Times New Roman" panose="02020603050405020304" pitchFamily="18" charset="0"/>
            </a:endParaRPr>
          </a:p>
          <a:p>
            <a:pPr lvl="0">
              <a:buFont typeface="Wingdings" panose="05000000000000000000" pitchFamily="2" charset="2"/>
              <a:buChar char=""/>
            </a:pPr>
            <a:r>
              <a:rPr lang="en-AU" sz="2000" dirty="0">
                <a:ea typeface="Times New Roman" panose="02020603050405020304" pitchFamily="18" charset="0"/>
                <a:cs typeface="Times New Roman" panose="02020603050405020304" pitchFamily="18" charset="0"/>
              </a:rPr>
              <a:t>Tailor appropriate interventions and health promotion strategies – for the development stage </a:t>
            </a:r>
          </a:p>
        </p:txBody>
      </p:sp>
      <p:sp>
        <p:nvSpPr>
          <p:cNvPr id="25602"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None/>
            </a:pPr>
            <a:fld id="{6B61DA90-382E-4C23-84C4-6B93F6D71FCE}" type="slidenum">
              <a:rPr lang="en-AU" altLang="en-US" sz="1400" smtClean="0">
                <a:solidFill>
                  <a:srgbClr val="000000"/>
                </a:solidFill>
                <a:latin typeface="Arial" panose="020B0604020202020204" pitchFamily="34" charset="0"/>
              </a:rPr>
              <a:pPr>
                <a:spcBef>
                  <a:spcPct val="0"/>
                </a:spcBef>
                <a:buNone/>
              </a:pPr>
              <a:t>15</a:t>
            </a:fld>
            <a:endParaRPr lang="en-AU" altLang="en-US" sz="1176" dirty="0">
              <a:solidFill>
                <a:schemeClr val="tx1"/>
              </a:solidFill>
              <a:latin typeface="Arial" panose="020B0604020202020204" pitchFamily="34" charset="0"/>
            </a:endParaRPr>
          </a:p>
        </p:txBody>
      </p:sp>
      <p:cxnSp>
        <p:nvCxnSpPr>
          <p:cNvPr id="5" name="Straight Connector 3"/>
          <p:cNvCxnSpPr>
            <a:cxnSpLocks noChangeShapeType="1"/>
          </p:cNvCxnSpPr>
          <p:nvPr/>
        </p:nvCxnSpPr>
        <p:spPr bwMode="auto">
          <a:xfrm>
            <a:off x="0" y="144147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1965623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719981" y="505373"/>
            <a:ext cx="7776685" cy="960085"/>
          </a:xfrm>
        </p:spPr>
        <p:txBody>
          <a:bodyPr>
            <a:noAutofit/>
          </a:bodyPr>
          <a:lstStyle/>
          <a:p>
            <a:r>
              <a:rPr lang="en-AU" altLang="en-US" dirty="0"/>
              <a:t>Young people’s health status – </a:t>
            </a:r>
            <a:br>
              <a:rPr lang="en-AU" altLang="en-US" dirty="0"/>
            </a:br>
            <a:r>
              <a:rPr lang="en-AU" altLang="en-US" dirty="0"/>
              <a:t>group discussion</a:t>
            </a:r>
          </a:p>
        </p:txBody>
      </p:sp>
      <p:sp>
        <p:nvSpPr>
          <p:cNvPr id="36867" name="Content Placeholder 2"/>
          <p:cNvSpPr>
            <a:spLocks noGrp="1"/>
          </p:cNvSpPr>
          <p:nvPr>
            <p:ph idx="1"/>
          </p:nvPr>
        </p:nvSpPr>
        <p:spPr>
          <a:xfrm>
            <a:off x="432037" y="1513523"/>
            <a:ext cx="3240286" cy="4276878"/>
          </a:xfrm>
        </p:spPr>
        <p:txBody>
          <a:bodyPr>
            <a:normAutofit/>
          </a:bodyPr>
          <a:lstStyle/>
          <a:p>
            <a:pPr marL="0" indent="0">
              <a:buNone/>
            </a:pPr>
            <a:endParaRPr lang="en-AU" altLang="en-US" i="1" dirty="0"/>
          </a:p>
          <a:p>
            <a:r>
              <a:rPr lang="en-AU" altLang="en-US" dirty="0"/>
              <a:t>What do you think are the main health concerns or problems for young people? </a:t>
            </a:r>
          </a:p>
          <a:p>
            <a:endParaRPr lang="en-AU" altLang="en-US" sz="2268" i="1" dirty="0"/>
          </a:p>
          <a:p>
            <a:endParaRPr lang="en-AU" altLang="en-US" sz="2268" i="1" dirty="0"/>
          </a:p>
          <a:p>
            <a:endParaRPr lang="en-AU" altLang="en-US" sz="2268" i="1" dirty="0"/>
          </a:p>
          <a:p>
            <a:endParaRPr lang="en-AU" altLang="en-US" sz="2268" i="1" dirty="0"/>
          </a:p>
        </p:txBody>
      </p:sp>
      <p:sp>
        <p:nvSpPr>
          <p:cNvPr id="36868" name="Slide Number Placeholder 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ADEB0A76-0936-4323-BBD0-1C4C73A2F448}" type="slidenum">
              <a:rPr lang="en-AU" altLang="en-US" sz="1400">
                <a:solidFill>
                  <a:srgbClr val="000000"/>
                </a:solidFill>
                <a:latin typeface="Arial" panose="020B0604020202020204" pitchFamily="34" charset="0"/>
              </a:rPr>
              <a:pPr>
                <a:spcBef>
                  <a:spcPct val="0"/>
                </a:spcBef>
                <a:buFontTx/>
                <a:buNone/>
              </a:pPr>
              <a:t>16</a:t>
            </a:fld>
            <a:endParaRPr lang="en-AU" altLang="en-US" sz="1400" dirty="0">
              <a:solidFill>
                <a:srgbClr val="000000"/>
              </a:solidFill>
              <a:latin typeface="Arial" panose="020B0604020202020204" pitchFamily="34" charset="0"/>
            </a:endParaRPr>
          </a:p>
        </p:txBody>
      </p:sp>
      <p:cxnSp>
        <p:nvCxnSpPr>
          <p:cNvPr id="6" name="Straight Connector 3"/>
          <p:cNvCxnSpPr>
            <a:cxnSpLocks noChangeShapeType="1"/>
          </p:cNvCxnSpPr>
          <p:nvPr/>
        </p:nvCxnSpPr>
        <p:spPr bwMode="auto">
          <a:xfrm>
            <a:off x="0" y="165749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179" t="9428"/>
          <a:stretch/>
        </p:blipFill>
        <p:spPr>
          <a:xfrm>
            <a:off x="3888333" y="1951167"/>
            <a:ext cx="4392488" cy="3162716"/>
          </a:xfrm>
          <a:prstGeom prst="rect">
            <a:avLst/>
          </a:prstGeom>
          <a:ln>
            <a:noFill/>
          </a:ln>
          <a:effectLst>
            <a:softEdge rad="112500"/>
          </a:effectLst>
        </p:spPr>
      </p:pic>
    </p:spTree>
    <p:extLst>
      <p:ext uri="{BB962C8B-B14F-4D97-AF65-F5344CB8AC3E}">
        <p14:creationId xmlns:p14="http://schemas.microsoft.com/office/powerpoint/2010/main" val="2058482828"/>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352AA9-9E93-4235-8CEC-81FD635985B1}"/>
              </a:ext>
            </a:extLst>
          </p:cNvPr>
          <p:cNvSpPr>
            <a:spLocks noGrp="1"/>
          </p:cNvSpPr>
          <p:nvPr>
            <p:ph type="title"/>
          </p:nvPr>
        </p:nvSpPr>
        <p:spPr/>
        <p:txBody>
          <a:bodyPr/>
          <a:lstStyle/>
          <a:p>
            <a:r>
              <a:rPr lang="en-US" altLang="en-US" sz="3200" dirty="0"/>
              <a:t>Biopsychosocial model of adolescent health – definition </a:t>
            </a:r>
            <a:endParaRPr lang="en-AU" dirty="0"/>
          </a:p>
        </p:txBody>
      </p:sp>
      <p:sp>
        <p:nvSpPr>
          <p:cNvPr id="3" name="Content Placeholder 2">
            <a:extLst>
              <a:ext uri="{FF2B5EF4-FFF2-40B4-BE49-F238E27FC236}">
                <a16:creationId xmlns:a16="http://schemas.microsoft.com/office/drawing/2014/main" xmlns="" id="{3050A2E9-D2AE-4D13-AA1E-BAC3C25C0C56}"/>
              </a:ext>
            </a:extLst>
          </p:cNvPr>
          <p:cNvSpPr>
            <a:spLocks noGrp="1"/>
          </p:cNvSpPr>
          <p:nvPr>
            <p:ph idx="1"/>
          </p:nvPr>
        </p:nvSpPr>
        <p:spPr>
          <a:xfrm>
            <a:off x="540543" y="1369467"/>
            <a:ext cx="7559675" cy="1356171"/>
          </a:xfrm>
        </p:spPr>
        <p:txBody>
          <a:bodyPr/>
          <a:lstStyle/>
          <a:p>
            <a:r>
              <a:rPr lang="en-AU" dirty="0"/>
              <a:t>The dynamic interaction between physical processes, and social and psychological factors and behaviours impacting on health   </a:t>
            </a:r>
          </a:p>
        </p:txBody>
      </p:sp>
      <p:pic>
        <p:nvPicPr>
          <p:cNvPr id="7" name="Picture 6">
            <a:extLst>
              <a:ext uri="{FF2B5EF4-FFF2-40B4-BE49-F238E27FC236}">
                <a16:creationId xmlns:a16="http://schemas.microsoft.com/office/drawing/2014/main" xmlns="" id="{065CB1E4-6B1D-464C-9F7B-1FE59710E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197" y="2521595"/>
            <a:ext cx="4119180" cy="3561004"/>
          </a:xfrm>
          <a:prstGeom prst="rect">
            <a:avLst/>
          </a:prstGeom>
        </p:spPr>
      </p:pic>
      <p:sp>
        <p:nvSpPr>
          <p:cNvPr id="5" name="Slide Number Placeholder 3">
            <a:extLst>
              <a:ext uri="{FF2B5EF4-FFF2-40B4-BE49-F238E27FC236}">
                <a16:creationId xmlns:a16="http://schemas.microsoft.com/office/drawing/2014/main" xmlns="" id="{0A969D89-3B8B-4EB8-B64D-C2DF452DD4F2}"/>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17</a:t>
            </a:fld>
            <a:endParaRPr lang="en-US" sz="1400" dirty="0">
              <a:solidFill>
                <a:srgbClr val="000000"/>
              </a:solidFill>
              <a:latin typeface="+mj-lt"/>
            </a:endParaRPr>
          </a:p>
        </p:txBody>
      </p:sp>
    </p:spTree>
    <p:extLst>
      <p:ext uri="{BB962C8B-B14F-4D97-AF65-F5344CB8AC3E}">
        <p14:creationId xmlns:p14="http://schemas.microsoft.com/office/powerpoint/2010/main" val="2357291877"/>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720065" y="217339"/>
            <a:ext cx="7776685" cy="864096"/>
          </a:xfrm>
        </p:spPr>
        <p:txBody>
          <a:bodyPr>
            <a:normAutofit fontScale="90000"/>
          </a:bodyPr>
          <a:lstStyle/>
          <a:p>
            <a:pPr eaLnBrk="1" hangingPunct="1"/>
            <a:r>
              <a:rPr lang="en-US" altLang="en-US" sz="3024" dirty="0"/>
              <a:t/>
            </a:r>
            <a:br>
              <a:rPr lang="en-US" altLang="en-US" sz="3024" dirty="0"/>
            </a:br>
            <a:r>
              <a:rPr lang="en-US" altLang="en-US" sz="3024" dirty="0"/>
              <a:t/>
            </a:r>
            <a:br>
              <a:rPr lang="en-US" altLang="en-US" sz="3024" dirty="0"/>
            </a:br>
            <a:r>
              <a:rPr lang="en-US" altLang="en-US" sz="3300" dirty="0"/>
              <a:t>Biopsychosocial model of adolescent health</a:t>
            </a:r>
          </a:p>
        </p:txBody>
      </p:sp>
      <p:sp>
        <p:nvSpPr>
          <p:cNvPr id="19460" name="Rectangle 3"/>
          <p:cNvSpPr>
            <a:spLocks noGrp="1" noChangeArrowheads="1"/>
          </p:cNvSpPr>
          <p:nvPr>
            <p:ph idx="1"/>
          </p:nvPr>
        </p:nvSpPr>
        <p:spPr>
          <a:xfrm>
            <a:off x="719981" y="1297459"/>
            <a:ext cx="7704857" cy="4536444"/>
          </a:xfrm>
        </p:spPr>
        <p:txBody>
          <a:bodyPr>
            <a:normAutofit fontScale="25000" lnSpcReduction="20000"/>
          </a:bodyPr>
          <a:lstStyle/>
          <a:p>
            <a:pPr>
              <a:lnSpc>
                <a:spcPct val="120000"/>
              </a:lnSpc>
              <a:spcBef>
                <a:spcPts val="1200"/>
              </a:spcBef>
            </a:pPr>
            <a:r>
              <a:rPr lang="en-AU" sz="7200" dirty="0">
                <a:latin typeface="+mj-lt"/>
              </a:rPr>
              <a:t>Most health problems are </a:t>
            </a:r>
            <a:r>
              <a:rPr lang="en-AU" sz="7200" b="1" dirty="0">
                <a:latin typeface="+mj-lt"/>
              </a:rPr>
              <a:t>psychosocial</a:t>
            </a:r>
            <a:r>
              <a:rPr lang="en-AU" sz="7200" i="1" dirty="0">
                <a:latin typeface="+mj-lt"/>
              </a:rPr>
              <a:t> </a:t>
            </a:r>
            <a:r>
              <a:rPr lang="en-AU" sz="7200" dirty="0">
                <a:latin typeface="+mj-lt"/>
              </a:rPr>
              <a:t>– a consequence of </a:t>
            </a:r>
            <a:r>
              <a:rPr lang="en-AU" sz="7200" b="1" dirty="0" smtClean="0">
                <a:latin typeface="+mj-lt"/>
              </a:rPr>
              <a:t>risk- </a:t>
            </a:r>
            <a:r>
              <a:rPr lang="en-AU" sz="7200" b="1" dirty="0">
                <a:latin typeface="+mj-lt"/>
              </a:rPr>
              <a:t>taking and exposure to social and environmental risk factors</a:t>
            </a:r>
          </a:p>
          <a:p>
            <a:pPr>
              <a:lnSpc>
                <a:spcPct val="120000"/>
              </a:lnSpc>
              <a:spcBef>
                <a:spcPts val="1200"/>
              </a:spcBef>
            </a:pPr>
            <a:r>
              <a:rPr lang="en-US" sz="7200" dirty="0">
                <a:latin typeface="+mj-lt"/>
              </a:rPr>
              <a:t>The leading </a:t>
            </a:r>
            <a:r>
              <a:rPr lang="en-US" sz="7200" b="1" dirty="0">
                <a:latin typeface="+mj-lt"/>
              </a:rPr>
              <a:t>causes of death and illness </a:t>
            </a:r>
            <a:r>
              <a:rPr lang="en-US" sz="7200" dirty="0">
                <a:latin typeface="+mj-lt"/>
              </a:rPr>
              <a:t>in the age group 12–24 years</a:t>
            </a:r>
            <a:endParaRPr lang="en-AU" sz="7200" dirty="0">
              <a:latin typeface="+mj-lt"/>
            </a:endParaRPr>
          </a:p>
          <a:p>
            <a:pPr lvl="1">
              <a:lnSpc>
                <a:spcPct val="120000"/>
              </a:lnSpc>
              <a:spcBef>
                <a:spcPts val="0"/>
              </a:spcBef>
              <a:buFont typeface="Courier New" panose="02070309020205020404" pitchFamily="49" charset="0"/>
              <a:buChar char="o"/>
            </a:pPr>
            <a:r>
              <a:rPr lang="en-US" sz="7200" dirty="0">
                <a:latin typeface="+mj-lt"/>
              </a:rPr>
              <a:t>Accidents and injuries (2/3 of all deaths) </a:t>
            </a:r>
            <a:endParaRPr lang="en-AU" sz="7200" dirty="0">
              <a:latin typeface="+mj-lt"/>
            </a:endParaRPr>
          </a:p>
          <a:p>
            <a:pPr lvl="1">
              <a:lnSpc>
                <a:spcPct val="120000"/>
              </a:lnSpc>
              <a:spcBef>
                <a:spcPts val="0"/>
              </a:spcBef>
              <a:buFont typeface="Courier New" panose="02070309020205020404" pitchFamily="49" charset="0"/>
              <a:buChar char="o"/>
            </a:pPr>
            <a:r>
              <a:rPr lang="en-US" sz="7200" dirty="0">
                <a:latin typeface="+mj-lt"/>
              </a:rPr>
              <a:t>Mental health problems </a:t>
            </a:r>
            <a:endParaRPr lang="en-AU" sz="7200" dirty="0">
              <a:latin typeface="+mj-lt"/>
            </a:endParaRPr>
          </a:p>
          <a:p>
            <a:pPr lvl="1">
              <a:lnSpc>
                <a:spcPct val="120000"/>
              </a:lnSpc>
              <a:spcBef>
                <a:spcPts val="0"/>
              </a:spcBef>
              <a:buFont typeface="Courier New" panose="02070309020205020404" pitchFamily="49" charset="0"/>
              <a:buChar char="o"/>
            </a:pPr>
            <a:r>
              <a:rPr lang="en-US" sz="7200" dirty="0">
                <a:latin typeface="+mj-lt"/>
              </a:rPr>
              <a:t>Substance abuse (drug and alcohol use)</a:t>
            </a:r>
            <a:r>
              <a:rPr lang="ar-SA" sz="7200" dirty="0">
                <a:latin typeface="+mj-lt"/>
              </a:rPr>
              <a:t>‏</a:t>
            </a:r>
            <a:endParaRPr lang="en-AU" sz="7200" dirty="0">
              <a:latin typeface="+mj-lt"/>
            </a:endParaRPr>
          </a:p>
          <a:p>
            <a:pPr lvl="1">
              <a:lnSpc>
                <a:spcPct val="120000"/>
              </a:lnSpc>
              <a:spcBef>
                <a:spcPts val="0"/>
              </a:spcBef>
              <a:buFont typeface="Courier New" panose="02070309020205020404" pitchFamily="49" charset="0"/>
              <a:buChar char="o"/>
            </a:pPr>
            <a:r>
              <a:rPr lang="en-US" sz="7200" dirty="0">
                <a:latin typeface="+mj-lt"/>
              </a:rPr>
              <a:t>Sexual health problems</a:t>
            </a:r>
            <a:endParaRPr lang="en-AU" sz="7200" dirty="0">
              <a:latin typeface="+mj-lt"/>
            </a:endParaRPr>
          </a:p>
          <a:p>
            <a:pPr>
              <a:lnSpc>
                <a:spcPct val="120000"/>
              </a:lnSpc>
              <a:spcBef>
                <a:spcPts val="1200"/>
              </a:spcBef>
            </a:pPr>
            <a:r>
              <a:rPr lang="en-US" sz="7200" b="1" dirty="0">
                <a:latin typeface="+mj-lt"/>
              </a:rPr>
              <a:t>Young males death rate </a:t>
            </a:r>
            <a:r>
              <a:rPr lang="en-US" sz="7200" dirty="0">
                <a:latin typeface="+mj-lt"/>
              </a:rPr>
              <a:t>twice that of young females (43 and 22 per 100,000 respectively) </a:t>
            </a:r>
            <a:r>
              <a:rPr lang="en-AU" sz="7200" b="1" i="1" dirty="0">
                <a:latin typeface="+mj-lt"/>
              </a:rPr>
              <a:t>    </a:t>
            </a:r>
            <a:endParaRPr lang="en-AU" sz="7200" dirty="0">
              <a:latin typeface="+mj-lt"/>
            </a:endParaRPr>
          </a:p>
          <a:p>
            <a:pPr>
              <a:lnSpc>
                <a:spcPct val="120000"/>
              </a:lnSpc>
              <a:spcBef>
                <a:spcPts val="1200"/>
              </a:spcBef>
            </a:pPr>
            <a:r>
              <a:rPr lang="en-AU" sz="7200" b="1" dirty="0">
                <a:latin typeface="+mj-lt"/>
              </a:rPr>
              <a:t>Aboriginal young people’s death rate </a:t>
            </a:r>
            <a:r>
              <a:rPr lang="en-AU" sz="7200" dirty="0">
                <a:latin typeface="+mj-lt"/>
              </a:rPr>
              <a:t>is 2.5 times higher than other Australian young people (80 and 32 per 100,000 respectively)   </a:t>
            </a:r>
          </a:p>
          <a:p>
            <a:pPr marL="0" indent="0">
              <a:lnSpc>
                <a:spcPct val="120000"/>
              </a:lnSpc>
              <a:spcBef>
                <a:spcPts val="1200"/>
              </a:spcBef>
              <a:buNone/>
            </a:pPr>
            <a:endParaRPr lang="en-AU" sz="7200" dirty="0">
              <a:latin typeface="+mj-lt"/>
            </a:endParaRPr>
          </a:p>
          <a:p>
            <a:pPr>
              <a:lnSpc>
                <a:spcPct val="80000"/>
              </a:lnSpc>
              <a:spcBef>
                <a:spcPts val="588"/>
              </a:spcBef>
              <a:buNone/>
              <a:defRPr/>
            </a:pPr>
            <a:endParaRPr lang="en-AU" sz="2079" b="1" i="1" dirty="0"/>
          </a:p>
          <a:p>
            <a:pPr>
              <a:lnSpc>
                <a:spcPct val="80000"/>
              </a:lnSpc>
              <a:spcBef>
                <a:spcPts val="588"/>
              </a:spcBef>
              <a:buNone/>
              <a:defRPr/>
            </a:pPr>
            <a:r>
              <a:rPr lang="en-AU" sz="1512" b="1" i="1" dirty="0"/>
              <a:t>    </a:t>
            </a:r>
            <a:endParaRPr lang="en-US" sz="1512" dirty="0"/>
          </a:p>
        </p:txBody>
      </p:sp>
      <p:sp>
        <p:nvSpPr>
          <p:cNvPr id="37890"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A873A0A4-49C2-41FF-9257-6D29BA0970C2}" type="slidenum">
              <a:rPr lang="en-AU" altLang="en-US" sz="1400">
                <a:solidFill>
                  <a:srgbClr val="000000"/>
                </a:solidFill>
                <a:latin typeface="Arial" panose="020B0604020202020204" pitchFamily="34" charset="0"/>
              </a:rPr>
              <a:pPr>
                <a:spcBef>
                  <a:spcPct val="0"/>
                </a:spcBef>
                <a:buFontTx/>
                <a:buNone/>
              </a:pPr>
              <a:t>18</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72105" y="115349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2118900"/>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altLang="en-US" dirty="0"/>
              <a:t>Introductions and Training Overview (20 min)</a:t>
            </a:r>
          </a:p>
        </p:txBody>
      </p:sp>
      <p:sp>
        <p:nvSpPr>
          <p:cNvPr id="3" name="Content Placeholder 2">
            <a:extLst>
              <a:ext uri="{FF2B5EF4-FFF2-40B4-BE49-F238E27FC236}">
                <a16:creationId xmlns:a16="http://schemas.microsoft.com/office/drawing/2014/main" xmlns="" id="{8A5F8596-892F-4F0F-BB0D-4A28785CE42D}"/>
              </a:ext>
            </a:extLst>
          </p:cNvPr>
          <p:cNvSpPr>
            <a:spLocks noGrp="1"/>
          </p:cNvSpPr>
          <p:nvPr>
            <p:ph idx="1"/>
          </p:nvPr>
        </p:nvSpPr>
        <p:spPr/>
        <p:txBody>
          <a:bodyPr/>
          <a:lstStyle/>
          <a:p>
            <a:pPr marL="0" indent="0">
              <a:buNone/>
            </a:pPr>
            <a:endParaRPr lang="en-AU" dirty="0">
              <a:solidFill>
                <a:srgbClr val="FF0000"/>
              </a:solidFill>
            </a:endParaRPr>
          </a:p>
        </p:txBody>
      </p:sp>
      <p:sp>
        <p:nvSpPr>
          <p:cNvPr id="15362"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1BFFB5D8-0468-4F6D-979C-4A7247F396CA}" type="slidenum">
              <a:rPr lang="en-AU" altLang="en-US" sz="1400" smtClean="0">
                <a:solidFill>
                  <a:srgbClr val="000000"/>
                </a:solidFill>
                <a:latin typeface="Arial" panose="020B0604020202020204" pitchFamily="34" charset="0"/>
              </a:rPr>
              <a:pPr>
                <a:spcBef>
                  <a:spcPct val="0"/>
                </a:spcBef>
                <a:buFontTx/>
                <a:buNone/>
              </a:pPr>
              <a:t>1</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252159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299"/>
          <a:stretch/>
        </p:blipFill>
        <p:spPr bwMode="auto">
          <a:xfrm>
            <a:off x="4464399" y="2593603"/>
            <a:ext cx="2648813" cy="30475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639475"/>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0" y="185365"/>
            <a:ext cx="7561263" cy="808062"/>
          </a:xfrm>
        </p:spPr>
        <p:txBody>
          <a:bodyPr>
            <a:normAutofit/>
          </a:bodyPr>
          <a:lstStyle/>
          <a:p>
            <a:r>
              <a:rPr lang="en-AU" dirty="0"/>
              <a:t>Current youth health </a:t>
            </a:r>
            <a:r>
              <a:rPr lang="en-AU" dirty="0" smtClean="0"/>
              <a:t>trends</a:t>
            </a:r>
            <a:endParaRPr lang="en-AU" dirty="0"/>
          </a:p>
        </p:txBody>
      </p:sp>
      <p:sp>
        <p:nvSpPr>
          <p:cNvPr id="3" name="Content Placeholder 2"/>
          <p:cNvSpPr>
            <a:spLocks noGrp="1"/>
          </p:cNvSpPr>
          <p:nvPr>
            <p:ph idx="1"/>
          </p:nvPr>
        </p:nvSpPr>
        <p:spPr>
          <a:xfrm>
            <a:off x="864000" y="1081435"/>
            <a:ext cx="7271940" cy="4622453"/>
          </a:xfrm>
        </p:spPr>
        <p:txBody>
          <a:bodyPr>
            <a:normAutofit fontScale="25000" lnSpcReduction="20000"/>
          </a:bodyPr>
          <a:lstStyle/>
          <a:p>
            <a:pPr marL="0" indent="0" fontAlgn="t">
              <a:buNone/>
            </a:pPr>
            <a:r>
              <a:rPr lang="en-AU" sz="7200" b="1" dirty="0">
                <a:latin typeface="Arial" panose="020B0604020202020204" pitchFamily="34" charset="0"/>
                <a:cs typeface="Arial" panose="020B0604020202020204" pitchFamily="34" charset="0"/>
              </a:rPr>
              <a:t>Increasing rates of:</a:t>
            </a:r>
          </a:p>
          <a:p>
            <a:pPr fontAlgn="t"/>
            <a:r>
              <a:rPr lang="en-AU" sz="7200" dirty="0">
                <a:latin typeface="Arial" panose="020B0604020202020204" pitchFamily="34" charset="0"/>
                <a:cs typeface="Arial" panose="020B0604020202020204" pitchFamily="34" charset="0"/>
              </a:rPr>
              <a:t>Abuse and neglect for 12-17 year olds</a:t>
            </a:r>
          </a:p>
          <a:p>
            <a:pPr fontAlgn="t"/>
            <a:r>
              <a:rPr lang="en-AU" sz="7200" dirty="0">
                <a:latin typeface="Arial" panose="020B0604020202020204" pitchFamily="34" charset="0"/>
                <a:cs typeface="Arial" panose="020B0604020202020204" pitchFamily="34" charset="0"/>
              </a:rPr>
              <a:t>Chronic conditions among 12-24 year olds (63.9%)</a:t>
            </a:r>
          </a:p>
          <a:p>
            <a:pPr fontAlgn="t"/>
            <a:r>
              <a:rPr lang="en-AU" sz="7200" dirty="0">
                <a:latin typeface="Arial" panose="020B0604020202020204" pitchFamily="34" charset="0"/>
                <a:cs typeface="Arial" panose="020B0604020202020204" pitchFamily="34" charset="0"/>
              </a:rPr>
              <a:t>Hospitalisation due to self harm among 12-24 year olds</a:t>
            </a:r>
          </a:p>
          <a:p>
            <a:pPr marL="0" indent="0" fontAlgn="t">
              <a:buNone/>
            </a:pPr>
            <a:r>
              <a:rPr lang="en-AU" sz="7200" b="1" dirty="0">
                <a:latin typeface="Arial" panose="020B0604020202020204" pitchFamily="34" charset="0"/>
                <a:cs typeface="Arial" panose="020B0604020202020204" pitchFamily="34" charset="0"/>
              </a:rPr>
              <a:t>Reducing rates of:</a:t>
            </a:r>
          </a:p>
          <a:p>
            <a:pPr fontAlgn="t"/>
            <a:r>
              <a:rPr lang="en-AU" sz="7200" dirty="0">
                <a:latin typeface="Arial" panose="020B0604020202020204" pitchFamily="34" charset="0"/>
                <a:cs typeface="Arial" panose="020B0604020202020204" pitchFamily="34" charset="0"/>
              </a:rPr>
              <a:t>Death from injury and poisoning for 12-24 year olds</a:t>
            </a:r>
          </a:p>
          <a:p>
            <a:pPr fontAlgn="t"/>
            <a:r>
              <a:rPr lang="en-AU" sz="7200" dirty="0">
                <a:latin typeface="Arial" panose="020B0604020202020204" pitchFamily="34" charset="0"/>
                <a:cs typeface="Arial" panose="020B0604020202020204" pitchFamily="34" charset="0"/>
              </a:rPr>
              <a:t>Physical activity in 15-24 year olds</a:t>
            </a:r>
          </a:p>
          <a:p>
            <a:pPr fontAlgn="t"/>
            <a:r>
              <a:rPr lang="en-AU" sz="7200" dirty="0">
                <a:latin typeface="Arial" panose="020B0604020202020204" pitchFamily="34" charset="0"/>
                <a:cs typeface="Arial" panose="020B0604020202020204" pitchFamily="34" charset="0"/>
              </a:rPr>
              <a:t>Harmful levels of alcohol consumption in 12-24 year olds</a:t>
            </a:r>
          </a:p>
          <a:p>
            <a:pPr fontAlgn="t"/>
            <a:r>
              <a:rPr lang="en-AU" sz="7200" dirty="0">
                <a:latin typeface="Arial" panose="020B0604020202020204" pitchFamily="34" charset="0"/>
                <a:cs typeface="Arial" panose="020B0604020202020204" pitchFamily="34" charset="0"/>
              </a:rPr>
              <a:t>Smoking in 12-24 year olds</a:t>
            </a:r>
          </a:p>
          <a:p>
            <a:pPr fontAlgn="t"/>
            <a:r>
              <a:rPr lang="en-AU" sz="7200" dirty="0">
                <a:latin typeface="Arial" panose="020B0604020202020204" pitchFamily="34" charset="0"/>
                <a:cs typeface="Arial" panose="020B0604020202020204" pitchFamily="34" charset="0"/>
              </a:rPr>
              <a:t>Pregnancy in 15-19 year </a:t>
            </a:r>
            <a:r>
              <a:rPr lang="en-AU" sz="7200" dirty="0" err="1">
                <a:latin typeface="Arial" panose="020B0604020202020204" pitchFamily="34" charset="0"/>
                <a:cs typeface="Arial" panose="020B0604020202020204" pitchFamily="34" charset="0"/>
              </a:rPr>
              <a:t>olds</a:t>
            </a:r>
            <a:endParaRPr lang="en-AU" sz="7200" dirty="0">
              <a:latin typeface="Arial" panose="020B0604020202020204" pitchFamily="34" charset="0"/>
              <a:cs typeface="Arial" panose="020B0604020202020204" pitchFamily="34" charset="0"/>
            </a:endParaRPr>
          </a:p>
          <a:p>
            <a:pPr marL="0" indent="0" fontAlgn="t">
              <a:buNone/>
            </a:pPr>
            <a:endParaRPr lang="en-AU" sz="2741" dirty="0"/>
          </a:p>
          <a:p>
            <a:endParaRPr lang="en-AU" sz="2741" dirty="0"/>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n-lt"/>
                <a:cs typeface="Times New Roman" panose="02020603050405020304" pitchFamily="18" charset="0"/>
              </a:rPr>
              <a:pPr/>
              <a:t>19</a:t>
            </a:fld>
            <a:endParaRPr lang="en-US" sz="1400" dirty="0">
              <a:solidFill>
                <a:srgbClr val="000000"/>
              </a:solidFill>
              <a:latin typeface="+mn-lt"/>
              <a:cs typeface="Times New Roman" panose="02020603050405020304" pitchFamily="18" charset="0"/>
            </a:endParaRPr>
          </a:p>
        </p:txBody>
      </p:sp>
      <p:cxnSp>
        <p:nvCxnSpPr>
          <p:cNvPr id="5" name="Straight Connector 3"/>
          <p:cNvCxnSpPr>
            <a:cxnSpLocks noChangeShapeType="1"/>
          </p:cNvCxnSpPr>
          <p:nvPr/>
        </p:nvCxnSpPr>
        <p:spPr bwMode="auto">
          <a:xfrm>
            <a:off x="0" y="99342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6" name="Rectangle 5"/>
          <p:cNvSpPr/>
          <p:nvPr/>
        </p:nvSpPr>
        <p:spPr>
          <a:xfrm>
            <a:off x="1656085" y="5522904"/>
            <a:ext cx="4318000" cy="646331"/>
          </a:xfrm>
          <a:prstGeom prst="rect">
            <a:avLst/>
          </a:prstGeom>
        </p:spPr>
        <p:txBody>
          <a:bodyPr>
            <a:spAutoFit/>
          </a:bodyPr>
          <a:lstStyle/>
          <a:p>
            <a:pPr fontAlgn="t"/>
            <a:r>
              <a:rPr lang="en-AU" sz="1200" b="1" dirty="0">
                <a:solidFill>
                  <a:srgbClr val="133880"/>
                </a:solidFill>
                <a:latin typeface="+mj-lt"/>
              </a:rPr>
              <a:t>Source: </a:t>
            </a:r>
            <a:r>
              <a:rPr lang="en-AU" sz="1200" dirty="0">
                <a:solidFill>
                  <a:srgbClr val="133880"/>
                </a:solidFill>
                <a:latin typeface="+mj-lt"/>
              </a:rPr>
              <a:t>The </a:t>
            </a:r>
            <a:r>
              <a:rPr lang="en-AU" sz="1200" dirty="0" err="1">
                <a:solidFill>
                  <a:srgbClr val="133880"/>
                </a:solidFill>
                <a:latin typeface="+mj-lt"/>
              </a:rPr>
              <a:t>AIHW</a:t>
            </a:r>
            <a:r>
              <a:rPr lang="en-AU" sz="1200" dirty="0">
                <a:solidFill>
                  <a:srgbClr val="133880"/>
                </a:solidFill>
                <a:latin typeface="+mj-lt"/>
              </a:rPr>
              <a:t> youth health portal </a:t>
            </a:r>
            <a:r>
              <a:rPr lang="en-AU" sz="1200" b="1" dirty="0">
                <a:solidFill>
                  <a:srgbClr val="133880"/>
                </a:solidFill>
                <a:latin typeface="+mj-lt"/>
                <a:hlinkClick r:id="rId3"/>
              </a:rPr>
              <a:t>http://www.aihw.gov.au/nyif</a:t>
            </a:r>
            <a:endParaRPr lang="en-AU" sz="1200" b="1" dirty="0">
              <a:solidFill>
                <a:srgbClr val="133880"/>
              </a:solidFill>
              <a:latin typeface="+mj-lt"/>
            </a:endParaRPr>
          </a:p>
          <a:p>
            <a:pPr fontAlgn="t"/>
            <a:r>
              <a:rPr lang="en-AU" sz="1200" b="1" u="sng" dirty="0">
                <a:solidFill>
                  <a:srgbClr val="133880"/>
                </a:solidFill>
                <a:latin typeface="+mj-lt"/>
                <a:hlinkClick r:id="rId4"/>
              </a:rPr>
              <a:t>http://youth.nsw.gov.au/youth-snapshot/</a:t>
            </a:r>
            <a:endParaRPr lang="en-AU" sz="1200" dirty="0">
              <a:solidFill>
                <a:srgbClr val="133880"/>
              </a:solidFill>
              <a:latin typeface="+mj-lt"/>
            </a:endParaRPr>
          </a:p>
        </p:txBody>
      </p:sp>
    </p:spTree>
    <p:extLst>
      <p:ext uri="{BB962C8B-B14F-4D97-AF65-F5344CB8AC3E}">
        <p14:creationId xmlns:p14="http://schemas.microsoft.com/office/powerpoint/2010/main" val="2055243265"/>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791990" y="217341"/>
            <a:ext cx="7776685" cy="960085"/>
          </a:xfrm>
        </p:spPr>
        <p:txBody>
          <a:bodyPr>
            <a:normAutofit/>
          </a:bodyPr>
          <a:lstStyle/>
          <a:p>
            <a:pPr eaLnBrk="1" hangingPunct="1"/>
            <a:r>
              <a:rPr lang="en-US" altLang="en-US" dirty="0"/>
              <a:t>Features of adolescent health problems</a:t>
            </a:r>
          </a:p>
        </p:txBody>
      </p:sp>
      <p:sp>
        <p:nvSpPr>
          <p:cNvPr id="43012" name="Rectangle 3"/>
          <p:cNvSpPr>
            <a:spLocks noGrp="1" noChangeArrowheads="1"/>
          </p:cNvSpPr>
          <p:nvPr>
            <p:ph idx="1"/>
          </p:nvPr>
        </p:nvSpPr>
        <p:spPr>
          <a:xfrm>
            <a:off x="719982" y="1441475"/>
            <a:ext cx="7120707" cy="3600400"/>
          </a:xfrm>
        </p:spPr>
        <p:txBody>
          <a:bodyPr/>
          <a:lstStyle/>
          <a:p>
            <a:r>
              <a:rPr lang="en-US" dirty="0"/>
              <a:t>A mismatch between help-seeking and major diseases</a:t>
            </a:r>
          </a:p>
          <a:p>
            <a:r>
              <a:rPr lang="en-US" dirty="0"/>
              <a:t>Lack of awareness of where to seek help </a:t>
            </a:r>
          </a:p>
          <a:p>
            <a:pPr eaLnBrk="1" hangingPunct="1"/>
            <a:r>
              <a:rPr lang="en-US" altLang="en-US" dirty="0"/>
              <a:t>Critical time for the onset of many health problems </a:t>
            </a:r>
          </a:p>
          <a:p>
            <a:pPr eaLnBrk="1" hangingPunct="1"/>
            <a:r>
              <a:rPr lang="en-US" altLang="en-US" dirty="0"/>
              <a:t>C</a:t>
            </a:r>
            <a:r>
              <a:rPr lang="en-AU" altLang="en-US" dirty="0"/>
              <a:t>o-morbidity – </a:t>
            </a:r>
            <a:r>
              <a:rPr lang="en-US" altLang="en-US" dirty="0"/>
              <a:t>e.g. mental health, substance misuse, sexual health problems</a:t>
            </a:r>
            <a:endParaRPr lang="en-AU" altLang="en-US" b="1" dirty="0"/>
          </a:p>
          <a:p>
            <a:pPr eaLnBrk="1" hangingPunct="1"/>
            <a:r>
              <a:rPr lang="en-US" altLang="en-US" dirty="0"/>
              <a:t>Psychosocial – risk-taking </a:t>
            </a:r>
          </a:p>
          <a:p>
            <a:pPr eaLnBrk="1" hangingPunct="1"/>
            <a:r>
              <a:rPr lang="en-US" altLang="en-US" dirty="0"/>
              <a:t>Socio-economic disadvantage </a:t>
            </a:r>
          </a:p>
        </p:txBody>
      </p:sp>
      <p:sp>
        <p:nvSpPr>
          <p:cNvPr id="43010"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4A0E6655-9D1E-4FA8-A6AC-09F8E1D2C006}" type="slidenum">
              <a:rPr lang="en-AU" altLang="en-US" sz="1400">
                <a:solidFill>
                  <a:srgbClr val="000000"/>
                </a:solidFill>
                <a:latin typeface="Arial" panose="020B0604020202020204" pitchFamily="34" charset="0"/>
              </a:rPr>
              <a:pPr>
                <a:spcBef>
                  <a:spcPct val="0"/>
                </a:spcBef>
                <a:buFontTx/>
                <a:buNone/>
              </a:pPr>
              <a:t>20</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29745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36064171"/>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647461" y="215747"/>
            <a:ext cx="7561263" cy="592038"/>
          </a:xfrm>
        </p:spPr>
        <p:txBody>
          <a:bodyPr/>
          <a:lstStyle/>
          <a:p>
            <a:r>
              <a:rPr lang="en-US" altLang="en-US" dirty="0"/>
              <a:t>Protective and risk framework </a:t>
            </a:r>
          </a:p>
        </p:txBody>
      </p:sp>
      <p:sp>
        <p:nvSpPr>
          <p:cNvPr id="18436" name="Rectangle 3"/>
          <p:cNvSpPr>
            <a:spLocks noGrp="1" noChangeArrowheads="1"/>
          </p:cNvSpPr>
          <p:nvPr>
            <p:ph idx="1"/>
          </p:nvPr>
        </p:nvSpPr>
        <p:spPr>
          <a:xfrm>
            <a:off x="647973" y="1089833"/>
            <a:ext cx="7416824" cy="4918851"/>
          </a:xfrm>
        </p:spPr>
        <p:txBody>
          <a:bodyPr>
            <a:normAutofit/>
          </a:bodyPr>
          <a:lstStyle/>
          <a:p>
            <a:pPr marL="0" indent="0" eaLnBrk="1" hangingPunct="1">
              <a:lnSpc>
                <a:spcPct val="110000"/>
              </a:lnSpc>
              <a:spcBef>
                <a:spcPts val="1200"/>
              </a:spcBef>
              <a:buNone/>
            </a:pPr>
            <a:r>
              <a:rPr lang="en-US" altLang="en-US" b="1" dirty="0"/>
              <a:t>Protective factors:</a:t>
            </a:r>
          </a:p>
          <a:p>
            <a:pPr eaLnBrk="1" hangingPunct="1">
              <a:lnSpc>
                <a:spcPct val="110000"/>
              </a:lnSpc>
              <a:spcBef>
                <a:spcPts val="1200"/>
              </a:spcBef>
            </a:pPr>
            <a:r>
              <a:rPr lang="en-US" altLang="en-US" dirty="0" smtClean="0"/>
              <a:t>Act </a:t>
            </a:r>
            <a:r>
              <a:rPr lang="en-US" altLang="en-US" dirty="0"/>
              <a:t>as a buffer to consequences of any risk factors</a:t>
            </a:r>
          </a:p>
          <a:p>
            <a:pPr eaLnBrk="1" hangingPunct="1">
              <a:lnSpc>
                <a:spcPct val="110000"/>
              </a:lnSpc>
              <a:spcBef>
                <a:spcPts val="1200"/>
              </a:spcBef>
            </a:pPr>
            <a:r>
              <a:rPr lang="en-US" altLang="en-US" dirty="0" smtClean="0"/>
              <a:t>Interrupt </a:t>
            </a:r>
            <a:r>
              <a:rPr lang="en-US" altLang="en-US" dirty="0"/>
              <a:t>the risk chain </a:t>
            </a:r>
          </a:p>
          <a:p>
            <a:pPr eaLnBrk="1" hangingPunct="1">
              <a:lnSpc>
                <a:spcPct val="110000"/>
              </a:lnSpc>
              <a:spcBef>
                <a:spcPts val="1200"/>
              </a:spcBef>
            </a:pPr>
            <a:r>
              <a:rPr lang="en-US" altLang="en-US" dirty="0" smtClean="0"/>
              <a:t>Prevent </a:t>
            </a:r>
            <a:r>
              <a:rPr lang="en-US" altLang="en-US" dirty="0"/>
              <a:t>the initial occurrence of a risk</a:t>
            </a:r>
          </a:p>
          <a:p>
            <a:pPr marL="0" indent="0" eaLnBrk="1" hangingPunct="1">
              <a:lnSpc>
                <a:spcPct val="110000"/>
              </a:lnSpc>
              <a:spcBef>
                <a:spcPts val="1200"/>
              </a:spcBef>
              <a:buNone/>
            </a:pPr>
            <a:endParaRPr lang="en-US" altLang="en-US" dirty="0"/>
          </a:p>
          <a:p>
            <a:pPr marL="0" indent="0" eaLnBrk="1" hangingPunct="1">
              <a:lnSpc>
                <a:spcPct val="110000"/>
              </a:lnSpc>
              <a:spcBef>
                <a:spcPts val="1200"/>
              </a:spcBef>
              <a:buNone/>
            </a:pPr>
            <a:r>
              <a:rPr lang="en-US" altLang="en-US" b="1" dirty="0"/>
              <a:t>Risk factors:</a:t>
            </a:r>
            <a:r>
              <a:rPr lang="en-US" altLang="en-US" dirty="0"/>
              <a:t> </a:t>
            </a:r>
          </a:p>
          <a:p>
            <a:pPr>
              <a:lnSpc>
                <a:spcPct val="110000"/>
              </a:lnSpc>
              <a:spcBef>
                <a:spcPts val="1200"/>
              </a:spcBef>
            </a:pPr>
            <a:r>
              <a:rPr lang="en-US" altLang="en-US" dirty="0"/>
              <a:t>Risk taking is a </a:t>
            </a:r>
            <a:r>
              <a:rPr lang="en-US" altLang="en-US" b="1" dirty="0"/>
              <a:t>normal</a:t>
            </a:r>
            <a:r>
              <a:rPr lang="en-US" altLang="en-US" dirty="0"/>
              <a:t> part of adolescent development</a:t>
            </a:r>
          </a:p>
          <a:p>
            <a:pPr lvl="0">
              <a:lnSpc>
                <a:spcPct val="110000"/>
              </a:lnSpc>
              <a:spcBef>
                <a:spcPts val="1200"/>
              </a:spcBef>
            </a:pPr>
            <a:r>
              <a:rPr lang="en-US" dirty="0" smtClean="0"/>
              <a:t>Enable </a:t>
            </a:r>
            <a:r>
              <a:rPr lang="en-US" dirty="0"/>
              <a:t>testing limits, learning skills, </a:t>
            </a:r>
            <a:r>
              <a:rPr lang="en-AU" dirty="0"/>
              <a:t>independence </a:t>
            </a:r>
          </a:p>
          <a:p>
            <a:pPr eaLnBrk="1" hangingPunct="1">
              <a:lnSpc>
                <a:spcPct val="110000"/>
              </a:lnSpc>
              <a:spcBef>
                <a:spcPts val="1200"/>
              </a:spcBef>
            </a:pPr>
            <a:r>
              <a:rPr lang="en-US" altLang="en-US" dirty="0"/>
              <a:t>Can increase adverse psychosocial and health issues</a:t>
            </a:r>
          </a:p>
          <a:p>
            <a:endParaRPr lang="en-US" altLang="en-US" dirty="0"/>
          </a:p>
          <a:p>
            <a:endParaRPr lang="en-US" altLang="en-US" dirty="0"/>
          </a:p>
        </p:txBody>
      </p:sp>
      <p:sp>
        <p:nvSpPr>
          <p:cNvPr id="18434"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DA7D5021-2599-4C9A-9FA7-27EC239456F8}" type="slidenum">
              <a:rPr lang="en-AU" altLang="en-US" sz="1400">
                <a:solidFill>
                  <a:srgbClr val="000000"/>
                </a:solidFill>
                <a:latin typeface="Arial" panose="020B0604020202020204" pitchFamily="34" charset="0"/>
              </a:rPr>
              <a:pPr eaLnBrk="1" hangingPunct="1"/>
              <a:t>21</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93741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19024228"/>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36450" y="217339"/>
            <a:ext cx="7561263" cy="808062"/>
          </a:xfrm>
        </p:spPr>
        <p:txBody>
          <a:bodyPr/>
          <a:lstStyle/>
          <a:p>
            <a:r>
              <a:rPr lang="en-AU" altLang="en-US" dirty="0"/>
              <a:t>Example </a:t>
            </a:r>
            <a:r>
              <a:rPr lang="en-US" altLang="en-US" dirty="0"/>
              <a:t>protective factors – </a:t>
            </a:r>
            <a:r>
              <a:rPr lang="en-US" altLang="en-US" b="1" i="1" dirty="0"/>
              <a:t>strengthen </a:t>
            </a:r>
          </a:p>
        </p:txBody>
      </p:sp>
      <p:sp>
        <p:nvSpPr>
          <p:cNvPr id="19460" name="Rectangle 3"/>
          <p:cNvSpPr>
            <a:spLocks noGrp="1" noChangeArrowheads="1"/>
          </p:cNvSpPr>
          <p:nvPr>
            <p:ph idx="1"/>
          </p:nvPr>
        </p:nvSpPr>
        <p:spPr>
          <a:xfrm>
            <a:off x="608055" y="1369468"/>
            <a:ext cx="7456743" cy="3481680"/>
          </a:xfrm>
        </p:spPr>
        <p:txBody>
          <a:bodyPr/>
          <a:lstStyle/>
          <a:p>
            <a:pPr eaLnBrk="1" hangingPunct="1"/>
            <a:r>
              <a:rPr lang="en-US" altLang="en-US" dirty="0"/>
              <a:t>Connectedness – school, peers, community</a:t>
            </a:r>
          </a:p>
          <a:p>
            <a:pPr eaLnBrk="1" hangingPunct="1"/>
            <a:r>
              <a:rPr lang="en-US" altLang="en-US" dirty="0"/>
              <a:t>A caring family environment  </a:t>
            </a:r>
          </a:p>
          <a:p>
            <a:pPr eaLnBrk="1" hangingPunct="1"/>
            <a:r>
              <a:rPr lang="en-AU" altLang="en-US" dirty="0"/>
              <a:t>Supportive </a:t>
            </a:r>
            <a:r>
              <a:rPr lang="en-US" altLang="en-US" dirty="0"/>
              <a:t>relationship with at least one caring adult</a:t>
            </a:r>
          </a:p>
          <a:p>
            <a:pPr eaLnBrk="1" hangingPunct="1"/>
            <a:r>
              <a:rPr lang="en-AU" altLang="en-US" dirty="0"/>
              <a:t>Achievements and sense of belonging at school</a:t>
            </a:r>
            <a:endParaRPr lang="en-US" altLang="en-US" dirty="0"/>
          </a:p>
          <a:p>
            <a:pPr eaLnBrk="1" hangingPunct="1"/>
            <a:r>
              <a:rPr lang="en-US" altLang="en-US" dirty="0"/>
              <a:t>Social skills, positive self-esteem </a:t>
            </a:r>
          </a:p>
          <a:p>
            <a:pPr eaLnBrk="1" hangingPunct="1"/>
            <a:r>
              <a:rPr lang="en-US" altLang="en-US" dirty="0"/>
              <a:t>Sense of purpose and meaning</a:t>
            </a:r>
          </a:p>
        </p:txBody>
      </p:sp>
      <p:sp>
        <p:nvSpPr>
          <p:cNvPr id="19458" name="Slide Number Placeholder 5"/>
          <p:cNvSpPr>
            <a:spLocks noGrp="1"/>
          </p:cNvSpPr>
          <p:nvPr>
            <p:ph type="sldNum" sz="quarter" idx="4294967295"/>
          </p:nvPr>
        </p:nvSpPr>
        <p:spPr>
          <a:xfrm>
            <a:off x="6624638" y="5962650"/>
            <a:ext cx="2016125" cy="3460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64E3E952-E505-47F4-AA28-79209F5AE0C5}" type="slidenum">
              <a:rPr lang="en-AU" altLang="en-US" sz="1400">
                <a:solidFill>
                  <a:srgbClr val="000000"/>
                </a:solidFill>
                <a:latin typeface="Arial" panose="020B0604020202020204" pitchFamily="34" charset="0"/>
              </a:rPr>
              <a:pPr eaLnBrk="1" hangingPunct="1"/>
              <a:t>22</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22545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70778892"/>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fontScale="90000"/>
          </a:bodyPr>
          <a:lstStyle/>
          <a:p>
            <a:r>
              <a:rPr lang="en-AU" altLang="en-US" sz="3024" b="1" dirty="0"/>
              <a:t/>
            </a:r>
            <a:br>
              <a:rPr lang="en-AU" altLang="en-US" sz="3024" b="1" dirty="0"/>
            </a:br>
            <a:r>
              <a:rPr lang="en-AU" altLang="en-US" dirty="0"/>
              <a:t>Example risk factors – </a:t>
            </a:r>
            <a:r>
              <a:rPr lang="en-AU" altLang="en-US" b="1" i="1" dirty="0"/>
              <a:t>minimise  </a:t>
            </a:r>
            <a:r>
              <a:rPr lang="en-US" sz="3024" dirty="0"/>
              <a:t/>
            </a:r>
            <a:br>
              <a:rPr lang="en-US" sz="3024" dirty="0"/>
            </a:br>
            <a:endParaRPr lang="en-US" altLang="en-US" sz="3024" b="1" dirty="0"/>
          </a:p>
        </p:txBody>
      </p:sp>
      <p:sp>
        <p:nvSpPr>
          <p:cNvPr id="16388" name="Rectangle 3"/>
          <p:cNvSpPr>
            <a:spLocks noGrp="1" noChangeArrowheads="1"/>
          </p:cNvSpPr>
          <p:nvPr>
            <p:ph idx="1"/>
          </p:nvPr>
        </p:nvSpPr>
        <p:spPr>
          <a:xfrm>
            <a:off x="576264" y="1153446"/>
            <a:ext cx="7559674" cy="3888431"/>
          </a:xfrm>
        </p:spPr>
        <p:txBody>
          <a:bodyPr>
            <a:normAutofit fontScale="92500" lnSpcReduction="10000"/>
          </a:bodyPr>
          <a:lstStyle/>
          <a:p>
            <a:pPr eaLnBrk="1" hangingPunct="1">
              <a:lnSpc>
                <a:spcPct val="120000"/>
              </a:lnSpc>
              <a:spcBef>
                <a:spcPts val="1200"/>
              </a:spcBef>
            </a:pPr>
            <a:r>
              <a:rPr lang="en-AU" altLang="en-US" dirty="0"/>
              <a:t>Socio-economic disadvantage</a:t>
            </a:r>
          </a:p>
          <a:p>
            <a:pPr eaLnBrk="1" hangingPunct="1">
              <a:lnSpc>
                <a:spcPct val="120000"/>
              </a:lnSpc>
              <a:spcBef>
                <a:spcPts val="1200"/>
              </a:spcBef>
            </a:pPr>
            <a:r>
              <a:rPr lang="en-AU" altLang="en-US" dirty="0"/>
              <a:t>Poor parenting, family conflict and breakdown</a:t>
            </a:r>
          </a:p>
          <a:p>
            <a:pPr eaLnBrk="1" hangingPunct="1">
              <a:lnSpc>
                <a:spcPct val="120000"/>
              </a:lnSpc>
              <a:spcBef>
                <a:spcPts val="1200"/>
              </a:spcBef>
            </a:pPr>
            <a:r>
              <a:rPr lang="en-AU" altLang="en-US" dirty="0"/>
              <a:t>School failure, bullying</a:t>
            </a:r>
          </a:p>
          <a:p>
            <a:pPr eaLnBrk="1" hangingPunct="1">
              <a:lnSpc>
                <a:spcPct val="120000"/>
              </a:lnSpc>
              <a:spcBef>
                <a:spcPts val="1200"/>
              </a:spcBef>
            </a:pPr>
            <a:r>
              <a:rPr lang="en-AU" altLang="en-US" dirty="0"/>
              <a:t>Lack of meaningful relationships with adults and peers</a:t>
            </a:r>
          </a:p>
          <a:p>
            <a:pPr eaLnBrk="1" hangingPunct="1">
              <a:lnSpc>
                <a:spcPct val="120000"/>
              </a:lnSpc>
              <a:spcBef>
                <a:spcPts val="1200"/>
              </a:spcBef>
            </a:pPr>
            <a:r>
              <a:rPr lang="en-AU" altLang="en-US" dirty="0"/>
              <a:t>Individual characteristics – e.g. low self-esteem, poor social skills</a:t>
            </a:r>
          </a:p>
          <a:p>
            <a:pPr eaLnBrk="1" hangingPunct="1">
              <a:lnSpc>
                <a:spcPct val="120000"/>
              </a:lnSpc>
              <a:spcBef>
                <a:spcPts val="1200"/>
              </a:spcBef>
            </a:pPr>
            <a:r>
              <a:rPr lang="en-AU" altLang="en-US" dirty="0"/>
              <a:t>Exposure to trauma, violence and crime</a:t>
            </a:r>
          </a:p>
          <a:p>
            <a:pPr eaLnBrk="1" hangingPunct="1">
              <a:lnSpc>
                <a:spcPct val="120000"/>
              </a:lnSpc>
              <a:spcBef>
                <a:spcPts val="1200"/>
              </a:spcBef>
            </a:pPr>
            <a:r>
              <a:rPr lang="en-AU" altLang="en-US" dirty="0" smtClean="0"/>
              <a:t>Racism </a:t>
            </a:r>
            <a:endParaRPr lang="en-AU" altLang="en-US" dirty="0"/>
          </a:p>
          <a:p>
            <a:pPr eaLnBrk="1" hangingPunct="1">
              <a:lnSpc>
                <a:spcPct val="120000"/>
              </a:lnSpc>
              <a:spcBef>
                <a:spcPts val="1200"/>
              </a:spcBef>
            </a:pPr>
            <a:r>
              <a:rPr lang="en-AU" altLang="en-US" dirty="0"/>
              <a:t>Discrimination</a:t>
            </a:r>
          </a:p>
        </p:txBody>
      </p:sp>
      <p:sp>
        <p:nvSpPr>
          <p:cNvPr id="16386"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ECB2E4C2-C9FF-41DC-B6EF-1DC0CD80EF15}" type="slidenum">
              <a:rPr lang="en-AU" altLang="en-US" sz="1400">
                <a:solidFill>
                  <a:srgbClr val="000000"/>
                </a:solidFill>
                <a:latin typeface="Arial" panose="020B0604020202020204" pitchFamily="34" charset="0"/>
              </a:rPr>
              <a:pPr eaLnBrk="1" hangingPunct="1"/>
              <a:t>23</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93741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66438208"/>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74675" y="87313"/>
            <a:ext cx="7561263" cy="1354162"/>
          </a:xfrm>
        </p:spPr>
        <p:txBody>
          <a:bodyPr>
            <a:noAutofit/>
          </a:bodyPr>
          <a:lstStyle/>
          <a:p>
            <a:r>
              <a:rPr lang="en-AU" altLang="en-US" sz="3024" b="1" dirty="0"/>
              <a:t/>
            </a:r>
            <a:br>
              <a:rPr lang="en-AU" altLang="en-US" sz="3024" b="1" dirty="0"/>
            </a:br>
            <a:r>
              <a:rPr lang="en-AU" altLang="en-US" dirty="0"/>
              <a:t>Risk and protective factors – case scenario </a:t>
            </a:r>
            <a:br>
              <a:rPr lang="en-AU" altLang="en-US" dirty="0"/>
            </a:br>
            <a:endParaRPr lang="en-AU" altLang="en-US" sz="3024" b="1" dirty="0"/>
          </a:p>
        </p:txBody>
      </p:sp>
      <p:sp>
        <p:nvSpPr>
          <p:cNvPr id="3" name="Content Placeholder 2"/>
          <p:cNvSpPr>
            <a:spLocks noGrp="1"/>
          </p:cNvSpPr>
          <p:nvPr>
            <p:ph idx="1"/>
          </p:nvPr>
        </p:nvSpPr>
        <p:spPr>
          <a:xfrm>
            <a:off x="576264" y="1741490"/>
            <a:ext cx="7559674" cy="2868339"/>
          </a:xfrm>
        </p:spPr>
        <p:txBody>
          <a:bodyPr/>
          <a:lstStyle/>
          <a:p>
            <a:pPr lvl="0"/>
            <a:r>
              <a:rPr lang="en-AU" dirty="0"/>
              <a:t>What are some of the possible risk and protective factors in the young person’s life? </a:t>
            </a:r>
          </a:p>
          <a:p>
            <a:r>
              <a:rPr lang="en-AU" dirty="0"/>
              <a:t>What is your assessment of the risk status  (Low/Medium/High)?</a:t>
            </a:r>
          </a:p>
          <a:p>
            <a:pPr lvl="0"/>
            <a:r>
              <a:rPr lang="en-AU" dirty="0"/>
              <a:t>What would you focus on to minimise the risks and enhance the protective factors? </a:t>
            </a:r>
          </a:p>
        </p:txBody>
      </p:sp>
      <p:sp>
        <p:nvSpPr>
          <p:cNvPr id="14340" name="Slide Number Placeholder 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8F5C8276-E6D1-4584-920B-A3426B2F12A3}" type="slidenum">
              <a:rPr lang="en-AU" altLang="en-US" sz="1400">
                <a:solidFill>
                  <a:srgbClr val="000000"/>
                </a:solidFill>
                <a:latin typeface="Arial" panose="020B0604020202020204" pitchFamily="34" charset="0"/>
              </a:rPr>
              <a:pPr eaLnBrk="1" hangingPunct="1"/>
              <a:t>24</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30586" y="157527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38868128"/>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Autofit/>
          </a:bodyPr>
          <a:lstStyle/>
          <a:p>
            <a:r>
              <a:rPr lang="en-AU" altLang="en-US" dirty="0"/>
              <a:t>Implications for your service/practice</a:t>
            </a:r>
            <a:br>
              <a:rPr lang="en-AU" altLang="en-US" dirty="0"/>
            </a:br>
            <a:r>
              <a:rPr lang="en-AU" altLang="en-US" dirty="0"/>
              <a:t>– group discussion</a:t>
            </a:r>
          </a:p>
        </p:txBody>
      </p:sp>
      <p:sp>
        <p:nvSpPr>
          <p:cNvPr id="44035" name="Content Placeholder 2"/>
          <p:cNvSpPr>
            <a:spLocks noGrp="1"/>
          </p:cNvSpPr>
          <p:nvPr>
            <p:ph idx="1"/>
          </p:nvPr>
        </p:nvSpPr>
        <p:spPr>
          <a:xfrm>
            <a:off x="576264" y="1801515"/>
            <a:ext cx="7559674" cy="1800200"/>
          </a:xfrm>
        </p:spPr>
        <p:txBody>
          <a:bodyPr/>
          <a:lstStyle/>
          <a:p>
            <a:r>
              <a:rPr lang="en-AU" altLang="en-US" dirty="0"/>
              <a:t>Do you assess and focus on both risk and protective factors? </a:t>
            </a:r>
          </a:p>
          <a:p>
            <a:r>
              <a:rPr lang="en-US" dirty="0"/>
              <a:t>How can you take a holistic approach to address interconnected factors impacting on </a:t>
            </a:r>
            <a:r>
              <a:rPr lang="en-US" dirty="0" smtClean="0"/>
              <a:t>health and wellbeing</a:t>
            </a:r>
            <a:r>
              <a:rPr lang="en-US" dirty="0"/>
              <a:t>?</a:t>
            </a:r>
          </a:p>
        </p:txBody>
      </p:sp>
      <p:sp>
        <p:nvSpPr>
          <p:cNvPr id="44036" name="Slide Number Placeholder 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7829D6B0-8EE8-4BB9-BB76-8935231CC653}" type="slidenum">
              <a:rPr lang="en-AU" altLang="en-US" sz="1400">
                <a:solidFill>
                  <a:srgbClr val="000000"/>
                </a:solidFill>
                <a:latin typeface="Arial" panose="020B0604020202020204" pitchFamily="34" charset="0"/>
              </a:rPr>
              <a:pPr>
                <a:spcBef>
                  <a:spcPct val="0"/>
                </a:spcBef>
                <a:buFontTx/>
                <a:buNone/>
              </a:pPr>
              <a:t>25</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65749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934" r="35079" b="10743"/>
          <a:stretch/>
        </p:blipFill>
        <p:spPr bwMode="auto">
          <a:xfrm>
            <a:off x="2785990" y="3529707"/>
            <a:ext cx="3068783" cy="256300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816989"/>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78AF0-8903-4D5E-8EDC-4AAD582AF2B0}"/>
              </a:ext>
            </a:extLst>
          </p:cNvPr>
          <p:cNvSpPr>
            <a:spLocks noGrp="1"/>
          </p:cNvSpPr>
          <p:nvPr>
            <p:ph type="title"/>
          </p:nvPr>
        </p:nvSpPr>
        <p:spPr/>
        <p:txBody>
          <a:bodyPr/>
          <a:lstStyle/>
          <a:p>
            <a:r>
              <a:rPr lang="en-AU" dirty="0"/>
              <a:t>Watch Video 2 – What a young person may bring to the conversation (8.21 min)</a:t>
            </a:r>
          </a:p>
        </p:txBody>
      </p:sp>
      <p:sp>
        <p:nvSpPr>
          <p:cNvPr id="3" name="Content Placeholder 2">
            <a:extLst>
              <a:ext uri="{FF2B5EF4-FFF2-40B4-BE49-F238E27FC236}">
                <a16:creationId xmlns:a16="http://schemas.microsoft.com/office/drawing/2014/main" xmlns="" id="{767E00D1-ACB7-41FD-9120-C80D76CBEFB4}"/>
              </a:ext>
            </a:extLst>
          </p:cNvPr>
          <p:cNvSpPr>
            <a:spLocks noGrp="1"/>
          </p:cNvSpPr>
          <p:nvPr>
            <p:ph idx="1"/>
          </p:nvPr>
        </p:nvSpPr>
        <p:spPr/>
        <p:txBody>
          <a:bodyPr/>
          <a:lstStyle/>
          <a:p>
            <a:pPr marL="0" indent="0">
              <a:buNone/>
            </a:pPr>
            <a:endParaRPr lang="en-AU" dirty="0">
              <a:solidFill>
                <a:srgbClr val="FF0000"/>
              </a:solidFill>
            </a:endParaRPr>
          </a:p>
        </p:txBody>
      </p:sp>
      <p:sp>
        <p:nvSpPr>
          <p:cNvPr id="4" name="Slide Number Placeholder 5">
            <a:extLst>
              <a:ext uri="{FF2B5EF4-FFF2-40B4-BE49-F238E27FC236}">
                <a16:creationId xmlns:a16="http://schemas.microsoft.com/office/drawing/2014/main" xmlns="" id="{54855995-5CB2-4E3E-96F9-75E49425E47D}"/>
              </a:ext>
            </a:extLst>
          </p:cNvPr>
          <p:cNvSpPr txBox="1">
            <a:spLocks/>
          </p:cNvSpPr>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AU"/>
            </a:defPPr>
            <a:lvl1pPr algn="l" rtl="0" fontAlgn="base">
              <a:spcBef>
                <a:spcPct val="20000"/>
              </a:spcBef>
              <a:spcAft>
                <a:spcPct val="0"/>
              </a:spcAft>
              <a:buChar char="•"/>
              <a:defRPr sz="2688" kern="1200">
                <a:solidFill>
                  <a:srgbClr val="000066"/>
                </a:solidFill>
                <a:latin typeface="Trebuchet MS" panose="020B0603020202020204" pitchFamily="34" charset="0"/>
                <a:ea typeface="+mn-ea"/>
                <a:cs typeface="+mn-cs"/>
              </a:defRPr>
            </a:lvl1pPr>
            <a:lvl2pPr marL="624086" indent="-240033" algn="l" rtl="0" fontAlgn="base">
              <a:spcBef>
                <a:spcPct val="20000"/>
              </a:spcBef>
              <a:spcAft>
                <a:spcPct val="0"/>
              </a:spcAft>
              <a:buChar char="–"/>
              <a:defRPr sz="2352" kern="1200">
                <a:solidFill>
                  <a:srgbClr val="000066"/>
                </a:solidFill>
                <a:latin typeface="Trebuchet MS" panose="020B0603020202020204" pitchFamily="34" charset="0"/>
                <a:ea typeface="+mn-ea"/>
                <a:cs typeface="+mn-cs"/>
              </a:defRPr>
            </a:lvl2pPr>
            <a:lvl3pPr marL="960132" indent="-192027" algn="l" rtl="0" fontAlgn="base">
              <a:spcBef>
                <a:spcPct val="20000"/>
              </a:spcBef>
              <a:spcAft>
                <a:spcPct val="0"/>
              </a:spcAft>
              <a:buChar char="•"/>
              <a:defRPr sz="2016" kern="1200">
                <a:solidFill>
                  <a:srgbClr val="000066"/>
                </a:solidFill>
                <a:latin typeface="Trebuchet MS" panose="020B0603020202020204" pitchFamily="34" charset="0"/>
                <a:ea typeface="+mn-ea"/>
                <a:cs typeface="+mn-cs"/>
              </a:defRPr>
            </a:lvl3pPr>
            <a:lvl4pPr marL="1344185" indent="-192027" algn="l" rtl="0" fontAlgn="base">
              <a:spcBef>
                <a:spcPct val="20000"/>
              </a:spcBef>
              <a:spcAft>
                <a:spcPct val="0"/>
              </a:spcAft>
              <a:buChar char="–"/>
              <a:defRPr sz="1680" kern="1200">
                <a:solidFill>
                  <a:srgbClr val="000066"/>
                </a:solidFill>
                <a:latin typeface="Trebuchet MS" panose="020B0603020202020204" pitchFamily="34" charset="0"/>
                <a:ea typeface="+mn-ea"/>
                <a:cs typeface="+mn-cs"/>
              </a:defRPr>
            </a:lvl4pPr>
            <a:lvl5pPr marL="1728238" indent="-192027" algn="l" rtl="0" fontAlgn="base">
              <a:spcBef>
                <a:spcPct val="20000"/>
              </a:spcBef>
              <a:spcAft>
                <a:spcPct val="0"/>
              </a:spcAft>
              <a:buChar char="»"/>
              <a:defRPr sz="1680" kern="1200">
                <a:solidFill>
                  <a:srgbClr val="000066"/>
                </a:solidFill>
                <a:latin typeface="Trebuchet MS" panose="020B0603020202020204" pitchFamily="34" charset="0"/>
                <a:ea typeface="+mn-ea"/>
                <a:cs typeface="+mn-cs"/>
              </a:defRPr>
            </a:lvl5pPr>
            <a:lvl6pPr marL="2112290" indent="-192027" algn="l" defTabSz="914400" rtl="0" eaLnBrk="0" fontAlgn="base" latinLnBrk="0" hangingPunct="0">
              <a:spcBef>
                <a:spcPct val="20000"/>
              </a:spcBef>
              <a:spcAft>
                <a:spcPct val="0"/>
              </a:spcAft>
              <a:buChar char="»"/>
              <a:defRPr sz="1680" kern="1200">
                <a:solidFill>
                  <a:srgbClr val="000066"/>
                </a:solidFill>
                <a:latin typeface="Trebuchet MS" panose="020B0603020202020204" pitchFamily="34" charset="0"/>
                <a:ea typeface="+mn-ea"/>
                <a:cs typeface="+mn-cs"/>
              </a:defRPr>
            </a:lvl6pPr>
            <a:lvl7pPr marL="2496343" indent="-192027" algn="l" defTabSz="914400" rtl="0" eaLnBrk="0" fontAlgn="base" latinLnBrk="0" hangingPunct="0">
              <a:spcBef>
                <a:spcPct val="20000"/>
              </a:spcBef>
              <a:spcAft>
                <a:spcPct val="0"/>
              </a:spcAft>
              <a:buChar char="»"/>
              <a:defRPr sz="1680" kern="1200">
                <a:solidFill>
                  <a:srgbClr val="000066"/>
                </a:solidFill>
                <a:latin typeface="Trebuchet MS" panose="020B0603020202020204" pitchFamily="34" charset="0"/>
                <a:ea typeface="+mn-ea"/>
                <a:cs typeface="+mn-cs"/>
              </a:defRPr>
            </a:lvl7pPr>
            <a:lvl8pPr marL="2880396" indent="-192027" algn="l" defTabSz="914400" rtl="0" eaLnBrk="0" fontAlgn="base" latinLnBrk="0" hangingPunct="0">
              <a:spcBef>
                <a:spcPct val="20000"/>
              </a:spcBef>
              <a:spcAft>
                <a:spcPct val="0"/>
              </a:spcAft>
              <a:buChar char="»"/>
              <a:defRPr sz="1680" kern="1200">
                <a:solidFill>
                  <a:srgbClr val="000066"/>
                </a:solidFill>
                <a:latin typeface="Trebuchet MS" panose="020B0603020202020204" pitchFamily="34" charset="0"/>
                <a:ea typeface="+mn-ea"/>
                <a:cs typeface="+mn-cs"/>
              </a:defRPr>
            </a:lvl8pPr>
            <a:lvl9pPr marL="3264449" indent="-192027" algn="l" defTabSz="914400" rtl="0" eaLnBrk="0" fontAlgn="base" latinLnBrk="0" hangingPunct="0">
              <a:spcBef>
                <a:spcPct val="20000"/>
              </a:spcBef>
              <a:spcAft>
                <a:spcPct val="0"/>
              </a:spcAft>
              <a:buChar char="»"/>
              <a:defRPr sz="1680" kern="1200">
                <a:solidFill>
                  <a:srgbClr val="000066"/>
                </a:solidFill>
                <a:latin typeface="Trebuchet MS" panose="020B0603020202020204" pitchFamily="34" charset="0"/>
                <a:ea typeface="+mn-ea"/>
                <a:cs typeface="+mn-cs"/>
              </a:defRPr>
            </a:lvl9pPr>
          </a:lstStyle>
          <a:p>
            <a:pPr>
              <a:spcBef>
                <a:spcPct val="0"/>
              </a:spcBef>
              <a:buFontTx/>
              <a:buNone/>
            </a:pPr>
            <a:fld id="{FA7B2F42-4427-43F3-A790-8AB0F999BDC9}" type="slidenum">
              <a:rPr lang="en-AU" altLang="en-US" sz="1400" smtClean="0">
                <a:solidFill>
                  <a:srgbClr val="000000"/>
                </a:solidFill>
                <a:latin typeface="Arial" panose="020B0604020202020204" pitchFamily="34" charset="0"/>
              </a:rPr>
              <a:pPr>
                <a:spcBef>
                  <a:spcPct val="0"/>
                </a:spcBef>
                <a:buFontTx/>
                <a:buNone/>
              </a:pPr>
              <a:t>26</a:t>
            </a:fld>
            <a:endParaRPr lang="en-AU" altLang="en-US" sz="1400" dirty="0">
              <a:solidFill>
                <a:srgbClr val="000000"/>
              </a:solidFill>
              <a:latin typeface="Arial" panose="020B0604020202020204" pitchFamily="34" charset="0"/>
            </a:endParaRPr>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56"/>
          <a:stretch/>
        </p:blipFill>
        <p:spPr bwMode="auto">
          <a:xfrm>
            <a:off x="287933" y="1536285"/>
            <a:ext cx="7694020" cy="40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86530"/>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16940" y="428019"/>
            <a:ext cx="7344648" cy="2423644"/>
          </a:xfrm>
        </p:spPr>
        <p:txBody>
          <a:bodyPr>
            <a:normAutofit/>
          </a:bodyPr>
          <a:lstStyle/>
          <a:p>
            <a:pPr algn="l"/>
            <a:r>
              <a:rPr lang="en-AU" sz="3000" dirty="0"/>
              <a:t>Module 2: Creating accessible, youth friendly services (30 min) </a:t>
            </a:r>
          </a:p>
        </p:txBody>
      </p:sp>
      <p:sp>
        <p:nvSpPr>
          <p:cNvPr id="3" name="Subtitle 2"/>
          <p:cNvSpPr>
            <a:spLocks noGrp="1"/>
          </p:cNvSpPr>
          <p:nvPr>
            <p:ph type="subTitle" sz="quarter" idx="1"/>
          </p:nvPr>
        </p:nvSpPr>
        <p:spPr>
          <a:xfrm>
            <a:off x="287934" y="4177780"/>
            <a:ext cx="7272733" cy="1368121"/>
          </a:xfrm>
        </p:spPr>
        <p:txBody>
          <a:bodyPr>
            <a:normAutofit/>
          </a:bodyPr>
          <a:lstStyle/>
          <a:p>
            <a:endParaRPr lang="en-AU" altLang="en-US" dirty="0"/>
          </a:p>
          <a:p>
            <a:pPr marL="0" indent="0">
              <a:buNone/>
            </a:pPr>
            <a:r>
              <a:rPr lang="en-AU" dirty="0"/>
              <a:t>Ref: </a:t>
            </a:r>
            <a:r>
              <a:rPr lang="en-AU" i="1" dirty="0"/>
              <a:t>YHRK – Section 3.4 + 3.6 </a:t>
            </a:r>
            <a:endParaRPr lang="en-AU" dirty="0"/>
          </a:p>
          <a:p>
            <a:endParaRPr lang="en-AU" dirty="0"/>
          </a:p>
        </p:txBody>
      </p:sp>
      <p:cxnSp>
        <p:nvCxnSpPr>
          <p:cNvPr id="5" name="Straight Connector 3"/>
          <p:cNvCxnSpPr>
            <a:cxnSpLocks noChangeShapeType="1"/>
          </p:cNvCxnSpPr>
          <p:nvPr/>
        </p:nvCxnSpPr>
        <p:spPr bwMode="auto">
          <a:xfrm>
            <a:off x="100" y="29536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7" name="Slide Number Placeholder 3"/>
          <p:cNvSpPr txBox="1">
            <a:spLocks/>
          </p:cNvSpPr>
          <p:nvPr/>
        </p:nvSpPr>
        <p:spPr>
          <a:xfrm>
            <a:off x="6120582" y="6008690"/>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AU"/>
            </a:defPPr>
            <a:lvl1pPr algn="l" rtl="0" fontAlgn="base">
              <a:spcBef>
                <a:spcPct val="20000"/>
              </a:spcBef>
              <a:spcAft>
                <a:spcPct val="0"/>
              </a:spcAft>
              <a:buChar char="•"/>
              <a:defRPr sz="2688" kern="1200">
                <a:solidFill>
                  <a:srgbClr val="000066"/>
                </a:solidFill>
                <a:latin typeface="Trebuchet MS" panose="020B0603020202020204" pitchFamily="34" charset="0"/>
                <a:ea typeface="+mn-ea"/>
                <a:cs typeface="+mn-cs"/>
              </a:defRPr>
            </a:lvl1pPr>
            <a:lvl2pPr marL="624086" indent="-240033" algn="l" rtl="0" fontAlgn="base">
              <a:spcBef>
                <a:spcPct val="20000"/>
              </a:spcBef>
              <a:spcAft>
                <a:spcPct val="0"/>
              </a:spcAft>
              <a:buChar char="–"/>
              <a:defRPr sz="2352" kern="1200">
                <a:solidFill>
                  <a:srgbClr val="000066"/>
                </a:solidFill>
                <a:latin typeface="Trebuchet MS" panose="020B0603020202020204" pitchFamily="34" charset="0"/>
                <a:ea typeface="+mn-ea"/>
                <a:cs typeface="+mn-cs"/>
              </a:defRPr>
            </a:lvl2pPr>
            <a:lvl3pPr marL="960132" indent="-192027" algn="l" rtl="0" fontAlgn="base">
              <a:spcBef>
                <a:spcPct val="20000"/>
              </a:spcBef>
              <a:spcAft>
                <a:spcPct val="0"/>
              </a:spcAft>
              <a:buChar char="•"/>
              <a:defRPr sz="2016" kern="1200">
                <a:solidFill>
                  <a:srgbClr val="000066"/>
                </a:solidFill>
                <a:latin typeface="Trebuchet MS" panose="020B0603020202020204" pitchFamily="34" charset="0"/>
                <a:ea typeface="+mn-ea"/>
                <a:cs typeface="+mn-cs"/>
              </a:defRPr>
            </a:lvl3pPr>
            <a:lvl4pPr marL="1344185" indent="-192027" algn="l" rtl="0" fontAlgn="base">
              <a:spcBef>
                <a:spcPct val="20000"/>
              </a:spcBef>
              <a:spcAft>
                <a:spcPct val="0"/>
              </a:spcAft>
              <a:buChar char="–"/>
              <a:defRPr sz="1680" kern="1200">
                <a:solidFill>
                  <a:srgbClr val="000066"/>
                </a:solidFill>
                <a:latin typeface="Trebuchet MS" panose="020B0603020202020204" pitchFamily="34" charset="0"/>
                <a:ea typeface="+mn-ea"/>
                <a:cs typeface="+mn-cs"/>
              </a:defRPr>
            </a:lvl4pPr>
            <a:lvl5pPr marL="1728238" indent="-192027" algn="l" rtl="0" fontAlgn="base">
              <a:spcBef>
                <a:spcPct val="20000"/>
              </a:spcBef>
              <a:spcAft>
                <a:spcPct val="0"/>
              </a:spcAft>
              <a:buChar char="»"/>
              <a:defRPr sz="1680" kern="1200">
                <a:solidFill>
                  <a:srgbClr val="000066"/>
                </a:solidFill>
                <a:latin typeface="Trebuchet MS" panose="020B0603020202020204" pitchFamily="34" charset="0"/>
                <a:ea typeface="+mn-ea"/>
                <a:cs typeface="+mn-cs"/>
              </a:defRPr>
            </a:lvl5pPr>
            <a:lvl6pPr marL="2112290" indent="-192027" algn="l" defTabSz="914400" rtl="0" eaLnBrk="0" fontAlgn="base" latinLnBrk="0" hangingPunct="0">
              <a:spcBef>
                <a:spcPct val="20000"/>
              </a:spcBef>
              <a:spcAft>
                <a:spcPct val="0"/>
              </a:spcAft>
              <a:buChar char="»"/>
              <a:defRPr sz="1680" kern="1200">
                <a:solidFill>
                  <a:srgbClr val="000066"/>
                </a:solidFill>
                <a:latin typeface="Trebuchet MS" panose="020B0603020202020204" pitchFamily="34" charset="0"/>
                <a:ea typeface="+mn-ea"/>
                <a:cs typeface="+mn-cs"/>
              </a:defRPr>
            </a:lvl6pPr>
            <a:lvl7pPr marL="2496343" indent="-192027" algn="l" defTabSz="914400" rtl="0" eaLnBrk="0" fontAlgn="base" latinLnBrk="0" hangingPunct="0">
              <a:spcBef>
                <a:spcPct val="20000"/>
              </a:spcBef>
              <a:spcAft>
                <a:spcPct val="0"/>
              </a:spcAft>
              <a:buChar char="»"/>
              <a:defRPr sz="1680" kern="1200">
                <a:solidFill>
                  <a:srgbClr val="000066"/>
                </a:solidFill>
                <a:latin typeface="Trebuchet MS" panose="020B0603020202020204" pitchFamily="34" charset="0"/>
                <a:ea typeface="+mn-ea"/>
                <a:cs typeface="+mn-cs"/>
              </a:defRPr>
            </a:lvl7pPr>
            <a:lvl8pPr marL="2880396" indent="-192027" algn="l" defTabSz="914400" rtl="0" eaLnBrk="0" fontAlgn="base" latinLnBrk="0" hangingPunct="0">
              <a:spcBef>
                <a:spcPct val="20000"/>
              </a:spcBef>
              <a:spcAft>
                <a:spcPct val="0"/>
              </a:spcAft>
              <a:buChar char="»"/>
              <a:defRPr sz="1680" kern="1200">
                <a:solidFill>
                  <a:srgbClr val="000066"/>
                </a:solidFill>
                <a:latin typeface="Trebuchet MS" panose="020B0603020202020204" pitchFamily="34" charset="0"/>
                <a:ea typeface="+mn-ea"/>
                <a:cs typeface="+mn-cs"/>
              </a:defRPr>
            </a:lvl8pPr>
            <a:lvl9pPr marL="3264449" indent="-192027" algn="l" defTabSz="914400" rtl="0" eaLnBrk="0" fontAlgn="base" latinLnBrk="0" hangingPunct="0">
              <a:spcBef>
                <a:spcPct val="20000"/>
              </a:spcBef>
              <a:spcAft>
                <a:spcPct val="0"/>
              </a:spcAft>
              <a:buChar char="»"/>
              <a:defRPr sz="1680" kern="1200">
                <a:solidFill>
                  <a:srgbClr val="000066"/>
                </a:solidFill>
                <a:latin typeface="Trebuchet MS" panose="020B0603020202020204" pitchFamily="34" charset="0"/>
                <a:ea typeface="+mn-ea"/>
                <a:cs typeface="+mn-cs"/>
              </a:defRPr>
            </a:lvl9pPr>
          </a:lstStyle>
          <a:p>
            <a:pPr>
              <a:spcBef>
                <a:spcPct val="0"/>
              </a:spcBef>
              <a:buFontTx/>
              <a:buNone/>
            </a:pPr>
            <a:fld id="{7829D6B0-8EE8-4BB9-BB76-8935231CC653}" type="slidenum">
              <a:rPr lang="en-AU" altLang="en-US" sz="1400" smtClean="0">
                <a:solidFill>
                  <a:srgbClr val="000000"/>
                </a:solidFill>
                <a:latin typeface="Arial" panose="020B0604020202020204" pitchFamily="34" charset="0"/>
              </a:rPr>
              <a:pPr>
                <a:spcBef>
                  <a:spcPct val="0"/>
                </a:spcBef>
                <a:buFontTx/>
                <a:buNone/>
              </a:pPr>
              <a:t>27</a:t>
            </a:fld>
            <a:endParaRPr lang="en-AU" altLang="en-US" sz="1400" dirty="0">
              <a:solidFill>
                <a:srgbClr val="000000"/>
              </a:solidFill>
              <a:latin typeface="Arial" panose="020B0604020202020204" pitchFamily="34"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835" t="12500" r="5000"/>
          <a:stretch/>
        </p:blipFill>
        <p:spPr>
          <a:xfrm>
            <a:off x="3973183" y="2962979"/>
            <a:ext cx="4005071" cy="2680326"/>
          </a:xfrm>
          <a:prstGeom prst="ellipse">
            <a:avLst/>
          </a:prstGeom>
          <a:ln>
            <a:noFill/>
          </a:ln>
          <a:effectLst>
            <a:softEdge rad="112500"/>
          </a:effectLst>
        </p:spPr>
      </p:pic>
    </p:spTree>
    <p:extLst>
      <p:ext uri="{BB962C8B-B14F-4D97-AF65-F5344CB8AC3E}">
        <p14:creationId xmlns:p14="http://schemas.microsoft.com/office/powerpoint/2010/main" val="3003932960"/>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74675" y="-70693"/>
            <a:ext cx="7561263" cy="1154112"/>
          </a:xfrm>
        </p:spPr>
        <p:txBody>
          <a:bodyPr>
            <a:normAutofit fontScale="90000"/>
          </a:bodyPr>
          <a:lstStyle/>
          <a:p>
            <a:r>
              <a:rPr lang="en-AU" altLang="en-US" dirty="0"/>
              <a:t>Access barriers and challenges: your service </a:t>
            </a:r>
            <a:br>
              <a:rPr lang="en-AU" altLang="en-US" dirty="0"/>
            </a:br>
            <a:r>
              <a:rPr lang="en-AU" altLang="en-US" dirty="0"/>
              <a:t>– group discussion</a:t>
            </a:r>
          </a:p>
        </p:txBody>
      </p:sp>
      <p:sp>
        <p:nvSpPr>
          <p:cNvPr id="3" name="Content Placeholder 2"/>
          <p:cNvSpPr>
            <a:spLocks noGrp="1"/>
          </p:cNvSpPr>
          <p:nvPr>
            <p:ph idx="1"/>
          </p:nvPr>
        </p:nvSpPr>
        <p:spPr>
          <a:xfrm>
            <a:off x="576264" y="1369467"/>
            <a:ext cx="7559674" cy="2796331"/>
          </a:xfrm>
        </p:spPr>
        <p:txBody>
          <a:bodyPr/>
          <a:lstStyle/>
          <a:p>
            <a:pPr lvl="0"/>
            <a:r>
              <a:rPr lang="en-AU" sz="2400" dirty="0"/>
              <a:t>What are the main barriers for young people accessing your service?</a:t>
            </a:r>
            <a:endParaRPr lang="en-AU" sz="600" dirty="0"/>
          </a:p>
          <a:p>
            <a:pPr lvl="0"/>
            <a:r>
              <a:rPr lang="en-AU" sz="2400" dirty="0"/>
              <a:t>What are the main barriers YOU experience in working with young people (e.g. experience, knowledge, skill)?</a:t>
            </a:r>
          </a:p>
        </p:txBody>
      </p:sp>
      <p:sp>
        <p:nvSpPr>
          <p:cNvPr id="22532" name="Slide Number Placeholder 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68">
                <a:solidFill>
                  <a:srgbClr val="000066"/>
                </a:solidFill>
                <a:latin typeface="Trebuchet MS" panose="020B0603020202020204" pitchFamily="34" charset="0"/>
              </a:defRPr>
            </a:lvl1pPr>
            <a:lvl2pPr marL="526566" indent="-202526">
              <a:spcBef>
                <a:spcPct val="20000"/>
              </a:spcBef>
              <a:buChar char="–"/>
              <a:defRPr sz="1985">
                <a:solidFill>
                  <a:srgbClr val="000066"/>
                </a:solidFill>
                <a:latin typeface="Trebuchet MS" panose="020B0603020202020204" pitchFamily="34" charset="0"/>
              </a:defRPr>
            </a:lvl2pPr>
            <a:lvl3pPr marL="810101" indent="-162020">
              <a:spcBef>
                <a:spcPct val="20000"/>
              </a:spcBef>
              <a:buChar char="•"/>
              <a:defRPr sz="1701">
                <a:solidFill>
                  <a:srgbClr val="000066"/>
                </a:solidFill>
                <a:latin typeface="Trebuchet MS" panose="020B0603020202020204" pitchFamily="34" charset="0"/>
              </a:defRPr>
            </a:lvl3pPr>
            <a:lvl4pPr marL="1134142" indent="-162020">
              <a:spcBef>
                <a:spcPct val="20000"/>
              </a:spcBef>
              <a:buChar char="–"/>
              <a:defRPr sz="1418">
                <a:solidFill>
                  <a:srgbClr val="000066"/>
                </a:solidFill>
                <a:latin typeface="Trebuchet MS" panose="020B0603020202020204" pitchFamily="34" charset="0"/>
              </a:defRPr>
            </a:lvl4pPr>
            <a:lvl5pPr marL="1458182" indent="-162020">
              <a:spcBef>
                <a:spcPct val="20000"/>
              </a:spcBef>
              <a:buChar char="»"/>
              <a:defRPr sz="1418">
                <a:solidFill>
                  <a:srgbClr val="000066"/>
                </a:solidFill>
                <a:latin typeface="Trebuchet MS" panose="020B0603020202020204" pitchFamily="34" charset="0"/>
              </a:defRPr>
            </a:lvl5pPr>
            <a:lvl6pPr marL="1782223" indent="-162020" eaLnBrk="0" fontAlgn="base" hangingPunct="0">
              <a:spcBef>
                <a:spcPct val="20000"/>
              </a:spcBef>
              <a:spcAft>
                <a:spcPct val="0"/>
              </a:spcAft>
              <a:buChar char="»"/>
              <a:defRPr sz="1418">
                <a:solidFill>
                  <a:srgbClr val="000066"/>
                </a:solidFill>
                <a:latin typeface="Trebuchet MS" panose="020B0603020202020204" pitchFamily="34" charset="0"/>
              </a:defRPr>
            </a:lvl6pPr>
            <a:lvl7pPr marL="2106263" indent="-162020" eaLnBrk="0" fontAlgn="base" hangingPunct="0">
              <a:spcBef>
                <a:spcPct val="20000"/>
              </a:spcBef>
              <a:spcAft>
                <a:spcPct val="0"/>
              </a:spcAft>
              <a:buChar char="»"/>
              <a:defRPr sz="1418">
                <a:solidFill>
                  <a:srgbClr val="000066"/>
                </a:solidFill>
                <a:latin typeface="Trebuchet MS" panose="020B0603020202020204" pitchFamily="34" charset="0"/>
              </a:defRPr>
            </a:lvl7pPr>
            <a:lvl8pPr marL="2430304" indent="-162020" eaLnBrk="0" fontAlgn="base" hangingPunct="0">
              <a:spcBef>
                <a:spcPct val="20000"/>
              </a:spcBef>
              <a:spcAft>
                <a:spcPct val="0"/>
              </a:spcAft>
              <a:buChar char="»"/>
              <a:defRPr sz="1418">
                <a:solidFill>
                  <a:srgbClr val="000066"/>
                </a:solidFill>
                <a:latin typeface="Trebuchet MS" panose="020B0603020202020204" pitchFamily="34" charset="0"/>
              </a:defRPr>
            </a:lvl8pPr>
            <a:lvl9pPr marL="2754344" indent="-162020" eaLnBrk="0" fontAlgn="base" hangingPunct="0">
              <a:spcBef>
                <a:spcPct val="20000"/>
              </a:spcBef>
              <a:spcAft>
                <a:spcPct val="0"/>
              </a:spcAft>
              <a:buChar char="»"/>
              <a:defRPr sz="1418">
                <a:solidFill>
                  <a:srgbClr val="000066"/>
                </a:solidFill>
                <a:latin typeface="Trebuchet MS" panose="020B0603020202020204" pitchFamily="34" charset="0"/>
              </a:defRPr>
            </a:lvl9pPr>
          </a:lstStyle>
          <a:p>
            <a:pPr>
              <a:spcBef>
                <a:spcPct val="0"/>
              </a:spcBef>
              <a:buFontTx/>
              <a:buNone/>
            </a:pPr>
            <a:fld id="{0A2E08E7-FAA4-46C6-AE17-7E7B033EE8BB}" type="slidenum">
              <a:rPr lang="en-AU" altLang="en-US" sz="1400">
                <a:solidFill>
                  <a:srgbClr val="000000"/>
                </a:solidFill>
                <a:latin typeface="Arial" panose="020B0604020202020204" pitchFamily="34" charset="0"/>
              </a:rPr>
              <a:pPr>
                <a:spcBef>
                  <a:spcPct val="0"/>
                </a:spcBef>
                <a:buFontTx/>
                <a:buNone/>
              </a:pPr>
              <a:t>28</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143917"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39988273"/>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37183" y="217339"/>
            <a:ext cx="7561263" cy="664046"/>
          </a:xfrm>
        </p:spPr>
        <p:txBody>
          <a:bodyPr>
            <a:normAutofit/>
          </a:bodyPr>
          <a:lstStyle/>
          <a:p>
            <a:r>
              <a:rPr lang="en-AU" altLang="en-US" dirty="0"/>
              <a:t>Suggested ground rules </a:t>
            </a:r>
          </a:p>
        </p:txBody>
      </p:sp>
      <p:sp>
        <p:nvSpPr>
          <p:cNvPr id="19459" name="Content Placeholder 2"/>
          <p:cNvSpPr>
            <a:spLocks noGrp="1"/>
          </p:cNvSpPr>
          <p:nvPr>
            <p:ph idx="1"/>
          </p:nvPr>
        </p:nvSpPr>
        <p:spPr>
          <a:xfrm>
            <a:off x="576263" y="1153444"/>
            <a:ext cx="7559674" cy="4854477"/>
          </a:xfrm>
        </p:spPr>
        <p:txBody>
          <a:bodyPr/>
          <a:lstStyle/>
          <a:p>
            <a:r>
              <a:rPr lang="en-AU" altLang="en-US" dirty="0"/>
              <a:t>One person speaking at a time</a:t>
            </a:r>
          </a:p>
          <a:p>
            <a:r>
              <a:rPr lang="en-AU" altLang="en-US" dirty="0"/>
              <a:t>Confidentiality of any disclosures </a:t>
            </a:r>
          </a:p>
          <a:p>
            <a:r>
              <a:rPr lang="en-AU" altLang="en-US" dirty="0"/>
              <a:t>Respond respectfully – no put downs, minimising </a:t>
            </a:r>
          </a:p>
          <a:p>
            <a:r>
              <a:rPr lang="en-AU" altLang="en-US" dirty="0"/>
              <a:t>Speak on behalf of yourself only</a:t>
            </a:r>
          </a:p>
          <a:p>
            <a:r>
              <a:rPr lang="en-AU" altLang="en-US" dirty="0"/>
              <a:t>It is ok to ‘pass’ – </a:t>
            </a:r>
            <a:r>
              <a:rPr lang="en-AU" altLang="en-US" b="1" i="1" dirty="0"/>
              <a:t>taking risks enhances learning!</a:t>
            </a:r>
            <a:endParaRPr lang="en-AU" altLang="en-US" dirty="0"/>
          </a:p>
          <a:p>
            <a:r>
              <a:rPr lang="en-AU" altLang="en-US" dirty="0"/>
              <a:t>Respect any differences</a:t>
            </a:r>
          </a:p>
          <a:p>
            <a:r>
              <a:rPr lang="en-AU" altLang="en-US" dirty="0"/>
              <a:t>Mobiles / laptops / devices off – </a:t>
            </a:r>
            <a:r>
              <a:rPr lang="en-AU" altLang="en-US" i="1" dirty="0"/>
              <a:t>strictly no recording or photos </a:t>
            </a:r>
            <a:r>
              <a:rPr lang="en-AU" altLang="en-US" i="1" u="sng" dirty="0"/>
              <a:t>to allow confidential discussions </a:t>
            </a:r>
          </a:p>
          <a:p>
            <a:r>
              <a:rPr lang="en-AU" altLang="en-US" dirty="0"/>
              <a:t>Return on time after breaks  </a:t>
            </a:r>
          </a:p>
          <a:p>
            <a:endParaRPr lang="en-AU" altLang="en-US" dirty="0"/>
          </a:p>
        </p:txBody>
      </p:sp>
      <p:sp>
        <p:nvSpPr>
          <p:cNvPr id="19460" name="Slide Number Placeholder 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624086" indent="-240033">
              <a:defRPr>
                <a:solidFill>
                  <a:schemeClr val="tx1"/>
                </a:solidFill>
                <a:latin typeface="Trebuchet MS" panose="020B0603020202020204" pitchFamily="34" charset="0"/>
                <a:cs typeface="Arial" panose="020B0604020202020204" pitchFamily="34" charset="0"/>
              </a:defRPr>
            </a:lvl2pPr>
            <a:lvl3pPr marL="960132" indent="-192027">
              <a:defRPr>
                <a:solidFill>
                  <a:schemeClr val="tx1"/>
                </a:solidFill>
                <a:latin typeface="Trebuchet MS" panose="020B0603020202020204" pitchFamily="34" charset="0"/>
                <a:cs typeface="Arial" panose="020B0604020202020204" pitchFamily="34" charset="0"/>
              </a:defRPr>
            </a:lvl3pPr>
            <a:lvl4pPr marL="1344185" indent="-192027">
              <a:defRPr>
                <a:solidFill>
                  <a:schemeClr val="tx1"/>
                </a:solidFill>
                <a:latin typeface="Trebuchet MS" panose="020B0603020202020204" pitchFamily="34" charset="0"/>
                <a:cs typeface="Arial" panose="020B0604020202020204" pitchFamily="34" charset="0"/>
              </a:defRPr>
            </a:lvl4pPr>
            <a:lvl5pPr marL="1728238" indent="-192027">
              <a:defRPr>
                <a:solidFill>
                  <a:schemeClr val="tx1"/>
                </a:solidFill>
                <a:latin typeface="Trebuchet MS" panose="020B0603020202020204" pitchFamily="34"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2A42F647-9718-48C9-A903-71401496D790}" type="slidenum">
              <a:rPr lang="en-AU" altLang="en-US" sz="1400">
                <a:solidFill>
                  <a:srgbClr val="000000"/>
                </a:solidFill>
                <a:latin typeface="Arial" panose="020B0604020202020204" pitchFamily="34" charset="0"/>
              </a:rPr>
              <a:pPr/>
              <a:t>2</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35718"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76339106"/>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74675" y="87313"/>
            <a:ext cx="7561263" cy="1066130"/>
          </a:xfrm>
        </p:spPr>
        <p:txBody>
          <a:bodyPr>
            <a:noAutofit/>
          </a:bodyPr>
          <a:lstStyle/>
          <a:p>
            <a:r>
              <a:rPr lang="en-AU" altLang="en-US" dirty="0"/>
              <a:t>Characteristics of youth friendly services</a:t>
            </a:r>
          </a:p>
        </p:txBody>
      </p:sp>
      <p:sp>
        <p:nvSpPr>
          <p:cNvPr id="26627" name="Content Placeholder 2"/>
          <p:cNvSpPr>
            <a:spLocks noGrp="1"/>
          </p:cNvSpPr>
          <p:nvPr>
            <p:ph sz="half" idx="1"/>
          </p:nvPr>
        </p:nvSpPr>
        <p:spPr>
          <a:xfrm>
            <a:off x="584351" y="1572470"/>
            <a:ext cx="3880048" cy="3109367"/>
          </a:xfrm>
        </p:spPr>
        <p:txBody>
          <a:bodyPr>
            <a:normAutofit/>
          </a:bodyPr>
          <a:lstStyle/>
          <a:p>
            <a:pPr>
              <a:spcBef>
                <a:spcPts val="1200"/>
              </a:spcBef>
            </a:pPr>
            <a:r>
              <a:rPr lang="en-US" altLang="en-US" sz="2100" dirty="0"/>
              <a:t>What are the </a:t>
            </a:r>
            <a:r>
              <a:rPr lang="en-AU" altLang="en-US" sz="2100" dirty="0"/>
              <a:t>key characteristics of a youth friendly service?</a:t>
            </a:r>
          </a:p>
          <a:p>
            <a:pPr lvl="0">
              <a:spcBef>
                <a:spcPts val="1200"/>
              </a:spcBef>
            </a:pPr>
            <a:r>
              <a:rPr lang="en-AU" sz="2100" dirty="0"/>
              <a:t>How youth friendly is your service?</a:t>
            </a:r>
          </a:p>
          <a:p>
            <a:pPr lvl="0">
              <a:spcBef>
                <a:spcPts val="1200"/>
              </a:spcBef>
            </a:pPr>
            <a:r>
              <a:rPr lang="en-AU" sz="2100" dirty="0"/>
              <a:t>What steps have you taken to make your service more youth friendly?</a:t>
            </a:r>
          </a:p>
        </p:txBody>
      </p:sp>
      <p:sp>
        <p:nvSpPr>
          <p:cNvPr id="26629" name="Slide Number Placeholder 1"/>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26566" indent="-202526" eaLnBrk="0" hangingPunct="0">
              <a:defRPr>
                <a:solidFill>
                  <a:schemeClr val="tx1"/>
                </a:solidFill>
                <a:latin typeface="Arial" panose="020B0604020202020204" pitchFamily="34" charset="0"/>
                <a:cs typeface="Arial" panose="020B0604020202020204" pitchFamily="34" charset="0"/>
              </a:defRPr>
            </a:lvl2pPr>
            <a:lvl3pPr marL="810101" indent="-162020" eaLnBrk="0" hangingPunct="0">
              <a:defRPr>
                <a:solidFill>
                  <a:schemeClr val="tx1"/>
                </a:solidFill>
                <a:latin typeface="Arial" panose="020B0604020202020204" pitchFamily="34" charset="0"/>
                <a:cs typeface="Arial" panose="020B0604020202020204" pitchFamily="34" charset="0"/>
              </a:defRPr>
            </a:lvl3pPr>
            <a:lvl4pPr marL="1134142" indent="-162020" eaLnBrk="0" hangingPunct="0">
              <a:defRPr>
                <a:solidFill>
                  <a:schemeClr val="tx1"/>
                </a:solidFill>
                <a:latin typeface="Arial" panose="020B0604020202020204" pitchFamily="34" charset="0"/>
                <a:cs typeface="Arial" panose="020B0604020202020204" pitchFamily="34" charset="0"/>
              </a:defRPr>
            </a:lvl4pPr>
            <a:lvl5pPr marL="1458182" indent="-162020" eaLnBrk="0" hangingPunct="0">
              <a:defRPr>
                <a:solidFill>
                  <a:schemeClr val="tx1"/>
                </a:solidFill>
                <a:latin typeface="Arial" panose="020B0604020202020204" pitchFamily="34" charset="0"/>
                <a:cs typeface="Arial" panose="020B0604020202020204" pitchFamily="34" charset="0"/>
              </a:defRPr>
            </a:lvl5pPr>
            <a:lvl6pPr marL="178222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10626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3030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75434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36AB5B-D10B-4BDF-B0F5-8323BB6B9068}" type="slidenum">
              <a:rPr lang="en-AU" altLang="en-US" sz="1400">
                <a:solidFill>
                  <a:srgbClr val="000000"/>
                </a:solidFill>
              </a:rPr>
              <a:pPr eaLnBrk="1" hangingPunct="1"/>
              <a:t>29</a:t>
            </a:fld>
            <a:endParaRPr lang="en-AU" altLang="en-US" sz="1400" dirty="0">
              <a:solidFill>
                <a:srgbClr val="000000"/>
              </a:solidFill>
            </a:endParaRPr>
          </a:p>
        </p:txBody>
      </p:sp>
      <p:pic>
        <p:nvPicPr>
          <p:cNvPr id="26628"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t="21312"/>
          <a:stretch>
            <a:fillRect/>
          </a:stretch>
        </p:blipFill>
        <p:spPr bwMode="auto">
          <a:xfrm>
            <a:off x="4626408" y="1729507"/>
            <a:ext cx="3132276" cy="3648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p:nvCxnSpPr>
        <p:spPr bwMode="auto">
          <a:xfrm>
            <a:off x="0" y="122545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69327539"/>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2"/>
          <p:cNvSpPr>
            <a:spLocks noChangeArrowheads="1"/>
          </p:cNvSpPr>
          <p:nvPr/>
        </p:nvSpPr>
        <p:spPr bwMode="auto">
          <a:xfrm>
            <a:off x="3297667" y="2086200"/>
            <a:ext cx="2043180" cy="2043180"/>
          </a:xfrm>
          <a:prstGeom prst="ellipse">
            <a:avLst/>
          </a:prstGeom>
          <a:solidFill>
            <a:schemeClr val="accent2"/>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sz="1276"/>
          </a:p>
        </p:txBody>
      </p:sp>
      <p:sp>
        <p:nvSpPr>
          <p:cNvPr id="28675" name="Rectangle 3"/>
          <p:cNvSpPr>
            <a:spLocks noChangeArrowheads="1"/>
          </p:cNvSpPr>
          <p:nvPr/>
        </p:nvSpPr>
        <p:spPr bwMode="auto">
          <a:xfrm>
            <a:off x="3503560" y="2527238"/>
            <a:ext cx="1563888" cy="98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131" tIns="31503" rIns="64131" bIns="3150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1985" b="1" dirty="0">
                <a:solidFill>
                  <a:srgbClr val="000000"/>
                </a:solidFill>
              </a:rPr>
              <a:t>Youth Friendly Service</a:t>
            </a:r>
          </a:p>
        </p:txBody>
      </p:sp>
      <p:sp>
        <p:nvSpPr>
          <p:cNvPr id="28676" name="Rectangle 5"/>
          <p:cNvSpPr>
            <a:spLocks noChangeArrowheads="1"/>
          </p:cNvSpPr>
          <p:nvPr/>
        </p:nvSpPr>
        <p:spPr bwMode="auto">
          <a:xfrm>
            <a:off x="1320872" y="2039823"/>
            <a:ext cx="1995924" cy="5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4131" tIns="31503" rIns="64131" bIns="3150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512" b="1" dirty="0">
                <a:solidFill>
                  <a:srgbClr val="000000"/>
                </a:solidFill>
              </a:rPr>
              <a:t>Accessibility – convenience   </a:t>
            </a:r>
          </a:p>
        </p:txBody>
      </p:sp>
      <p:sp>
        <p:nvSpPr>
          <p:cNvPr id="28677" name="Rectangle 6"/>
          <p:cNvSpPr>
            <a:spLocks noChangeArrowheads="1"/>
          </p:cNvSpPr>
          <p:nvPr/>
        </p:nvSpPr>
        <p:spPr bwMode="auto">
          <a:xfrm>
            <a:off x="3503560" y="995979"/>
            <a:ext cx="1837286" cy="108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4131" tIns="31503" rIns="64131" bIns="3150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512" b="1" dirty="0">
                <a:solidFill>
                  <a:srgbClr val="000000"/>
                </a:solidFill>
              </a:rPr>
              <a:t>Staff attitudes and    communication style </a:t>
            </a:r>
            <a:endParaRPr lang="en-GB" altLang="en-US" sz="2268" b="1" dirty="0">
              <a:solidFill>
                <a:srgbClr val="000000"/>
              </a:solidFill>
            </a:endParaRPr>
          </a:p>
          <a:p>
            <a:pPr eaLnBrk="1" hangingPunct="1">
              <a:spcBef>
                <a:spcPct val="50000"/>
              </a:spcBef>
            </a:pPr>
            <a:endParaRPr lang="en-GB" altLang="en-US" sz="1418" b="1" dirty="0"/>
          </a:p>
        </p:txBody>
      </p:sp>
      <p:sp>
        <p:nvSpPr>
          <p:cNvPr id="28678" name="Rectangle 7"/>
          <p:cNvSpPr>
            <a:spLocks noChangeArrowheads="1"/>
          </p:cNvSpPr>
          <p:nvPr/>
        </p:nvSpPr>
        <p:spPr bwMode="auto">
          <a:xfrm>
            <a:off x="5749258" y="2016446"/>
            <a:ext cx="1581890" cy="5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131" tIns="31503" rIns="64131" bIns="3150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512" b="1" dirty="0">
                <a:solidFill>
                  <a:srgbClr val="000000"/>
                </a:solidFill>
              </a:rPr>
              <a:t>Confidentiality and privacy </a:t>
            </a:r>
          </a:p>
        </p:txBody>
      </p:sp>
      <p:sp>
        <p:nvSpPr>
          <p:cNvPr id="28679" name="Rectangle 8"/>
          <p:cNvSpPr>
            <a:spLocks noChangeArrowheads="1"/>
          </p:cNvSpPr>
          <p:nvPr/>
        </p:nvSpPr>
        <p:spPr bwMode="auto">
          <a:xfrm>
            <a:off x="5238465" y="3812104"/>
            <a:ext cx="1887917" cy="175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131" tIns="31503" rIns="64131" bIns="3150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45000"/>
              </a:spcBef>
            </a:pPr>
            <a:r>
              <a:rPr lang="en-GB" altLang="en-US" sz="1512" b="1" dirty="0">
                <a:solidFill>
                  <a:srgbClr val="000000"/>
                </a:solidFill>
              </a:rPr>
              <a:t>Practice administration and youth-friendly procedures – appointments, billing, cost </a:t>
            </a:r>
            <a:r>
              <a:rPr lang="en-GB" altLang="en-US" sz="1512" b="1" dirty="0" err="1">
                <a:solidFill>
                  <a:srgbClr val="000000"/>
                </a:solidFill>
              </a:rPr>
              <a:t>etc</a:t>
            </a:r>
            <a:endParaRPr lang="en-GB" altLang="en-US" sz="1512" b="1" dirty="0">
              <a:solidFill>
                <a:srgbClr val="000000"/>
              </a:solidFill>
            </a:endParaRPr>
          </a:p>
          <a:p>
            <a:pPr eaLnBrk="1" hangingPunct="1">
              <a:spcBef>
                <a:spcPct val="50000"/>
              </a:spcBef>
            </a:pPr>
            <a:endParaRPr lang="en-GB" altLang="en-US" sz="1276" b="1" dirty="0">
              <a:solidFill>
                <a:srgbClr val="000000"/>
              </a:solidFill>
            </a:endParaRPr>
          </a:p>
        </p:txBody>
      </p:sp>
      <p:sp>
        <p:nvSpPr>
          <p:cNvPr id="28680" name="Rectangle 9"/>
          <p:cNvSpPr>
            <a:spLocks noChangeArrowheads="1"/>
          </p:cNvSpPr>
          <p:nvPr/>
        </p:nvSpPr>
        <p:spPr bwMode="auto">
          <a:xfrm>
            <a:off x="1800161" y="3803103"/>
            <a:ext cx="1763032" cy="99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4131" tIns="31503" rIns="64131" bIns="3150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512" b="1" dirty="0">
                <a:solidFill>
                  <a:srgbClr val="000000"/>
                </a:solidFill>
              </a:rPr>
              <a:t>Youth-friendly environment – reception, waiting area </a:t>
            </a:r>
            <a:r>
              <a:rPr lang="en-GB" altLang="en-US" sz="1512" b="1" dirty="0" err="1">
                <a:solidFill>
                  <a:srgbClr val="000000"/>
                </a:solidFill>
              </a:rPr>
              <a:t>etc</a:t>
            </a:r>
            <a:endParaRPr lang="en-GB" altLang="en-US" sz="1512" b="1" dirty="0">
              <a:solidFill>
                <a:srgbClr val="000000"/>
              </a:solidFill>
            </a:endParaRPr>
          </a:p>
        </p:txBody>
      </p:sp>
      <p:sp>
        <p:nvSpPr>
          <p:cNvPr id="28681" name="Line 10"/>
          <p:cNvSpPr>
            <a:spLocks noChangeShapeType="1"/>
          </p:cNvSpPr>
          <p:nvPr/>
        </p:nvSpPr>
        <p:spPr bwMode="auto">
          <a:xfrm>
            <a:off x="4266379" y="1567529"/>
            <a:ext cx="3375" cy="506294"/>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wrap="none" anchor="ctr"/>
          <a:lstStyle/>
          <a:p>
            <a:endParaRPr lang="en-AU" sz="1276"/>
          </a:p>
        </p:txBody>
      </p:sp>
      <p:sp>
        <p:nvSpPr>
          <p:cNvPr id="28682" name="Line 11"/>
          <p:cNvSpPr>
            <a:spLocks noChangeShapeType="1"/>
          </p:cNvSpPr>
          <p:nvPr/>
        </p:nvSpPr>
        <p:spPr bwMode="auto">
          <a:xfrm flipV="1">
            <a:off x="5238463" y="2323594"/>
            <a:ext cx="477042" cy="225020"/>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wrap="none" anchor="ctr"/>
          <a:lstStyle/>
          <a:p>
            <a:endParaRPr lang="en-AU" sz="1276"/>
          </a:p>
        </p:txBody>
      </p:sp>
      <p:sp>
        <p:nvSpPr>
          <p:cNvPr id="28683" name="Line 13"/>
          <p:cNvSpPr>
            <a:spLocks noChangeShapeType="1"/>
          </p:cNvSpPr>
          <p:nvPr/>
        </p:nvSpPr>
        <p:spPr bwMode="auto">
          <a:xfrm flipH="1" flipV="1">
            <a:off x="2738496" y="2323595"/>
            <a:ext cx="561425" cy="255398"/>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wrap="none" anchor="ctr"/>
          <a:lstStyle/>
          <a:p>
            <a:endParaRPr lang="en-AU" sz="1276"/>
          </a:p>
        </p:txBody>
      </p:sp>
      <p:sp>
        <p:nvSpPr>
          <p:cNvPr id="28684" name="Line 14"/>
          <p:cNvSpPr>
            <a:spLocks noChangeShapeType="1"/>
          </p:cNvSpPr>
          <p:nvPr/>
        </p:nvSpPr>
        <p:spPr bwMode="auto">
          <a:xfrm flipH="1">
            <a:off x="2636109" y="3445320"/>
            <a:ext cx="562550" cy="356656"/>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wrap="none" anchor="ctr"/>
          <a:lstStyle/>
          <a:p>
            <a:endParaRPr lang="en-AU" sz="1276"/>
          </a:p>
        </p:txBody>
      </p:sp>
      <p:sp>
        <p:nvSpPr>
          <p:cNvPr id="28685" name="Line 15"/>
          <p:cNvSpPr>
            <a:spLocks noChangeShapeType="1"/>
          </p:cNvSpPr>
          <p:nvPr/>
        </p:nvSpPr>
        <p:spPr bwMode="auto">
          <a:xfrm>
            <a:off x="5340847" y="3394689"/>
            <a:ext cx="599678" cy="387034"/>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wrap="none" anchor="ctr"/>
          <a:lstStyle/>
          <a:p>
            <a:endParaRPr lang="en-AU" sz="1276"/>
          </a:p>
        </p:txBody>
      </p:sp>
      <p:sp>
        <p:nvSpPr>
          <p:cNvPr id="28686" name="Slide Number Placeholder 1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26566" indent="-202526" eaLnBrk="0" hangingPunct="0">
              <a:defRPr>
                <a:solidFill>
                  <a:schemeClr val="tx1"/>
                </a:solidFill>
                <a:latin typeface="Arial" panose="020B0604020202020204" pitchFamily="34" charset="0"/>
                <a:cs typeface="Arial" panose="020B0604020202020204" pitchFamily="34" charset="0"/>
              </a:defRPr>
            </a:lvl2pPr>
            <a:lvl3pPr marL="810101" indent="-162020" eaLnBrk="0" hangingPunct="0">
              <a:defRPr>
                <a:solidFill>
                  <a:schemeClr val="tx1"/>
                </a:solidFill>
                <a:latin typeface="Arial" panose="020B0604020202020204" pitchFamily="34" charset="0"/>
                <a:cs typeface="Arial" panose="020B0604020202020204" pitchFamily="34" charset="0"/>
              </a:defRPr>
            </a:lvl3pPr>
            <a:lvl4pPr marL="1134142" indent="-162020" eaLnBrk="0" hangingPunct="0">
              <a:defRPr>
                <a:solidFill>
                  <a:schemeClr val="tx1"/>
                </a:solidFill>
                <a:latin typeface="Arial" panose="020B0604020202020204" pitchFamily="34" charset="0"/>
                <a:cs typeface="Arial" panose="020B0604020202020204" pitchFamily="34" charset="0"/>
              </a:defRPr>
            </a:lvl4pPr>
            <a:lvl5pPr marL="1458182" indent="-162020" eaLnBrk="0" hangingPunct="0">
              <a:defRPr>
                <a:solidFill>
                  <a:schemeClr val="tx1"/>
                </a:solidFill>
                <a:latin typeface="Arial" panose="020B0604020202020204" pitchFamily="34" charset="0"/>
                <a:cs typeface="Arial" panose="020B0604020202020204" pitchFamily="34" charset="0"/>
              </a:defRPr>
            </a:lvl5pPr>
            <a:lvl6pPr marL="178222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10626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3030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75434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D73FCD-8EE0-48FF-8C1B-B836B79C5071}" type="slidenum">
              <a:rPr lang="en-US" altLang="en-US" sz="1400">
                <a:solidFill>
                  <a:srgbClr val="000000"/>
                </a:solidFill>
              </a:rPr>
              <a:pPr eaLnBrk="1" hangingPunct="1"/>
              <a:t>30</a:t>
            </a:fld>
            <a:endParaRPr lang="en-US" altLang="en-US" sz="1400" dirty="0">
              <a:solidFill>
                <a:srgbClr val="000000"/>
              </a:solidFill>
            </a:endParaRPr>
          </a:p>
        </p:txBody>
      </p:sp>
    </p:spTree>
    <p:extLst>
      <p:ext uri="{BB962C8B-B14F-4D97-AF65-F5344CB8AC3E}">
        <p14:creationId xmlns:p14="http://schemas.microsoft.com/office/powerpoint/2010/main" val="191135089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AU" altLang="en-US" dirty="0"/>
              <a:t>Checklist – is your service youth friendly? </a:t>
            </a:r>
          </a:p>
        </p:txBody>
      </p:sp>
      <p:sp>
        <p:nvSpPr>
          <p:cNvPr id="3" name="Content Placeholder 2"/>
          <p:cNvSpPr>
            <a:spLocks noGrp="1"/>
          </p:cNvSpPr>
          <p:nvPr>
            <p:ph idx="1"/>
          </p:nvPr>
        </p:nvSpPr>
        <p:spPr>
          <a:xfrm>
            <a:off x="540543" y="1576233"/>
            <a:ext cx="7559675" cy="3962400"/>
          </a:xfrm>
        </p:spPr>
        <p:txBody>
          <a:bodyPr/>
          <a:lstStyle/>
          <a:p>
            <a:pPr marL="0" indent="0" eaLnBrk="1" hangingPunct="1">
              <a:spcBef>
                <a:spcPts val="1200"/>
              </a:spcBef>
              <a:buNone/>
            </a:pPr>
            <a:r>
              <a:rPr lang="en-AU" dirty="0">
                <a:cs typeface="Arial" panose="020B0604020202020204" pitchFamily="34" charset="0"/>
              </a:rPr>
              <a:t>Complete the checklist </a:t>
            </a:r>
            <a:r>
              <a:rPr lang="en-AU" b="1" dirty="0">
                <a:cs typeface="Arial" panose="020B0604020202020204" pitchFamily="34" charset="0"/>
              </a:rPr>
              <a:t>1</a:t>
            </a:r>
            <a:r>
              <a:rPr lang="en-AU" b="1" baseline="30000" dirty="0">
                <a:cs typeface="Arial" panose="020B0604020202020204" pitchFamily="34" charset="0"/>
              </a:rPr>
              <a:t>st</a:t>
            </a:r>
            <a:r>
              <a:rPr lang="en-AU" b="1" dirty="0">
                <a:cs typeface="Arial" panose="020B0604020202020204" pitchFamily="34" charset="0"/>
              </a:rPr>
              <a:t> section only</a:t>
            </a:r>
            <a:r>
              <a:rPr lang="en-AU" dirty="0">
                <a:cs typeface="Arial" panose="020B0604020202020204" pitchFamily="34" charset="0"/>
              </a:rPr>
              <a:t>:  </a:t>
            </a:r>
            <a:r>
              <a:rPr lang="en-AU" b="1" dirty="0">
                <a:cs typeface="Arial" panose="020B0604020202020204" pitchFamily="34" charset="0"/>
              </a:rPr>
              <a:t>(1) Accessibility</a:t>
            </a:r>
            <a:r>
              <a:rPr lang="en-AU" dirty="0">
                <a:cs typeface="Arial" panose="020B0604020202020204" pitchFamily="34" charset="0"/>
              </a:rPr>
              <a:t> - how accessible is your service? </a:t>
            </a:r>
            <a:r>
              <a:rPr lang="en-AU" dirty="0"/>
              <a:t> </a:t>
            </a:r>
          </a:p>
        </p:txBody>
      </p:sp>
      <p:sp>
        <p:nvSpPr>
          <p:cNvPr id="32773" name="Slide Number Placeholder 1"/>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26566" indent="-202526" eaLnBrk="0" hangingPunct="0">
              <a:defRPr>
                <a:solidFill>
                  <a:schemeClr val="tx1"/>
                </a:solidFill>
                <a:latin typeface="Arial" panose="020B0604020202020204" pitchFamily="34" charset="0"/>
                <a:cs typeface="Arial" panose="020B0604020202020204" pitchFamily="34" charset="0"/>
              </a:defRPr>
            </a:lvl2pPr>
            <a:lvl3pPr marL="810101" indent="-162020" eaLnBrk="0" hangingPunct="0">
              <a:defRPr>
                <a:solidFill>
                  <a:schemeClr val="tx1"/>
                </a:solidFill>
                <a:latin typeface="Arial" panose="020B0604020202020204" pitchFamily="34" charset="0"/>
                <a:cs typeface="Arial" panose="020B0604020202020204" pitchFamily="34" charset="0"/>
              </a:defRPr>
            </a:lvl3pPr>
            <a:lvl4pPr marL="1134142" indent="-162020" eaLnBrk="0" hangingPunct="0">
              <a:defRPr>
                <a:solidFill>
                  <a:schemeClr val="tx1"/>
                </a:solidFill>
                <a:latin typeface="Arial" panose="020B0604020202020204" pitchFamily="34" charset="0"/>
                <a:cs typeface="Arial" panose="020B0604020202020204" pitchFamily="34" charset="0"/>
              </a:defRPr>
            </a:lvl4pPr>
            <a:lvl5pPr marL="1458182" indent="-162020" eaLnBrk="0" hangingPunct="0">
              <a:defRPr>
                <a:solidFill>
                  <a:schemeClr val="tx1"/>
                </a:solidFill>
                <a:latin typeface="Arial" panose="020B0604020202020204" pitchFamily="34" charset="0"/>
                <a:cs typeface="Arial" panose="020B0604020202020204" pitchFamily="34" charset="0"/>
              </a:defRPr>
            </a:lvl5pPr>
            <a:lvl6pPr marL="178222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10626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3030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75434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CA1F1B-CF46-4EAA-B047-AD71436FBDF7}" type="slidenum">
              <a:rPr lang="en-AU" altLang="en-US" sz="1400">
                <a:solidFill>
                  <a:srgbClr val="000000"/>
                </a:solidFill>
              </a:rPr>
              <a:pPr eaLnBrk="1" hangingPunct="1"/>
              <a:t>31</a:t>
            </a:fld>
            <a:endParaRPr lang="en-AU" altLang="en-US" sz="1400" dirty="0">
              <a:solidFill>
                <a:srgbClr val="000000"/>
              </a:solidFill>
            </a:endParaRPr>
          </a:p>
        </p:txBody>
      </p:sp>
      <p:cxnSp>
        <p:nvCxnSpPr>
          <p:cNvPr id="5" name="Straight Connector 3"/>
          <p:cNvCxnSpPr>
            <a:cxnSpLocks noChangeShapeType="1"/>
          </p:cNvCxnSpPr>
          <p:nvPr/>
        </p:nvCxnSpPr>
        <p:spPr bwMode="auto">
          <a:xfrm>
            <a:off x="0" y="122545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069" y="2542221"/>
            <a:ext cx="4824536" cy="3216358"/>
          </a:xfrm>
          <a:prstGeom prst="rect">
            <a:avLst/>
          </a:prstGeom>
          <a:ln>
            <a:noFill/>
          </a:ln>
          <a:effectLst>
            <a:softEdge rad="112500"/>
          </a:effectLst>
        </p:spPr>
      </p:pic>
    </p:spTree>
    <p:extLst>
      <p:ext uri="{BB962C8B-B14F-4D97-AF65-F5344CB8AC3E}">
        <p14:creationId xmlns:p14="http://schemas.microsoft.com/office/powerpoint/2010/main" val="845927847"/>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b="1" dirty="0"/>
              <a:t>MORNING TEA </a:t>
            </a:r>
            <a:br>
              <a:rPr lang="en-AU" b="1" dirty="0"/>
            </a:br>
            <a:endParaRPr lang="en-AU" b="1" dirty="0"/>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n-lt"/>
              </a:rPr>
              <a:pPr/>
              <a:t>32</a:t>
            </a:fld>
            <a:endParaRPr lang="en-US" sz="1400" dirty="0">
              <a:solidFill>
                <a:srgbClr val="000000"/>
              </a:solidFill>
              <a:latin typeface="+mn-lt"/>
            </a:endParaRPr>
          </a:p>
        </p:txBody>
      </p:sp>
      <p:pic>
        <p:nvPicPr>
          <p:cNvPr id="1032" name="Picture 8" descr="http://i.dailymail.co.uk/i/pix/2011/06/15/article-2003784-0A6B01E2000005DC-770_468x396.jpg"/>
          <p:cNvPicPr>
            <a:picLocks noChangeAspect="1" noChangeArrowheads="1"/>
          </p:cNvPicPr>
          <p:nvPr/>
        </p:nvPicPr>
        <p:blipFill rotWithShape="1">
          <a:blip r:embed="rId2">
            <a:extLst>
              <a:ext uri="{28A0092B-C50C-407E-A947-70E740481C1C}">
                <a14:useLocalDpi xmlns:a14="http://schemas.microsoft.com/office/drawing/2010/main" val="0"/>
              </a:ext>
            </a:extLst>
          </a:blip>
          <a:srcRect l="93" t="-51" b="164"/>
          <a:stretch/>
        </p:blipFill>
        <p:spPr bwMode="auto">
          <a:xfrm>
            <a:off x="2641601" y="1151467"/>
            <a:ext cx="4453467" cy="3767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375796"/>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87313"/>
            <a:ext cx="7561263" cy="2578298"/>
          </a:xfrm>
        </p:spPr>
        <p:txBody>
          <a:bodyPr>
            <a:normAutofit/>
          </a:bodyPr>
          <a:lstStyle/>
          <a:p>
            <a:r>
              <a:rPr lang="en-AU" dirty="0"/>
              <a:t>Module 3. Responding to diversity (20 min) </a:t>
            </a:r>
          </a:p>
        </p:txBody>
      </p:sp>
      <p:sp>
        <p:nvSpPr>
          <p:cNvPr id="3" name="Content Placeholder 2"/>
          <p:cNvSpPr>
            <a:spLocks noGrp="1"/>
          </p:cNvSpPr>
          <p:nvPr>
            <p:ph idx="1"/>
          </p:nvPr>
        </p:nvSpPr>
        <p:spPr>
          <a:xfrm>
            <a:off x="431949" y="4212314"/>
            <a:ext cx="4320391" cy="1142408"/>
          </a:xfrm>
        </p:spPr>
        <p:txBody>
          <a:bodyPr>
            <a:normAutofit/>
          </a:bodyPr>
          <a:lstStyle/>
          <a:p>
            <a:pPr lvl="0"/>
            <a:endParaRPr lang="en-AU" sz="2400" dirty="0">
              <a:latin typeface="Arial" panose="020B0604020202020204" pitchFamily="34" charset="0"/>
              <a:cs typeface="Arial" panose="020B0604020202020204" pitchFamily="34" charset="0"/>
            </a:endParaRPr>
          </a:p>
          <a:p>
            <a:pPr marL="0" lvl="0" indent="0">
              <a:buNone/>
            </a:pPr>
            <a:r>
              <a:rPr lang="en-AU" sz="1600" i="1" dirty="0">
                <a:latin typeface="Arial" panose="020B0604020202020204" pitchFamily="34" charset="0"/>
                <a:cs typeface="Arial" panose="020B0604020202020204" pitchFamily="34" charset="0"/>
              </a:rPr>
              <a:t>Ref: YHRK Section 3.6 + 3.4</a:t>
            </a:r>
          </a:p>
          <a:p>
            <a:endParaRPr lang="en-AU" sz="2200" b="1" dirty="0"/>
          </a:p>
          <a:p>
            <a:pPr marL="0" indent="0">
              <a:buNone/>
            </a:pPr>
            <a:endParaRPr lang="en-AU" sz="2200" b="1" dirty="0"/>
          </a:p>
          <a:p>
            <a:endParaRPr lang="en-AU" dirty="0"/>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j-lt"/>
              </a:rPr>
              <a:pPr/>
              <a:t>33</a:t>
            </a:fld>
            <a:endParaRPr lang="en-US" sz="1400" dirty="0">
              <a:solidFill>
                <a:srgbClr val="000000"/>
              </a:solidFill>
              <a:latin typeface="+mj-lt"/>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467" y="3097659"/>
            <a:ext cx="2916257" cy="21871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p:nvCxnSpPr>
        <p:spPr bwMode="auto">
          <a:xfrm>
            <a:off x="0" y="29536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66233770"/>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965" y="217339"/>
            <a:ext cx="7561263" cy="1154112"/>
          </a:xfrm>
        </p:spPr>
        <p:txBody>
          <a:bodyPr>
            <a:normAutofit/>
          </a:bodyPr>
          <a:lstStyle/>
          <a:p>
            <a:pPr lvl="0"/>
            <a:r>
              <a:rPr lang="en-AU" sz="3300" dirty="0"/>
              <a:t>Diversity – strengths, risks, disadvantage, opportunities </a:t>
            </a:r>
            <a:endParaRPr lang="en-AU" dirty="0"/>
          </a:p>
        </p:txBody>
      </p:sp>
      <p:sp>
        <p:nvSpPr>
          <p:cNvPr id="3" name="Content Placeholder 2"/>
          <p:cNvSpPr>
            <a:spLocks noGrp="1"/>
          </p:cNvSpPr>
          <p:nvPr>
            <p:ph idx="1"/>
          </p:nvPr>
        </p:nvSpPr>
        <p:spPr/>
        <p:txBody>
          <a:bodyPr/>
          <a:lstStyle/>
          <a:p>
            <a:pPr marL="457200" lvl="0" indent="-457200">
              <a:buFont typeface="+mj-lt"/>
              <a:buAutoNum type="arabicPeriod"/>
            </a:pPr>
            <a:r>
              <a:rPr lang="en-AU" dirty="0"/>
              <a:t>African refugees</a:t>
            </a:r>
          </a:p>
          <a:p>
            <a:pPr marL="457200" lvl="0" indent="-457200">
              <a:buFont typeface="+mj-lt"/>
              <a:buAutoNum type="arabicPeriod"/>
            </a:pPr>
            <a:r>
              <a:rPr lang="en-AU" dirty="0"/>
              <a:t>Transgender young people</a:t>
            </a:r>
          </a:p>
          <a:p>
            <a:pPr marL="457200" lvl="0" indent="-457200">
              <a:buFont typeface="+mj-lt"/>
              <a:buAutoNum type="arabicPeriod"/>
            </a:pPr>
            <a:r>
              <a:rPr lang="en-AU" dirty="0"/>
              <a:t>Aboriginal young people</a:t>
            </a:r>
          </a:p>
          <a:p>
            <a:endParaRPr lang="en-AU" dirty="0"/>
          </a:p>
        </p:txBody>
      </p:sp>
      <p:sp>
        <p:nvSpPr>
          <p:cNvPr id="4" name="Slide Number Placeholder 3"/>
          <p:cNvSpPr>
            <a:spLocks noGrp="1"/>
          </p:cNvSpPr>
          <p:nvPr>
            <p:ph type="sldNum" sz="quarter" idx="4294967295"/>
          </p:nvPr>
        </p:nvSpPr>
        <p:spPr>
          <a:xfrm>
            <a:off x="6624638" y="5992813"/>
            <a:ext cx="2016125" cy="344487"/>
          </a:xfrm>
          <a:prstGeom prst="rect">
            <a:avLst/>
          </a:prstGeom>
        </p:spPr>
        <p:txBody>
          <a:bodyPr/>
          <a:lstStyle/>
          <a:p>
            <a:fld id="{B6F15528-21DE-4FAA-801E-634DDDAF4B2B}" type="slidenum">
              <a:rPr lang="en-US" sz="1400" smtClean="0">
                <a:solidFill>
                  <a:srgbClr val="000000"/>
                </a:solidFill>
                <a:latin typeface="+mj-lt"/>
              </a:rPr>
              <a:pPr/>
              <a:t>34</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151348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52429" y="1600915"/>
            <a:ext cx="3318204" cy="3888432"/>
          </a:xfrm>
          <a:prstGeom prst="rect">
            <a:avLst/>
          </a:prstGeom>
          <a:ln>
            <a:noFill/>
          </a:ln>
          <a:effectLst>
            <a:softEdge rad="112500"/>
          </a:effectLst>
        </p:spPr>
      </p:pic>
    </p:spTree>
    <p:extLst>
      <p:ext uri="{BB962C8B-B14F-4D97-AF65-F5344CB8AC3E}">
        <p14:creationId xmlns:p14="http://schemas.microsoft.com/office/powerpoint/2010/main" val="4095669013"/>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en-AU" altLang="en-US" sz="2930" dirty="0"/>
              <a:t>‘Diversity sensitive’ youth health consultations – large group discussion</a:t>
            </a:r>
            <a:endParaRPr lang="en-AU" altLang="en-US" sz="2552" dirty="0"/>
          </a:p>
        </p:txBody>
      </p:sp>
      <p:sp>
        <p:nvSpPr>
          <p:cNvPr id="22531" name="Content Placeholder 2"/>
          <p:cNvSpPr>
            <a:spLocks noGrp="1"/>
          </p:cNvSpPr>
          <p:nvPr>
            <p:ph idx="1"/>
          </p:nvPr>
        </p:nvSpPr>
        <p:spPr>
          <a:xfrm>
            <a:off x="576264" y="1441475"/>
            <a:ext cx="7559674" cy="3528392"/>
          </a:xfrm>
        </p:spPr>
        <p:txBody>
          <a:bodyPr>
            <a:normAutofit/>
          </a:bodyPr>
          <a:lstStyle/>
          <a:p>
            <a:pPr marL="432054" indent="-432054">
              <a:buFont typeface="+mj-lt"/>
              <a:buAutoNum type="arabicPeriod"/>
            </a:pPr>
            <a:r>
              <a:rPr lang="en-AU" dirty="0"/>
              <a:t>What are some of the diversity issues to consider when working with young people?</a:t>
            </a:r>
          </a:p>
          <a:p>
            <a:pPr marL="432054" indent="-432054">
              <a:buFont typeface="+mj-lt"/>
              <a:buAutoNum type="arabicPeriod"/>
            </a:pPr>
            <a:r>
              <a:rPr lang="en-AU" dirty="0"/>
              <a:t>What are possible protective factors to strengthen and the risks to minimise?</a:t>
            </a:r>
          </a:p>
          <a:p>
            <a:pPr marL="432054" indent="-432054">
              <a:buFont typeface="+mj-lt"/>
              <a:buAutoNum type="arabicPeriod"/>
            </a:pPr>
            <a:r>
              <a:rPr lang="en-AU" dirty="0"/>
              <a:t>How would you approach working in a ‘diversity sensitive’  way with young people?</a:t>
            </a:r>
          </a:p>
          <a:p>
            <a:pPr marL="432054" indent="-432054">
              <a:buFont typeface="+mj-lt"/>
              <a:buAutoNum type="arabicPeriod"/>
            </a:pPr>
            <a:r>
              <a:rPr lang="en-AU" dirty="0"/>
              <a:t>How might your own background impact on the consultation?</a:t>
            </a:r>
            <a:endParaRPr lang="en-AU" altLang="en-US" sz="2646" dirty="0"/>
          </a:p>
        </p:txBody>
      </p:sp>
      <p:sp>
        <p:nvSpPr>
          <p:cNvPr id="22532" name="Slide Number Placeholder 1"/>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26566" indent="-202526" eaLnBrk="0" hangingPunct="0">
              <a:defRPr>
                <a:solidFill>
                  <a:schemeClr val="tx1"/>
                </a:solidFill>
                <a:latin typeface="Arial" panose="020B0604020202020204" pitchFamily="34" charset="0"/>
                <a:cs typeface="Arial" panose="020B0604020202020204" pitchFamily="34" charset="0"/>
              </a:defRPr>
            </a:lvl2pPr>
            <a:lvl3pPr marL="810101" indent="-162020" eaLnBrk="0" hangingPunct="0">
              <a:defRPr>
                <a:solidFill>
                  <a:schemeClr val="tx1"/>
                </a:solidFill>
                <a:latin typeface="Arial" panose="020B0604020202020204" pitchFamily="34" charset="0"/>
                <a:cs typeface="Arial" panose="020B0604020202020204" pitchFamily="34" charset="0"/>
              </a:defRPr>
            </a:lvl3pPr>
            <a:lvl4pPr marL="1134142" indent="-162020" eaLnBrk="0" hangingPunct="0">
              <a:defRPr>
                <a:solidFill>
                  <a:schemeClr val="tx1"/>
                </a:solidFill>
                <a:latin typeface="Arial" panose="020B0604020202020204" pitchFamily="34" charset="0"/>
                <a:cs typeface="Arial" panose="020B0604020202020204" pitchFamily="34" charset="0"/>
              </a:defRPr>
            </a:lvl4pPr>
            <a:lvl5pPr marL="1458182" indent="-162020" eaLnBrk="0" hangingPunct="0">
              <a:defRPr>
                <a:solidFill>
                  <a:schemeClr val="tx1"/>
                </a:solidFill>
                <a:latin typeface="Arial" panose="020B0604020202020204" pitchFamily="34" charset="0"/>
                <a:cs typeface="Arial" panose="020B0604020202020204" pitchFamily="34" charset="0"/>
              </a:defRPr>
            </a:lvl5pPr>
            <a:lvl6pPr marL="178222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10626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3030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75434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0BD1CF-4098-4558-834C-752B2F2CE787}" type="slidenum">
              <a:rPr lang="en-AU" altLang="en-US" sz="1400">
                <a:solidFill>
                  <a:srgbClr val="000000"/>
                </a:solidFill>
              </a:rPr>
              <a:pPr eaLnBrk="1" hangingPunct="1"/>
              <a:t>35</a:t>
            </a:fld>
            <a:endParaRPr lang="en-AU" altLang="en-US" sz="1400" dirty="0">
              <a:solidFill>
                <a:srgbClr val="000000"/>
              </a:solidFill>
            </a:endParaRPr>
          </a:p>
        </p:txBody>
      </p:sp>
      <p:cxnSp>
        <p:nvCxnSpPr>
          <p:cNvPr id="5"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21553348"/>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Working with young people from diverse backgrounds </a:t>
            </a:r>
          </a:p>
        </p:txBody>
      </p:sp>
      <p:sp>
        <p:nvSpPr>
          <p:cNvPr id="3" name="Content Placeholder 2"/>
          <p:cNvSpPr>
            <a:spLocks noGrp="1"/>
          </p:cNvSpPr>
          <p:nvPr>
            <p:ph idx="1"/>
          </p:nvPr>
        </p:nvSpPr>
        <p:spPr>
          <a:xfrm>
            <a:off x="576264" y="1513483"/>
            <a:ext cx="7559674" cy="3962400"/>
          </a:xfrm>
        </p:spPr>
        <p:txBody>
          <a:bodyPr>
            <a:noAutofit/>
          </a:bodyPr>
          <a:lstStyle/>
          <a:p>
            <a:r>
              <a:rPr lang="en-AU" dirty="0"/>
              <a:t>Enhance protective factors e.g. collectivism </a:t>
            </a:r>
          </a:p>
          <a:p>
            <a:r>
              <a:rPr lang="en-AU" dirty="0"/>
              <a:t>Assist them to negotiate both cultures, build self esteem and supportive relationships</a:t>
            </a:r>
          </a:p>
          <a:p>
            <a:r>
              <a:rPr lang="en-AU" dirty="0"/>
              <a:t>Minimise the risk factors e.g. isolation, shame, discrimination and migration stressors</a:t>
            </a:r>
          </a:p>
          <a:p>
            <a:r>
              <a:rPr lang="en-AU" dirty="0"/>
              <a:t>Ask how </a:t>
            </a:r>
            <a:r>
              <a:rPr lang="en-AU" i="1" dirty="0"/>
              <a:t>they define </a:t>
            </a:r>
            <a:r>
              <a:rPr lang="en-AU" dirty="0"/>
              <a:t>their own identity in different contexts – don’t assume</a:t>
            </a:r>
          </a:p>
          <a:p>
            <a:r>
              <a:rPr lang="en-AU" dirty="0"/>
              <a:t>Offer support/services - let young people and families decide how they want to proceed</a:t>
            </a:r>
          </a:p>
        </p:txBody>
      </p:sp>
      <p:cxnSp>
        <p:nvCxnSpPr>
          <p:cNvPr id="4"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5" name="Slide Number Placeholder 3"/>
          <p:cNvSpPr txBox="1">
            <a:spLocks/>
          </p:cNvSpPr>
          <p:nvPr/>
        </p:nvSpPr>
        <p:spPr>
          <a:xfrm>
            <a:off x="6119760" y="5977980"/>
            <a:ext cx="2016178" cy="345030"/>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0EE8FC7F-9468-4E8E-9A82-1126DBC51A89}" type="slidenum">
              <a:rPr lang="en-US" sz="1400" smtClean="0">
                <a:solidFill>
                  <a:srgbClr val="000000"/>
                </a:solidFill>
                <a:latin typeface="+mj-lt"/>
              </a:rPr>
              <a:t>36</a:t>
            </a:fld>
            <a:endParaRPr lang="en-US" sz="1400" dirty="0">
              <a:solidFill>
                <a:srgbClr val="000000"/>
              </a:solidFill>
              <a:latin typeface="+mj-lt"/>
            </a:endParaRPr>
          </a:p>
        </p:txBody>
      </p:sp>
    </p:spTree>
    <p:extLst>
      <p:ext uri="{BB962C8B-B14F-4D97-AF65-F5344CB8AC3E}">
        <p14:creationId xmlns:p14="http://schemas.microsoft.com/office/powerpoint/2010/main" val="3983453810"/>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Autofit/>
          </a:bodyPr>
          <a:lstStyle/>
          <a:p>
            <a:r>
              <a:rPr lang="en-US" altLang="en-US" sz="3024" dirty="0"/>
              <a:t>Culturally sensitive approach – ask </a:t>
            </a:r>
          </a:p>
        </p:txBody>
      </p:sp>
      <p:sp>
        <p:nvSpPr>
          <p:cNvPr id="20483" name="Rectangle 3"/>
          <p:cNvSpPr>
            <a:spLocks noGrp="1" noChangeArrowheads="1"/>
          </p:cNvSpPr>
          <p:nvPr>
            <p:ph idx="1"/>
          </p:nvPr>
        </p:nvSpPr>
        <p:spPr>
          <a:xfrm>
            <a:off x="576264" y="1741490"/>
            <a:ext cx="7559674" cy="3228379"/>
          </a:xfrm>
        </p:spPr>
        <p:txBody>
          <a:bodyPr>
            <a:normAutofit lnSpcReduction="10000"/>
          </a:bodyPr>
          <a:lstStyle/>
          <a:p>
            <a:pPr>
              <a:spcBef>
                <a:spcPts val="1200"/>
              </a:spcBef>
              <a:spcAft>
                <a:spcPts val="0"/>
              </a:spcAft>
            </a:pPr>
            <a:r>
              <a:rPr lang="en-US" altLang="en-US" dirty="0"/>
              <a:t>How does the young person view themselves within the context of their culture/family?</a:t>
            </a:r>
          </a:p>
          <a:p>
            <a:pPr marL="0" indent="0">
              <a:spcBef>
                <a:spcPts val="1200"/>
              </a:spcBef>
              <a:spcAft>
                <a:spcPts val="0"/>
              </a:spcAft>
              <a:buNone/>
            </a:pPr>
            <a:r>
              <a:rPr lang="en-US" altLang="en-US" dirty="0"/>
              <a:t> </a:t>
            </a:r>
          </a:p>
          <a:p>
            <a:pPr>
              <a:spcBef>
                <a:spcPts val="1200"/>
              </a:spcBef>
              <a:spcAft>
                <a:spcPts val="0"/>
              </a:spcAft>
            </a:pPr>
            <a:r>
              <a:rPr lang="en-US" altLang="en-US" dirty="0"/>
              <a:t>In which ways do they follow/not follow the norms of their culture/family?</a:t>
            </a:r>
          </a:p>
          <a:p>
            <a:pPr marL="0" indent="0">
              <a:spcBef>
                <a:spcPts val="1200"/>
              </a:spcBef>
              <a:spcAft>
                <a:spcPts val="0"/>
              </a:spcAft>
              <a:buNone/>
            </a:pPr>
            <a:endParaRPr lang="en-US" altLang="en-US" dirty="0"/>
          </a:p>
          <a:p>
            <a:pPr>
              <a:spcBef>
                <a:spcPts val="1200"/>
              </a:spcBef>
              <a:spcAft>
                <a:spcPts val="0"/>
              </a:spcAft>
            </a:pPr>
            <a:r>
              <a:rPr lang="en-US" altLang="en-US" dirty="0"/>
              <a:t>What has changed since they became an adolescent? Are they treated differently by parents, </a:t>
            </a:r>
            <a:r>
              <a:rPr lang="en-US" altLang="en-US" dirty="0" smtClean="0"/>
              <a:t>siblings, </a:t>
            </a:r>
            <a:r>
              <a:rPr lang="en-US" altLang="en-US" dirty="0"/>
              <a:t>relatives?</a:t>
            </a:r>
            <a:endParaRPr lang="en-US" altLang="en-US" i="1" dirty="0"/>
          </a:p>
        </p:txBody>
      </p:sp>
      <p:sp>
        <p:nvSpPr>
          <p:cNvPr id="20484" name="Slide Number Placeholder 3"/>
          <p:cNvSpPr>
            <a:spLocks noGrp="1"/>
          </p:cNvSpPr>
          <p:nvPr>
            <p:ph type="sldNum" sz="quarter" idx="4294967295"/>
          </p:nvPr>
        </p:nvSpPr>
        <p:spPr>
          <a:xfrm>
            <a:off x="6624638" y="5992813"/>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26566" indent="-202526" eaLnBrk="0" hangingPunct="0">
              <a:defRPr>
                <a:solidFill>
                  <a:schemeClr val="tx1"/>
                </a:solidFill>
                <a:latin typeface="Arial" panose="020B0604020202020204" pitchFamily="34" charset="0"/>
                <a:cs typeface="Arial" panose="020B0604020202020204" pitchFamily="34" charset="0"/>
              </a:defRPr>
            </a:lvl2pPr>
            <a:lvl3pPr marL="810101" indent="-162020" eaLnBrk="0" hangingPunct="0">
              <a:defRPr>
                <a:solidFill>
                  <a:schemeClr val="tx1"/>
                </a:solidFill>
                <a:latin typeface="Arial" panose="020B0604020202020204" pitchFamily="34" charset="0"/>
                <a:cs typeface="Arial" panose="020B0604020202020204" pitchFamily="34" charset="0"/>
              </a:defRPr>
            </a:lvl3pPr>
            <a:lvl4pPr marL="1134142" indent="-162020" eaLnBrk="0" hangingPunct="0">
              <a:defRPr>
                <a:solidFill>
                  <a:schemeClr val="tx1"/>
                </a:solidFill>
                <a:latin typeface="Arial" panose="020B0604020202020204" pitchFamily="34" charset="0"/>
                <a:cs typeface="Arial" panose="020B0604020202020204" pitchFamily="34" charset="0"/>
              </a:defRPr>
            </a:lvl4pPr>
            <a:lvl5pPr marL="1458182" indent="-162020" eaLnBrk="0" hangingPunct="0">
              <a:defRPr>
                <a:solidFill>
                  <a:schemeClr val="tx1"/>
                </a:solidFill>
                <a:latin typeface="Arial" panose="020B0604020202020204" pitchFamily="34" charset="0"/>
                <a:cs typeface="Arial" panose="020B0604020202020204" pitchFamily="34" charset="0"/>
              </a:defRPr>
            </a:lvl5pPr>
            <a:lvl6pPr marL="178222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10626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3030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75434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F7D4D8-CCCA-40E6-8853-8E4349DBE03A}" type="slidenum">
              <a:rPr lang="en-US" altLang="en-US" sz="1400">
                <a:solidFill>
                  <a:srgbClr val="000000"/>
                </a:solidFill>
              </a:rPr>
              <a:pPr eaLnBrk="1" hangingPunct="1"/>
              <a:t>37</a:t>
            </a:fld>
            <a:endParaRPr lang="en-US" altLang="en-US" sz="1400" dirty="0">
              <a:solidFill>
                <a:srgbClr val="000000"/>
              </a:solidFill>
            </a:endParaRPr>
          </a:p>
        </p:txBody>
      </p:sp>
      <p:cxnSp>
        <p:nvCxnSpPr>
          <p:cNvPr id="5"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18929810"/>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80" y="1153444"/>
            <a:ext cx="7561263" cy="1580381"/>
          </a:xfrm>
        </p:spPr>
        <p:txBody>
          <a:bodyPr>
            <a:normAutofit fontScale="90000"/>
          </a:bodyPr>
          <a:lstStyle/>
          <a:p>
            <a:r>
              <a:rPr lang="en-AU" sz="2930" b="1" dirty="0"/>
              <a:t/>
            </a:r>
            <a:br>
              <a:rPr lang="en-AU" sz="2930" b="1" dirty="0"/>
            </a:br>
            <a:r>
              <a:rPr lang="en-AU" sz="3300" dirty="0"/>
              <a:t>Module 4. Confidentiality and medico-legal dilemmas (60 min)</a:t>
            </a:r>
            <a:r>
              <a:rPr lang="en-AU" b="1" dirty="0"/>
              <a:t/>
            </a:r>
            <a:br>
              <a:rPr lang="en-AU" b="1" dirty="0"/>
            </a:br>
            <a:endParaRPr lang="en-AU" dirty="0"/>
          </a:p>
        </p:txBody>
      </p:sp>
      <p:sp>
        <p:nvSpPr>
          <p:cNvPr id="3" name="Content Placeholder 2"/>
          <p:cNvSpPr>
            <a:spLocks noGrp="1"/>
          </p:cNvSpPr>
          <p:nvPr>
            <p:ph idx="1"/>
          </p:nvPr>
        </p:nvSpPr>
        <p:spPr>
          <a:xfrm>
            <a:off x="359253" y="4537818"/>
            <a:ext cx="7776685" cy="1735783"/>
          </a:xfrm>
        </p:spPr>
        <p:txBody>
          <a:bodyPr>
            <a:noAutofit/>
          </a:bodyPr>
          <a:lstStyle/>
          <a:p>
            <a:pPr marL="92075" indent="0">
              <a:spcBef>
                <a:spcPts val="1200"/>
              </a:spcBef>
              <a:buNone/>
            </a:pPr>
            <a:r>
              <a:rPr lang="en-AU" altLang="zh-CN" sz="1800" b="1" u="sng" dirty="0">
                <a:ea typeface="SimSun" panose="02010600030101010101" pitchFamily="2" charset="-122"/>
              </a:rPr>
              <a:t>General information only - not advice!  </a:t>
            </a:r>
          </a:p>
          <a:p>
            <a:pPr>
              <a:spcBef>
                <a:spcPts val="1200"/>
              </a:spcBef>
              <a:buFont typeface="Arial" panose="020B0604020202020204" pitchFamily="34" charset="0"/>
              <a:buChar char="-"/>
            </a:pPr>
            <a:r>
              <a:rPr lang="en-AU" altLang="en-US" sz="1800" i="1" dirty="0"/>
              <a:t>Seek medico-legal advice for specific cases</a:t>
            </a:r>
          </a:p>
          <a:p>
            <a:pPr>
              <a:spcBef>
                <a:spcPts val="1200"/>
              </a:spcBef>
              <a:buFont typeface="Arial" panose="020B0604020202020204" pitchFamily="34" charset="0"/>
              <a:buChar char="-"/>
            </a:pPr>
            <a:r>
              <a:rPr lang="en-AU" altLang="en-US" sz="1800" i="1" dirty="0"/>
              <a:t>Follow NSW Health policies and guidelines </a:t>
            </a:r>
          </a:p>
          <a:p>
            <a:pPr marL="92075" indent="0">
              <a:lnSpc>
                <a:spcPct val="80000"/>
              </a:lnSpc>
              <a:buNone/>
            </a:pPr>
            <a:r>
              <a:rPr lang="en-AU" altLang="en-US" sz="1400" i="1" dirty="0"/>
              <a:t>Ref: YHRK Sections 3.1 + 3.5 </a:t>
            </a:r>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j-lt"/>
              </a:rPr>
              <a:pPr/>
              <a:t>38</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259360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91" t="5342" r="17013" b="9172"/>
          <a:stretch/>
        </p:blipFill>
        <p:spPr bwMode="auto">
          <a:xfrm>
            <a:off x="5040462" y="2539542"/>
            <a:ext cx="3215201" cy="286237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966601"/>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75343" y="217341"/>
            <a:ext cx="7776685" cy="807051"/>
          </a:xfrm>
        </p:spPr>
        <p:txBody>
          <a:bodyPr>
            <a:normAutofit/>
          </a:bodyPr>
          <a:lstStyle/>
          <a:p>
            <a:pPr eaLnBrk="1" hangingPunct="1"/>
            <a:r>
              <a:rPr lang="en-US" altLang="en-US" dirty="0"/>
              <a:t>Training day – overview </a:t>
            </a:r>
          </a:p>
        </p:txBody>
      </p:sp>
      <p:sp>
        <p:nvSpPr>
          <p:cNvPr id="194563" name="Rectangle 3"/>
          <p:cNvSpPr>
            <a:spLocks noGrp="1" noChangeArrowheads="1"/>
          </p:cNvSpPr>
          <p:nvPr>
            <p:ph idx="1"/>
          </p:nvPr>
        </p:nvSpPr>
        <p:spPr>
          <a:xfrm>
            <a:off x="359942" y="1153445"/>
            <a:ext cx="7776685" cy="4854477"/>
          </a:xfrm>
        </p:spPr>
        <p:txBody>
          <a:bodyPr>
            <a:normAutofit fontScale="32500" lnSpcReduction="20000"/>
          </a:bodyPr>
          <a:lstStyle/>
          <a:p>
            <a:pPr eaLnBrk="1" hangingPunct="1">
              <a:buFontTx/>
              <a:buNone/>
              <a:defRPr/>
            </a:pPr>
            <a:endParaRPr lang="en-US" sz="1008" dirty="0"/>
          </a:p>
          <a:p>
            <a:pPr marL="384053" indent="-384053">
              <a:buFont typeface="+mj-lt"/>
              <a:buAutoNum type="arabicPeriod"/>
              <a:defRPr/>
            </a:pPr>
            <a:r>
              <a:rPr lang="en-US" sz="6200" dirty="0"/>
              <a:t>Understanding young people’s development and health needs</a:t>
            </a:r>
          </a:p>
          <a:p>
            <a:pPr marL="384053" indent="-384053">
              <a:buFont typeface="+mj-lt"/>
              <a:buAutoNum type="arabicPeriod"/>
              <a:defRPr/>
            </a:pPr>
            <a:r>
              <a:rPr lang="en-US" sz="6200" dirty="0"/>
              <a:t>Creating accessible, youth-friendly services </a:t>
            </a:r>
          </a:p>
          <a:p>
            <a:pPr marL="384053" indent="-384053">
              <a:buFont typeface="+mj-lt"/>
              <a:buAutoNum type="arabicPeriod"/>
              <a:defRPr/>
            </a:pPr>
            <a:r>
              <a:rPr lang="en-US" sz="6200" dirty="0"/>
              <a:t>Responding to diversity </a:t>
            </a:r>
          </a:p>
          <a:p>
            <a:pPr marL="384053" indent="-384053">
              <a:buFont typeface="+mj-lt"/>
              <a:buAutoNum type="arabicPeriod"/>
              <a:defRPr/>
            </a:pPr>
            <a:r>
              <a:rPr lang="en-US" sz="6200" dirty="0"/>
              <a:t>Confidentiality and medico-legal dilemmas </a:t>
            </a:r>
          </a:p>
          <a:p>
            <a:pPr marL="384053" indent="-384053">
              <a:buFont typeface="+mj-lt"/>
              <a:buAutoNum type="arabicPeriod"/>
              <a:defRPr/>
            </a:pPr>
            <a:r>
              <a:rPr lang="en-US" sz="6200" dirty="0"/>
              <a:t>Engaging the young person to conduct a </a:t>
            </a:r>
            <a:r>
              <a:rPr lang="en-US" sz="6200" dirty="0" smtClean="0"/>
              <a:t>HEEADSSS assessment</a:t>
            </a:r>
            <a:endParaRPr lang="en-US" sz="6200" dirty="0"/>
          </a:p>
          <a:p>
            <a:pPr marL="384053" indent="-384053">
              <a:buFont typeface="+mj-lt"/>
              <a:buAutoNum type="arabicPeriod"/>
              <a:defRPr/>
            </a:pPr>
            <a:r>
              <a:rPr lang="en-US" sz="6200" dirty="0"/>
              <a:t>Conducting a HEEADSSS psychosocial risk assessment </a:t>
            </a:r>
          </a:p>
          <a:p>
            <a:pPr marL="384053" indent="-384053">
              <a:buFont typeface="+mj-lt"/>
              <a:buAutoNum type="arabicPeriod"/>
              <a:defRPr/>
            </a:pPr>
            <a:r>
              <a:rPr lang="en-US" sz="6200" dirty="0"/>
              <a:t>Developing a plan to manage risks  </a:t>
            </a:r>
          </a:p>
          <a:p>
            <a:pPr marL="384053" indent="-384053">
              <a:buFont typeface="+mj-lt"/>
              <a:buAutoNum type="arabicPeriod"/>
              <a:defRPr/>
            </a:pPr>
            <a:r>
              <a:rPr lang="en-US" sz="6200" dirty="0"/>
              <a:t>Navigating local service referral </a:t>
            </a:r>
            <a:r>
              <a:rPr lang="en-US" sz="6200" dirty="0" smtClean="0"/>
              <a:t>networks/Your </a:t>
            </a:r>
            <a:r>
              <a:rPr lang="en-US" sz="6200" dirty="0"/>
              <a:t>action planning </a:t>
            </a:r>
          </a:p>
          <a:p>
            <a:pPr eaLnBrk="1" hangingPunct="1">
              <a:defRPr/>
            </a:pPr>
            <a:endParaRPr lang="en-US" sz="2016" b="1" dirty="0"/>
          </a:p>
        </p:txBody>
      </p:sp>
      <p:sp>
        <p:nvSpPr>
          <p:cNvPr id="16386"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88">
                <a:solidFill>
                  <a:srgbClr val="000066"/>
                </a:solidFill>
                <a:latin typeface="Trebuchet MS" panose="020B0603020202020204" pitchFamily="34" charset="0"/>
              </a:defRPr>
            </a:lvl1pPr>
            <a:lvl2pPr marL="624086" indent="-240033">
              <a:spcBef>
                <a:spcPct val="20000"/>
              </a:spcBef>
              <a:buChar char="–"/>
              <a:defRPr sz="2352">
                <a:solidFill>
                  <a:srgbClr val="000066"/>
                </a:solidFill>
                <a:latin typeface="Trebuchet MS" panose="020B0603020202020204" pitchFamily="34" charset="0"/>
              </a:defRPr>
            </a:lvl2pPr>
            <a:lvl3pPr marL="960132" indent="-192027">
              <a:spcBef>
                <a:spcPct val="20000"/>
              </a:spcBef>
              <a:buChar char="•"/>
              <a:defRPr sz="2016">
                <a:solidFill>
                  <a:srgbClr val="000066"/>
                </a:solidFill>
                <a:latin typeface="Trebuchet MS" panose="020B0603020202020204" pitchFamily="34" charset="0"/>
              </a:defRPr>
            </a:lvl3pPr>
            <a:lvl4pPr marL="1344185" indent="-192027">
              <a:spcBef>
                <a:spcPct val="20000"/>
              </a:spcBef>
              <a:buChar char="–"/>
              <a:defRPr sz="1680">
                <a:solidFill>
                  <a:srgbClr val="000066"/>
                </a:solidFill>
                <a:latin typeface="Trebuchet MS" panose="020B0603020202020204" pitchFamily="34" charset="0"/>
              </a:defRPr>
            </a:lvl4pPr>
            <a:lvl5pPr marL="1728238" indent="-192027">
              <a:spcBef>
                <a:spcPct val="20000"/>
              </a:spcBef>
              <a:buChar char="»"/>
              <a:defRPr sz="1680">
                <a:solidFill>
                  <a:srgbClr val="000066"/>
                </a:solidFill>
                <a:latin typeface="Trebuchet MS" panose="020B0603020202020204" pitchFamily="34" charset="0"/>
              </a:defRPr>
            </a:lvl5pPr>
            <a:lvl6pPr marL="2112290" indent="-192027" eaLnBrk="0" fontAlgn="base" hangingPunct="0">
              <a:spcBef>
                <a:spcPct val="20000"/>
              </a:spcBef>
              <a:spcAft>
                <a:spcPct val="0"/>
              </a:spcAft>
              <a:buChar char="»"/>
              <a:defRPr sz="1680">
                <a:solidFill>
                  <a:srgbClr val="000066"/>
                </a:solidFill>
                <a:latin typeface="Trebuchet MS" panose="020B0603020202020204" pitchFamily="34" charset="0"/>
              </a:defRPr>
            </a:lvl6pPr>
            <a:lvl7pPr marL="2496343" indent="-192027" eaLnBrk="0" fontAlgn="base" hangingPunct="0">
              <a:spcBef>
                <a:spcPct val="20000"/>
              </a:spcBef>
              <a:spcAft>
                <a:spcPct val="0"/>
              </a:spcAft>
              <a:buChar char="»"/>
              <a:defRPr sz="1680">
                <a:solidFill>
                  <a:srgbClr val="000066"/>
                </a:solidFill>
                <a:latin typeface="Trebuchet MS" panose="020B0603020202020204" pitchFamily="34" charset="0"/>
              </a:defRPr>
            </a:lvl7pPr>
            <a:lvl8pPr marL="2880396" indent="-192027" eaLnBrk="0" fontAlgn="base" hangingPunct="0">
              <a:spcBef>
                <a:spcPct val="20000"/>
              </a:spcBef>
              <a:spcAft>
                <a:spcPct val="0"/>
              </a:spcAft>
              <a:buChar char="»"/>
              <a:defRPr sz="1680">
                <a:solidFill>
                  <a:srgbClr val="000066"/>
                </a:solidFill>
                <a:latin typeface="Trebuchet MS" panose="020B0603020202020204" pitchFamily="34" charset="0"/>
              </a:defRPr>
            </a:lvl8pPr>
            <a:lvl9pPr marL="3264449" indent="-192027" eaLnBrk="0" fontAlgn="base" hangingPunct="0">
              <a:spcBef>
                <a:spcPct val="20000"/>
              </a:spcBef>
              <a:spcAft>
                <a:spcPct val="0"/>
              </a:spcAft>
              <a:buChar char="»"/>
              <a:defRPr sz="1680">
                <a:solidFill>
                  <a:srgbClr val="000066"/>
                </a:solidFill>
                <a:latin typeface="Trebuchet MS" panose="020B0603020202020204" pitchFamily="34" charset="0"/>
              </a:defRPr>
            </a:lvl9pPr>
          </a:lstStyle>
          <a:p>
            <a:pPr>
              <a:spcBef>
                <a:spcPct val="0"/>
              </a:spcBef>
              <a:buFontTx/>
              <a:buNone/>
            </a:pPr>
            <a:fld id="{FA7B2F42-4427-43F3-A790-8AB0F999BDC9}" type="slidenum">
              <a:rPr lang="en-AU" altLang="en-US" sz="1400">
                <a:solidFill>
                  <a:srgbClr val="000000"/>
                </a:solidFill>
                <a:latin typeface="Arial" panose="020B0604020202020204" pitchFamily="34" charset="0"/>
              </a:rPr>
              <a:pPr>
                <a:spcBef>
                  <a:spcPct val="0"/>
                </a:spcBef>
                <a:buFontTx/>
                <a:buNone/>
              </a:pPr>
              <a:t>3</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22545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59569934"/>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9F34C-8709-4EB9-993A-F1FC391DDC65}"/>
              </a:ext>
            </a:extLst>
          </p:cNvPr>
          <p:cNvSpPr>
            <a:spLocks noGrp="1"/>
          </p:cNvSpPr>
          <p:nvPr>
            <p:ph type="title"/>
          </p:nvPr>
        </p:nvSpPr>
        <p:spPr/>
        <p:txBody>
          <a:bodyPr/>
          <a:lstStyle/>
          <a:p>
            <a:r>
              <a:rPr lang="en-AU" dirty="0"/>
              <a:t>Values continuum </a:t>
            </a:r>
          </a:p>
        </p:txBody>
      </p:sp>
      <p:sp>
        <p:nvSpPr>
          <p:cNvPr id="3" name="Content Placeholder 2">
            <a:extLst>
              <a:ext uri="{FF2B5EF4-FFF2-40B4-BE49-F238E27FC236}">
                <a16:creationId xmlns:a16="http://schemas.microsoft.com/office/drawing/2014/main" xmlns="" id="{256960F4-A002-4C11-8BD2-DFC4BFD8DC07}"/>
              </a:ext>
            </a:extLst>
          </p:cNvPr>
          <p:cNvSpPr>
            <a:spLocks noGrp="1"/>
          </p:cNvSpPr>
          <p:nvPr>
            <p:ph idx="1"/>
          </p:nvPr>
        </p:nvSpPr>
        <p:spPr/>
        <p:txBody>
          <a:bodyPr/>
          <a:lstStyle/>
          <a:p>
            <a:pPr marL="0" indent="0">
              <a:buNone/>
            </a:pPr>
            <a:r>
              <a:rPr lang="en-AU" dirty="0"/>
              <a:t>Do you ….  </a:t>
            </a:r>
            <a:endParaRPr lang="en-AU" dirty="0" smtClean="0"/>
          </a:p>
          <a:p>
            <a:pPr marL="0" indent="0">
              <a:buNone/>
            </a:pPr>
            <a:r>
              <a:rPr lang="en-AU" sz="3200" b="1" dirty="0" smtClean="0">
                <a:solidFill>
                  <a:srgbClr val="339933"/>
                </a:solidFill>
              </a:rPr>
              <a:t> Agree</a:t>
            </a:r>
            <a:r>
              <a:rPr lang="en-AU" sz="4000" b="1" dirty="0" smtClean="0">
                <a:solidFill>
                  <a:srgbClr val="339933"/>
                </a:solidFill>
                <a:sym typeface="Wingdings"/>
              </a:rPr>
              <a:t></a:t>
            </a:r>
            <a:r>
              <a:rPr lang="en-AU" sz="3200" b="1" dirty="0" smtClean="0">
                <a:solidFill>
                  <a:srgbClr val="339933"/>
                </a:solidFill>
              </a:rPr>
              <a:t> </a:t>
            </a:r>
            <a:r>
              <a:rPr lang="en-AU" sz="3200" b="1" dirty="0" smtClean="0"/>
              <a:t>                                </a:t>
            </a:r>
            <a:r>
              <a:rPr lang="en-AU" sz="3200" b="1" dirty="0" smtClean="0">
                <a:solidFill>
                  <a:srgbClr val="C00000"/>
                </a:solidFill>
                <a:sym typeface="Wingdings" panose="05000000000000000000" pitchFamily="2" charset="2"/>
              </a:rPr>
              <a:t>Disagree</a:t>
            </a:r>
            <a:r>
              <a:rPr lang="en-AU" sz="4000" b="1" dirty="0" smtClean="0">
                <a:solidFill>
                  <a:srgbClr val="C00000"/>
                </a:solidFill>
                <a:sym typeface="Wingdings"/>
              </a:rPr>
              <a:t></a:t>
            </a:r>
            <a:r>
              <a:rPr lang="en-AU" sz="3200" b="1" dirty="0" smtClean="0">
                <a:sym typeface="Wingdings" panose="05000000000000000000" pitchFamily="2" charset="2"/>
              </a:rPr>
              <a:t> </a:t>
            </a:r>
            <a:endParaRPr lang="en-AU" b="1" dirty="0"/>
          </a:p>
        </p:txBody>
      </p:sp>
      <p:sp>
        <p:nvSpPr>
          <p:cNvPr id="4" name="Slide Number Placeholder 3">
            <a:extLst>
              <a:ext uri="{FF2B5EF4-FFF2-40B4-BE49-F238E27FC236}">
                <a16:creationId xmlns:a16="http://schemas.microsoft.com/office/drawing/2014/main" xmlns="" id="{4DDC6C3C-9BFF-426A-830E-1303026951D6}"/>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39</a:t>
            </a:fld>
            <a:endParaRPr lang="en-US" sz="1400" dirty="0">
              <a:solidFill>
                <a:srgbClr val="000000"/>
              </a:solidFill>
              <a:latin typeface="+mj-lt"/>
            </a:endParaRPr>
          </a:p>
        </p:txBody>
      </p:sp>
      <p:sp>
        <p:nvSpPr>
          <p:cNvPr id="5" name="Left-Right Arrow 4"/>
          <p:cNvSpPr/>
          <p:nvPr/>
        </p:nvSpPr>
        <p:spPr bwMode="auto">
          <a:xfrm>
            <a:off x="2088133" y="4249787"/>
            <a:ext cx="3672408" cy="144016"/>
          </a:xfrm>
          <a:prstGeom prst="leftRightArrow">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Times New Roman" pitchFamily="20" charset="0"/>
            </a:endParaRPr>
          </a:p>
        </p:txBody>
      </p:sp>
      <p:sp>
        <p:nvSpPr>
          <p:cNvPr id="7" name="Left-Right Arrow 6"/>
          <p:cNvSpPr/>
          <p:nvPr/>
        </p:nvSpPr>
        <p:spPr bwMode="auto">
          <a:xfrm>
            <a:off x="791989" y="3241675"/>
            <a:ext cx="7200800" cy="792088"/>
          </a:xfrm>
          <a:prstGeom prst="leftRightArrow">
            <a:avLst/>
          </a:prstGeom>
          <a:solidFill>
            <a:schemeClr val="bg1">
              <a:lumMod val="40000"/>
              <a:lumOff val="60000"/>
            </a:schemeClr>
          </a:solidFill>
          <a:ln w="95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Times New Roman" pitchFamily="20" charset="0"/>
            </a:endParaRPr>
          </a:p>
        </p:txBody>
      </p:sp>
    </p:spTree>
    <p:extLst>
      <p:ext uri="{BB962C8B-B14F-4D97-AF65-F5344CB8AC3E}">
        <p14:creationId xmlns:p14="http://schemas.microsoft.com/office/powerpoint/2010/main" val="273289773"/>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74675" y="87313"/>
            <a:ext cx="7561263" cy="922114"/>
          </a:xfrm>
        </p:spPr>
        <p:txBody>
          <a:bodyPr>
            <a:noAutofit/>
          </a:bodyPr>
          <a:lstStyle/>
          <a:p>
            <a:r>
              <a:rPr lang="en-US" altLang="en-US" dirty="0"/>
              <a:t>Minors (under 18) medico-legal issues</a:t>
            </a:r>
          </a:p>
        </p:txBody>
      </p:sp>
      <p:sp>
        <p:nvSpPr>
          <p:cNvPr id="24579" name="Rectangle 3"/>
          <p:cNvSpPr>
            <a:spLocks noGrp="1" noChangeArrowheads="1"/>
          </p:cNvSpPr>
          <p:nvPr>
            <p:ph idx="1"/>
          </p:nvPr>
        </p:nvSpPr>
        <p:spPr>
          <a:xfrm>
            <a:off x="576264" y="1369467"/>
            <a:ext cx="7559674" cy="4334421"/>
          </a:xfrm>
        </p:spPr>
        <p:txBody>
          <a:bodyPr/>
          <a:lstStyle/>
          <a:p>
            <a:pPr>
              <a:spcBef>
                <a:spcPts val="1200"/>
              </a:spcBef>
            </a:pPr>
            <a:r>
              <a:rPr lang="en-US" altLang="en-US" dirty="0"/>
              <a:t>The law is not clear cut – takes into consideration legal status and adolescence as time of development</a:t>
            </a:r>
          </a:p>
          <a:p>
            <a:pPr>
              <a:spcBef>
                <a:spcPts val="1200"/>
              </a:spcBef>
            </a:pPr>
            <a:r>
              <a:rPr lang="en-AU" altLang="zh-CN" dirty="0">
                <a:ea typeface="SimSun" panose="02010600030101010101" pitchFamily="2" charset="-122"/>
              </a:rPr>
              <a:t>Allows privacy, confidentiality and capacity of a minor to make their own decisions/consent to medical treatment if judged as competent</a:t>
            </a:r>
          </a:p>
          <a:p>
            <a:pPr lvl="0">
              <a:spcBef>
                <a:spcPts val="1200"/>
              </a:spcBef>
            </a:pPr>
            <a:r>
              <a:rPr lang="en-AU" dirty="0"/>
              <a:t>Balanced with the need to protect young people from harm, and the central role of parents/carers</a:t>
            </a:r>
            <a:endParaRPr lang="en-AU" altLang="zh-CN" dirty="0">
              <a:ea typeface="SimSun" panose="02010600030101010101" pitchFamily="2" charset="-122"/>
            </a:endParaRPr>
          </a:p>
          <a:p>
            <a:pPr>
              <a:spcBef>
                <a:spcPts val="1200"/>
              </a:spcBef>
            </a:pPr>
            <a:r>
              <a:rPr lang="en-AU" altLang="zh-CN" dirty="0">
                <a:ea typeface="SimSun" panose="02010600030101010101" pitchFamily="2" charset="-122"/>
              </a:rPr>
              <a:t>Privacy and medical records – access by parents/carers </a:t>
            </a:r>
          </a:p>
          <a:p>
            <a:pPr>
              <a:spcBef>
                <a:spcPts val="1200"/>
              </a:spcBef>
            </a:pPr>
            <a:r>
              <a:rPr lang="en-AU" altLang="zh-CN" dirty="0">
                <a:ea typeface="SimSun" panose="02010600030101010101" pitchFamily="2" charset="-122"/>
              </a:rPr>
              <a:t>Duty – Child Protection and Mandatory Reporting </a:t>
            </a:r>
          </a:p>
        </p:txBody>
      </p:sp>
      <p:sp>
        <p:nvSpPr>
          <p:cNvPr id="24580" name="Slide Number Placeholder 1"/>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02088" indent="-270034" eaLnBrk="0" hangingPunct="0">
              <a:defRPr>
                <a:solidFill>
                  <a:schemeClr val="tx1"/>
                </a:solidFill>
                <a:latin typeface="Arial" panose="020B0604020202020204" pitchFamily="34" charset="0"/>
                <a:cs typeface="Arial" panose="020B0604020202020204" pitchFamily="34" charset="0"/>
              </a:defRPr>
            </a:lvl2pPr>
            <a:lvl3pPr marL="1080135" indent="-216027" eaLnBrk="0" hangingPunct="0">
              <a:defRPr>
                <a:solidFill>
                  <a:schemeClr val="tx1"/>
                </a:solidFill>
                <a:latin typeface="Arial" panose="020B0604020202020204" pitchFamily="34" charset="0"/>
                <a:cs typeface="Arial" panose="020B0604020202020204" pitchFamily="34" charset="0"/>
              </a:defRPr>
            </a:lvl3pPr>
            <a:lvl4pPr marL="1512189" indent="-216027" eaLnBrk="0" hangingPunct="0">
              <a:defRPr>
                <a:solidFill>
                  <a:schemeClr val="tx1"/>
                </a:solidFill>
                <a:latin typeface="Arial" panose="020B0604020202020204" pitchFamily="34" charset="0"/>
                <a:cs typeface="Arial" panose="020B0604020202020204" pitchFamily="34" charset="0"/>
              </a:defRPr>
            </a:lvl4pPr>
            <a:lvl5pPr marL="1944243" indent="-216027" eaLnBrk="0" hangingPunct="0">
              <a:defRPr>
                <a:solidFill>
                  <a:schemeClr val="tx1"/>
                </a:solidFill>
                <a:latin typeface="Arial" panose="020B0604020202020204" pitchFamily="34" charset="0"/>
                <a:cs typeface="Arial" panose="020B0604020202020204" pitchFamily="34" charset="0"/>
              </a:defRPr>
            </a:lvl5pPr>
            <a:lvl6pPr marL="2376297"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08351"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0405"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2459"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4F6346-BF73-4BE3-B2B4-56582E7EEC14}" type="slidenum">
              <a:rPr lang="en-AU" altLang="en-US" sz="1400">
                <a:solidFill>
                  <a:srgbClr val="000000"/>
                </a:solidFill>
              </a:rPr>
              <a:pPr eaLnBrk="1" hangingPunct="1"/>
              <a:t>40</a:t>
            </a:fld>
            <a:endParaRPr lang="en-AU" altLang="en-US" sz="1400" dirty="0">
              <a:solidFill>
                <a:srgbClr val="000000"/>
              </a:solidFill>
            </a:endParaRPr>
          </a:p>
        </p:txBody>
      </p:sp>
      <p:cxnSp>
        <p:nvCxnSpPr>
          <p:cNvPr id="5" name="Straight Connector 3"/>
          <p:cNvCxnSpPr>
            <a:cxnSpLocks noChangeShapeType="1"/>
          </p:cNvCxnSpPr>
          <p:nvPr/>
        </p:nvCxnSpPr>
        <p:spPr bwMode="auto">
          <a:xfrm>
            <a:off x="0"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36775696"/>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70693"/>
            <a:ext cx="7561263" cy="1154112"/>
          </a:xfrm>
        </p:spPr>
        <p:txBody>
          <a:bodyPr>
            <a:normAutofit/>
          </a:bodyPr>
          <a:lstStyle/>
          <a:p>
            <a:r>
              <a:rPr lang="en-AU" dirty="0"/>
              <a:t>Confidentiality and consent </a:t>
            </a:r>
            <a:endParaRPr lang="en-US" dirty="0"/>
          </a:p>
        </p:txBody>
      </p:sp>
      <p:sp>
        <p:nvSpPr>
          <p:cNvPr id="3" name="Content Placeholder 2"/>
          <p:cNvSpPr>
            <a:spLocks noGrp="1"/>
          </p:cNvSpPr>
          <p:nvPr>
            <p:ph sz="half" idx="1"/>
          </p:nvPr>
        </p:nvSpPr>
        <p:spPr>
          <a:xfrm>
            <a:off x="576263" y="1403776"/>
            <a:ext cx="3703637" cy="2701995"/>
          </a:xfrm>
        </p:spPr>
        <p:txBody>
          <a:bodyPr>
            <a:normAutofit fontScale="92500"/>
          </a:bodyPr>
          <a:lstStyle/>
          <a:p>
            <a:pPr eaLnBrk="1" hangingPunct="1"/>
            <a:r>
              <a:rPr lang="en-AU" sz="2100" dirty="0">
                <a:latin typeface="+mj-lt"/>
              </a:rPr>
              <a:t>NSW Health Privacy policy </a:t>
            </a:r>
          </a:p>
          <a:p>
            <a:pPr eaLnBrk="1" hangingPunct="1"/>
            <a:r>
              <a:rPr lang="en-AU" sz="2100" dirty="0">
                <a:latin typeface="+mj-lt"/>
              </a:rPr>
              <a:t>Youth Friendly </a:t>
            </a:r>
            <a:r>
              <a:rPr lang="en-AU" sz="2100" i="1" dirty="0">
                <a:latin typeface="+mj-lt"/>
              </a:rPr>
              <a:t>We Keep It Zipped</a:t>
            </a:r>
            <a:r>
              <a:rPr lang="en-AU" sz="2100" dirty="0">
                <a:latin typeface="+mj-lt"/>
              </a:rPr>
              <a:t> resources</a:t>
            </a:r>
          </a:p>
          <a:p>
            <a:pPr eaLnBrk="1" hangingPunct="1"/>
            <a:r>
              <a:rPr lang="en-AU" sz="2100" dirty="0">
                <a:latin typeface="+mj-lt"/>
              </a:rPr>
              <a:t>Limits to confidentiality – e.g.Chapter16A of </a:t>
            </a:r>
            <a:r>
              <a:rPr lang="en-AU" sz="2100" i="1" dirty="0">
                <a:latin typeface="+mj-lt"/>
              </a:rPr>
              <a:t>Children and Young Persons (Care and Protection) Act</a:t>
            </a:r>
          </a:p>
        </p:txBody>
      </p:sp>
      <p:cxnSp>
        <p:nvCxnSpPr>
          <p:cNvPr id="4" name="Straight Connector 3"/>
          <p:cNvCxnSpPr>
            <a:cxnSpLocks noChangeShapeType="1"/>
          </p:cNvCxnSpPr>
          <p:nvPr/>
        </p:nvCxnSpPr>
        <p:spPr bwMode="auto">
          <a:xfrm>
            <a:off x="0"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5" name="Slide Number Placeholder 3"/>
          <p:cNvSpPr txBox="1">
            <a:spLocks/>
          </p:cNvSpPr>
          <p:nvPr/>
        </p:nvSpPr>
        <p:spPr>
          <a:xfrm>
            <a:off x="6192546" y="6007920"/>
            <a:ext cx="2016178" cy="345030"/>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B17A8EE-1190-4C77-A0E6-B76AB8DE4FCC}" type="slidenum">
              <a:rPr lang="en-US" sz="1400" smtClean="0">
                <a:solidFill>
                  <a:srgbClr val="000000"/>
                </a:solidFill>
                <a:latin typeface="+mj-lt"/>
              </a:rPr>
              <a:t>41</a:t>
            </a:fld>
            <a:endParaRPr lang="en-US" sz="1400" dirty="0">
              <a:solidFill>
                <a:srgbClr val="000000"/>
              </a:solidFill>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316" y="1496314"/>
            <a:ext cx="2478013" cy="3788544"/>
          </a:xfrm>
          <a:prstGeom prst="rect">
            <a:avLst/>
          </a:prstGeom>
          <a:ln>
            <a:noFill/>
          </a:ln>
          <a:effectLst>
            <a:softEdge rad="112500"/>
          </a:effectLst>
        </p:spPr>
      </p:pic>
    </p:spTree>
    <p:extLst>
      <p:ext uri="{BB962C8B-B14F-4D97-AF65-F5344CB8AC3E}">
        <p14:creationId xmlns:p14="http://schemas.microsoft.com/office/powerpoint/2010/main" val="863044299"/>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74675" y="87313"/>
            <a:ext cx="7561263" cy="994122"/>
          </a:xfrm>
        </p:spPr>
        <p:txBody>
          <a:bodyPr/>
          <a:lstStyle/>
          <a:p>
            <a:pPr eaLnBrk="1" hangingPunct="1"/>
            <a:r>
              <a:rPr lang="en-AU" dirty="0"/>
              <a:t>Principles guiding confidentiality</a:t>
            </a:r>
          </a:p>
        </p:txBody>
      </p:sp>
      <p:sp>
        <p:nvSpPr>
          <p:cNvPr id="10244" name="Rectangle 3"/>
          <p:cNvSpPr>
            <a:spLocks noGrp="1" noChangeArrowheads="1"/>
          </p:cNvSpPr>
          <p:nvPr>
            <p:ph idx="1"/>
          </p:nvPr>
        </p:nvSpPr>
        <p:spPr>
          <a:xfrm>
            <a:off x="576264" y="1297459"/>
            <a:ext cx="7559674" cy="4032448"/>
          </a:xfrm>
        </p:spPr>
        <p:txBody>
          <a:bodyPr>
            <a:normAutofit/>
          </a:bodyPr>
          <a:lstStyle/>
          <a:p>
            <a:pPr eaLnBrk="1" hangingPunct="1">
              <a:spcBef>
                <a:spcPts val="1200"/>
              </a:spcBef>
            </a:pPr>
            <a:r>
              <a:rPr lang="en-AU" dirty="0"/>
              <a:t>Confidentiality is key concern of young people</a:t>
            </a:r>
          </a:p>
          <a:p>
            <a:pPr eaLnBrk="1" hangingPunct="1">
              <a:spcBef>
                <a:spcPts val="1200"/>
              </a:spcBef>
            </a:pPr>
            <a:r>
              <a:rPr lang="en-AU" dirty="0"/>
              <a:t>Reluctant to discuss risky behaviours / sensitive issues without assurance of confidentiality</a:t>
            </a:r>
          </a:p>
          <a:p>
            <a:pPr eaLnBrk="1" hangingPunct="1">
              <a:spcBef>
                <a:spcPts val="1200"/>
              </a:spcBef>
            </a:pPr>
            <a:r>
              <a:rPr lang="en-AU" dirty="0"/>
              <a:t>Need to </a:t>
            </a:r>
            <a:r>
              <a:rPr lang="en-AU" dirty="0" smtClean="0"/>
              <a:t>advise </a:t>
            </a:r>
            <a:r>
              <a:rPr lang="en-AU" dirty="0"/>
              <a:t>– when you have a duty to share or report </a:t>
            </a:r>
          </a:p>
          <a:p>
            <a:pPr>
              <a:spcBef>
                <a:spcPts val="1200"/>
              </a:spcBef>
            </a:pPr>
            <a:r>
              <a:rPr lang="en-AU" dirty="0"/>
              <a:t>Duty of care – exemptions to confidentiality </a:t>
            </a:r>
            <a:r>
              <a:rPr lang="en-AU" dirty="0" smtClean="0"/>
              <a:t>where:</a:t>
            </a:r>
            <a:endParaRPr lang="en-AU" dirty="0"/>
          </a:p>
          <a:p>
            <a:pPr marL="361950" lvl="1" indent="0">
              <a:spcBef>
                <a:spcPts val="0"/>
              </a:spcBef>
              <a:buNone/>
            </a:pPr>
            <a:endParaRPr lang="en-AU" dirty="0"/>
          </a:p>
          <a:p>
            <a:pPr lvl="1">
              <a:spcBef>
                <a:spcPts val="0"/>
              </a:spcBef>
              <a:buFont typeface="Courier New" panose="02070309020205020404" pitchFamily="49" charset="0"/>
              <a:buChar char="o"/>
            </a:pPr>
            <a:r>
              <a:rPr lang="en-AU" dirty="0"/>
              <a:t>Young person consents to disclosure</a:t>
            </a:r>
          </a:p>
          <a:p>
            <a:pPr lvl="1">
              <a:spcBef>
                <a:spcPts val="0"/>
              </a:spcBef>
              <a:buFont typeface="Courier New" panose="02070309020205020404" pitchFamily="49" charset="0"/>
              <a:buChar char="o"/>
            </a:pPr>
            <a:r>
              <a:rPr lang="en-AU" dirty="0"/>
              <a:t>Practitioner is compelled by law to disclose </a:t>
            </a:r>
          </a:p>
          <a:p>
            <a:pPr lvl="1">
              <a:spcBef>
                <a:spcPts val="0"/>
              </a:spcBef>
              <a:buFont typeface="Courier New" panose="02070309020205020404" pitchFamily="49" charset="0"/>
              <a:buChar char="o"/>
            </a:pPr>
            <a:r>
              <a:rPr lang="en-AU" dirty="0"/>
              <a:t>Exemption is created by legislation</a:t>
            </a:r>
          </a:p>
        </p:txBody>
      </p:sp>
      <p:sp>
        <p:nvSpPr>
          <p:cNvPr id="10242" name="Slide Number Placeholder 5"/>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624086" indent="-240033" eaLnBrk="0" hangingPunct="0">
              <a:defRPr>
                <a:solidFill>
                  <a:schemeClr val="tx1"/>
                </a:solidFill>
                <a:latin typeface="Garamond" pitchFamily="18" charset="0"/>
                <a:cs typeface="Arial" charset="0"/>
              </a:defRPr>
            </a:lvl2pPr>
            <a:lvl3pPr marL="960132" indent="-192027" eaLnBrk="0" hangingPunct="0">
              <a:defRPr>
                <a:solidFill>
                  <a:schemeClr val="tx1"/>
                </a:solidFill>
                <a:latin typeface="Garamond" pitchFamily="18" charset="0"/>
                <a:cs typeface="Arial" charset="0"/>
              </a:defRPr>
            </a:lvl3pPr>
            <a:lvl4pPr marL="1344185" indent="-192027" eaLnBrk="0" hangingPunct="0">
              <a:defRPr>
                <a:solidFill>
                  <a:schemeClr val="tx1"/>
                </a:solidFill>
                <a:latin typeface="Garamond" pitchFamily="18" charset="0"/>
                <a:cs typeface="Arial" charset="0"/>
              </a:defRPr>
            </a:lvl4pPr>
            <a:lvl5pPr marL="1728238" indent="-192027" eaLnBrk="0" hangingPunct="0">
              <a:defRPr>
                <a:solidFill>
                  <a:schemeClr val="tx1"/>
                </a:solidFill>
                <a:latin typeface="Garamond" pitchFamily="18" charset="0"/>
                <a:cs typeface="Arial" charset="0"/>
              </a:defRPr>
            </a:lvl5pPr>
            <a:lvl6pPr marL="2112290" indent="-192027" eaLnBrk="0" fontAlgn="base" hangingPunct="0">
              <a:spcBef>
                <a:spcPct val="0"/>
              </a:spcBef>
              <a:spcAft>
                <a:spcPct val="0"/>
              </a:spcAft>
              <a:defRPr>
                <a:solidFill>
                  <a:schemeClr val="tx1"/>
                </a:solidFill>
                <a:latin typeface="Garamond" pitchFamily="18" charset="0"/>
                <a:cs typeface="Arial" charset="0"/>
              </a:defRPr>
            </a:lvl6pPr>
            <a:lvl7pPr marL="2496343" indent="-192027" eaLnBrk="0" fontAlgn="base" hangingPunct="0">
              <a:spcBef>
                <a:spcPct val="0"/>
              </a:spcBef>
              <a:spcAft>
                <a:spcPct val="0"/>
              </a:spcAft>
              <a:defRPr>
                <a:solidFill>
                  <a:schemeClr val="tx1"/>
                </a:solidFill>
                <a:latin typeface="Garamond" pitchFamily="18" charset="0"/>
                <a:cs typeface="Arial" charset="0"/>
              </a:defRPr>
            </a:lvl7pPr>
            <a:lvl8pPr marL="2880396" indent="-192027" eaLnBrk="0" fontAlgn="base" hangingPunct="0">
              <a:spcBef>
                <a:spcPct val="0"/>
              </a:spcBef>
              <a:spcAft>
                <a:spcPct val="0"/>
              </a:spcAft>
              <a:defRPr>
                <a:solidFill>
                  <a:schemeClr val="tx1"/>
                </a:solidFill>
                <a:latin typeface="Garamond" pitchFamily="18" charset="0"/>
                <a:cs typeface="Arial" charset="0"/>
              </a:defRPr>
            </a:lvl8pPr>
            <a:lvl9pPr marL="3264449" indent="-192027"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8C365CD6-B878-4655-9DD3-E5099CC4CAEC}" type="slidenum">
              <a:rPr lang="en-AU" sz="1400" smtClean="0">
                <a:solidFill>
                  <a:srgbClr val="000000"/>
                </a:solidFill>
                <a:latin typeface="Arial" charset="0"/>
              </a:rPr>
              <a:pPr eaLnBrk="1" hangingPunct="1"/>
              <a:t>42</a:t>
            </a:fld>
            <a:endParaRPr lang="en-AU" sz="1400" dirty="0">
              <a:solidFill>
                <a:srgbClr val="000000"/>
              </a:solidFill>
              <a:latin typeface="Arial" charset="0"/>
            </a:endParaRPr>
          </a:p>
        </p:txBody>
      </p:sp>
      <p:cxnSp>
        <p:nvCxnSpPr>
          <p:cNvPr id="5" name="Straight Connector 3"/>
          <p:cNvCxnSpPr>
            <a:cxnSpLocks noChangeShapeType="1"/>
          </p:cNvCxnSpPr>
          <p:nvPr/>
        </p:nvCxnSpPr>
        <p:spPr bwMode="auto">
          <a:xfrm>
            <a:off x="0"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42484773"/>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en-AU" altLang="en-US" dirty="0"/>
              <a:t>Making a competency assessment - minor</a:t>
            </a:r>
          </a:p>
        </p:txBody>
      </p:sp>
      <p:sp>
        <p:nvSpPr>
          <p:cNvPr id="28675" name="Rectangle 3"/>
          <p:cNvSpPr>
            <a:spLocks noGrp="1" noChangeArrowheads="1"/>
          </p:cNvSpPr>
          <p:nvPr>
            <p:ph idx="1"/>
          </p:nvPr>
        </p:nvSpPr>
        <p:spPr/>
        <p:txBody>
          <a:bodyPr>
            <a:normAutofit/>
          </a:bodyPr>
          <a:lstStyle/>
          <a:p>
            <a:r>
              <a:rPr lang="en-AU" altLang="en-US" dirty="0"/>
              <a:t>Legally competent to </a:t>
            </a:r>
            <a:r>
              <a:rPr lang="en-AU" altLang="en-US" b="1" dirty="0"/>
              <a:t>consent to medical treatment </a:t>
            </a:r>
            <a:r>
              <a:rPr lang="en-AU" altLang="en-US" dirty="0"/>
              <a:t>if they have - </a:t>
            </a:r>
            <a:r>
              <a:rPr lang="en-AU" altLang="en-US" i="1" dirty="0"/>
              <a:t>‘sufficient understanding and intelligence to understand fully what is proposed’ </a:t>
            </a:r>
            <a:r>
              <a:rPr lang="en-AU" altLang="en-US" dirty="0"/>
              <a:t>– </a:t>
            </a:r>
            <a:r>
              <a:rPr lang="en-AU" altLang="en-US" b="1" i="1" dirty="0"/>
              <a:t>Gillick Competence </a:t>
            </a:r>
          </a:p>
          <a:p>
            <a:r>
              <a:rPr lang="en-AU" altLang="en-US" b="1" dirty="0"/>
              <a:t>Assessment</a:t>
            </a:r>
            <a:r>
              <a:rPr lang="en-AU" altLang="en-US" dirty="0"/>
              <a:t> is based on - </a:t>
            </a:r>
            <a:r>
              <a:rPr lang="en-AU" altLang="en-US" i="1" dirty="0"/>
              <a:t>age, maturity, level of independence, seriousness of the treatment, understanding of the treatment and risks, ability to grasp consequences of the decision</a:t>
            </a:r>
            <a:endParaRPr lang="en-AU" altLang="en-US" sz="945" dirty="0"/>
          </a:p>
          <a:p>
            <a:pPr marL="0" indent="0">
              <a:buNone/>
            </a:pPr>
            <a:endParaRPr lang="en-AU" altLang="en-US" sz="2268" dirty="0"/>
          </a:p>
        </p:txBody>
      </p:sp>
      <p:sp>
        <p:nvSpPr>
          <p:cNvPr id="28676" name="Slide Number Placeholder 1"/>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02088" indent="-270034" eaLnBrk="0" hangingPunct="0">
              <a:defRPr>
                <a:solidFill>
                  <a:schemeClr val="tx1"/>
                </a:solidFill>
                <a:latin typeface="Arial" panose="020B0604020202020204" pitchFamily="34" charset="0"/>
                <a:cs typeface="Arial" panose="020B0604020202020204" pitchFamily="34" charset="0"/>
              </a:defRPr>
            </a:lvl2pPr>
            <a:lvl3pPr marL="1080135" indent="-216027" eaLnBrk="0" hangingPunct="0">
              <a:defRPr>
                <a:solidFill>
                  <a:schemeClr val="tx1"/>
                </a:solidFill>
                <a:latin typeface="Arial" panose="020B0604020202020204" pitchFamily="34" charset="0"/>
                <a:cs typeface="Arial" panose="020B0604020202020204" pitchFamily="34" charset="0"/>
              </a:defRPr>
            </a:lvl3pPr>
            <a:lvl4pPr marL="1512189" indent="-216027" eaLnBrk="0" hangingPunct="0">
              <a:defRPr>
                <a:solidFill>
                  <a:schemeClr val="tx1"/>
                </a:solidFill>
                <a:latin typeface="Arial" panose="020B0604020202020204" pitchFamily="34" charset="0"/>
                <a:cs typeface="Arial" panose="020B0604020202020204" pitchFamily="34" charset="0"/>
              </a:defRPr>
            </a:lvl4pPr>
            <a:lvl5pPr marL="1944243" indent="-216027" eaLnBrk="0" hangingPunct="0">
              <a:defRPr>
                <a:solidFill>
                  <a:schemeClr val="tx1"/>
                </a:solidFill>
                <a:latin typeface="Arial" panose="020B0604020202020204" pitchFamily="34" charset="0"/>
                <a:cs typeface="Arial" panose="020B0604020202020204" pitchFamily="34" charset="0"/>
              </a:defRPr>
            </a:lvl5pPr>
            <a:lvl6pPr marL="2376297"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08351"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0405"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2459"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372D25-A21E-4841-AFBB-AB35AA97754B}" type="slidenum">
              <a:rPr lang="en-AU" altLang="en-US" sz="1400">
                <a:solidFill>
                  <a:srgbClr val="000000"/>
                </a:solidFill>
              </a:rPr>
              <a:pPr eaLnBrk="1" hangingPunct="1"/>
              <a:t>43</a:t>
            </a:fld>
            <a:endParaRPr lang="en-AU" altLang="en-US" sz="1400" dirty="0">
              <a:solidFill>
                <a:srgbClr val="000000"/>
              </a:solidFill>
            </a:endParaRPr>
          </a:p>
        </p:txBody>
      </p:sp>
      <p:cxnSp>
        <p:nvCxnSpPr>
          <p:cNvPr id="5"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60429566"/>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215356"/>
            <a:ext cx="7561263" cy="1154112"/>
          </a:xfrm>
        </p:spPr>
        <p:txBody>
          <a:bodyPr>
            <a:normAutofit fontScale="90000"/>
          </a:bodyPr>
          <a:lstStyle/>
          <a:p>
            <a:r>
              <a:rPr lang="en-AU" sz="2552" b="1" dirty="0"/>
              <a:t/>
            </a:r>
            <a:br>
              <a:rPr lang="en-AU" sz="2552" b="1" dirty="0"/>
            </a:br>
            <a:r>
              <a:rPr lang="en-AU" sz="2552" b="1" dirty="0"/>
              <a:t/>
            </a:r>
            <a:br>
              <a:rPr lang="en-AU" sz="2552" b="1" dirty="0"/>
            </a:br>
            <a:r>
              <a:rPr lang="en-AU" sz="2552" b="1" dirty="0"/>
              <a:t/>
            </a:r>
            <a:br>
              <a:rPr lang="en-AU" sz="2552" b="1" dirty="0"/>
            </a:br>
            <a:r>
              <a:rPr lang="en-AU" sz="2552" b="1" dirty="0"/>
              <a:t/>
            </a:r>
            <a:br>
              <a:rPr lang="en-AU" sz="2552" b="1" dirty="0"/>
            </a:br>
            <a:r>
              <a:rPr lang="en-AU" sz="2552" b="1" dirty="0"/>
              <a:t/>
            </a:r>
            <a:br>
              <a:rPr lang="en-AU" sz="2552" b="1" dirty="0"/>
            </a:br>
            <a:r>
              <a:rPr lang="en-AU" sz="2552" b="1" dirty="0"/>
              <a:t/>
            </a:r>
            <a:br>
              <a:rPr lang="en-AU" sz="2552" b="1" dirty="0"/>
            </a:br>
            <a:r>
              <a:rPr lang="en-AU" sz="3300" dirty="0"/>
              <a:t>NSW </a:t>
            </a:r>
            <a:r>
              <a:rPr lang="en-AU" sz="3300" i="1" dirty="0"/>
              <a:t>Children and Young Persons (Care and Protection) Act</a:t>
            </a:r>
            <a:endParaRPr lang="en-AU" dirty="0"/>
          </a:p>
        </p:txBody>
      </p:sp>
      <p:sp>
        <p:nvSpPr>
          <p:cNvPr id="3" name="Content Placeholder 2"/>
          <p:cNvSpPr>
            <a:spLocks noGrp="1"/>
          </p:cNvSpPr>
          <p:nvPr>
            <p:ph idx="1"/>
          </p:nvPr>
        </p:nvSpPr>
        <p:spPr>
          <a:xfrm>
            <a:off x="576264" y="1585493"/>
            <a:ext cx="7559674" cy="4118397"/>
          </a:xfrm>
        </p:spPr>
        <p:txBody>
          <a:bodyPr>
            <a:normAutofit fontScale="92500"/>
          </a:bodyPr>
          <a:lstStyle/>
          <a:p>
            <a:pPr marL="0" indent="0">
              <a:buNone/>
            </a:pPr>
            <a:r>
              <a:rPr lang="en-AU" dirty="0"/>
              <a:t>Provides </a:t>
            </a:r>
          </a:p>
          <a:p>
            <a:r>
              <a:rPr lang="en-AU" dirty="0"/>
              <a:t>Definitions of child (under 16yr), young person (16-17yr) and Risk of Significant Harm</a:t>
            </a:r>
          </a:p>
          <a:p>
            <a:r>
              <a:rPr lang="en-AU" dirty="0"/>
              <a:t>Reporting requirements including for homeless children and young people</a:t>
            </a:r>
          </a:p>
          <a:p>
            <a:r>
              <a:rPr lang="en-AU" dirty="0"/>
              <a:t>Chapter 16A creates a legal mechanism for </a:t>
            </a:r>
            <a:r>
              <a:rPr lang="en-AU" b="1" dirty="0"/>
              <a:t>information sharing </a:t>
            </a:r>
            <a:r>
              <a:rPr lang="en-AU" dirty="0"/>
              <a:t>for child protection purposes </a:t>
            </a:r>
            <a:r>
              <a:rPr lang="en-AU" b="1" dirty="0"/>
              <a:t>between </a:t>
            </a:r>
            <a:r>
              <a:rPr lang="en-AU" b="1" i="1" dirty="0"/>
              <a:t>prescribed bodies </a:t>
            </a:r>
          </a:p>
          <a:p>
            <a:r>
              <a:rPr lang="en-AU" dirty="0"/>
              <a:t>Requires taking </a:t>
            </a:r>
            <a:r>
              <a:rPr lang="en-AU" b="1" dirty="0"/>
              <a:t>reasonable steps to coordinate the provision of services</a:t>
            </a:r>
            <a:r>
              <a:rPr lang="en-AU" dirty="0"/>
              <a:t> to ensure the safety, welfare, or the wellbeing of children</a:t>
            </a:r>
          </a:p>
        </p:txBody>
      </p:sp>
      <p:sp>
        <p:nvSpPr>
          <p:cNvPr id="4" name="Slide Number Placeholder 3"/>
          <p:cNvSpPr>
            <a:spLocks noGrp="1"/>
          </p:cNvSpPr>
          <p:nvPr>
            <p:ph type="sldNum" sz="quarter" idx="4294967295"/>
          </p:nvPr>
        </p:nvSpPr>
        <p:spPr>
          <a:xfrm>
            <a:off x="6624638" y="5978525"/>
            <a:ext cx="2016125" cy="344488"/>
          </a:xfrm>
          <a:prstGeom prst="rect">
            <a:avLst/>
          </a:prstGeom>
        </p:spPr>
        <p:txBody>
          <a:bodyPr/>
          <a:lstStyle/>
          <a:p>
            <a:fld id="{C30D56DB-B213-456B-AF0D-52F7EBD724D4}" type="slidenum">
              <a:rPr lang="en-US" sz="1400" smtClean="0">
                <a:solidFill>
                  <a:srgbClr val="000000"/>
                </a:solidFill>
                <a:latin typeface="+mj-lt"/>
              </a:rPr>
              <a:t>44</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96648942"/>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4675" y="1315"/>
            <a:ext cx="7561263" cy="1154112"/>
          </a:xfrm>
        </p:spPr>
        <p:txBody>
          <a:bodyPr>
            <a:normAutofit/>
          </a:bodyPr>
          <a:lstStyle/>
          <a:p>
            <a:r>
              <a:rPr lang="en-AU" dirty="0"/>
              <a:t>Responding to abuse and neglect</a:t>
            </a:r>
            <a:endParaRPr lang="en-US" dirty="0"/>
          </a:p>
        </p:txBody>
      </p:sp>
      <p:sp>
        <p:nvSpPr>
          <p:cNvPr id="3" name="Content Placeholder 2"/>
          <p:cNvSpPr>
            <a:spLocks noGrp="1"/>
          </p:cNvSpPr>
          <p:nvPr>
            <p:ph idx="1"/>
          </p:nvPr>
        </p:nvSpPr>
        <p:spPr>
          <a:xfrm>
            <a:off x="576264" y="1441477"/>
            <a:ext cx="7559674" cy="4190405"/>
          </a:xfrm>
        </p:spPr>
        <p:txBody>
          <a:bodyPr>
            <a:normAutofit fontScale="92500" lnSpcReduction="10000"/>
          </a:bodyPr>
          <a:lstStyle/>
          <a:p>
            <a:r>
              <a:rPr lang="en-AU" dirty="0">
                <a:latin typeface="+mj-lt"/>
              </a:rPr>
              <a:t>Use the </a:t>
            </a:r>
            <a:r>
              <a:rPr lang="en-AU" b="1" dirty="0">
                <a:latin typeface="+mj-lt"/>
                <a:hlinkClick r:id="rId4"/>
              </a:rPr>
              <a:t>Mandatory Reporter Guide </a:t>
            </a:r>
            <a:r>
              <a:rPr lang="en-AU" b="1" dirty="0">
                <a:latin typeface="+mj-lt"/>
              </a:rPr>
              <a:t>(MRG) – </a:t>
            </a:r>
            <a:r>
              <a:rPr lang="en-AU" b="1" dirty="0">
                <a:latin typeface="+mj-lt"/>
                <a:hlinkClick r:id="rId5"/>
              </a:rPr>
              <a:t>decision </a:t>
            </a:r>
            <a:r>
              <a:rPr lang="en-AU" b="1" dirty="0" smtClean="0">
                <a:latin typeface="+mj-lt"/>
                <a:hlinkClick r:id="rId5"/>
              </a:rPr>
              <a:t>tree</a:t>
            </a:r>
            <a:endParaRPr lang="en-AU" dirty="0">
              <a:latin typeface="+mj-lt"/>
            </a:endParaRPr>
          </a:p>
          <a:p>
            <a:pPr eaLnBrk="1" hangingPunct="1">
              <a:buFont typeface="Wingdings 2" charset="0"/>
              <a:buNone/>
            </a:pPr>
            <a:endParaRPr lang="en-AU" dirty="0">
              <a:latin typeface="+mj-lt"/>
            </a:endParaRPr>
          </a:p>
          <a:p>
            <a:endParaRPr lang="en-AU" dirty="0">
              <a:latin typeface="+mj-lt"/>
            </a:endParaRPr>
          </a:p>
          <a:p>
            <a:pPr marL="0" indent="0">
              <a:buNone/>
            </a:pPr>
            <a:endParaRPr lang="en-AU" dirty="0" smtClean="0">
              <a:latin typeface="+mj-lt"/>
            </a:endParaRPr>
          </a:p>
          <a:p>
            <a:pPr marL="0" indent="0">
              <a:buNone/>
            </a:pPr>
            <a:endParaRPr lang="en-AU" dirty="0" smtClean="0">
              <a:latin typeface="+mj-lt"/>
            </a:endParaRPr>
          </a:p>
          <a:p>
            <a:pPr marL="0" indent="0">
              <a:buNone/>
            </a:pPr>
            <a:endParaRPr lang="en-AU" dirty="0">
              <a:latin typeface="+mj-lt"/>
            </a:endParaRPr>
          </a:p>
          <a:p>
            <a:pPr marL="0" indent="0">
              <a:buNone/>
            </a:pPr>
            <a:endParaRPr lang="en-AU" dirty="0">
              <a:latin typeface="+mj-lt"/>
            </a:endParaRPr>
          </a:p>
          <a:p>
            <a:r>
              <a:rPr lang="en-AU" dirty="0" smtClean="0">
                <a:latin typeface="+mj-lt"/>
              </a:rPr>
              <a:t>Follow </a:t>
            </a:r>
            <a:r>
              <a:rPr lang="en-AU" i="1" dirty="0" smtClean="0">
                <a:latin typeface="+mj-lt"/>
              </a:rPr>
              <a:t>Child </a:t>
            </a:r>
            <a:r>
              <a:rPr lang="en-AU" i="1" dirty="0">
                <a:latin typeface="+mj-lt"/>
              </a:rPr>
              <a:t>Wellbeing and Child Protection Policies and Procedures for NSW Health Workers (</a:t>
            </a:r>
            <a:r>
              <a:rPr lang="en-AU" i="1" dirty="0">
                <a:latin typeface="+mj-lt"/>
                <a:hlinkClick r:id="rId6"/>
              </a:rPr>
              <a:t>PD2013_007</a:t>
            </a:r>
            <a:r>
              <a:rPr lang="en-AU" i="1" dirty="0">
                <a:latin typeface="+mj-lt"/>
              </a:rPr>
              <a:t>)</a:t>
            </a:r>
            <a:endParaRPr lang="en-US" dirty="0">
              <a:latin typeface="+mj-lt"/>
            </a:endParaRPr>
          </a:p>
        </p:txBody>
      </p:sp>
      <p:cxnSp>
        <p:nvCxnSpPr>
          <p:cNvPr id="5" name="Straight Connector 3"/>
          <p:cNvCxnSpPr>
            <a:cxnSpLocks noChangeShapeType="1"/>
          </p:cNvCxnSpPr>
          <p:nvPr/>
        </p:nvCxnSpPr>
        <p:spPr bwMode="auto">
          <a:xfrm>
            <a:off x="71909" y="127273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6" name="Slide Number Placeholder 3"/>
          <p:cNvSpPr txBox="1">
            <a:spLocks/>
          </p:cNvSpPr>
          <p:nvPr/>
        </p:nvSpPr>
        <p:spPr>
          <a:xfrm>
            <a:off x="6192546" y="6007920"/>
            <a:ext cx="2016178" cy="345030"/>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843102EC-7F65-4720-8E31-79F9F7DA396E}" type="slidenum">
              <a:rPr lang="en-US" sz="1400">
                <a:solidFill>
                  <a:srgbClr val="000000"/>
                </a:solidFill>
                <a:latin typeface="+mj-lt"/>
              </a:rPr>
              <a:t>45</a:t>
            </a:fld>
            <a:endParaRPr lang="en-US" sz="1400" dirty="0">
              <a:solidFill>
                <a:srgbClr val="000000"/>
              </a:solidFill>
              <a:latin typeface="+mj-lt"/>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4038" y="1873523"/>
            <a:ext cx="5112567" cy="2875818"/>
          </a:xfrm>
          <a:prstGeom prst="rect">
            <a:avLst/>
          </a:prstGeom>
        </p:spPr>
      </p:pic>
    </p:spTree>
    <p:extLst>
      <p:ext uri="{BB962C8B-B14F-4D97-AF65-F5344CB8AC3E}">
        <p14:creationId xmlns:p14="http://schemas.microsoft.com/office/powerpoint/2010/main" val="3460027480"/>
      </p:ext>
    </p:extLst>
  </p:cSld>
  <p:clrMapOvr>
    <a:overrideClrMapping bg1="dk2" tx1="lt1" bg2="dk1" tx2="lt2" accent1="accent1" accent2="accent2" accent3="accent3" accent4="accent4" accent5="accent5" accent6="accent6" hlink="hlink" folHlink="folHlink"/>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47" y="375346"/>
            <a:ext cx="7561263" cy="994122"/>
          </a:xfrm>
        </p:spPr>
        <p:txBody>
          <a:bodyPr>
            <a:normAutofit/>
          </a:bodyPr>
          <a:lstStyle/>
          <a:p>
            <a:r>
              <a:rPr lang="en-AU" dirty="0" smtClean="0"/>
              <a:t>Child </a:t>
            </a:r>
            <a:r>
              <a:rPr lang="en-AU" dirty="0"/>
              <a:t>w</a:t>
            </a:r>
            <a:r>
              <a:rPr lang="en-AU" dirty="0" smtClean="0"/>
              <a:t>ellbeing and protection  - contacts</a:t>
            </a:r>
            <a:endParaRPr lang="en-US" dirty="0"/>
          </a:p>
        </p:txBody>
      </p:sp>
      <p:sp>
        <p:nvSpPr>
          <p:cNvPr id="3" name="Content Placeholder 2"/>
          <p:cNvSpPr>
            <a:spLocks noGrp="1"/>
          </p:cNvSpPr>
          <p:nvPr>
            <p:ph idx="1"/>
          </p:nvPr>
        </p:nvSpPr>
        <p:spPr>
          <a:xfrm>
            <a:off x="413159" y="1801515"/>
            <a:ext cx="7884294" cy="3962400"/>
          </a:xfrm>
        </p:spPr>
        <p:txBody>
          <a:bodyPr>
            <a:noAutofit/>
          </a:bodyPr>
          <a:lstStyle/>
          <a:p>
            <a:pPr eaLnBrk="1" hangingPunct="1">
              <a:spcBef>
                <a:spcPts val="1200"/>
              </a:spcBef>
            </a:pPr>
            <a:r>
              <a:rPr lang="en-AU" b="1" dirty="0" smtClean="0"/>
              <a:t>NSW Health Child </a:t>
            </a:r>
            <a:r>
              <a:rPr lang="en-AU" b="1" dirty="0"/>
              <a:t>Wellbeing Units and Child Wellbeing Coordinators  </a:t>
            </a:r>
            <a:r>
              <a:rPr lang="en-AU" dirty="0"/>
              <a:t>1300 480 </a:t>
            </a:r>
            <a:r>
              <a:rPr lang="en-AU" dirty="0" smtClean="0"/>
              <a:t>420 </a:t>
            </a:r>
            <a:r>
              <a:rPr lang="en-US" dirty="0" smtClean="0"/>
              <a:t>(8.30am </a:t>
            </a:r>
            <a:r>
              <a:rPr lang="en-US" dirty="0"/>
              <a:t>to 5.00pm, Monday to Friday). After hours leave a message or </a:t>
            </a:r>
            <a:r>
              <a:rPr lang="en-US" dirty="0" err="1"/>
              <a:t>eReport</a:t>
            </a:r>
            <a:r>
              <a:rPr lang="en-US" dirty="0"/>
              <a:t> wellbeing concerns to the CWU via the online MRG</a:t>
            </a:r>
            <a:r>
              <a:rPr lang="en-US" dirty="0" smtClean="0"/>
              <a:t>).</a:t>
            </a:r>
          </a:p>
          <a:p>
            <a:pPr eaLnBrk="1" hangingPunct="1">
              <a:spcBef>
                <a:spcPts val="1200"/>
              </a:spcBef>
            </a:pPr>
            <a:r>
              <a:rPr lang="en-AU" b="1" dirty="0"/>
              <a:t>Child Wellbeing Coordinators </a:t>
            </a:r>
            <a:r>
              <a:rPr lang="en-AU" dirty="0"/>
              <a:t>– list of LHD contacts i</a:t>
            </a:r>
            <a:r>
              <a:rPr lang="en-AU" dirty="0" smtClean="0"/>
              <a:t>s on </a:t>
            </a:r>
            <a:r>
              <a:rPr lang="en-AU" dirty="0" smtClean="0">
                <a:hlinkClick r:id="rId3"/>
              </a:rPr>
              <a:t>NSW health website</a:t>
            </a:r>
            <a:r>
              <a:rPr lang="en-AU" dirty="0" smtClean="0"/>
              <a:t>.</a:t>
            </a:r>
          </a:p>
          <a:p>
            <a:pPr eaLnBrk="1" hangingPunct="1">
              <a:spcBef>
                <a:spcPts val="1200"/>
              </a:spcBef>
            </a:pPr>
            <a:r>
              <a:rPr lang="en-US" dirty="0" smtClean="0"/>
              <a:t>Report imminent </a:t>
            </a:r>
            <a:r>
              <a:rPr lang="en-US" dirty="0"/>
              <a:t>suspected Risk of Significant Harm </a:t>
            </a:r>
            <a:r>
              <a:rPr lang="en-US" dirty="0" smtClean="0"/>
              <a:t>(ROSH) to </a:t>
            </a:r>
            <a:r>
              <a:rPr lang="en-US" dirty="0"/>
              <a:t>the Child Protection Helpline </a:t>
            </a:r>
            <a:r>
              <a:rPr lang="en-US" b="1" dirty="0"/>
              <a:t>132 111 </a:t>
            </a:r>
            <a:r>
              <a:rPr lang="en-US" dirty="0"/>
              <a:t>(24/7) </a:t>
            </a:r>
          </a:p>
          <a:p>
            <a:pPr eaLnBrk="1" hangingPunct="1">
              <a:spcBef>
                <a:spcPts val="1200"/>
              </a:spcBef>
            </a:pPr>
            <a:r>
              <a:rPr lang="en-US" dirty="0" err="1" smtClean="0"/>
              <a:t>eReport</a:t>
            </a:r>
            <a:r>
              <a:rPr lang="en-US" dirty="0" smtClean="0"/>
              <a:t> non-imminent ROSH via the </a:t>
            </a:r>
            <a:r>
              <a:rPr lang="en-AU" b="1" dirty="0" smtClean="0">
                <a:hlinkClick r:id="rId4"/>
              </a:rPr>
              <a:t>online MRG</a:t>
            </a:r>
            <a:r>
              <a:rPr lang="en-AU" b="1" dirty="0" smtClean="0"/>
              <a:t>.  </a:t>
            </a:r>
            <a:endParaRPr lang="en-AU" dirty="0"/>
          </a:p>
          <a:p>
            <a:pPr eaLnBrk="1" hangingPunct="1">
              <a:spcBef>
                <a:spcPts val="1200"/>
              </a:spcBef>
            </a:pPr>
            <a:endParaRPr lang="en-AU" dirty="0"/>
          </a:p>
          <a:p>
            <a:pPr eaLnBrk="1" hangingPunct="1">
              <a:spcBef>
                <a:spcPts val="1200"/>
              </a:spcBef>
            </a:pPr>
            <a:endParaRPr lang="en-AU" b="1" dirty="0">
              <a:solidFill>
                <a:srgbClr val="FF0000"/>
              </a:solidFill>
            </a:endParaRPr>
          </a:p>
        </p:txBody>
      </p:sp>
      <p:cxnSp>
        <p:nvCxnSpPr>
          <p:cNvPr id="4" name="Straight Connector 3"/>
          <p:cNvCxnSpPr>
            <a:cxnSpLocks noChangeShapeType="1"/>
          </p:cNvCxnSpPr>
          <p:nvPr/>
        </p:nvCxnSpPr>
        <p:spPr bwMode="auto">
          <a:xfrm>
            <a:off x="-2" y="151348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5" name="Slide Number Placeholder 3"/>
          <p:cNvSpPr txBox="1">
            <a:spLocks/>
          </p:cNvSpPr>
          <p:nvPr/>
        </p:nvSpPr>
        <p:spPr>
          <a:xfrm>
            <a:off x="6192546" y="6007920"/>
            <a:ext cx="2016178" cy="345030"/>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400" dirty="0" smtClean="0">
                <a:solidFill>
                  <a:srgbClr val="000000"/>
                </a:solidFill>
                <a:latin typeface="+mj-lt"/>
              </a:rPr>
              <a:t>46</a:t>
            </a:r>
            <a:endParaRPr lang="en-US" sz="1400" dirty="0">
              <a:solidFill>
                <a:srgbClr val="000000"/>
              </a:solidFill>
              <a:latin typeface="+mj-lt"/>
            </a:endParaRPr>
          </a:p>
        </p:txBody>
      </p:sp>
    </p:spTree>
    <p:extLst>
      <p:ext uri="{BB962C8B-B14F-4D97-AF65-F5344CB8AC3E}">
        <p14:creationId xmlns:p14="http://schemas.microsoft.com/office/powerpoint/2010/main" val="3813747309"/>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74675" y="87313"/>
            <a:ext cx="7561263" cy="994122"/>
          </a:xfrm>
        </p:spPr>
        <p:txBody>
          <a:bodyPr/>
          <a:lstStyle/>
          <a:p>
            <a:r>
              <a:rPr lang="en-AU" altLang="en-US" dirty="0"/>
              <a:t>Large group activity – medico-legal dilemmas </a:t>
            </a:r>
          </a:p>
        </p:txBody>
      </p:sp>
      <p:sp>
        <p:nvSpPr>
          <p:cNvPr id="3" name="Content Placeholder 2"/>
          <p:cNvSpPr>
            <a:spLocks noGrp="1"/>
          </p:cNvSpPr>
          <p:nvPr>
            <p:ph sz="half" idx="1"/>
          </p:nvPr>
        </p:nvSpPr>
        <p:spPr>
          <a:xfrm>
            <a:off x="616746" y="1491928"/>
            <a:ext cx="3703637" cy="3962400"/>
          </a:xfrm>
        </p:spPr>
        <p:txBody>
          <a:bodyPr>
            <a:normAutofit/>
          </a:bodyPr>
          <a:lstStyle/>
          <a:p>
            <a:pPr marL="457200" indent="-457200">
              <a:buFont typeface="+mj-lt"/>
              <a:buAutoNum type="arabicPeriod"/>
              <a:tabLst>
                <a:tab pos="4152519" algn="l"/>
              </a:tabLst>
              <a:defRPr/>
            </a:pPr>
            <a:r>
              <a:rPr lang="en-AU" sz="2100" dirty="0"/>
              <a:t>After each scenario, answer quickly: </a:t>
            </a:r>
            <a:r>
              <a:rPr lang="en-AU" sz="2100" i="1" dirty="0"/>
              <a:t>Yes/no/ don’t know/depends</a:t>
            </a:r>
          </a:p>
          <a:p>
            <a:pPr marL="457200" indent="-457200">
              <a:buAutoNum type="arabicPeriod" startAt="2"/>
              <a:tabLst>
                <a:tab pos="4152519" algn="l"/>
              </a:tabLst>
              <a:defRPr/>
            </a:pPr>
            <a:r>
              <a:rPr lang="en-AU" sz="2100" dirty="0"/>
              <a:t>Discuss responses and related issues </a:t>
            </a:r>
          </a:p>
        </p:txBody>
      </p:sp>
      <p:cxnSp>
        <p:nvCxnSpPr>
          <p:cNvPr id="5" name="Straight Connector 3"/>
          <p:cNvCxnSpPr>
            <a:cxnSpLocks noChangeShapeType="1"/>
          </p:cNvCxnSpPr>
          <p:nvPr/>
        </p:nvCxnSpPr>
        <p:spPr bwMode="auto">
          <a:xfrm>
            <a:off x="0" y="122545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7" name="Slide Number Placeholder 3"/>
          <p:cNvSpPr txBox="1">
            <a:spLocks/>
          </p:cNvSpPr>
          <p:nvPr/>
        </p:nvSpPr>
        <p:spPr>
          <a:xfrm>
            <a:off x="5904557" y="5992989"/>
            <a:ext cx="2016178" cy="345030"/>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400" dirty="0" smtClean="0">
                <a:solidFill>
                  <a:srgbClr val="000000"/>
                </a:solidFill>
                <a:latin typeface="+mj-lt"/>
              </a:rPr>
              <a:t>47</a:t>
            </a:r>
          </a:p>
          <a:p>
            <a:endParaRPr lang="en-US" sz="1400" dirty="0">
              <a:solidFill>
                <a:srgbClr val="000000"/>
              </a:solidFill>
              <a:latin typeface="+mj-lt"/>
            </a:endParaRPr>
          </a:p>
        </p:txBody>
      </p:sp>
      <p:pic>
        <p:nvPicPr>
          <p:cNvPr id="10" name="Picture 9"/>
          <p:cNvPicPr/>
          <p:nvPr/>
        </p:nvPicPr>
        <p:blipFill>
          <a:blip r:embed="rId2" cstate="print">
            <a:extLst>
              <a:ext uri="{28A0092B-C50C-407E-A947-70E740481C1C}">
                <a14:useLocalDpi xmlns:a14="http://schemas.microsoft.com/office/drawing/2010/main" val="0"/>
              </a:ext>
            </a:extLst>
          </a:blip>
          <a:srcRect t="21667" b="12778"/>
          <a:stretch>
            <a:fillRect/>
          </a:stretch>
        </p:blipFill>
        <p:spPr bwMode="auto">
          <a:xfrm>
            <a:off x="4176365" y="2449587"/>
            <a:ext cx="4288616" cy="2232248"/>
          </a:xfrm>
          <a:prstGeom prst="rect">
            <a:avLst/>
          </a:prstGeom>
          <a:ln>
            <a:noFill/>
          </a:ln>
          <a:effectLst>
            <a:softEdge rad="112500"/>
          </a:effectLst>
          <a:extLst/>
        </p:spPr>
      </p:pic>
    </p:spTree>
    <p:extLst>
      <p:ext uri="{BB962C8B-B14F-4D97-AF65-F5344CB8AC3E}">
        <p14:creationId xmlns:p14="http://schemas.microsoft.com/office/powerpoint/2010/main" val="1719831268"/>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574675" y="87313"/>
            <a:ext cx="7561263" cy="994122"/>
          </a:xfrm>
        </p:spPr>
        <p:txBody>
          <a:bodyPr>
            <a:normAutofit/>
          </a:bodyPr>
          <a:lstStyle/>
          <a:p>
            <a:r>
              <a:rPr lang="en-AU" altLang="en-US" dirty="0"/>
              <a:t>Scenario</a:t>
            </a:r>
            <a:r>
              <a:rPr lang="en-AU" altLang="en-US" sz="3024" dirty="0"/>
              <a:t> 1 – 16-year-old boy</a:t>
            </a:r>
          </a:p>
        </p:txBody>
      </p:sp>
      <p:sp>
        <p:nvSpPr>
          <p:cNvPr id="27651" name="Content Placeholder 4"/>
          <p:cNvSpPr>
            <a:spLocks noGrp="1"/>
          </p:cNvSpPr>
          <p:nvPr>
            <p:ph sz="half" idx="1"/>
          </p:nvPr>
        </p:nvSpPr>
        <p:spPr>
          <a:xfrm>
            <a:off x="616747" y="1297459"/>
            <a:ext cx="4135685" cy="3744416"/>
          </a:xfrm>
        </p:spPr>
        <p:txBody>
          <a:bodyPr/>
          <a:lstStyle/>
          <a:p>
            <a:r>
              <a:rPr lang="en-AU" altLang="en-US" sz="2100" dirty="0"/>
              <a:t>In NSW, it is reasonable to assume he can consent to treatment on his own</a:t>
            </a:r>
          </a:p>
          <a:p>
            <a:r>
              <a:rPr lang="en-AU" sz="2100" dirty="0"/>
              <a:t>Consent to treatment for those under 18 years is mostly guided by competency assessments of maturity and generally young people aged about 14 and above can give their </a:t>
            </a:r>
            <a:r>
              <a:rPr lang="en-AU" sz="2100"/>
              <a:t>own consent </a:t>
            </a:r>
            <a:endParaRPr lang="en-AU" sz="2100" dirty="0"/>
          </a:p>
          <a:p>
            <a:r>
              <a:rPr lang="en-AU" sz="2100" dirty="0"/>
              <a:t>Competency means a full understanding of treatment/s being proposed</a:t>
            </a:r>
            <a:endParaRPr lang="en-AU" altLang="en-US" sz="2100" dirty="0">
              <a:solidFill>
                <a:srgbClr val="FF0000"/>
              </a:solidFill>
            </a:endParaRPr>
          </a:p>
        </p:txBody>
      </p:sp>
      <p:sp>
        <p:nvSpPr>
          <p:cNvPr id="27652" name="Slide Number Placeholder 1"/>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02088" indent="-270034" eaLnBrk="0" hangingPunct="0">
              <a:defRPr>
                <a:solidFill>
                  <a:schemeClr val="tx1"/>
                </a:solidFill>
                <a:latin typeface="Arial" panose="020B0604020202020204" pitchFamily="34" charset="0"/>
                <a:cs typeface="Arial" panose="020B0604020202020204" pitchFamily="34" charset="0"/>
              </a:defRPr>
            </a:lvl2pPr>
            <a:lvl3pPr marL="1080135" indent="-216027" eaLnBrk="0" hangingPunct="0">
              <a:defRPr>
                <a:solidFill>
                  <a:schemeClr val="tx1"/>
                </a:solidFill>
                <a:latin typeface="Arial" panose="020B0604020202020204" pitchFamily="34" charset="0"/>
                <a:cs typeface="Arial" panose="020B0604020202020204" pitchFamily="34" charset="0"/>
              </a:defRPr>
            </a:lvl3pPr>
            <a:lvl4pPr marL="1512189" indent="-216027" eaLnBrk="0" hangingPunct="0">
              <a:defRPr>
                <a:solidFill>
                  <a:schemeClr val="tx1"/>
                </a:solidFill>
                <a:latin typeface="Arial" panose="020B0604020202020204" pitchFamily="34" charset="0"/>
                <a:cs typeface="Arial" panose="020B0604020202020204" pitchFamily="34" charset="0"/>
              </a:defRPr>
            </a:lvl4pPr>
            <a:lvl5pPr marL="1944243" indent="-216027" eaLnBrk="0" hangingPunct="0">
              <a:defRPr>
                <a:solidFill>
                  <a:schemeClr val="tx1"/>
                </a:solidFill>
                <a:latin typeface="Arial" panose="020B0604020202020204" pitchFamily="34" charset="0"/>
                <a:cs typeface="Arial" panose="020B0604020202020204" pitchFamily="34" charset="0"/>
              </a:defRPr>
            </a:lvl5pPr>
            <a:lvl6pPr marL="2376297"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08351"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0405"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2459"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6AF021-F563-4F89-833E-2B1E4E826D3A}" type="slidenum">
              <a:rPr lang="en-AU" altLang="en-US" sz="1400">
                <a:solidFill>
                  <a:srgbClr val="000000"/>
                </a:solidFill>
              </a:rPr>
              <a:pPr eaLnBrk="1" hangingPunct="1"/>
              <a:t>48</a:t>
            </a:fld>
            <a:endParaRPr lang="en-AU" altLang="en-US" sz="1400" dirty="0">
              <a:solidFill>
                <a:srgbClr val="000000"/>
              </a:solidFill>
            </a:endParaRPr>
          </a:p>
        </p:txBody>
      </p:sp>
      <p:cxnSp>
        <p:nvCxnSpPr>
          <p:cNvPr id="7"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97315" y="1657499"/>
            <a:ext cx="3435056" cy="3060626"/>
          </a:xfrm>
          <a:prstGeom prst="rect">
            <a:avLst/>
          </a:prstGeom>
          <a:ln>
            <a:noFill/>
          </a:ln>
          <a:effectLst>
            <a:softEdge rad="112500"/>
          </a:effectLst>
        </p:spPr>
      </p:pic>
    </p:spTree>
    <p:extLst>
      <p:ext uri="{BB962C8B-B14F-4D97-AF65-F5344CB8AC3E}">
        <p14:creationId xmlns:p14="http://schemas.microsoft.com/office/powerpoint/2010/main" val="638553885"/>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30856-9F83-4DC8-B92C-28134767D65E}"/>
              </a:ext>
            </a:extLst>
          </p:cNvPr>
          <p:cNvSpPr>
            <a:spLocks noGrp="1"/>
          </p:cNvSpPr>
          <p:nvPr>
            <p:ph type="title"/>
          </p:nvPr>
        </p:nvSpPr>
        <p:spPr/>
        <p:txBody>
          <a:bodyPr/>
          <a:lstStyle/>
          <a:p>
            <a:r>
              <a:rPr lang="en-AU" i="1" dirty="0"/>
              <a:t>NSW Youth Health Framework </a:t>
            </a:r>
            <a:r>
              <a:rPr lang="en-AU" i="1" dirty="0" smtClean="0"/>
              <a:t>2017-2024</a:t>
            </a:r>
            <a:endParaRPr lang="en-AU" i="1" dirty="0"/>
          </a:p>
        </p:txBody>
      </p:sp>
      <p:sp>
        <p:nvSpPr>
          <p:cNvPr id="6" name="Content Placeholder 5">
            <a:extLst>
              <a:ext uri="{FF2B5EF4-FFF2-40B4-BE49-F238E27FC236}">
                <a16:creationId xmlns:a16="http://schemas.microsoft.com/office/drawing/2014/main" xmlns="" id="{FF915492-3DE9-469F-990D-FF9E1BE27A1E}"/>
              </a:ext>
            </a:extLst>
          </p:cNvPr>
          <p:cNvSpPr>
            <a:spLocks noGrp="1"/>
          </p:cNvSpPr>
          <p:nvPr>
            <p:ph idx="1"/>
          </p:nvPr>
        </p:nvSpPr>
        <p:spPr>
          <a:xfrm>
            <a:off x="503957" y="1441475"/>
            <a:ext cx="7559675" cy="3962400"/>
          </a:xfrm>
        </p:spPr>
        <p:txBody>
          <a:bodyPr/>
          <a:lstStyle/>
          <a:p>
            <a:pPr marL="0" indent="0">
              <a:buNone/>
            </a:pPr>
            <a:r>
              <a:rPr lang="en-AU" b="1" dirty="0"/>
              <a:t>Three goals – the health system and </a:t>
            </a:r>
            <a:r>
              <a:rPr lang="en-AU" b="1" dirty="0" smtClean="0"/>
              <a:t>services</a:t>
            </a:r>
            <a:r>
              <a:rPr lang="en-AU" b="1" dirty="0"/>
              <a:t>:</a:t>
            </a:r>
            <a:r>
              <a:rPr lang="en-AU" b="1" dirty="0" smtClean="0"/>
              <a:t> </a:t>
            </a:r>
            <a:endParaRPr lang="en-AU" b="1" dirty="0"/>
          </a:p>
          <a:p>
            <a:pPr marL="457200" lvl="0" indent="-457200" fontAlgn="t">
              <a:buFont typeface="+mj-lt"/>
              <a:buAutoNum type="arabicPeriod"/>
            </a:pPr>
            <a:r>
              <a:rPr lang="en-AU" dirty="0" smtClean="0"/>
              <a:t>Respond </a:t>
            </a:r>
            <a:r>
              <a:rPr lang="en-AU" dirty="0"/>
              <a:t>to the needs of young people, including targeted responses for vulnerable young people</a:t>
            </a:r>
          </a:p>
          <a:p>
            <a:pPr marL="457200" lvl="0" indent="-457200" fontAlgn="t">
              <a:buFont typeface="+mj-lt"/>
              <a:buAutoNum type="arabicPeriod"/>
            </a:pPr>
            <a:r>
              <a:rPr lang="en-AU" dirty="0"/>
              <a:t>Are accessible and young people are engaged and respected </a:t>
            </a:r>
          </a:p>
          <a:p>
            <a:pPr marL="457200" lvl="0" indent="-457200" fontAlgn="t">
              <a:buFont typeface="+mj-lt"/>
              <a:buAutoNum type="arabicPeriod"/>
            </a:pPr>
            <a:r>
              <a:rPr lang="en-AU" dirty="0"/>
              <a:t>Support young people to optimise </a:t>
            </a:r>
            <a:br>
              <a:rPr lang="en-AU" dirty="0"/>
            </a:br>
            <a:r>
              <a:rPr lang="en-AU" dirty="0" smtClean="0"/>
              <a:t>their </a:t>
            </a:r>
            <a:r>
              <a:rPr lang="en-AU" dirty="0"/>
              <a:t>health and wellbeing.</a:t>
            </a:r>
          </a:p>
          <a:p>
            <a:endParaRPr lang="en-AU" dirty="0"/>
          </a:p>
        </p:txBody>
      </p:sp>
      <p:sp>
        <p:nvSpPr>
          <p:cNvPr id="4" name="Slide Number Placeholder 3">
            <a:extLst>
              <a:ext uri="{FF2B5EF4-FFF2-40B4-BE49-F238E27FC236}">
                <a16:creationId xmlns:a16="http://schemas.microsoft.com/office/drawing/2014/main" xmlns="" id="{92B2C0EA-1536-4B78-8996-28B91A31B846}"/>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4</a:t>
            </a:fld>
            <a:endParaRPr lang="en-US" sz="1400" dirty="0">
              <a:solidFill>
                <a:srgbClr val="000000"/>
              </a:solidFill>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633" y="3369370"/>
            <a:ext cx="2088067" cy="2953643"/>
          </a:xfrm>
          <a:prstGeom prst="rect">
            <a:avLst/>
          </a:prstGeom>
        </p:spPr>
      </p:pic>
    </p:spTree>
    <p:extLst>
      <p:ext uri="{BB962C8B-B14F-4D97-AF65-F5344CB8AC3E}">
        <p14:creationId xmlns:p14="http://schemas.microsoft.com/office/powerpoint/2010/main" val="1665200814"/>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a:xfrm>
            <a:off x="574675" y="87313"/>
            <a:ext cx="7561263" cy="850106"/>
          </a:xfrm>
        </p:spPr>
        <p:txBody>
          <a:bodyPr>
            <a:normAutofit/>
          </a:bodyPr>
          <a:lstStyle/>
          <a:p>
            <a:r>
              <a:rPr lang="en-AU" altLang="en-US" dirty="0"/>
              <a:t>Scenario 2 – 15-year-old boy</a:t>
            </a:r>
          </a:p>
        </p:txBody>
      </p:sp>
      <p:sp>
        <p:nvSpPr>
          <p:cNvPr id="29699" name="Content Placeholder 4"/>
          <p:cNvSpPr>
            <a:spLocks noGrp="1"/>
          </p:cNvSpPr>
          <p:nvPr>
            <p:ph idx="1"/>
          </p:nvPr>
        </p:nvSpPr>
        <p:spPr>
          <a:xfrm>
            <a:off x="576264" y="1225453"/>
            <a:ext cx="7559674" cy="4478437"/>
          </a:xfrm>
        </p:spPr>
        <p:txBody>
          <a:bodyPr>
            <a:normAutofit fontScale="92500" lnSpcReduction="10000"/>
          </a:bodyPr>
          <a:lstStyle/>
          <a:p>
            <a:pPr>
              <a:lnSpc>
                <a:spcPct val="110000"/>
              </a:lnSpc>
              <a:spcBef>
                <a:spcPts val="1200"/>
              </a:spcBef>
            </a:pPr>
            <a:r>
              <a:rPr lang="en-AU" sz="2268" dirty="0"/>
              <a:t>You cannot tell his mother directly about anything discussed without the boy’s permission</a:t>
            </a:r>
          </a:p>
          <a:p>
            <a:pPr>
              <a:lnSpc>
                <a:spcPct val="110000"/>
              </a:lnSpc>
              <a:spcBef>
                <a:spcPts val="1200"/>
              </a:spcBef>
            </a:pPr>
            <a:r>
              <a:rPr lang="en-AU" sz="2268" dirty="0"/>
              <a:t>Talk to the boy before his mother comes in about your concerns and say that you would also like to discuss these with his mother present (as well as alone)</a:t>
            </a:r>
          </a:p>
          <a:p>
            <a:pPr>
              <a:lnSpc>
                <a:spcPct val="110000"/>
              </a:lnSpc>
              <a:spcBef>
                <a:spcPts val="1200"/>
              </a:spcBef>
            </a:pPr>
            <a:r>
              <a:rPr lang="en-AU" sz="2268" dirty="0"/>
              <a:t>Say that although he can attend for confidential consultations by himself, by putting his health at serious risk there could be reasonable grounds for  breaking confidentiality</a:t>
            </a:r>
          </a:p>
          <a:p>
            <a:pPr>
              <a:lnSpc>
                <a:spcPct val="110000"/>
              </a:lnSpc>
              <a:spcBef>
                <a:spcPts val="1200"/>
              </a:spcBef>
            </a:pPr>
            <a:r>
              <a:rPr lang="en-AU" sz="2268" dirty="0"/>
              <a:t>Central to managing this issue is engaging him in a trusting relationship and giving him the opportunity to talk about his </a:t>
            </a:r>
            <a:r>
              <a:rPr lang="en-AU" sz="2268" dirty="0" smtClean="0"/>
              <a:t>risk taking </a:t>
            </a:r>
            <a:r>
              <a:rPr lang="en-AU" sz="2268" dirty="0"/>
              <a:t>behaviour and context</a:t>
            </a:r>
            <a:endParaRPr lang="en-AU" altLang="en-US" sz="2268" dirty="0">
              <a:solidFill>
                <a:srgbClr val="FF0000"/>
              </a:solidFill>
            </a:endParaRPr>
          </a:p>
        </p:txBody>
      </p:sp>
      <p:sp>
        <p:nvSpPr>
          <p:cNvPr id="29700" name="Slide Number Placeholder 1"/>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02088" indent="-270034" eaLnBrk="0" hangingPunct="0">
              <a:defRPr>
                <a:solidFill>
                  <a:schemeClr val="tx1"/>
                </a:solidFill>
                <a:latin typeface="Arial" panose="020B0604020202020204" pitchFamily="34" charset="0"/>
                <a:cs typeface="Arial" panose="020B0604020202020204" pitchFamily="34" charset="0"/>
              </a:defRPr>
            </a:lvl2pPr>
            <a:lvl3pPr marL="1080135" indent="-216027" eaLnBrk="0" hangingPunct="0">
              <a:defRPr>
                <a:solidFill>
                  <a:schemeClr val="tx1"/>
                </a:solidFill>
                <a:latin typeface="Arial" panose="020B0604020202020204" pitchFamily="34" charset="0"/>
                <a:cs typeface="Arial" panose="020B0604020202020204" pitchFamily="34" charset="0"/>
              </a:defRPr>
            </a:lvl3pPr>
            <a:lvl4pPr marL="1512189" indent="-216027" eaLnBrk="0" hangingPunct="0">
              <a:defRPr>
                <a:solidFill>
                  <a:schemeClr val="tx1"/>
                </a:solidFill>
                <a:latin typeface="Arial" panose="020B0604020202020204" pitchFamily="34" charset="0"/>
                <a:cs typeface="Arial" panose="020B0604020202020204" pitchFamily="34" charset="0"/>
              </a:defRPr>
            </a:lvl4pPr>
            <a:lvl5pPr marL="1944243" indent="-216027" eaLnBrk="0" hangingPunct="0">
              <a:defRPr>
                <a:solidFill>
                  <a:schemeClr val="tx1"/>
                </a:solidFill>
                <a:latin typeface="Arial" panose="020B0604020202020204" pitchFamily="34" charset="0"/>
                <a:cs typeface="Arial" panose="020B0604020202020204" pitchFamily="34" charset="0"/>
              </a:defRPr>
            </a:lvl5pPr>
            <a:lvl6pPr marL="2376297"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08351"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0405"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2459"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BA0A13-20D7-416E-AF30-C8A9C989F0E1}" type="slidenum">
              <a:rPr lang="en-AU" altLang="en-US" sz="1400">
                <a:solidFill>
                  <a:srgbClr val="000000"/>
                </a:solidFill>
              </a:rPr>
              <a:pPr eaLnBrk="1" hangingPunct="1"/>
              <a:t>49</a:t>
            </a:fld>
            <a:endParaRPr lang="en-AU" altLang="en-US" sz="1400" dirty="0">
              <a:solidFill>
                <a:srgbClr val="000000"/>
              </a:solidFill>
            </a:endParaRPr>
          </a:p>
        </p:txBody>
      </p:sp>
      <p:cxnSp>
        <p:nvCxnSpPr>
          <p:cNvPr id="5" name="Straight Connector 3"/>
          <p:cNvCxnSpPr>
            <a:cxnSpLocks noChangeShapeType="1"/>
          </p:cNvCxnSpPr>
          <p:nvPr/>
        </p:nvCxnSpPr>
        <p:spPr bwMode="auto">
          <a:xfrm>
            <a:off x="0" y="100942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15852158"/>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a:xfrm>
            <a:off x="574675" y="87313"/>
            <a:ext cx="7561263" cy="1066130"/>
          </a:xfrm>
        </p:spPr>
        <p:txBody>
          <a:bodyPr>
            <a:normAutofit/>
          </a:bodyPr>
          <a:lstStyle/>
          <a:p>
            <a:r>
              <a:rPr lang="en-AU" altLang="en-US" dirty="0"/>
              <a:t>Scenario 3 – 14 year old girl</a:t>
            </a:r>
          </a:p>
        </p:txBody>
      </p:sp>
      <p:sp>
        <p:nvSpPr>
          <p:cNvPr id="30723" name="Content Placeholder 4"/>
          <p:cNvSpPr>
            <a:spLocks noGrp="1"/>
          </p:cNvSpPr>
          <p:nvPr>
            <p:ph idx="1"/>
          </p:nvPr>
        </p:nvSpPr>
        <p:spPr>
          <a:xfrm>
            <a:off x="575967" y="1585491"/>
            <a:ext cx="4320182" cy="3962400"/>
          </a:xfrm>
        </p:spPr>
        <p:txBody>
          <a:bodyPr>
            <a:normAutofit/>
          </a:bodyPr>
          <a:lstStyle/>
          <a:p>
            <a:r>
              <a:rPr lang="en-AU" dirty="0"/>
              <a:t>Under Chapter 16A you can share information with ‘prescribed bodies’ that relate to the safety, welfare or wellbeing of the young person, whether or not the young person is known to Community Services and whether or not consent has been given</a:t>
            </a:r>
          </a:p>
          <a:p>
            <a:endParaRPr lang="en-AU" altLang="en-US" dirty="0"/>
          </a:p>
        </p:txBody>
      </p:sp>
      <p:sp>
        <p:nvSpPr>
          <p:cNvPr id="30724" name="Slide Number Placeholder 1"/>
          <p:cNvSpPr>
            <a:spLocks noGrp="1"/>
          </p:cNvSpPr>
          <p:nvPr>
            <p:ph type="sldNum" sz="quarter" idx="4294967295"/>
          </p:nvPr>
        </p:nvSpPr>
        <p:spPr>
          <a:xfrm>
            <a:off x="6192838" y="6008688"/>
            <a:ext cx="24479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02088" indent="-270034" eaLnBrk="0" hangingPunct="0">
              <a:defRPr>
                <a:solidFill>
                  <a:schemeClr val="tx1"/>
                </a:solidFill>
                <a:latin typeface="Arial" panose="020B0604020202020204" pitchFamily="34" charset="0"/>
                <a:cs typeface="Arial" panose="020B0604020202020204" pitchFamily="34" charset="0"/>
              </a:defRPr>
            </a:lvl2pPr>
            <a:lvl3pPr marL="1080135" indent="-216027" eaLnBrk="0" hangingPunct="0">
              <a:defRPr>
                <a:solidFill>
                  <a:schemeClr val="tx1"/>
                </a:solidFill>
                <a:latin typeface="Arial" panose="020B0604020202020204" pitchFamily="34" charset="0"/>
                <a:cs typeface="Arial" panose="020B0604020202020204" pitchFamily="34" charset="0"/>
              </a:defRPr>
            </a:lvl3pPr>
            <a:lvl4pPr marL="1512189" indent="-216027" eaLnBrk="0" hangingPunct="0">
              <a:defRPr>
                <a:solidFill>
                  <a:schemeClr val="tx1"/>
                </a:solidFill>
                <a:latin typeface="Arial" panose="020B0604020202020204" pitchFamily="34" charset="0"/>
                <a:cs typeface="Arial" panose="020B0604020202020204" pitchFamily="34" charset="0"/>
              </a:defRPr>
            </a:lvl4pPr>
            <a:lvl5pPr marL="1944243" indent="-216027" eaLnBrk="0" hangingPunct="0">
              <a:defRPr>
                <a:solidFill>
                  <a:schemeClr val="tx1"/>
                </a:solidFill>
                <a:latin typeface="Arial" panose="020B0604020202020204" pitchFamily="34" charset="0"/>
                <a:cs typeface="Arial" panose="020B0604020202020204" pitchFamily="34" charset="0"/>
              </a:defRPr>
            </a:lvl5pPr>
            <a:lvl6pPr marL="2376297"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08351"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0405"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2459"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7012CC-206F-4E33-869B-3A04E3CE6A8A}" type="slidenum">
              <a:rPr lang="en-AU" altLang="en-US" sz="1400">
                <a:solidFill>
                  <a:srgbClr val="000000"/>
                </a:solidFill>
              </a:rPr>
              <a:pPr eaLnBrk="1" hangingPunct="1"/>
              <a:t>50</a:t>
            </a:fld>
            <a:endParaRPr lang="en-AU" altLang="en-US" sz="1400" dirty="0">
              <a:solidFill>
                <a:srgbClr val="000000"/>
              </a:solidFill>
            </a:endParaRPr>
          </a:p>
        </p:txBody>
      </p:sp>
      <p:cxnSp>
        <p:nvCxnSpPr>
          <p:cNvPr id="7" name="Straight Connector 3"/>
          <p:cNvCxnSpPr>
            <a:cxnSpLocks noChangeShapeType="1"/>
          </p:cNvCxnSpPr>
          <p:nvPr/>
        </p:nvCxnSpPr>
        <p:spPr bwMode="auto">
          <a:xfrm>
            <a:off x="0"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02714" y="2089547"/>
            <a:ext cx="3476700" cy="2373892"/>
          </a:xfrm>
          <a:prstGeom prst="rect">
            <a:avLst/>
          </a:prstGeom>
          <a:ln>
            <a:noFill/>
          </a:ln>
          <a:effectLst>
            <a:softEdge rad="112500"/>
          </a:effectLst>
        </p:spPr>
      </p:pic>
    </p:spTree>
    <p:extLst>
      <p:ext uri="{BB962C8B-B14F-4D97-AF65-F5344CB8AC3E}">
        <p14:creationId xmlns:p14="http://schemas.microsoft.com/office/powerpoint/2010/main" val="1625269092"/>
      </p:ext>
    </p:ext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p:txBody>
          <a:bodyPr>
            <a:normAutofit/>
          </a:bodyPr>
          <a:lstStyle/>
          <a:p>
            <a:r>
              <a:rPr lang="en-AU" altLang="en-US" dirty="0"/>
              <a:t>Scenario 4 – 14 year old girl</a:t>
            </a:r>
          </a:p>
        </p:txBody>
      </p:sp>
      <p:sp>
        <p:nvSpPr>
          <p:cNvPr id="31747" name="Content Placeholder 4"/>
          <p:cNvSpPr>
            <a:spLocks noGrp="1"/>
          </p:cNvSpPr>
          <p:nvPr>
            <p:ph sz="half" idx="1"/>
          </p:nvPr>
        </p:nvSpPr>
        <p:spPr>
          <a:xfrm>
            <a:off x="576262" y="1441475"/>
            <a:ext cx="4006256" cy="4608512"/>
          </a:xfrm>
        </p:spPr>
        <p:txBody>
          <a:bodyPr>
            <a:normAutofit lnSpcReduction="10000"/>
          </a:bodyPr>
          <a:lstStyle/>
          <a:p>
            <a:pPr>
              <a:spcBef>
                <a:spcPts val="1200"/>
              </a:spcBef>
            </a:pPr>
            <a:r>
              <a:rPr lang="en-AU" sz="2000" dirty="0"/>
              <a:t>Consensual peer sex is not of itself an indicator of sexual abuse</a:t>
            </a:r>
          </a:p>
          <a:p>
            <a:pPr>
              <a:spcBef>
                <a:spcPts val="1200"/>
              </a:spcBef>
            </a:pPr>
            <a:r>
              <a:rPr lang="en-AU" sz="2000" dirty="0"/>
              <a:t>The NSW Health Policy (PD2013_007) states:</a:t>
            </a:r>
          </a:p>
          <a:p>
            <a:pPr marL="0" indent="0">
              <a:buNone/>
            </a:pPr>
            <a:r>
              <a:rPr lang="en-AU" sz="1900" i="1" dirty="0"/>
              <a:t>Health workers need to consider whether sexual activity is with a peer and whether it is consensual, as well as any other indicators that may suggest the young person is at risk of significant harm (ROSH)… ‘peers’ are defined as individuals who are aged within two chronological years of each other </a:t>
            </a:r>
            <a:r>
              <a:rPr lang="en-AU" sz="1900" dirty="0"/>
              <a:t>(from Section 7)</a:t>
            </a:r>
            <a:endParaRPr lang="en-AU" sz="1900" i="1" dirty="0"/>
          </a:p>
          <a:p>
            <a:endParaRPr lang="en-AU" sz="2268" b="1" dirty="0">
              <a:solidFill>
                <a:srgbClr val="FF0000"/>
              </a:solidFill>
            </a:endParaRPr>
          </a:p>
        </p:txBody>
      </p:sp>
      <p:sp>
        <p:nvSpPr>
          <p:cNvPr id="31749" name="Slide Number Placeholder 1"/>
          <p:cNvSpPr>
            <a:spLocks noGrp="1"/>
          </p:cNvSpPr>
          <p:nvPr>
            <p:ph type="sldNum" sz="quarter" idx="4294967295"/>
          </p:nvPr>
        </p:nvSpPr>
        <p:spPr>
          <a:xfrm>
            <a:off x="6192838" y="6008688"/>
            <a:ext cx="24479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02088" indent="-270034" eaLnBrk="0" hangingPunct="0">
              <a:defRPr>
                <a:solidFill>
                  <a:schemeClr val="tx1"/>
                </a:solidFill>
                <a:latin typeface="Arial" panose="020B0604020202020204" pitchFamily="34" charset="0"/>
                <a:cs typeface="Arial" panose="020B0604020202020204" pitchFamily="34" charset="0"/>
              </a:defRPr>
            </a:lvl2pPr>
            <a:lvl3pPr marL="1080135" indent="-216027" eaLnBrk="0" hangingPunct="0">
              <a:defRPr>
                <a:solidFill>
                  <a:schemeClr val="tx1"/>
                </a:solidFill>
                <a:latin typeface="Arial" panose="020B0604020202020204" pitchFamily="34" charset="0"/>
                <a:cs typeface="Arial" panose="020B0604020202020204" pitchFamily="34" charset="0"/>
              </a:defRPr>
            </a:lvl3pPr>
            <a:lvl4pPr marL="1512189" indent="-216027" eaLnBrk="0" hangingPunct="0">
              <a:defRPr>
                <a:solidFill>
                  <a:schemeClr val="tx1"/>
                </a:solidFill>
                <a:latin typeface="Arial" panose="020B0604020202020204" pitchFamily="34" charset="0"/>
                <a:cs typeface="Arial" panose="020B0604020202020204" pitchFamily="34" charset="0"/>
              </a:defRPr>
            </a:lvl4pPr>
            <a:lvl5pPr marL="1944243" indent="-216027" eaLnBrk="0" hangingPunct="0">
              <a:defRPr>
                <a:solidFill>
                  <a:schemeClr val="tx1"/>
                </a:solidFill>
                <a:latin typeface="Arial" panose="020B0604020202020204" pitchFamily="34" charset="0"/>
                <a:cs typeface="Arial" panose="020B0604020202020204" pitchFamily="34" charset="0"/>
              </a:defRPr>
            </a:lvl5pPr>
            <a:lvl6pPr marL="2376297"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08351"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0405"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2459"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D86A10-4D06-42B0-BE7D-75E148271DE0}" type="slidenum">
              <a:rPr lang="en-AU" altLang="en-US" sz="1400">
                <a:solidFill>
                  <a:srgbClr val="000000"/>
                </a:solidFill>
              </a:rPr>
              <a:pPr eaLnBrk="1" hangingPunct="1"/>
              <a:t>51</a:t>
            </a:fld>
            <a:endParaRPr lang="en-AU" altLang="en-US" sz="1400" dirty="0">
              <a:solidFill>
                <a:srgbClr val="000000"/>
              </a:solidFill>
            </a:endParaRPr>
          </a:p>
        </p:txBody>
      </p:sp>
      <p:cxnSp>
        <p:nvCxnSpPr>
          <p:cNvPr id="6" name="Straight Connector 3"/>
          <p:cNvCxnSpPr>
            <a:cxnSpLocks noChangeShapeType="1"/>
          </p:cNvCxnSpPr>
          <p:nvPr/>
        </p:nvCxnSpPr>
        <p:spPr bwMode="auto">
          <a:xfrm>
            <a:off x="74924"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7090"/>
          <a:stretch/>
        </p:blipFill>
        <p:spPr>
          <a:xfrm>
            <a:off x="5400502" y="1297461"/>
            <a:ext cx="2808312" cy="3913805"/>
          </a:xfrm>
          <a:prstGeom prst="rect">
            <a:avLst/>
          </a:prstGeom>
          <a:ln>
            <a:noFill/>
          </a:ln>
          <a:effectLst>
            <a:softEdge rad="112500"/>
          </a:effectLst>
        </p:spPr>
      </p:pic>
    </p:spTree>
    <p:extLst>
      <p:ext uri="{BB962C8B-B14F-4D97-AF65-F5344CB8AC3E}">
        <p14:creationId xmlns:p14="http://schemas.microsoft.com/office/powerpoint/2010/main" val="340381589"/>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88676"/>
            <a:ext cx="7561263" cy="1154112"/>
          </a:xfrm>
        </p:spPr>
        <p:txBody>
          <a:bodyPr>
            <a:normAutofit/>
          </a:bodyPr>
          <a:lstStyle/>
          <a:p>
            <a:r>
              <a:rPr lang="en-AU" dirty="0"/>
              <a:t>Your service: Confidentiality and information </a:t>
            </a:r>
            <a:r>
              <a:rPr lang="en-AU" dirty="0" smtClean="0"/>
              <a:t>sharing – </a:t>
            </a:r>
            <a:r>
              <a:rPr lang="en-AU" dirty="0"/>
              <a:t>group discussion </a:t>
            </a:r>
          </a:p>
        </p:txBody>
      </p:sp>
      <p:sp>
        <p:nvSpPr>
          <p:cNvPr id="3" name="Content Placeholder 2"/>
          <p:cNvSpPr>
            <a:spLocks noGrp="1"/>
          </p:cNvSpPr>
          <p:nvPr>
            <p:ph idx="1"/>
          </p:nvPr>
        </p:nvSpPr>
        <p:spPr>
          <a:xfrm>
            <a:off x="576264" y="1241454"/>
            <a:ext cx="7559674" cy="3800423"/>
          </a:xfrm>
        </p:spPr>
        <p:txBody>
          <a:bodyPr/>
          <a:lstStyle/>
          <a:p>
            <a:pPr marL="432054" indent="-432054">
              <a:spcBef>
                <a:spcPts val="1200"/>
              </a:spcBef>
              <a:buFont typeface="+mj-lt"/>
              <a:buAutoNum type="arabicPeriod"/>
            </a:pPr>
            <a:r>
              <a:rPr lang="en-AU" dirty="0"/>
              <a:t>What are the most common confidentiality concerns of young people entering your service?</a:t>
            </a:r>
          </a:p>
          <a:p>
            <a:pPr marL="432054" indent="-432054">
              <a:spcBef>
                <a:spcPts val="1200"/>
              </a:spcBef>
              <a:buFont typeface="+mj-lt"/>
              <a:buAutoNum type="arabicPeriod"/>
            </a:pPr>
            <a:r>
              <a:rPr lang="en-AU" dirty="0"/>
              <a:t>What is your service policy and routine approach for managing confidentiality and information sharing?</a:t>
            </a:r>
          </a:p>
          <a:p>
            <a:pPr marL="432054" indent="-432054">
              <a:spcBef>
                <a:spcPts val="1200"/>
              </a:spcBef>
              <a:buFont typeface="+mj-lt"/>
              <a:buAutoNum type="arabicPeriod"/>
            </a:pPr>
            <a:r>
              <a:rPr lang="en-AU" dirty="0"/>
              <a:t>How do you explain to a young person the limits to confidentiality and information sharing?</a:t>
            </a:r>
          </a:p>
          <a:p>
            <a:pPr marL="432054" indent="-432054">
              <a:spcBef>
                <a:spcPts val="1200"/>
              </a:spcBef>
              <a:buFont typeface="+mj-lt"/>
              <a:buAutoNum type="arabicPeriod"/>
            </a:pPr>
            <a:r>
              <a:rPr lang="en-AU" dirty="0"/>
              <a:t>How does information sharing between services improve outcomes for young people? </a:t>
            </a:r>
          </a:p>
          <a:p>
            <a:pPr marL="432054" indent="-432054">
              <a:spcBef>
                <a:spcPts val="1200"/>
              </a:spcBef>
              <a:buFont typeface="+mj-lt"/>
              <a:buAutoNum type="arabicPeriod"/>
            </a:pPr>
            <a:r>
              <a:rPr lang="en-AU" dirty="0"/>
              <a:t>What are the challenges in this area? </a:t>
            </a:r>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j-lt"/>
              </a:rPr>
              <a:pPr/>
              <a:t>52</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65288063"/>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LUNCH </a:t>
            </a:r>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j-lt"/>
              </a:rPr>
              <a:pPr/>
              <a:t>53</a:t>
            </a:fld>
            <a:endParaRPr lang="en-US" sz="1400" dirty="0">
              <a:solidFill>
                <a:srgbClr val="000000"/>
              </a:solidFill>
              <a:latin typeface="+mj-lt"/>
            </a:endParaRPr>
          </a:p>
        </p:txBody>
      </p:sp>
      <p:pic>
        <p:nvPicPr>
          <p:cNvPr id="1026" name="Picture 2" descr="http://www.nycseminarcenter.com/images/sandwich_platter.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8174" y="1729509"/>
            <a:ext cx="3810000" cy="2943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398035"/>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87313"/>
            <a:ext cx="7561263" cy="2866330"/>
          </a:xfrm>
        </p:spPr>
        <p:txBody>
          <a:bodyPr>
            <a:noAutofit/>
          </a:bodyPr>
          <a:lstStyle/>
          <a:p>
            <a:r>
              <a:rPr lang="en-AU" dirty="0"/>
              <a:t>Module 5: Engaging the young </a:t>
            </a:r>
            <a:r>
              <a:rPr lang="en-AU" dirty="0" smtClean="0"/>
              <a:t>person </a:t>
            </a:r>
            <a:r>
              <a:rPr lang="en-AU" dirty="0"/>
              <a:t>to conduct a </a:t>
            </a:r>
            <a:r>
              <a:rPr lang="en-AU" dirty="0" smtClean="0"/>
              <a:t>HEEADSSS assessment </a:t>
            </a:r>
            <a:r>
              <a:rPr lang="en-AU" dirty="0"/>
              <a:t>(60 min)</a:t>
            </a:r>
          </a:p>
        </p:txBody>
      </p:sp>
      <p:sp>
        <p:nvSpPr>
          <p:cNvPr id="3" name="Content Placeholder 2"/>
          <p:cNvSpPr>
            <a:spLocks noGrp="1"/>
          </p:cNvSpPr>
          <p:nvPr>
            <p:ph idx="1"/>
          </p:nvPr>
        </p:nvSpPr>
        <p:spPr>
          <a:xfrm>
            <a:off x="576264" y="4708045"/>
            <a:ext cx="7559674" cy="1174141"/>
          </a:xfrm>
        </p:spPr>
        <p:txBody>
          <a:bodyPr>
            <a:normAutofit/>
          </a:bodyPr>
          <a:lstStyle/>
          <a:p>
            <a:pPr marL="0" indent="0">
              <a:lnSpc>
                <a:spcPct val="90000"/>
              </a:lnSpc>
              <a:buNone/>
              <a:defRPr/>
            </a:pPr>
            <a:endParaRPr lang="en-US" dirty="0"/>
          </a:p>
          <a:p>
            <a:pPr marL="0" lvl="1" indent="0">
              <a:spcBef>
                <a:spcPct val="80000"/>
              </a:spcBef>
              <a:buNone/>
            </a:pPr>
            <a:r>
              <a:rPr lang="en-AU" altLang="en-US" sz="1800" i="1" dirty="0"/>
              <a:t>Ref: YHRK Sections 3.2 + Appendices 3 + 4</a:t>
            </a:r>
          </a:p>
          <a:p>
            <a:endParaRPr lang="en-AU" dirty="0"/>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j-lt"/>
              </a:rPr>
              <a:pPr/>
              <a:t>54</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309765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70" r="28460" b="23489"/>
          <a:stretch/>
        </p:blipFill>
        <p:spPr bwMode="auto">
          <a:xfrm>
            <a:off x="4752432" y="3169646"/>
            <a:ext cx="2768209" cy="227501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717942"/>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340" tIns="38671" rIns="77340" bIns="38671" numCol="1" rtlCol="0" anchor="ctr" anchorCtr="0" compatLnSpc="1">
            <a:prstTxWarp prst="textNoShape">
              <a:avLst/>
            </a:prstTxWarp>
            <a:normAutofit/>
          </a:bodyPr>
          <a:lstStyle/>
          <a:p>
            <a:pPr algn="l" eaLnBrk="1" hangingPunct="1"/>
            <a:r>
              <a:rPr lang="en-US" altLang="en-US" sz="3000" dirty="0"/>
              <a:t>HEEADSSS psychosocial risk assessment</a:t>
            </a:r>
          </a:p>
        </p:txBody>
      </p:sp>
      <p:sp>
        <p:nvSpPr>
          <p:cNvPr id="26628" name="Rectangle 3"/>
          <p:cNvSpPr>
            <a:spLocks noGrp="1" noChangeArrowheads="1"/>
          </p:cNvSpPr>
          <p:nvPr>
            <p:ph idx="1"/>
          </p:nvPr>
        </p:nvSpPr>
        <p:spPr>
          <a:xfrm>
            <a:off x="576264" y="1225453"/>
            <a:ext cx="7559674" cy="447843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7340" tIns="38671" rIns="77340" bIns="38671" numCol="1" rtlCol="0" anchor="t" anchorCtr="0" compatLnSpc="1">
            <a:prstTxWarp prst="textNoShape">
              <a:avLst/>
            </a:prstTxWarp>
            <a:noAutofit/>
          </a:bodyPr>
          <a:lstStyle/>
          <a:p>
            <a:pPr marL="0" indent="0" algn="l" eaLnBrk="1" hangingPunct="1">
              <a:spcBef>
                <a:spcPts val="1200"/>
              </a:spcBef>
              <a:buNone/>
            </a:pPr>
            <a:r>
              <a:rPr lang="en-US" altLang="en-US" dirty="0"/>
              <a:t>A framework for assessment of risk and protective factors in key areas of the young person’s life:</a:t>
            </a:r>
          </a:p>
          <a:p>
            <a:pPr algn="l" eaLnBrk="1" hangingPunct="1">
              <a:spcBef>
                <a:spcPts val="1200"/>
              </a:spcBef>
            </a:pPr>
            <a:r>
              <a:rPr lang="en-US" altLang="en-US" b="1" dirty="0"/>
              <a:t>H – home</a:t>
            </a:r>
          </a:p>
          <a:p>
            <a:pPr algn="l" eaLnBrk="1" hangingPunct="1">
              <a:spcBef>
                <a:spcPts val="1200"/>
              </a:spcBef>
            </a:pPr>
            <a:r>
              <a:rPr lang="en-US" altLang="en-US" b="1" dirty="0"/>
              <a:t>E – education and employment </a:t>
            </a:r>
          </a:p>
          <a:p>
            <a:pPr eaLnBrk="1" hangingPunct="1">
              <a:spcBef>
                <a:spcPts val="1200"/>
              </a:spcBef>
            </a:pPr>
            <a:r>
              <a:rPr lang="en-US" altLang="en-US" b="1" dirty="0"/>
              <a:t>E –  eating and exercise</a:t>
            </a:r>
          </a:p>
          <a:p>
            <a:pPr algn="l" eaLnBrk="1" hangingPunct="1">
              <a:spcBef>
                <a:spcPts val="1200"/>
              </a:spcBef>
            </a:pPr>
            <a:r>
              <a:rPr lang="en-US" altLang="en-US" b="1" dirty="0"/>
              <a:t>A – activities, hobbies and peer relationships</a:t>
            </a:r>
          </a:p>
          <a:p>
            <a:pPr algn="l" eaLnBrk="1" hangingPunct="1">
              <a:spcBef>
                <a:spcPts val="1200"/>
              </a:spcBef>
            </a:pPr>
            <a:r>
              <a:rPr lang="en-US" altLang="en-US" b="1" dirty="0"/>
              <a:t>D – drug use, cigarettes and alcohol </a:t>
            </a:r>
          </a:p>
          <a:p>
            <a:pPr algn="l" eaLnBrk="1" hangingPunct="1">
              <a:spcBef>
                <a:spcPts val="1200"/>
              </a:spcBef>
            </a:pPr>
            <a:r>
              <a:rPr lang="en-US" altLang="en-US" b="1" dirty="0"/>
              <a:t>S – sexual activity and sexuality </a:t>
            </a:r>
          </a:p>
          <a:p>
            <a:pPr algn="l" eaLnBrk="1" hangingPunct="1">
              <a:spcBef>
                <a:spcPts val="1200"/>
              </a:spcBef>
            </a:pPr>
            <a:r>
              <a:rPr lang="en-US" altLang="en-US" b="1" dirty="0"/>
              <a:t>S – suicide, depression, self harm</a:t>
            </a:r>
          </a:p>
          <a:p>
            <a:pPr algn="l" eaLnBrk="1" hangingPunct="1">
              <a:spcBef>
                <a:spcPts val="1200"/>
              </a:spcBef>
            </a:pPr>
            <a:r>
              <a:rPr lang="en-US" altLang="en-US" b="1" dirty="0"/>
              <a:t>S – safety </a:t>
            </a: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6" name="Slide Number Placeholder 3"/>
          <p:cNvSpPr txBox="1">
            <a:spLocks/>
          </p:cNvSpPr>
          <p:nvPr/>
        </p:nvSpPr>
        <p:spPr>
          <a:xfrm>
            <a:off x="6120581" y="5977980"/>
            <a:ext cx="2016178" cy="345030"/>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B6F15528-21DE-4FAA-801E-634DDDAF4B2B}" type="slidenum">
              <a:rPr lang="en-US" sz="1400" smtClean="0">
                <a:solidFill>
                  <a:srgbClr val="000000"/>
                </a:solidFill>
                <a:latin typeface="+mj-lt"/>
              </a:rPr>
              <a:pPr/>
              <a:t>55</a:t>
            </a:fld>
            <a:endParaRPr lang="en-US" sz="1400" dirty="0">
              <a:solidFill>
                <a:srgbClr val="000000"/>
              </a:solidFill>
              <a:latin typeface="+mj-lt"/>
            </a:endParaRPr>
          </a:p>
        </p:txBody>
      </p:sp>
    </p:spTree>
    <p:extLst>
      <p:ext uri="{BB962C8B-B14F-4D97-AF65-F5344CB8AC3E}">
        <p14:creationId xmlns:p14="http://schemas.microsoft.com/office/powerpoint/2010/main" val="4052297383"/>
      </p:ext>
    </p:extLst>
  </p:cSld>
  <p:clrMapOvr>
    <a:masterClrMapping/>
  </p:clrMapOvr>
  <p:transition>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C2B603-A647-4D54-80C1-EE51C0E8A6AC}"/>
              </a:ext>
            </a:extLst>
          </p:cNvPr>
          <p:cNvSpPr>
            <a:spLocks noGrp="1"/>
          </p:cNvSpPr>
          <p:nvPr>
            <p:ph type="title"/>
          </p:nvPr>
        </p:nvSpPr>
        <p:spPr/>
        <p:txBody>
          <a:bodyPr/>
          <a:lstStyle/>
          <a:p>
            <a:r>
              <a:rPr lang="en-AU" dirty="0"/>
              <a:t>NSW Health – HEEADSSS </a:t>
            </a:r>
            <a:r>
              <a:rPr lang="en-AU" dirty="0" smtClean="0"/>
              <a:t>Guidelines </a:t>
            </a:r>
            <a:endParaRPr lang="en-AU" dirty="0"/>
          </a:p>
        </p:txBody>
      </p:sp>
      <p:sp>
        <p:nvSpPr>
          <p:cNvPr id="3" name="Content Placeholder 2">
            <a:extLst>
              <a:ext uri="{FF2B5EF4-FFF2-40B4-BE49-F238E27FC236}">
                <a16:creationId xmlns:a16="http://schemas.microsoft.com/office/drawing/2014/main" xmlns="" id="{74BB2DE7-F959-40D5-9761-8B838F53A0DC}"/>
              </a:ext>
            </a:extLst>
          </p:cNvPr>
          <p:cNvSpPr>
            <a:spLocks noGrp="1"/>
          </p:cNvSpPr>
          <p:nvPr>
            <p:ph idx="1"/>
          </p:nvPr>
        </p:nvSpPr>
        <p:spPr/>
        <p:txBody>
          <a:bodyPr/>
          <a:lstStyle/>
          <a:p>
            <a:r>
              <a:rPr lang="en-AU" dirty="0"/>
              <a:t>All young people 12-24 </a:t>
            </a:r>
            <a:r>
              <a:rPr lang="en-AU" dirty="0" err="1"/>
              <a:t>yrs</a:t>
            </a:r>
            <a:r>
              <a:rPr lang="en-AU" dirty="0"/>
              <a:t> – in health system </a:t>
            </a:r>
          </a:p>
          <a:p>
            <a:r>
              <a:rPr lang="en-AU" dirty="0"/>
              <a:t>Not a diagnostic tool </a:t>
            </a:r>
          </a:p>
          <a:p>
            <a:r>
              <a:rPr lang="en-AU" dirty="0"/>
              <a:t>Face-to-face - a conversational approach </a:t>
            </a:r>
          </a:p>
          <a:p>
            <a:r>
              <a:rPr lang="en-AU" dirty="0"/>
              <a:t>Option for completion of : </a:t>
            </a:r>
            <a:r>
              <a:rPr lang="en-AU" dirty="0" smtClean="0"/>
              <a:t>Youth Health and  </a:t>
            </a:r>
            <a:r>
              <a:rPr lang="en-AU" dirty="0"/>
              <a:t>Wellbeing Assessment Chart</a:t>
            </a:r>
          </a:p>
          <a:p>
            <a:r>
              <a:rPr lang="en-AU" dirty="0"/>
              <a:t>Protective &amp; risk factors </a:t>
            </a:r>
          </a:p>
          <a:p>
            <a:r>
              <a:rPr lang="en-AU" dirty="0"/>
              <a:t>Clinical judgement regarding appropriateness (e.g. health condition) </a:t>
            </a:r>
          </a:p>
          <a:p>
            <a:pPr marL="0" indent="0">
              <a:buNone/>
            </a:pPr>
            <a:r>
              <a:rPr lang="en-AU" b="1" i="1" dirty="0"/>
              <a:t> </a:t>
            </a:r>
          </a:p>
          <a:p>
            <a:endParaRPr lang="en-AU" dirty="0"/>
          </a:p>
        </p:txBody>
      </p:sp>
      <p:sp>
        <p:nvSpPr>
          <p:cNvPr id="4" name="Slide Number Placeholder 3">
            <a:extLst>
              <a:ext uri="{FF2B5EF4-FFF2-40B4-BE49-F238E27FC236}">
                <a16:creationId xmlns:a16="http://schemas.microsoft.com/office/drawing/2014/main" xmlns="" id="{73073774-21E6-4639-99E8-C601684AD304}"/>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56</a:t>
            </a:fld>
            <a:endParaRPr lang="en-US" sz="1400" dirty="0">
              <a:solidFill>
                <a:srgbClr val="000000"/>
              </a:solidFill>
              <a:latin typeface="+mj-lt"/>
            </a:endParaRPr>
          </a:p>
        </p:txBody>
      </p:sp>
    </p:spTree>
    <p:extLst>
      <p:ext uri="{BB962C8B-B14F-4D97-AF65-F5344CB8AC3E}">
        <p14:creationId xmlns:p14="http://schemas.microsoft.com/office/powerpoint/2010/main" val="3762619215"/>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normAutofit fontScale="90000"/>
          </a:bodyPr>
          <a:lstStyle/>
          <a:p>
            <a:pPr eaLnBrk="1" hangingPunct="1"/>
            <a:r>
              <a:rPr lang="fr-CA" altLang="en-US" sz="2352" b="1" dirty="0"/>
              <a:t/>
            </a:r>
            <a:br>
              <a:rPr lang="fr-CA" altLang="en-US" sz="2352" b="1" dirty="0"/>
            </a:br>
            <a:r>
              <a:rPr lang="fr-CA" altLang="en-US" sz="2352" b="1" dirty="0"/>
              <a:t/>
            </a:r>
            <a:br>
              <a:rPr lang="fr-CA" altLang="en-US" sz="2352" b="1" dirty="0"/>
            </a:br>
            <a:r>
              <a:rPr lang="fr-CA" altLang="en-US" sz="2352" b="1" dirty="0"/>
              <a:t/>
            </a:r>
            <a:br>
              <a:rPr lang="fr-CA" altLang="en-US" sz="2352" b="1" dirty="0"/>
            </a:br>
            <a:r>
              <a:rPr lang="fr-CA" altLang="en-US" sz="3300" dirty="0"/>
              <a:t>A guide to </a:t>
            </a:r>
            <a:r>
              <a:rPr lang="fr-CA" altLang="en-US" sz="3300" dirty="0" err="1"/>
              <a:t>using</a:t>
            </a:r>
            <a:r>
              <a:rPr lang="fr-CA" altLang="en-US" sz="3300" dirty="0"/>
              <a:t> HEEADSSS</a:t>
            </a:r>
            <a:r>
              <a:rPr lang="en-US" altLang="en-US" sz="3024" b="1" dirty="0"/>
              <a:t/>
            </a:r>
            <a:br>
              <a:rPr lang="en-US" altLang="en-US" sz="3024" b="1" dirty="0"/>
            </a:br>
            <a:endParaRPr lang="en-US" altLang="en-US" sz="3024" b="1" dirty="0"/>
          </a:p>
        </p:txBody>
      </p:sp>
      <p:sp>
        <p:nvSpPr>
          <p:cNvPr id="28676" name="Rectangle 3"/>
          <p:cNvSpPr>
            <a:spLocks noGrp="1" noChangeArrowheads="1"/>
          </p:cNvSpPr>
          <p:nvPr>
            <p:ph idx="1"/>
          </p:nvPr>
        </p:nvSpPr>
        <p:spPr>
          <a:xfrm>
            <a:off x="576264" y="1297461"/>
            <a:ext cx="7559674" cy="4406429"/>
          </a:xfrm>
        </p:spPr>
        <p:txBody>
          <a:bodyPr>
            <a:noAutofit/>
          </a:bodyPr>
          <a:lstStyle/>
          <a:p>
            <a:pPr eaLnBrk="1" hangingPunct="1">
              <a:spcBef>
                <a:spcPts val="1200"/>
              </a:spcBef>
            </a:pPr>
            <a:r>
              <a:rPr lang="en-US" altLang="en-US" dirty="0"/>
              <a:t>Before starting - reassure about confidentiality</a:t>
            </a:r>
            <a:endParaRPr lang="en-US" altLang="en-US" i="1" dirty="0"/>
          </a:p>
          <a:p>
            <a:pPr eaLnBrk="1" hangingPunct="1">
              <a:spcBef>
                <a:spcPts val="1200"/>
              </a:spcBef>
            </a:pPr>
            <a:r>
              <a:rPr lang="en-US" altLang="en-US" dirty="0"/>
              <a:t>Tool to guide the interaction – engagement is important</a:t>
            </a:r>
          </a:p>
          <a:p>
            <a:pPr eaLnBrk="1" hangingPunct="1">
              <a:spcBef>
                <a:spcPts val="1200"/>
              </a:spcBef>
            </a:pPr>
            <a:r>
              <a:rPr lang="en-US" altLang="en-US" dirty="0"/>
              <a:t>Not a prescriptive / checklist process</a:t>
            </a:r>
          </a:p>
          <a:p>
            <a:pPr eaLnBrk="1" hangingPunct="1">
              <a:spcBef>
                <a:spcPts val="1200"/>
              </a:spcBef>
            </a:pPr>
            <a:r>
              <a:rPr lang="en-US" altLang="en-US" dirty="0"/>
              <a:t>Be flexible in how you apply it </a:t>
            </a:r>
          </a:p>
          <a:p>
            <a:pPr eaLnBrk="1" hangingPunct="1">
              <a:spcBef>
                <a:spcPts val="1200"/>
              </a:spcBef>
            </a:pPr>
            <a:r>
              <a:rPr lang="en-US" altLang="en-US" dirty="0"/>
              <a:t>Let the </a:t>
            </a:r>
            <a:r>
              <a:rPr lang="en-US" altLang="en-US" dirty="0" smtClean="0"/>
              <a:t>interview </a:t>
            </a:r>
            <a:r>
              <a:rPr lang="en-US" altLang="en-US" dirty="0"/>
              <a:t>flow naturally in an interactive style</a:t>
            </a:r>
          </a:p>
          <a:p>
            <a:pPr eaLnBrk="1" hangingPunct="1">
              <a:spcBef>
                <a:spcPts val="1200"/>
              </a:spcBef>
            </a:pPr>
            <a:r>
              <a:rPr lang="en-US" altLang="en-US" dirty="0"/>
              <a:t>Come back to any areas not covered </a:t>
            </a:r>
          </a:p>
          <a:p>
            <a:pPr eaLnBrk="1" hangingPunct="1">
              <a:spcBef>
                <a:spcPts val="1200"/>
              </a:spcBef>
            </a:pPr>
            <a:r>
              <a:rPr lang="en-AU" altLang="en-US" dirty="0"/>
              <a:t>Listen carefully</a:t>
            </a:r>
          </a:p>
          <a:p>
            <a:pPr eaLnBrk="1" hangingPunct="1">
              <a:spcBef>
                <a:spcPts val="1200"/>
              </a:spcBef>
            </a:pPr>
            <a:r>
              <a:rPr lang="en-AU" altLang="en-US" dirty="0"/>
              <a:t>Explore in more detail - areas of ambiguity / risks / sensitive areas (e.g. drugs, sex) </a:t>
            </a:r>
            <a:endParaRPr lang="en-US" altLang="en-US" dirty="0"/>
          </a:p>
        </p:txBody>
      </p:sp>
      <p:sp>
        <p:nvSpPr>
          <p:cNvPr id="28674" name="Slide Number Placeholder 5"/>
          <p:cNvSpPr>
            <a:spLocks noGrp="1"/>
          </p:cNvSpPr>
          <p:nvPr>
            <p:ph type="sldNum" sz="quarter" idx="4294967295"/>
          </p:nvPr>
        </p:nvSpPr>
        <p:spPr>
          <a:xfrm>
            <a:off x="6119813" y="6049963"/>
            <a:ext cx="2520950"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EA837CD-3BEA-4EA5-9294-0BBC2B0DB63E}" type="slidenum">
              <a:rPr lang="en-AU" altLang="en-US" sz="1400">
                <a:solidFill>
                  <a:srgbClr val="000000"/>
                </a:solidFill>
                <a:latin typeface="Arial" panose="020B0604020202020204" pitchFamily="34" charset="0"/>
              </a:rPr>
              <a:pPr eaLnBrk="1" hangingPunct="1"/>
              <a:t>57</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06587590"/>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needs </a:t>
            </a:r>
            <a:r>
              <a:rPr lang="en-US" dirty="0" smtClean="0"/>
              <a:t>and </a:t>
            </a:r>
            <a:r>
              <a:rPr lang="en-US" dirty="0"/>
              <a:t>fears of the young person when seeing a health professional? </a:t>
            </a:r>
            <a:endParaRPr lang="en-AU" dirty="0"/>
          </a:p>
        </p:txBody>
      </p:sp>
      <p:sp>
        <p:nvSpPr>
          <p:cNvPr id="4" name="Slide Number Placeholder 3"/>
          <p:cNvSpPr>
            <a:spLocks noGrp="1"/>
          </p:cNvSpPr>
          <p:nvPr>
            <p:ph type="sldNum" sz="quarter" idx="4294967295"/>
          </p:nvPr>
        </p:nvSpPr>
        <p:spPr>
          <a:xfrm>
            <a:off x="6192838" y="6008688"/>
            <a:ext cx="2447925" cy="344487"/>
          </a:xfrm>
          <a:prstGeom prst="rect">
            <a:avLst/>
          </a:prstGeom>
        </p:spPr>
        <p:txBody>
          <a:bodyPr/>
          <a:lstStyle/>
          <a:p>
            <a:fld id="{B6F15528-21DE-4FAA-801E-634DDDAF4B2B}" type="slidenum">
              <a:rPr lang="en-US" sz="1400" smtClean="0">
                <a:solidFill>
                  <a:srgbClr val="000000"/>
                </a:solidFill>
                <a:latin typeface="+mj-lt"/>
              </a:rPr>
              <a:pPr/>
              <a:t>58</a:t>
            </a:fld>
            <a:endParaRPr lang="en-US" sz="1400" dirty="0">
              <a:solidFill>
                <a:srgbClr val="000000"/>
              </a:solidFill>
              <a:latin typeface="+mj-lt"/>
            </a:endParaRPr>
          </a:p>
        </p:txBody>
      </p:sp>
      <p:sp>
        <p:nvSpPr>
          <p:cNvPr id="5" name="Rectangle 4"/>
          <p:cNvSpPr/>
          <p:nvPr/>
        </p:nvSpPr>
        <p:spPr>
          <a:xfrm>
            <a:off x="575967" y="1493936"/>
            <a:ext cx="7632846" cy="745525"/>
          </a:xfrm>
          <a:prstGeom prst="rect">
            <a:avLst/>
          </a:prstGeom>
        </p:spPr>
        <p:txBody>
          <a:bodyPr wrap="square">
            <a:spAutoFit/>
          </a:bodyPr>
          <a:lstStyle/>
          <a:p>
            <a:pPr>
              <a:spcAft>
                <a:spcPts val="1200"/>
              </a:spcAft>
            </a:pPr>
            <a:endParaRPr lang="en-AU" dirty="0">
              <a:solidFill>
                <a:srgbClr val="133880"/>
              </a:solidFill>
              <a:latin typeface="+mn-lt"/>
              <a:ea typeface="Calibri" panose="020F0502020204030204" pitchFamily="34" charset="0"/>
              <a:cs typeface="Times New Roman" panose="02020603050405020304" pitchFamily="18" charset="0"/>
            </a:endParaRPr>
          </a:p>
          <a:p>
            <a:pPr>
              <a:lnSpc>
                <a:spcPct val="107000"/>
              </a:lnSpc>
              <a:spcAft>
                <a:spcPts val="756"/>
              </a:spcAft>
            </a:pPr>
            <a:endParaRPr lang="en-AU" sz="851" dirty="0">
              <a:solidFill>
                <a:srgbClr val="133880"/>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xmlns="" id="{1D91B5F8-AD4E-4DAC-9724-FACFC0944877}"/>
              </a:ext>
            </a:extLst>
          </p:cNvPr>
          <p:cNvSpPr>
            <a:spLocks noGrp="1"/>
          </p:cNvSpPr>
          <p:nvPr>
            <p:ph idx="1"/>
          </p:nvPr>
        </p:nvSpPr>
        <p:spPr/>
        <p:txBody>
          <a:bodyPr/>
          <a:lstStyle/>
          <a:p>
            <a:pPr lvl="0"/>
            <a:r>
              <a:rPr lang="en-US" dirty="0"/>
              <a:t>What are their needs and fears when seeing a health professional? </a:t>
            </a:r>
            <a:endParaRPr lang="en-AU" dirty="0"/>
          </a:p>
          <a:p>
            <a:pPr lvl="0"/>
            <a:r>
              <a:rPr lang="en-US" dirty="0"/>
              <a:t>How </a:t>
            </a:r>
            <a:r>
              <a:rPr lang="en-US" dirty="0" smtClean="0"/>
              <a:t>do / don’t </a:t>
            </a:r>
            <a:r>
              <a:rPr lang="en-US" dirty="0"/>
              <a:t>they like to be treated?</a:t>
            </a:r>
            <a:endParaRPr lang="en-AU" dirty="0"/>
          </a:p>
          <a:p>
            <a:pPr lvl="0"/>
            <a:r>
              <a:rPr lang="en-US" dirty="0"/>
              <a:t>Do they want us to use their slang / talk like them?</a:t>
            </a:r>
            <a:endParaRPr lang="en-AU" dirty="0"/>
          </a:p>
          <a:p>
            <a:pPr lvl="0"/>
            <a:r>
              <a:rPr lang="en-AU" dirty="0"/>
              <a:t>What approach will built trust and rapport?</a:t>
            </a:r>
          </a:p>
          <a:p>
            <a:pPr lvl="0"/>
            <a:r>
              <a:rPr lang="en-US" dirty="0"/>
              <a:t>Who are they likely to bring along for support? Why?</a:t>
            </a:r>
            <a:endParaRPr lang="en-AU" dirty="0"/>
          </a:p>
          <a:p>
            <a:endParaRPr lang="en-AU" dirty="0"/>
          </a:p>
        </p:txBody>
      </p:sp>
    </p:spTree>
    <p:extLst>
      <p:ext uri="{BB962C8B-B14F-4D97-AF65-F5344CB8AC3E}">
        <p14:creationId xmlns:p14="http://schemas.microsoft.com/office/powerpoint/2010/main" val="241084308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09359B-A9B8-42DA-BC17-AB036DA4E24D}"/>
              </a:ext>
            </a:extLst>
          </p:cNvPr>
          <p:cNvSpPr>
            <a:spLocks noGrp="1"/>
          </p:cNvSpPr>
          <p:nvPr>
            <p:ph type="title"/>
          </p:nvPr>
        </p:nvSpPr>
        <p:spPr/>
        <p:txBody>
          <a:bodyPr/>
          <a:lstStyle/>
          <a:p>
            <a:r>
              <a:rPr lang="en-AU" dirty="0"/>
              <a:t>NSW Health Initiatives </a:t>
            </a:r>
          </a:p>
        </p:txBody>
      </p:sp>
      <p:sp>
        <p:nvSpPr>
          <p:cNvPr id="3" name="Content Placeholder 2">
            <a:extLst>
              <a:ext uri="{FF2B5EF4-FFF2-40B4-BE49-F238E27FC236}">
                <a16:creationId xmlns:a16="http://schemas.microsoft.com/office/drawing/2014/main" xmlns="" id="{03D6D4B4-7ABF-4B92-AE30-69929C689394}"/>
              </a:ext>
            </a:extLst>
          </p:cNvPr>
          <p:cNvSpPr>
            <a:spLocks noGrp="1"/>
          </p:cNvSpPr>
          <p:nvPr>
            <p:ph idx="1"/>
          </p:nvPr>
        </p:nvSpPr>
        <p:spPr/>
        <p:txBody>
          <a:bodyPr/>
          <a:lstStyle/>
          <a:p>
            <a:r>
              <a:rPr lang="en-AU" dirty="0" smtClean="0"/>
              <a:t>Youth Health and  </a:t>
            </a:r>
            <a:r>
              <a:rPr lang="en-AU" dirty="0"/>
              <a:t>Wellbeing Team – role </a:t>
            </a:r>
          </a:p>
          <a:p>
            <a:r>
              <a:rPr lang="en-AU" dirty="0" smtClean="0"/>
              <a:t>Youth Health and  </a:t>
            </a:r>
            <a:r>
              <a:rPr lang="en-AU" dirty="0"/>
              <a:t>Wellbeing Initiatives  </a:t>
            </a:r>
          </a:p>
          <a:p>
            <a:pPr lvl="1"/>
            <a:r>
              <a:rPr lang="en-AU" dirty="0"/>
              <a:t>Sector wide training </a:t>
            </a:r>
          </a:p>
          <a:p>
            <a:pPr lvl="1"/>
            <a:r>
              <a:rPr lang="en-AU" dirty="0"/>
              <a:t>Resource development</a:t>
            </a:r>
          </a:p>
          <a:p>
            <a:pPr lvl="1"/>
            <a:r>
              <a:rPr lang="en-AU" dirty="0"/>
              <a:t>Sector support </a:t>
            </a:r>
          </a:p>
          <a:p>
            <a:endParaRPr lang="en-AU" dirty="0"/>
          </a:p>
        </p:txBody>
      </p:sp>
      <p:sp>
        <p:nvSpPr>
          <p:cNvPr id="4" name="Slide Number Placeholder 3">
            <a:extLst>
              <a:ext uri="{FF2B5EF4-FFF2-40B4-BE49-F238E27FC236}">
                <a16:creationId xmlns:a16="http://schemas.microsoft.com/office/drawing/2014/main" xmlns="" id="{A4EA0354-493A-4FCD-97A5-26F3F7C21858}"/>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5</a:t>
            </a:fld>
            <a:endParaRPr lang="en-US" sz="1400" dirty="0">
              <a:solidFill>
                <a:srgbClr val="000000"/>
              </a:solidFill>
              <a:latin typeface="+mj-lt"/>
            </a:endParaRPr>
          </a:p>
        </p:txBody>
      </p:sp>
    </p:spTree>
    <p:extLst>
      <p:ext uri="{BB962C8B-B14F-4D97-AF65-F5344CB8AC3E}">
        <p14:creationId xmlns:p14="http://schemas.microsoft.com/office/powerpoint/2010/main" val="856960754"/>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Engaging the young person – group discussion</a:t>
            </a:r>
          </a:p>
        </p:txBody>
      </p:sp>
      <p:sp>
        <p:nvSpPr>
          <p:cNvPr id="3" name="Content Placeholder 2"/>
          <p:cNvSpPr>
            <a:spLocks noGrp="1"/>
          </p:cNvSpPr>
          <p:nvPr>
            <p:ph sz="half" idx="1"/>
          </p:nvPr>
        </p:nvSpPr>
        <p:spPr>
          <a:xfrm>
            <a:off x="575965" y="1945532"/>
            <a:ext cx="3703637" cy="2376264"/>
          </a:xfrm>
        </p:spPr>
        <p:txBody>
          <a:bodyPr/>
          <a:lstStyle/>
          <a:p>
            <a:r>
              <a:rPr lang="en-AU" sz="2100" dirty="0">
                <a:ea typeface="Times New Roman" panose="02020603050405020304" pitchFamily="18" charset="0"/>
                <a:cs typeface="Times New Roman" panose="02020603050405020304" pitchFamily="18" charset="0"/>
              </a:rPr>
              <a:t>What are the</a:t>
            </a:r>
            <a:r>
              <a:rPr lang="en-AU" sz="2100" b="1" dirty="0">
                <a:ea typeface="Times New Roman" panose="02020603050405020304" pitchFamily="18" charset="0"/>
                <a:cs typeface="Times New Roman" panose="02020603050405020304" pitchFamily="18" charset="0"/>
              </a:rPr>
              <a:t> do’s and don’ts</a:t>
            </a:r>
            <a:r>
              <a:rPr lang="en-AU" sz="2100" dirty="0">
                <a:ea typeface="Times New Roman" panose="02020603050405020304" pitchFamily="18" charset="0"/>
                <a:cs typeface="Times New Roman" panose="02020603050405020304" pitchFamily="18" charset="0"/>
              </a:rPr>
              <a:t> of effectively engaging and communicating with young people? </a:t>
            </a:r>
          </a:p>
        </p:txBody>
      </p:sp>
      <p:cxnSp>
        <p:nvCxnSpPr>
          <p:cNvPr id="6"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5" name="Slide Number Placeholder 3"/>
          <p:cNvSpPr txBox="1">
            <a:spLocks/>
          </p:cNvSpPr>
          <p:nvPr/>
        </p:nvSpPr>
        <p:spPr>
          <a:xfrm>
            <a:off x="6192546" y="6007920"/>
            <a:ext cx="2016178" cy="345030"/>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5DED1C9C-6F12-440F-B0DA-A1E8CAA2A729}" type="slidenum">
              <a:rPr lang="en-US" sz="1400" smtClean="0">
                <a:solidFill>
                  <a:srgbClr val="000000"/>
                </a:solidFill>
                <a:latin typeface="+mj-lt"/>
              </a:rPr>
              <a:t>59</a:t>
            </a:fld>
            <a:endParaRPr lang="en-US" sz="1400" dirty="0">
              <a:solidFill>
                <a:srgbClr val="000000"/>
              </a:solidFill>
              <a:latin typeface="+mj-lt"/>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l="11397" t="17500" r="10253"/>
          <a:stretch/>
        </p:blipFill>
        <p:spPr>
          <a:xfrm>
            <a:off x="4320381" y="1873523"/>
            <a:ext cx="4032448" cy="2830700"/>
          </a:xfrm>
          <a:prstGeom prst="rect">
            <a:avLst/>
          </a:prstGeom>
          <a:ln>
            <a:noFill/>
          </a:ln>
          <a:effectLst>
            <a:softEdge rad="112500"/>
          </a:effectLst>
        </p:spPr>
      </p:pic>
    </p:spTree>
    <p:extLst>
      <p:ext uri="{BB962C8B-B14F-4D97-AF65-F5344CB8AC3E}">
        <p14:creationId xmlns:p14="http://schemas.microsoft.com/office/powerpoint/2010/main" val="436378055"/>
      </p:ext>
    </p:extLst>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Golden rules</a:t>
            </a:r>
            <a:br>
              <a:rPr lang="en-AU" dirty="0"/>
            </a:br>
            <a:endParaRPr lang="en-AU" dirty="0"/>
          </a:p>
        </p:txBody>
      </p:sp>
      <p:sp>
        <p:nvSpPr>
          <p:cNvPr id="3" name="Content Placeholder 2"/>
          <p:cNvSpPr>
            <a:spLocks noGrp="1"/>
          </p:cNvSpPr>
          <p:nvPr>
            <p:ph idx="1"/>
          </p:nvPr>
        </p:nvSpPr>
        <p:spPr>
          <a:xfrm>
            <a:off x="576264" y="1241426"/>
            <a:ext cx="7559674" cy="4232498"/>
          </a:xfrm>
        </p:spPr>
        <p:txBody>
          <a:bodyPr/>
          <a:lstStyle/>
          <a:p>
            <a:pPr>
              <a:spcBef>
                <a:spcPts val="1200"/>
              </a:spcBef>
            </a:pPr>
            <a:r>
              <a:rPr lang="en-AU" dirty="0"/>
              <a:t>Stop talking – give your time and attention</a:t>
            </a:r>
          </a:p>
          <a:p>
            <a:pPr>
              <a:spcBef>
                <a:spcPts val="1200"/>
              </a:spcBef>
            </a:pPr>
            <a:r>
              <a:rPr lang="en-AU" dirty="0"/>
              <a:t>Put them at ease – no jargon, be sincere  </a:t>
            </a:r>
          </a:p>
          <a:p>
            <a:pPr lvl="0">
              <a:spcBef>
                <a:spcPts val="1200"/>
              </a:spcBef>
            </a:pPr>
            <a:r>
              <a:rPr lang="en-AU" dirty="0"/>
              <a:t>Be interactive – give feedback, ask questions </a:t>
            </a:r>
          </a:p>
          <a:p>
            <a:pPr>
              <a:spcBef>
                <a:spcPts val="1200"/>
              </a:spcBef>
            </a:pPr>
            <a:r>
              <a:rPr lang="en-AU" dirty="0"/>
              <a:t>Reflective listening – tone, ideas, words, non-verbals </a:t>
            </a:r>
          </a:p>
          <a:p>
            <a:pPr>
              <a:spcBef>
                <a:spcPts val="1200"/>
              </a:spcBef>
            </a:pPr>
            <a:r>
              <a:rPr lang="en-AU" dirty="0"/>
              <a:t>Don’t assume or judge – ask open-ended questions </a:t>
            </a:r>
          </a:p>
          <a:p>
            <a:pPr>
              <a:spcBef>
                <a:spcPts val="1200"/>
              </a:spcBef>
            </a:pPr>
            <a:r>
              <a:rPr lang="en-AU" dirty="0"/>
              <a:t>Build trust –  empathise</a:t>
            </a:r>
          </a:p>
          <a:p>
            <a:pPr>
              <a:spcBef>
                <a:spcPts val="1200"/>
              </a:spcBef>
            </a:pPr>
            <a:r>
              <a:rPr lang="en-AU" dirty="0"/>
              <a:t>Be self-aware – aware your language / attitude etc</a:t>
            </a:r>
          </a:p>
          <a:p>
            <a:pPr>
              <a:spcBef>
                <a:spcPts val="1200"/>
              </a:spcBef>
            </a:pPr>
            <a:r>
              <a:rPr lang="en-AU" dirty="0"/>
              <a:t>Allow them to educate / inform you</a:t>
            </a:r>
          </a:p>
        </p:txBody>
      </p:sp>
      <p:cxnSp>
        <p:nvCxnSpPr>
          <p:cNvPr id="4" name="Straight Connector 3"/>
          <p:cNvCxnSpPr>
            <a:cxnSpLocks noChangeShapeType="1"/>
          </p:cNvCxnSpPr>
          <p:nvPr/>
        </p:nvCxnSpPr>
        <p:spPr bwMode="auto">
          <a:xfrm>
            <a:off x="0" y="100942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5" name="Slide Number Placeholder 3"/>
          <p:cNvSpPr txBox="1">
            <a:spLocks/>
          </p:cNvSpPr>
          <p:nvPr/>
        </p:nvSpPr>
        <p:spPr>
          <a:xfrm>
            <a:off x="6192546" y="6007920"/>
            <a:ext cx="2016178" cy="345030"/>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5DED1C9C-6F12-440F-B0DA-A1E8CAA2A729}" type="slidenum">
              <a:rPr lang="en-US" sz="1400" smtClean="0">
                <a:solidFill>
                  <a:srgbClr val="000000"/>
                </a:solidFill>
                <a:latin typeface="+mj-lt"/>
              </a:rPr>
              <a:t>60</a:t>
            </a:fld>
            <a:endParaRPr lang="en-US" sz="1400" dirty="0">
              <a:solidFill>
                <a:srgbClr val="000000"/>
              </a:solidFill>
              <a:latin typeface="+mj-lt"/>
            </a:endParaRPr>
          </a:p>
        </p:txBody>
      </p:sp>
    </p:spTree>
    <p:extLst>
      <p:ext uri="{BB962C8B-B14F-4D97-AF65-F5344CB8AC3E}">
        <p14:creationId xmlns:p14="http://schemas.microsoft.com/office/powerpoint/2010/main" val="4115320774"/>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48057" y="396677"/>
            <a:ext cx="7776685" cy="960085"/>
          </a:xfrm>
        </p:spPr>
        <p:txBody>
          <a:bodyPr>
            <a:noAutofit/>
          </a:bodyPr>
          <a:lstStyle/>
          <a:p>
            <a:r>
              <a:rPr lang="en-AU" dirty="0"/>
              <a:t>Engaging a ‘challenging’ young person –                  case discussion</a:t>
            </a:r>
          </a:p>
        </p:txBody>
      </p:sp>
      <p:sp>
        <p:nvSpPr>
          <p:cNvPr id="15363" name="Content Placeholder 2"/>
          <p:cNvSpPr>
            <a:spLocks noGrp="1"/>
          </p:cNvSpPr>
          <p:nvPr>
            <p:ph idx="1"/>
          </p:nvPr>
        </p:nvSpPr>
        <p:spPr>
          <a:xfrm>
            <a:off x="936006" y="1945530"/>
            <a:ext cx="3456383" cy="4063155"/>
          </a:xfrm>
        </p:spPr>
        <p:txBody>
          <a:bodyPr>
            <a:normAutofit/>
          </a:bodyPr>
          <a:lstStyle/>
          <a:p>
            <a:pPr marL="0" indent="0">
              <a:buNone/>
            </a:pPr>
            <a:r>
              <a:rPr lang="en-AU" i="1" dirty="0"/>
              <a:t>Michael is a 16 year old boy who has been brought in by a support worker. He looks angry and agitated, and stares at the floor while the support worker explains why he has brought Michael in to discuss his issues. </a:t>
            </a:r>
            <a:endParaRPr lang="en-AU" dirty="0"/>
          </a:p>
        </p:txBody>
      </p:sp>
      <p:sp>
        <p:nvSpPr>
          <p:cNvPr id="15364" name="Slide Number Placeholder 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624086" indent="-240033" eaLnBrk="0" hangingPunct="0">
              <a:defRPr>
                <a:solidFill>
                  <a:schemeClr val="tx1"/>
                </a:solidFill>
                <a:latin typeface="Garamond" pitchFamily="18" charset="0"/>
                <a:cs typeface="Arial" charset="0"/>
              </a:defRPr>
            </a:lvl2pPr>
            <a:lvl3pPr marL="960132" indent="-192027" eaLnBrk="0" hangingPunct="0">
              <a:defRPr>
                <a:solidFill>
                  <a:schemeClr val="tx1"/>
                </a:solidFill>
                <a:latin typeface="Garamond" pitchFamily="18" charset="0"/>
                <a:cs typeface="Arial" charset="0"/>
              </a:defRPr>
            </a:lvl3pPr>
            <a:lvl4pPr marL="1344185" indent="-192027" eaLnBrk="0" hangingPunct="0">
              <a:defRPr>
                <a:solidFill>
                  <a:schemeClr val="tx1"/>
                </a:solidFill>
                <a:latin typeface="Garamond" pitchFamily="18" charset="0"/>
                <a:cs typeface="Arial" charset="0"/>
              </a:defRPr>
            </a:lvl4pPr>
            <a:lvl5pPr marL="1728238" indent="-192027" eaLnBrk="0" hangingPunct="0">
              <a:defRPr>
                <a:solidFill>
                  <a:schemeClr val="tx1"/>
                </a:solidFill>
                <a:latin typeface="Garamond" pitchFamily="18" charset="0"/>
                <a:cs typeface="Arial" charset="0"/>
              </a:defRPr>
            </a:lvl5pPr>
            <a:lvl6pPr marL="2112290" indent="-192027" eaLnBrk="0" fontAlgn="base" hangingPunct="0">
              <a:spcBef>
                <a:spcPct val="0"/>
              </a:spcBef>
              <a:spcAft>
                <a:spcPct val="0"/>
              </a:spcAft>
              <a:defRPr>
                <a:solidFill>
                  <a:schemeClr val="tx1"/>
                </a:solidFill>
                <a:latin typeface="Garamond" pitchFamily="18" charset="0"/>
                <a:cs typeface="Arial" charset="0"/>
              </a:defRPr>
            </a:lvl6pPr>
            <a:lvl7pPr marL="2496343" indent="-192027" eaLnBrk="0" fontAlgn="base" hangingPunct="0">
              <a:spcBef>
                <a:spcPct val="0"/>
              </a:spcBef>
              <a:spcAft>
                <a:spcPct val="0"/>
              </a:spcAft>
              <a:defRPr>
                <a:solidFill>
                  <a:schemeClr val="tx1"/>
                </a:solidFill>
                <a:latin typeface="Garamond" pitchFamily="18" charset="0"/>
                <a:cs typeface="Arial" charset="0"/>
              </a:defRPr>
            </a:lvl7pPr>
            <a:lvl8pPr marL="2880396" indent="-192027" eaLnBrk="0" fontAlgn="base" hangingPunct="0">
              <a:spcBef>
                <a:spcPct val="0"/>
              </a:spcBef>
              <a:spcAft>
                <a:spcPct val="0"/>
              </a:spcAft>
              <a:defRPr>
                <a:solidFill>
                  <a:schemeClr val="tx1"/>
                </a:solidFill>
                <a:latin typeface="Garamond" pitchFamily="18" charset="0"/>
                <a:cs typeface="Arial" charset="0"/>
              </a:defRPr>
            </a:lvl8pPr>
            <a:lvl9pPr marL="3264449" indent="-192027"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1F800AD1-8C65-4DD5-8195-59071E44AFA2}" type="slidenum">
              <a:rPr lang="en-AU" sz="1400" smtClean="0">
                <a:solidFill>
                  <a:srgbClr val="000000"/>
                </a:solidFill>
                <a:latin typeface="Arial" charset="0"/>
              </a:rPr>
              <a:pPr eaLnBrk="1" hangingPunct="1"/>
              <a:t>61</a:t>
            </a:fld>
            <a:endParaRPr lang="en-AU" sz="1400" dirty="0">
              <a:solidFill>
                <a:srgbClr val="000000"/>
              </a:solidFill>
              <a:latin typeface="Arial" charset="0"/>
            </a:endParaRPr>
          </a:p>
        </p:txBody>
      </p:sp>
      <p:cxnSp>
        <p:nvCxnSpPr>
          <p:cNvPr id="5"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xmlns="" id="{8B53D700-7E46-4730-B96D-1D19D4BA8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628"/>
          <a:stretch/>
        </p:blipFill>
        <p:spPr>
          <a:xfrm>
            <a:off x="4752431" y="1793070"/>
            <a:ext cx="3100472" cy="4202912"/>
          </a:xfrm>
          <a:prstGeom prst="rect">
            <a:avLst/>
          </a:prstGeom>
          <a:ln>
            <a:noFill/>
          </a:ln>
          <a:effectLst>
            <a:softEdge rad="112500"/>
          </a:effectLst>
        </p:spPr>
      </p:pic>
    </p:spTree>
    <p:extLst>
      <p:ext uri="{BB962C8B-B14F-4D97-AF65-F5344CB8AC3E}">
        <p14:creationId xmlns:p14="http://schemas.microsoft.com/office/powerpoint/2010/main" val="2926486539"/>
      </p:ext>
    </p:extLst>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fontScale="90000"/>
          </a:bodyPr>
          <a:lstStyle/>
          <a:p>
            <a:pPr eaLnBrk="1" hangingPunct="1"/>
            <a:r>
              <a:rPr kumimoji="1" lang="en-AU" sz="2688" dirty="0"/>
              <a:t/>
            </a:r>
            <a:br>
              <a:rPr kumimoji="1" lang="en-AU" sz="2688" dirty="0"/>
            </a:br>
            <a:r>
              <a:rPr kumimoji="1" lang="en-AU" sz="3300" dirty="0"/>
              <a:t>Engaging the ‘challenging’ adolescent</a:t>
            </a:r>
            <a:r>
              <a:rPr kumimoji="1" lang="en-US" sz="3300" dirty="0"/>
              <a:t> </a:t>
            </a:r>
            <a:r>
              <a:rPr kumimoji="1" lang="en-US" sz="2688" dirty="0"/>
              <a:t/>
            </a:r>
            <a:br>
              <a:rPr kumimoji="1" lang="en-US" sz="2688" dirty="0"/>
            </a:br>
            <a:endParaRPr kumimoji="1" lang="en-US" sz="2688" dirty="0"/>
          </a:p>
        </p:txBody>
      </p:sp>
      <p:sp>
        <p:nvSpPr>
          <p:cNvPr id="16388" name="Rectangle 3"/>
          <p:cNvSpPr>
            <a:spLocks noGrp="1" noChangeArrowheads="1"/>
          </p:cNvSpPr>
          <p:nvPr>
            <p:ph idx="1"/>
          </p:nvPr>
        </p:nvSpPr>
        <p:spPr>
          <a:xfrm>
            <a:off x="576264" y="1297461"/>
            <a:ext cx="7559674" cy="4406429"/>
          </a:xfrm>
        </p:spPr>
        <p:txBody>
          <a:bodyPr>
            <a:normAutofit/>
          </a:bodyPr>
          <a:lstStyle/>
          <a:p>
            <a:pPr eaLnBrk="1" hangingPunct="1">
              <a:spcBef>
                <a:spcPts val="1200"/>
              </a:spcBef>
            </a:pPr>
            <a:r>
              <a:rPr lang="en-US" dirty="0" err="1"/>
              <a:t>Empathise</a:t>
            </a:r>
            <a:r>
              <a:rPr lang="en-US" dirty="0"/>
              <a:t> with their situation – validate their feelings</a:t>
            </a:r>
          </a:p>
          <a:p>
            <a:pPr eaLnBrk="1" hangingPunct="1">
              <a:spcBef>
                <a:spcPts val="1200"/>
              </a:spcBef>
            </a:pPr>
            <a:r>
              <a:rPr lang="en-AU" dirty="0"/>
              <a:t>Take an open stance </a:t>
            </a:r>
            <a:r>
              <a:rPr lang="en-US" dirty="0"/>
              <a:t>–</a:t>
            </a:r>
            <a:r>
              <a:rPr lang="en-AU" dirty="0"/>
              <a:t> be interested in them, take time</a:t>
            </a:r>
          </a:p>
          <a:p>
            <a:pPr marL="360363" lvl="1" indent="-360363" eaLnBrk="1" hangingPunct="1">
              <a:spcBef>
                <a:spcPts val="1200"/>
              </a:spcBef>
              <a:buFont typeface="Wingdings" pitchFamily="2" charset="2"/>
              <a:buChar char="l"/>
            </a:pPr>
            <a:r>
              <a:rPr lang="en-AU" dirty="0"/>
              <a:t>Don’t blame </a:t>
            </a:r>
            <a:r>
              <a:rPr lang="en-AU" dirty="0" smtClean="0"/>
              <a:t>them / label </a:t>
            </a:r>
            <a:r>
              <a:rPr lang="en-AU" dirty="0"/>
              <a:t>them – e.g. ‘non-compliant’</a:t>
            </a:r>
          </a:p>
          <a:p>
            <a:pPr eaLnBrk="1" hangingPunct="1">
              <a:spcBef>
                <a:spcPts val="1200"/>
              </a:spcBef>
            </a:pPr>
            <a:r>
              <a:rPr lang="en-US" dirty="0"/>
              <a:t>Use reflective listening to build rapport: </a:t>
            </a:r>
            <a:r>
              <a:rPr lang="en-AU" i="1" dirty="0"/>
              <a:t>“My guess is that you’re not too happy about being here today …”</a:t>
            </a:r>
            <a:r>
              <a:rPr lang="en-AU" dirty="0"/>
              <a:t> </a:t>
            </a:r>
          </a:p>
          <a:p>
            <a:pPr eaLnBrk="1" hangingPunct="1">
              <a:spcBef>
                <a:spcPts val="1200"/>
              </a:spcBef>
            </a:pPr>
            <a:r>
              <a:rPr lang="en-AU" dirty="0"/>
              <a:t>Be collaborative </a:t>
            </a:r>
            <a:r>
              <a:rPr lang="en-US" dirty="0"/>
              <a:t>–</a:t>
            </a:r>
            <a:r>
              <a:rPr lang="en-AU" dirty="0"/>
              <a:t> ask </a:t>
            </a:r>
            <a:r>
              <a:rPr lang="en-US" dirty="0"/>
              <a:t>them to help you understand -  e.g. </a:t>
            </a:r>
            <a:r>
              <a:rPr lang="en-US" i="1" dirty="0"/>
              <a:t>“I’m not sure if this is correct …..have I got this right?”.</a:t>
            </a:r>
            <a:endParaRPr lang="en-AU" dirty="0"/>
          </a:p>
          <a:p>
            <a:pPr eaLnBrk="1" hangingPunct="1">
              <a:spcBef>
                <a:spcPts val="1200"/>
              </a:spcBef>
            </a:pPr>
            <a:r>
              <a:rPr lang="en-US" dirty="0"/>
              <a:t>Don’t take challenging behaviours personally  </a:t>
            </a:r>
          </a:p>
          <a:p>
            <a:pPr eaLnBrk="1" hangingPunct="1">
              <a:spcBef>
                <a:spcPts val="1200"/>
              </a:spcBef>
            </a:pPr>
            <a:r>
              <a:rPr lang="en-AU" dirty="0"/>
              <a:t>Avoid being authoritarian </a:t>
            </a:r>
            <a:r>
              <a:rPr lang="en-US" dirty="0"/>
              <a:t>– no </a:t>
            </a:r>
            <a:r>
              <a:rPr lang="en-AU" dirty="0"/>
              <a:t>power </a:t>
            </a:r>
            <a:r>
              <a:rPr lang="en-US" dirty="0"/>
              <a:t>struggles</a:t>
            </a:r>
          </a:p>
        </p:txBody>
      </p:sp>
      <p:sp>
        <p:nvSpPr>
          <p:cNvPr id="16386"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624086" indent="-240033" eaLnBrk="0" hangingPunct="0">
              <a:defRPr>
                <a:solidFill>
                  <a:schemeClr val="tx1"/>
                </a:solidFill>
                <a:latin typeface="Garamond" pitchFamily="18" charset="0"/>
                <a:cs typeface="Arial" charset="0"/>
              </a:defRPr>
            </a:lvl2pPr>
            <a:lvl3pPr marL="960132" indent="-192027" eaLnBrk="0" hangingPunct="0">
              <a:defRPr>
                <a:solidFill>
                  <a:schemeClr val="tx1"/>
                </a:solidFill>
                <a:latin typeface="Garamond" pitchFamily="18" charset="0"/>
                <a:cs typeface="Arial" charset="0"/>
              </a:defRPr>
            </a:lvl3pPr>
            <a:lvl4pPr marL="1344185" indent="-192027" eaLnBrk="0" hangingPunct="0">
              <a:defRPr>
                <a:solidFill>
                  <a:schemeClr val="tx1"/>
                </a:solidFill>
                <a:latin typeface="Garamond" pitchFamily="18" charset="0"/>
                <a:cs typeface="Arial" charset="0"/>
              </a:defRPr>
            </a:lvl4pPr>
            <a:lvl5pPr marL="1728238" indent="-192027" eaLnBrk="0" hangingPunct="0">
              <a:defRPr>
                <a:solidFill>
                  <a:schemeClr val="tx1"/>
                </a:solidFill>
                <a:latin typeface="Garamond" pitchFamily="18" charset="0"/>
                <a:cs typeface="Arial" charset="0"/>
              </a:defRPr>
            </a:lvl5pPr>
            <a:lvl6pPr marL="2112290" indent="-192027" eaLnBrk="0" fontAlgn="base" hangingPunct="0">
              <a:spcBef>
                <a:spcPct val="0"/>
              </a:spcBef>
              <a:spcAft>
                <a:spcPct val="0"/>
              </a:spcAft>
              <a:defRPr>
                <a:solidFill>
                  <a:schemeClr val="tx1"/>
                </a:solidFill>
                <a:latin typeface="Garamond" pitchFamily="18" charset="0"/>
                <a:cs typeface="Arial" charset="0"/>
              </a:defRPr>
            </a:lvl6pPr>
            <a:lvl7pPr marL="2496343" indent="-192027" eaLnBrk="0" fontAlgn="base" hangingPunct="0">
              <a:spcBef>
                <a:spcPct val="0"/>
              </a:spcBef>
              <a:spcAft>
                <a:spcPct val="0"/>
              </a:spcAft>
              <a:defRPr>
                <a:solidFill>
                  <a:schemeClr val="tx1"/>
                </a:solidFill>
                <a:latin typeface="Garamond" pitchFamily="18" charset="0"/>
                <a:cs typeface="Arial" charset="0"/>
              </a:defRPr>
            </a:lvl7pPr>
            <a:lvl8pPr marL="2880396" indent="-192027" eaLnBrk="0" fontAlgn="base" hangingPunct="0">
              <a:spcBef>
                <a:spcPct val="0"/>
              </a:spcBef>
              <a:spcAft>
                <a:spcPct val="0"/>
              </a:spcAft>
              <a:defRPr>
                <a:solidFill>
                  <a:schemeClr val="tx1"/>
                </a:solidFill>
                <a:latin typeface="Garamond" pitchFamily="18" charset="0"/>
                <a:cs typeface="Arial" charset="0"/>
              </a:defRPr>
            </a:lvl8pPr>
            <a:lvl9pPr marL="3264449" indent="-192027"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4272188D-34DB-4A08-AA3C-A2329AB6289E}" type="slidenum">
              <a:rPr lang="en-AU" sz="1400" smtClean="0">
                <a:solidFill>
                  <a:srgbClr val="000000"/>
                </a:solidFill>
                <a:latin typeface="Arial" charset="0"/>
              </a:rPr>
              <a:pPr eaLnBrk="1" hangingPunct="1"/>
              <a:t>62</a:t>
            </a:fld>
            <a:endParaRPr lang="en-AU" sz="1400" dirty="0">
              <a:solidFill>
                <a:srgbClr val="000000"/>
              </a:solidFill>
              <a:latin typeface="Arial" charset="0"/>
            </a:endParaRP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99395184"/>
      </p:ext>
    </p:extLst>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75965" y="289347"/>
            <a:ext cx="7561263" cy="1154112"/>
          </a:xfrm>
        </p:spPr>
        <p:txBody>
          <a:bodyPr>
            <a:normAutofit fontScale="90000"/>
          </a:bodyPr>
          <a:lstStyle/>
          <a:p>
            <a:r>
              <a:rPr lang="en-AU" dirty="0"/>
              <a:t>Engagement challenges for YOU when working with ‘challenging’ young people – group discussion</a:t>
            </a:r>
          </a:p>
        </p:txBody>
      </p:sp>
      <p:sp>
        <p:nvSpPr>
          <p:cNvPr id="3" name="Content Placeholder 2"/>
          <p:cNvSpPr>
            <a:spLocks noGrp="1"/>
          </p:cNvSpPr>
          <p:nvPr>
            <p:ph idx="1"/>
          </p:nvPr>
        </p:nvSpPr>
        <p:spPr>
          <a:xfrm>
            <a:off x="576264" y="1513485"/>
            <a:ext cx="7559674" cy="3300387"/>
          </a:xfrm>
        </p:spPr>
        <p:txBody>
          <a:bodyPr>
            <a:normAutofit/>
          </a:bodyPr>
          <a:lstStyle/>
          <a:p>
            <a:pPr marL="432000" lvl="1" indent="-432000">
              <a:spcBef>
                <a:spcPts val="1200"/>
              </a:spcBef>
              <a:buFont typeface="Arial" panose="020B0604020202020204" pitchFamily="34" charset="0"/>
              <a:buChar char="•"/>
            </a:pPr>
            <a:r>
              <a:rPr lang="en-AU" dirty="0"/>
              <a:t>What are the challenges YOU experience when engaging challenging young people in a first session?</a:t>
            </a:r>
          </a:p>
          <a:p>
            <a:pPr marL="432000" lvl="1" indent="-432000">
              <a:spcBef>
                <a:spcPts val="1200"/>
              </a:spcBef>
              <a:buFont typeface="Arial" panose="020B0604020202020204" pitchFamily="34" charset="0"/>
              <a:buChar char="•"/>
            </a:pPr>
            <a:r>
              <a:rPr lang="en-AU" dirty="0"/>
              <a:t>How could you more effectively engage with the young person?</a:t>
            </a:r>
          </a:p>
          <a:p>
            <a:pPr marL="432000" lvl="1" indent="-432000">
              <a:spcBef>
                <a:spcPts val="1200"/>
              </a:spcBef>
              <a:buFont typeface="Arial" panose="020B0604020202020204" pitchFamily="34" charset="0"/>
              <a:buChar char="•"/>
            </a:pPr>
            <a:r>
              <a:rPr lang="en-AU" dirty="0"/>
              <a:t>What are specific issues you tend to react to or find a barrier?  </a:t>
            </a:r>
          </a:p>
        </p:txBody>
      </p:sp>
      <p:sp>
        <p:nvSpPr>
          <p:cNvPr id="4100" name="Slide Number Placeholder 3"/>
          <p:cNvSpPr>
            <a:spLocks noGrp="1"/>
          </p:cNvSpPr>
          <p:nvPr>
            <p:ph type="sldNum" sz="quarter" idx="4294967295"/>
          </p:nvPr>
        </p:nvSpPr>
        <p:spPr>
          <a:xfrm>
            <a:off x="6119813" y="6008688"/>
            <a:ext cx="2520950"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624086" indent="-240033" eaLnBrk="0" hangingPunct="0">
              <a:defRPr>
                <a:solidFill>
                  <a:schemeClr val="tx1"/>
                </a:solidFill>
                <a:latin typeface="Garamond" pitchFamily="18" charset="0"/>
                <a:cs typeface="Arial" charset="0"/>
              </a:defRPr>
            </a:lvl2pPr>
            <a:lvl3pPr marL="960132" indent="-192027" eaLnBrk="0" hangingPunct="0">
              <a:defRPr>
                <a:solidFill>
                  <a:schemeClr val="tx1"/>
                </a:solidFill>
                <a:latin typeface="Garamond" pitchFamily="18" charset="0"/>
                <a:cs typeface="Arial" charset="0"/>
              </a:defRPr>
            </a:lvl3pPr>
            <a:lvl4pPr marL="1344185" indent="-192027" eaLnBrk="0" hangingPunct="0">
              <a:defRPr>
                <a:solidFill>
                  <a:schemeClr val="tx1"/>
                </a:solidFill>
                <a:latin typeface="Garamond" pitchFamily="18" charset="0"/>
                <a:cs typeface="Arial" charset="0"/>
              </a:defRPr>
            </a:lvl4pPr>
            <a:lvl5pPr marL="1728238" indent="-192027" eaLnBrk="0" hangingPunct="0">
              <a:defRPr>
                <a:solidFill>
                  <a:schemeClr val="tx1"/>
                </a:solidFill>
                <a:latin typeface="Garamond" pitchFamily="18" charset="0"/>
                <a:cs typeface="Arial" charset="0"/>
              </a:defRPr>
            </a:lvl5pPr>
            <a:lvl6pPr marL="2112290" indent="-192027" eaLnBrk="0" fontAlgn="base" hangingPunct="0">
              <a:spcBef>
                <a:spcPct val="0"/>
              </a:spcBef>
              <a:spcAft>
                <a:spcPct val="0"/>
              </a:spcAft>
              <a:defRPr>
                <a:solidFill>
                  <a:schemeClr val="tx1"/>
                </a:solidFill>
                <a:latin typeface="Garamond" pitchFamily="18" charset="0"/>
                <a:cs typeface="Arial" charset="0"/>
              </a:defRPr>
            </a:lvl6pPr>
            <a:lvl7pPr marL="2496343" indent="-192027" eaLnBrk="0" fontAlgn="base" hangingPunct="0">
              <a:spcBef>
                <a:spcPct val="0"/>
              </a:spcBef>
              <a:spcAft>
                <a:spcPct val="0"/>
              </a:spcAft>
              <a:defRPr>
                <a:solidFill>
                  <a:schemeClr val="tx1"/>
                </a:solidFill>
                <a:latin typeface="Garamond" pitchFamily="18" charset="0"/>
                <a:cs typeface="Arial" charset="0"/>
              </a:defRPr>
            </a:lvl7pPr>
            <a:lvl8pPr marL="2880396" indent="-192027" eaLnBrk="0" fontAlgn="base" hangingPunct="0">
              <a:spcBef>
                <a:spcPct val="0"/>
              </a:spcBef>
              <a:spcAft>
                <a:spcPct val="0"/>
              </a:spcAft>
              <a:defRPr>
                <a:solidFill>
                  <a:schemeClr val="tx1"/>
                </a:solidFill>
                <a:latin typeface="Garamond" pitchFamily="18" charset="0"/>
                <a:cs typeface="Arial" charset="0"/>
              </a:defRPr>
            </a:lvl8pPr>
            <a:lvl9pPr marL="3264449" indent="-192027"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831BE893-3D3E-4AF5-8C63-DCFF059D393E}" type="slidenum">
              <a:rPr lang="en-AU" sz="1400" smtClean="0">
                <a:solidFill>
                  <a:srgbClr val="000000"/>
                </a:solidFill>
                <a:latin typeface="Arial" charset="0"/>
              </a:rPr>
              <a:pPr eaLnBrk="1" hangingPunct="1"/>
              <a:t>63</a:t>
            </a:fld>
            <a:endParaRPr lang="en-AU" sz="1400" dirty="0">
              <a:solidFill>
                <a:srgbClr val="000000"/>
              </a:solidFill>
              <a:latin typeface="Arial" charset="0"/>
            </a:endParaRPr>
          </a:p>
        </p:txBody>
      </p:sp>
      <p:cxnSp>
        <p:nvCxnSpPr>
          <p:cNvPr id="5" name="Straight Connector 3"/>
          <p:cNvCxnSpPr>
            <a:cxnSpLocks noChangeShapeType="1"/>
          </p:cNvCxnSpPr>
          <p:nvPr/>
        </p:nvCxnSpPr>
        <p:spPr bwMode="auto">
          <a:xfrm>
            <a:off x="0" y="151348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58242059"/>
      </p:ext>
    </p:extLst>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
            </a:r>
            <a:br>
              <a:rPr lang="en-AU" dirty="0"/>
            </a:br>
            <a:r>
              <a:rPr lang="en-AU" dirty="0"/>
              <a:t/>
            </a:r>
            <a:br>
              <a:rPr lang="en-AU" dirty="0"/>
            </a:br>
            <a:r>
              <a:rPr lang="en-AU" dirty="0"/>
              <a:t/>
            </a:r>
            <a:br>
              <a:rPr lang="en-AU" dirty="0"/>
            </a:br>
            <a:r>
              <a:rPr lang="en-AU" dirty="0"/>
              <a:t/>
            </a:r>
            <a:br>
              <a:rPr lang="en-AU" dirty="0"/>
            </a:br>
            <a:r>
              <a:rPr lang="en-AU" dirty="0"/>
              <a:t>Video 3 (10.54 min) – Useful tips for HEEADSSS conversations </a:t>
            </a:r>
          </a:p>
        </p:txBody>
      </p:sp>
      <p:sp>
        <p:nvSpPr>
          <p:cNvPr id="11" name="Content Placeholder 10">
            <a:extLst>
              <a:ext uri="{FF2B5EF4-FFF2-40B4-BE49-F238E27FC236}">
                <a16:creationId xmlns:a16="http://schemas.microsoft.com/office/drawing/2014/main" xmlns="" id="{51DD52BE-164D-4B86-A1C7-259EC18A2FAD}"/>
              </a:ext>
            </a:extLst>
          </p:cNvPr>
          <p:cNvSpPr>
            <a:spLocks noGrp="1"/>
          </p:cNvSpPr>
          <p:nvPr>
            <p:ph idx="1"/>
          </p:nvPr>
        </p:nvSpPr>
        <p:spPr>
          <a:xfrm>
            <a:off x="287933" y="3601715"/>
            <a:ext cx="7559675" cy="3962400"/>
          </a:xfrm>
        </p:spPr>
        <p:txBody>
          <a:bodyPr/>
          <a:lstStyle/>
          <a:p>
            <a:pPr lvl="0"/>
            <a:r>
              <a:rPr lang="en-AU" dirty="0" smtClean="0"/>
              <a:t>What </a:t>
            </a:r>
            <a:r>
              <a:rPr lang="en-AU" dirty="0"/>
              <a:t>is effective / ineffective? </a:t>
            </a:r>
          </a:p>
          <a:p>
            <a:pPr lvl="0"/>
            <a:r>
              <a:rPr lang="en-AU" dirty="0"/>
              <a:t>What words would you use to </a:t>
            </a:r>
            <a:r>
              <a:rPr lang="en-AU" dirty="0" smtClean="0"/>
              <a:t>engage </a:t>
            </a:r>
            <a:r>
              <a:rPr lang="en-AU" dirty="0"/>
              <a:t>and discuss confidentiality </a:t>
            </a:r>
            <a:r>
              <a:rPr lang="en-AU" dirty="0" smtClean="0"/>
              <a:t>in </a:t>
            </a:r>
            <a:r>
              <a:rPr lang="en-AU" dirty="0"/>
              <a:t>the first session?</a:t>
            </a:r>
          </a:p>
          <a:p>
            <a:pPr lvl="0"/>
            <a:r>
              <a:rPr lang="en-AU" dirty="0"/>
              <a:t>How do you ask the parent / carer if you can see the young person alone?</a:t>
            </a:r>
          </a:p>
          <a:p>
            <a:endParaRPr lang="en-AU" dirty="0"/>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j-lt"/>
              </a:rPr>
              <a:pPr/>
              <a:t>64</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77" y="1513483"/>
            <a:ext cx="363123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04414"/>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142700"/>
            <a:ext cx="7561263" cy="3010346"/>
          </a:xfrm>
        </p:spPr>
        <p:txBody>
          <a:bodyPr>
            <a:noAutofit/>
          </a:bodyPr>
          <a:lstStyle/>
          <a:p>
            <a:r>
              <a:rPr lang="en-AU" dirty="0"/>
              <a:t>Module 6: Conducting a HEEADSSS assessment (60 min)</a:t>
            </a:r>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j-lt"/>
              </a:rPr>
              <a:pPr/>
              <a:t>65</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293965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7" name="Rectangle 6"/>
          <p:cNvSpPr/>
          <p:nvPr/>
        </p:nvSpPr>
        <p:spPr>
          <a:xfrm>
            <a:off x="287936" y="5631709"/>
            <a:ext cx="3600399" cy="313932"/>
          </a:xfrm>
          <a:prstGeom prst="rect">
            <a:avLst/>
          </a:prstGeom>
        </p:spPr>
        <p:txBody>
          <a:bodyPr wrap="square">
            <a:spAutoFit/>
          </a:bodyPr>
          <a:lstStyle/>
          <a:p>
            <a:pPr marL="361950" lvl="1" indent="0">
              <a:lnSpc>
                <a:spcPct val="80000"/>
              </a:lnSpc>
              <a:buNone/>
            </a:pPr>
            <a:r>
              <a:rPr lang="en-AU" altLang="en-US" sz="1800" i="1" dirty="0">
                <a:solidFill>
                  <a:srgbClr val="133880"/>
                </a:solidFill>
                <a:latin typeface="+mn-lt"/>
              </a:rPr>
              <a:t>Ref: YHRK Sections 3.1  </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532"/>
          <a:stretch/>
        </p:blipFill>
        <p:spPr bwMode="auto">
          <a:xfrm>
            <a:off x="3916941" y="3203054"/>
            <a:ext cx="3619411" cy="242865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356113"/>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574677" y="-142701"/>
            <a:ext cx="7850162" cy="1154112"/>
          </a:xfrm>
        </p:spPr>
        <p:txBody>
          <a:bodyPr/>
          <a:lstStyle/>
          <a:p>
            <a:pPr eaLnBrk="1" hangingPunct="1"/>
            <a:r>
              <a:rPr lang="en-US" dirty="0"/>
              <a:t>First consultation </a:t>
            </a:r>
            <a:r>
              <a:rPr lang="en-US" sz="3200" dirty="0"/>
              <a:t>–</a:t>
            </a:r>
            <a:r>
              <a:rPr lang="en-US" dirty="0"/>
              <a:t> explaining confidentiality</a:t>
            </a:r>
          </a:p>
        </p:txBody>
      </p:sp>
      <p:sp>
        <p:nvSpPr>
          <p:cNvPr id="12292" name="Rectangle 3"/>
          <p:cNvSpPr>
            <a:spLocks noGrp="1" noChangeArrowheads="1"/>
          </p:cNvSpPr>
          <p:nvPr>
            <p:ph idx="1"/>
          </p:nvPr>
        </p:nvSpPr>
        <p:spPr>
          <a:xfrm>
            <a:off x="576264" y="1297460"/>
            <a:ext cx="7632550" cy="3744416"/>
          </a:xfrm>
        </p:spPr>
        <p:txBody>
          <a:bodyPr>
            <a:normAutofit/>
          </a:bodyPr>
          <a:lstStyle/>
          <a:p>
            <a:pPr lvl="0">
              <a:spcBef>
                <a:spcPts val="1200"/>
              </a:spcBef>
            </a:pPr>
            <a:r>
              <a:rPr lang="en-AU" dirty="0">
                <a:uFill>
                  <a:solidFill>
                    <a:srgbClr val="95B3D7"/>
                  </a:solidFill>
                </a:uFill>
                <a:ea typeface="Times New Roman" panose="02020603050405020304" pitchFamily="18" charset="0"/>
                <a:cs typeface="Times New Roman" panose="02020603050405020304" pitchFamily="18" charset="0"/>
              </a:rPr>
              <a:t>Don’t assume they understand what ‘confidentiality’ means</a:t>
            </a:r>
          </a:p>
          <a:p>
            <a:pPr eaLnBrk="1" hangingPunct="1">
              <a:spcBef>
                <a:spcPts val="1200"/>
              </a:spcBef>
            </a:pPr>
            <a:r>
              <a:rPr lang="en-US" dirty="0"/>
              <a:t>Explain clearly what confidentiality is and what it means to the young person</a:t>
            </a:r>
          </a:p>
          <a:p>
            <a:pPr eaLnBrk="1" hangingPunct="1">
              <a:spcBef>
                <a:spcPts val="1200"/>
              </a:spcBef>
            </a:pPr>
            <a:r>
              <a:rPr lang="en-US" dirty="0"/>
              <a:t>Keep it simple – discuss early on</a:t>
            </a:r>
          </a:p>
          <a:p>
            <a:pPr eaLnBrk="1" hangingPunct="1">
              <a:spcBef>
                <a:spcPts val="1200"/>
              </a:spcBef>
            </a:pPr>
            <a:r>
              <a:rPr lang="en-US" dirty="0"/>
              <a:t>Explain the limits of confidentiality – including exceptions</a:t>
            </a:r>
          </a:p>
          <a:p>
            <a:pPr>
              <a:spcBef>
                <a:spcPts val="1200"/>
              </a:spcBef>
            </a:pPr>
            <a:r>
              <a:rPr lang="en-US" dirty="0"/>
              <a:t>Remind them again if they are about to disclose </a:t>
            </a:r>
          </a:p>
          <a:p>
            <a:pPr>
              <a:spcBef>
                <a:spcPts val="1200"/>
              </a:spcBef>
            </a:pPr>
            <a:r>
              <a:rPr lang="en-AU" dirty="0"/>
              <a:t>Prepare your ‘form of words’ </a:t>
            </a:r>
          </a:p>
          <a:p>
            <a:pPr>
              <a:spcBef>
                <a:spcPts val="1200"/>
              </a:spcBef>
            </a:pPr>
            <a:r>
              <a:rPr lang="en-AU" dirty="0"/>
              <a:t>Explain Australian privacy law to CALD families</a:t>
            </a:r>
          </a:p>
          <a:p>
            <a:pPr eaLnBrk="1" hangingPunct="1">
              <a:buFontTx/>
              <a:buNone/>
            </a:pPr>
            <a:endParaRPr lang="en-US" sz="2352" dirty="0"/>
          </a:p>
        </p:txBody>
      </p:sp>
      <p:sp>
        <p:nvSpPr>
          <p:cNvPr id="12290"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624086" indent="-240033" eaLnBrk="0" hangingPunct="0">
              <a:defRPr>
                <a:solidFill>
                  <a:schemeClr val="tx1"/>
                </a:solidFill>
                <a:latin typeface="Garamond" pitchFamily="18" charset="0"/>
                <a:cs typeface="Arial" charset="0"/>
              </a:defRPr>
            </a:lvl2pPr>
            <a:lvl3pPr marL="960132" indent="-192027" eaLnBrk="0" hangingPunct="0">
              <a:defRPr>
                <a:solidFill>
                  <a:schemeClr val="tx1"/>
                </a:solidFill>
                <a:latin typeface="Garamond" pitchFamily="18" charset="0"/>
                <a:cs typeface="Arial" charset="0"/>
              </a:defRPr>
            </a:lvl3pPr>
            <a:lvl4pPr marL="1344185" indent="-192027" eaLnBrk="0" hangingPunct="0">
              <a:defRPr>
                <a:solidFill>
                  <a:schemeClr val="tx1"/>
                </a:solidFill>
                <a:latin typeface="Garamond" pitchFamily="18" charset="0"/>
                <a:cs typeface="Arial" charset="0"/>
              </a:defRPr>
            </a:lvl4pPr>
            <a:lvl5pPr marL="1728238" indent="-192027" eaLnBrk="0" hangingPunct="0">
              <a:defRPr>
                <a:solidFill>
                  <a:schemeClr val="tx1"/>
                </a:solidFill>
                <a:latin typeface="Garamond" pitchFamily="18" charset="0"/>
                <a:cs typeface="Arial" charset="0"/>
              </a:defRPr>
            </a:lvl5pPr>
            <a:lvl6pPr marL="2112290" indent="-192027" eaLnBrk="0" fontAlgn="base" hangingPunct="0">
              <a:spcBef>
                <a:spcPct val="0"/>
              </a:spcBef>
              <a:spcAft>
                <a:spcPct val="0"/>
              </a:spcAft>
              <a:defRPr>
                <a:solidFill>
                  <a:schemeClr val="tx1"/>
                </a:solidFill>
                <a:latin typeface="Garamond" pitchFamily="18" charset="0"/>
                <a:cs typeface="Arial" charset="0"/>
              </a:defRPr>
            </a:lvl6pPr>
            <a:lvl7pPr marL="2496343" indent="-192027" eaLnBrk="0" fontAlgn="base" hangingPunct="0">
              <a:spcBef>
                <a:spcPct val="0"/>
              </a:spcBef>
              <a:spcAft>
                <a:spcPct val="0"/>
              </a:spcAft>
              <a:defRPr>
                <a:solidFill>
                  <a:schemeClr val="tx1"/>
                </a:solidFill>
                <a:latin typeface="Garamond" pitchFamily="18" charset="0"/>
                <a:cs typeface="Arial" charset="0"/>
              </a:defRPr>
            </a:lvl7pPr>
            <a:lvl8pPr marL="2880396" indent="-192027" eaLnBrk="0" fontAlgn="base" hangingPunct="0">
              <a:spcBef>
                <a:spcPct val="0"/>
              </a:spcBef>
              <a:spcAft>
                <a:spcPct val="0"/>
              </a:spcAft>
              <a:defRPr>
                <a:solidFill>
                  <a:schemeClr val="tx1"/>
                </a:solidFill>
                <a:latin typeface="Garamond" pitchFamily="18" charset="0"/>
                <a:cs typeface="Arial" charset="0"/>
              </a:defRPr>
            </a:lvl8pPr>
            <a:lvl9pPr marL="3264449" indent="-192027"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A8688893-DA10-4130-A049-BBBE17F1F1A7}" type="slidenum">
              <a:rPr lang="en-AU" sz="1400" smtClean="0">
                <a:solidFill>
                  <a:srgbClr val="000000"/>
                </a:solidFill>
                <a:latin typeface="Arial" charset="0"/>
              </a:rPr>
              <a:pPr eaLnBrk="1" hangingPunct="1"/>
              <a:t>66</a:t>
            </a:fld>
            <a:endParaRPr lang="en-AU" sz="1400" dirty="0">
              <a:solidFill>
                <a:srgbClr val="000000"/>
              </a:solidFill>
              <a:latin typeface="Arial" charset="0"/>
            </a:endParaRP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86488092"/>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74675" y="215356"/>
            <a:ext cx="7561263" cy="1154112"/>
          </a:xfrm>
        </p:spPr>
        <p:txBody>
          <a:bodyPr>
            <a:noAutofit/>
          </a:bodyPr>
          <a:lstStyle/>
          <a:p>
            <a:r>
              <a:rPr lang="en-AU" sz="3024" dirty="0"/>
              <a:t>Engaging and explaining confidentiality in the first consultation – skills practice </a:t>
            </a:r>
          </a:p>
        </p:txBody>
      </p:sp>
      <p:sp>
        <p:nvSpPr>
          <p:cNvPr id="14339" name="Content Placeholder 2"/>
          <p:cNvSpPr>
            <a:spLocks noGrp="1"/>
          </p:cNvSpPr>
          <p:nvPr>
            <p:ph idx="1"/>
          </p:nvPr>
        </p:nvSpPr>
        <p:spPr/>
        <p:txBody>
          <a:bodyPr/>
          <a:lstStyle/>
          <a:p>
            <a:pPr marL="0" indent="0">
              <a:buNone/>
            </a:pPr>
            <a:r>
              <a:rPr lang="en-AU" b="1" dirty="0"/>
              <a:t>Case scenario</a:t>
            </a:r>
            <a:r>
              <a:rPr lang="en-AU" dirty="0"/>
              <a:t> – Jenny is a 15-year-old girl seeing the health professional alone for the first time. She is anxious about confidentiality, and doesn’t want her parents to know she is seeing you. </a:t>
            </a:r>
          </a:p>
          <a:p>
            <a:pPr marL="0" indent="0">
              <a:buNone/>
            </a:pPr>
            <a:endParaRPr lang="en-AU" dirty="0"/>
          </a:p>
        </p:txBody>
      </p:sp>
      <p:sp>
        <p:nvSpPr>
          <p:cNvPr id="14340" name="Slide Number Placeholder 3"/>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624086" indent="-240033" eaLnBrk="0" hangingPunct="0">
              <a:defRPr>
                <a:solidFill>
                  <a:schemeClr val="tx1"/>
                </a:solidFill>
                <a:latin typeface="Garamond" pitchFamily="18" charset="0"/>
                <a:cs typeface="Arial" charset="0"/>
              </a:defRPr>
            </a:lvl2pPr>
            <a:lvl3pPr marL="960132" indent="-192027" eaLnBrk="0" hangingPunct="0">
              <a:defRPr>
                <a:solidFill>
                  <a:schemeClr val="tx1"/>
                </a:solidFill>
                <a:latin typeface="Garamond" pitchFamily="18" charset="0"/>
                <a:cs typeface="Arial" charset="0"/>
              </a:defRPr>
            </a:lvl3pPr>
            <a:lvl4pPr marL="1344185" indent="-192027" eaLnBrk="0" hangingPunct="0">
              <a:defRPr>
                <a:solidFill>
                  <a:schemeClr val="tx1"/>
                </a:solidFill>
                <a:latin typeface="Garamond" pitchFamily="18" charset="0"/>
                <a:cs typeface="Arial" charset="0"/>
              </a:defRPr>
            </a:lvl4pPr>
            <a:lvl5pPr marL="1728238" indent="-192027" eaLnBrk="0" hangingPunct="0">
              <a:defRPr>
                <a:solidFill>
                  <a:schemeClr val="tx1"/>
                </a:solidFill>
                <a:latin typeface="Garamond" pitchFamily="18" charset="0"/>
                <a:cs typeface="Arial" charset="0"/>
              </a:defRPr>
            </a:lvl5pPr>
            <a:lvl6pPr marL="2112290" indent="-192027" eaLnBrk="0" fontAlgn="base" hangingPunct="0">
              <a:spcBef>
                <a:spcPct val="0"/>
              </a:spcBef>
              <a:spcAft>
                <a:spcPct val="0"/>
              </a:spcAft>
              <a:defRPr>
                <a:solidFill>
                  <a:schemeClr val="tx1"/>
                </a:solidFill>
                <a:latin typeface="Garamond" pitchFamily="18" charset="0"/>
                <a:cs typeface="Arial" charset="0"/>
              </a:defRPr>
            </a:lvl6pPr>
            <a:lvl7pPr marL="2496343" indent="-192027" eaLnBrk="0" fontAlgn="base" hangingPunct="0">
              <a:spcBef>
                <a:spcPct val="0"/>
              </a:spcBef>
              <a:spcAft>
                <a:spcPct val="0"/>
              </a:spcAft>
              <a:defRPr>
                <a:solidFill>
                  <a:schemeClr val="tx1"/>
                </a:solidFill>
                <a:latin typeface="Garamond" pitchFamily="18" charset="0"/>
                <a:cs typeface="Arial" charset="0"/>
              </a:defRPr>
            </a:lvl7pPr>
            <a:lvl8pPr marL="2880396" indent="-192027" eaLnBrk="0" fontAlgn="base" hangingPunct="0">
              <a:spcBef>
                <a:spcPct val="0"/>
              </a:spcBef>
              <a:spcAft>
                <a:spcPct val="0"/>
              </a:spcAft>
              <a:defRPr>
                <a:solidFill>
                  <a:schemeClr val="tx1"/>
                </a:solidFill>
                <a:latin typeface="Garamond" pitchFamily="18" charset="0"/>
                <a:cs typeface="Arial" charset="0"/>
              </a:defRPr>
            </a:lvl8pPr>
            <a:lvl9pPr marL="3264449" indent="-192027"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E6B94A33-2642-45D8-940E-00CDCE759BF9}" type="slidenum">
              <a:rPr lang="en-AU" sz="1400" smtClean="0">
                <a:solidFill>
                  <a:srgbClr val="000000"/>
                </a:solidFill>
                <a:latin typeface="Arial" charset="0"/>
              </a:rPr>
              <a:pPr eaLnBrk="1" hangingPunct="1"/>
              <a:t>67</a:t>
            </a:fld>
            <a:endParaRPr lang="en-AU" sz="1400" dirty="0">
              <a:solidFill>
                <a:srgbClr val="000000"/>
              </a:solidFill>
              <a:latin typeface="Arial" charset="0"/>
            </a:endParaRPr>
          </a:p>
        </p:txBody>
      </p:sp>
      <p:cxnSp>
        <p:nvCxnSpPr>
          <p:cNvPr id="5"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364" r="47089"/>
          <a:stretch/>
        </p:blipFill>
        <p:spPr>
          <a:xfrm flipH="1">
            <a:off x="3384277" y="2809627"/>
            <a:ext cx="2047096" cy="3583346"/>
          </a:xfrm>
          <a:prstGeom prst="ellipse">
            <a:avLst/>
          </a:prstGeom>
          <a:ln>
            <a:noFill/>
          </a:ln>
          <a:effectLst>
            <a:softEdge rad="112500"/>
          </a:effectLst>
        </p:spPr>
      </p:pic>
    </p:spTree>
    <p:extLst>
      <p:ext uri="{BB962C8B-B14F-4D97-AF65-F5344CB8AC3E}">
        <p14:creationId xmlns:p14="http://schemas.microsoft.com/office/powerpoint/2010/main" val="3633682738"/>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normAutofit/>
          </a:bodyPr>
          <a:lstStyle/>
          <a:p>
            <a:pPr eaLnBrk="1" hangingPunct="1"/>
            <a:r>
              <a:rPr lang="en-US" altLang="en-US" dirty="0">
                <a:cs typeface="Times New Roman" panose="02020603050405020304" pitchFamily="18" charset="0"/>
              </a:rPr>
              <a:t>HEEADSSS - types of questions to elicit information</a:t>
            </a:r>
          </a:p>
        </p:txBody>
      </p:sp>
      <p:sp>
        <p:nvSpPr>
          <p:cNvPr id="29700" name="Rectangle 3"/>
          <p:cNvSpPr>
            <a:spLocks noGrp="1" noChangeArrowheads="1"/>
          </p:cNvSpPr>
          <p:nvPr>
            <p:ph idx="1"/>
          </p:nvPr>
        </p:nvSpPr>
        <p:spPr/>
        <p:txBody>
          <a:bodyPr/>
          <a:lstStyle/>
          <a:p>
            <a:pPr eaLnBrk="1" hangingPunct="1">
              <a:lnSpc>
                <a:spcPct val="90000"/>
              </a:lnSpc>
            </a:pPr>
            <a:r>
              <a:rPr lang="en-US" altLang="en-US" b="1" dirty="0"/>
              <a:t>Open-ended questions </a:t>
            </a:r>
            <a:r>
              <a:rPr lang="en-US" altLang="en-US" dirty="0"/>
              <a:t>– e.g. </a:t>
            </a:r>
            <a:r>
              <a:rPr lang="en-US" altLang="en-US" i="1" dirty="0"/>
              <a:t>What difficulties are you having at the moment?</a:t>
            </a:r>
            <a:endParaRPr lang="en-US" altLang="en-US" sz="600" b="1" dirty="0"/>
          </a:p>
          <a:p>
            <a:pPr eaLnBrk="1" hangingPunct="1">
              <a:lnSpc>
                <a:spcPct val="90000"/>
              </a:lnSpc>
            </a:pPr>
            <a:r>
              <a:rPr lang="en-US" altLang="en-US" b="1" dirty="0"/>
              <a:t>Focused</a:t>
            </a:r>
            <a:r>
              <a:rPr lang="en-US" altLang="en-US" dirty="0"/>
              <a:t> </a:t>
            </a:r>
            <a:r>
              <a:rPr lang="en-US" altLang="en-US" b="1" dirty="0"/>
              <a:t>questions</a:t>
            </a:r>
            <a:r>
              <a:rPr lang="en-US" altLang="en-US" dirty="0"/>
              <a:t> – e.g.</a:t>
            </a:r>
            <a:r>
              <a:rPr lang="en-US" altLang="en-US" i="1" dirty="0"/>
              <a:t> Can you tell me about what happened when you visited the doctor?</a:t>
            </a:r>
            <a:endParaRPr lang="en-US" altLang="en-US" sz="600" b="1" dirty="0"/>
          </a:p>
          <a:p>
            <a:pPr eaLnBrk="1" hangingPunct="1">
              <a:lnSpc>
                <a:spcPct val="90000"/>
              </a:lnSpc>
            </a:pPr>
            <a:r>
              <a:rPr lang="en-US" altLang="en-US" b="1" dirty="0"/>
              <a:t>Closed</a:t>
            </a:r>
            <a:r>
              <a:rPr lang="en-US" altLang="en-US" dirty="0"/>
              <a:t> </a:t>
            </a:r>
            <a:r>
              <a:rPr lang="en-US" altLang="en-US" b="1" dirty="0"/>
              <a:t>questions</a:t>
            </a:r>
            <a:r>
              <a:rPr lang="en-US" altLang="en-US" dirty="0"/>
              <a:t> – e.g. </a:t>
            </a:r>
            <a:r>
              <a:rPr lang="en-US" altLang="en-US" i="1" dirty="0"/>
              <a:t>Have you been having trouble sleeping?</a:t>
            </a:r>
          </a:p>
        </p:txBody>
      </p:sp>
      <p:sp>
        <p:nvSpPr>
          <p:cNvPr id="29698" name="Slide Number Placeholder 5"/>
          <p:cNvSpPr>
            <a:spLocks noGrp="1"/>
          </p:cNvSpPr>
          <p:nvPr>
            <p:ph type="sldNum" sz="quarter" idx="4294967295"/>
          </p:nvPr>
        </p:nvSpPr>
        <p:spPr>
          <a:xfrm>
            <a:off x="6119813" y="5978525"/>
            <a:ext cx="2520950"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868248B5-6489-4591-91EE-24D9687F1D74}" type="slidenum">
              <a:rPr lang="en-AU" altLang="en-US" sz="1400">
                <a:solidFill>
                  <a:srgbClr val="000000"/>
                </a:solidFill>
                <a:latin typeface="Arial" panose="020B0604020202020204" pitchFamily="34" charset="0"/>
              </a:rPr>
              <a:pPr eaLnBrk="1" hangingPunct="1"/>
              <a:t>68</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29745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54968409"/>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87314"/>
            <a:ext cx="7561263" cy="1210145"/>
          </a:xfrm>
        </p:spPr>
        <p:txBody>
          <a:bodyPr>
            <a:noAutofit/>
          </a:bodyPr>
          <a:lstStyle/>
          <a:p>
            <a:r>
              <a:rPr lang="en-AU" dirty="0"/>
              <a:t>Module 1: Understanding young people’s development and health needs (60 min)</a:t>
            </a:r>
          </a:p>
        </p:txBody>
      </p:sp>
      <p:sp>
        <p:nvSpPr>
          <p:cNvPr id="4" name="Slide Number Placeholder 3"/>
          <p:cNvSpPr>
            <a:spLocks noGrp="1"/>
          </p:cNvSpPr>
          <p:nvPr>
            <p:ph type="sldNum" sz="quarter" idx="4294967295"/>
          </p:nvPr>
        </p:nvSpPr>
        <p:spPr>
          <a:xfrm>
            <a:off x="6624638" y="6008688"/>
            <a:ext cx="2016125" cy="344487"/>
          </a:xfrm>
          <a:prstGeom prst="rect">
            <a:avLst/>
          </a:prstGeom>
        </p:spPr>
        <p:txBody>
          <a:bodyPr/>
          <a:lstStyle/>
          <a:p>
            <a:fld id="{B6F15528-21DE-4FAA-801E-634DDDAF4B2B}" type="slidenum">
              <a:rPr lang="en-US" sz="1400" smtClean="0">
                <a:solidFill>
                  <a:srgbClr val="000000"/>
                </a:solidFill>
                <a:latin typeface="+mj-lt"/>
              </a:rPr>
              <a:pPr/>
              <a:t>6</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215925" y="144147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272" y="2161555"/>
            <a:ext cx="4860541" cy="324036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518897"/>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574675" y="-70693"/>
            <a:ext cx="7561263" cy="1154112"/>
          </a:xfrm>
        </p:spPr>
        <p:txBody>
          <a:bodyPr/>
          <a:lstStyle/>
          <a:p>
            <a:pPr eaLnBrk="1" hangingPunct="1"/>
            <a:r>
              <a:rPr lang="en-US" altLang="en-US" dirty="0">
                <a:cs typeface="Times New Roman" panose="02020603050405020304" pitchFamily="18" charset="0"/>
              </a:rPr>
              <a:t>HEEADSSS - questioning approach </a:t>
            </a:r>
          </a:p>
        </p:txBody>
      </p:sp>
      <p:sp>
        <p:nvSpPr>
          <p:cNvPr id="30724" name="Rectangle 3"/>
          <p:cNvSpPr>
            <a:spLocks noGrp="1" noChangeArrowheads="1"/>
          </p:cNvSpPr>
          <p:nvPr>
            <p:ph idx="1"/>
          </p:nvPr>
        </p:nvSpPr>
        <p:spPr>
          <a:xfrm>
            <a:off x="576264" y="1297461"/>
            <a:ext cx="7559674" cy="4406429"/>
          </a:xfrm>
        </p:spPr>
        <p:txBody>
          <a:bodyPr>
            <a:noAutofit/>
          </a:bodyPr>
          <a:lstStyle/>
          <a:p>
            <a:pPr eaLnBrk="1" hangingPunct="1">
              <a:lnSpc>
                <a:spcPct val="90000"/>
              </a:lnSpc>
            </a:pPr>
            <a:r>
              <a:rPr lang="en-US" altLang="en-US" b="1" dirty="0">
                <a:cs typeface="Times New Roman" panose="02020603050405020304" pitchFamily="18" charset="0"/>
              </a:rPr>
              <a:t>Start with open-ended questions </a:t>
            </a:r>
            <a:r>
              <a:rPr lang="en-US" altLang="en-US" dirty="0">
                <a:cs typeface="Times New Roman" panose="02020603050405020304" pitchFamily="18" charset="0"/>
              </a:rPr>
              <a:t>– then move to more focused and closed questions </a:t>
            </a:r>
          </a:p>
          <a:p>
            <a:pPr eaLnBrk="1" hangingPunct="1">
              <a:lnSpc>
                <a:spcPct val="90000"/>
              </a:lnSpc>
            </a:pPr>
            <a:r>
              <a:rPr lang="en-US" altLang="en-US" dirty="0">
                <a:cs typeface="Times New Roman" panose="02020603050405020304" pitchFamily="18" charset="0"/>
              </a:rPr>
              <a:t>The </a:t>
            </a:r>
            <a:r>
              <a:rPr lang="en-US" altLang="en-US" b="1" dirty="0">
                <a:cs typeface="Times New Roman" panose="02020603050405020304" pitchFamily="18" charset="0"/>
              </a:rPr>
              <a:t>type of question is influenced by the young person </a:t>
            </a:r>
            <a:r>
              <a:rPr lang="en-US" altLang="en-US" dirty="0">
                <a:cs typeface="Times New Roman" panose="02020603050405020304" pitchFamily="18" charset="0"/>
              </a:rPr>
              <a:t>– e.g. more focused and closed questions if very </a:t>
            </a:r>
            <a:r>
              <a:rPr lang="en-US" altLang="en-US" dirty="0" smtClean="0">
                <a:cs typeface="Times New Roman" panose="02020603050405020304" pitchFamily="18" charset="0"/>
              </a:rPr>
              <a:t>talkative / rambling</a:t>
            </a:r>
            <a:endParaRPr lang="en-US" altLang="en-US" sz="900" dirty="0">
              <a:cs typeface="Times New Roman" panose="02020603050405020304" pitchFamily="18" charset="0"/>
            </a:endParaRPr>
          </a:p>
          <a:p>
            <a:pPr eaLnBrk="1" hangingPunct="1">
              <a:lnSpc>
                <a:spcPct val="90000"/>
              </a:lnSpc>
            </a:pPr>
            <a:r>
              <a:rPr lang="en-US" altLang="en-US" dirty="0">
                <a:cs typeface="Times New Roman" panose="02020603050405020304" pitchFamily="18" charset="0"/>
              </a:rPr>
              <a:t>The </a:t>
            </a:r>
            <a:r>
              <a:rPr lang="en-US" altLang="en-US" b="1" dirty="0">
                <a:cs typeface="Times New Roman" panose="02020603050405020304" pitchFamily="18" charset="0"/>
              </a:rPr>
              <a:t>developmental stage influences the type of questions </a:t>
            </a:r>
            <a:r>
              <a:rPr lang="en-US" altLang="en-US" dirty="0">
                <a:cs typeface="Times New Roman" panose="02020603050405020304" pitchFamily="18" charset="0"/>
              </a:rPr>
              <a:t>– early adolescents often respond to more focused questions – e.g. ‘</a:t>
            </a:r>
            <a:r>
              <a:rPr lang="en-US" altLang="en-US" i="1" dirty="0">
                <a:cs typeface="Times New Roman" panose="02020603050405020304" pitchFamily="18" charset="0"/>
              </a:rPr>
              <a:t>Tell me how you are feeling when you are at school’ </a:t>
            </a:r>
            <a:r>
              <a:rPr lang="en-US" altLang="en-US" dirty="0">
                <a:cs typeface="Times New Roman" panose="02020603050405020304" pitchFamily="18" charset="0"/>
              </a:rPr>
              <a:t>rather than ‘</a:t>
            </a:r>
            <a:r>
              <a:rPr lang="en-US" altLang="en-US" i="1" dirty="0">
                <a:cs typeface="Times New Roman" panose="02020603050405020304" pitchFamily="18" charset="0"/>
              </a:rPr>
              <a:t>What’s school like?’</a:t>
            </a:r>
          </a:p>
        </p:txBody>
      </p:sp>
      <p:sp>
        <p:nvSpPr>
          <p:cNvPr id="30722" name="Slide Number Placeholder 5"/>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64C8DCB4-B46D-4CE6-A171-E5374C83CB8B}" type="slidenum">
              <a:rPr lang="en-AU" altLang="en-US" sz="1400" smtClean="0">
                <a:solidFill>
                  <a:srgbClr val="000000"/>
                </a:solidFill>
                <a:latin typeface="Arial" panose="020B0604020202020204" pitchFamily="34" charset="0"/>
              </a:rPr>
              <a:t>69</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98756853"/>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574675" y="-70693"/>
            <a:ext cx="7561263" cy="1154112"/>
          </a:xfrm>
        </p:spPr>
        <p:txBody>
          <a:bodyPr/>
          <a:lstStyle/>
          <a:p>
            <a:pPr eaLnBrk="1" hangingPunct="1"/>
            <a:r>
              <a:rPr lang="en-US" altLang="en-US" dirty="0">
                <a:cs typeface="Times New Roman" panose="02020603050405020304" pitchFamily="18" charset="0"/>
              </a:rPr>
              <a:t>HEEADSSS - a</a:t>
            </a:r>
            <a:r>
              <a:rPr lang="en-AU" altLang="en-US" dirty="0" err="1"/>
              <a:t>sking</a:t>
            </a:r>
            <a:r>
              <a:rPr lang="en-AU" altLang="en-US" dirty="0"/>
              <a:t> sensitive questions</a:t>
            </a:r>
            <a:endParaRPr lang="en-US" altLang="en-US" dirty="0"/>
          </a:p>
        </p:txBody>
      </p:sp>
      <p:sp>
        <p:nvSpPr>
          <p:cNvPr id="34820" name="Rectangle 3"/>
          <p:cNvSpPr>
            <a:spLocks noGrp="1" noChangeArrowheads="1"/>
          </p:cNvSpPr>
          <p:nvPr>
            <p:ph idx="1"/>
          </p:nvPr>
        </p:nvSpPr>
        <p:spPr>
          <a:xfrm>
            <a:off x="576264" y="1225451"/>
            <a:ext cx="7559674" cy="3962400"/>
          </a:xfrm>
        </p:spPr>
        <p:txBody>
          <a:bodyPr>
            <a:noAutofit/>
          </a:bodyPr>
          <a:lstStyle/>
          <a:p>
            <a:pPr eaLnBrk="1" hangingPunct="1">
              <a:spcBef>
                <a:spcPts val="1200"/>
              </a:spcBef>
            </a:pPr>
            <a:r>
              <a:rPr lang="en-AU" altLang="en-US" b="1" dirty="0"/>
              <a:t>Progress from less sensitive </a:t>
            </a:r>
            <a:r>
              <a:rPr lang="en-AU" altLang="en-US" dirty="0"/>
              <a:t>to more sensitive questions</a:t>
            </a:r>
          </a:p>
          <a:p>
            <a:pPr eaLnBrk="1" hangingPunct="1">
              <a:spcBef>
                <a:spcPts val="1200"/>
              </a:spcBef>
            </a:pPr>
            <a:r>
              <a:rPr lang="en-AU" altLang="en-US" dirty="0"/>
              <a:t>Remember </a:t>
            </a:r>
            <a:r>
              <a:rPr lang="en-US" altLang="en-US" dirty="0">
                <a:cs typeface="Times New Roman" panose="02020603050405020304" pitchFamily="18" charset="0"/>
              </a:rPr>
              <a:t>–</a:t>
            </a:r>
            <a:r>
              <a:rPr lang="en-AU" altLang="en-US" dirty="0"/>
              <a:t> </a:t>
            </a:r>
            <a:r>
              <a:rPr lang="en-AU" altLang="en-US" b="1" i="1" dirty="0"/>
              <a:t>HOME</a:t>
            </a:r>
            <a:r>
              <a:rPr lang="en-AU" altLang="en-US" dirty="0"/>
              <a:t> can be a highly sensitive area</a:t>
            </a:r>
          </a:p>
          <a:p>
            <a:pPr eaLnBrk="1" hangingPunct="1">
              <a:spcBef>
                <a:spcPts val="1200"/>
              </a:spcBef>
            </a:pPr>
            <a:r>
              <a:rPr lang="en-AU" dirty="0">
                <a:ea typeface="Times New Roman" panose="02020603050405020304" pitchFamily="18" charset="0"/>
                <a:cs typeface="Times New Roman" panose="02020603050405020304" pitchFamily="18" charset="0"/>
              </a:rPr>
              <a:t>Offer a </a:t>
            </a:r>
            <a:r>
              <a:rPr lang="en-AU" b="1" dirty="0">
                <a:ea typeface="Times New Roman" panose="02020603050405020304" pitchFamily="18" charset="0"/>
                <a:cs typeface="Times New Roman" panose="02020603050405020304" pitchFamily="18" charset="0"/>
              </a:rPr>
              <a:t>non-threatening explanation for the question </a:t>
            </a:r>
            <a:r>
              <a:rPr lang="en-AU" dirty="0">
                <a:ea typeface="Times New Roman" panose="02020603050405020304" pitchFamily="18" charset="0"/>
                <a:cs typeface="Times New Roman" panose="02020603050405020304" pitchFamily="18" charset="0"/>
              </a:rPr>
              <a:t>you ask:  ‘</a:t>
            </a:r>
            <a:r>
              <a:rPr lang="en-AU" i="1" dirty="0"/>
              <a:t>I’m going to ask a number of questions to help me better understand your health…or your situation’</a:t>
            </a:r>
          </a:p>
          <a:p>
            <a:pPr eaLnBrk="1" hangingPunct="1">
              <a:spcBef>
                <a:spcPts val="1200"/>
              </a:spcBef>
            </a:pPr>
            <a:r>
              <a:rPr lang="en-AU" altLang="en-US" b="1" dirty="0"/>
              <a:t>Request permission </a:t>
            </a:r>
            <a:r>
              <a:rPr lang="en-AU" altLang="en-US" dirty="0"/>
              <a:t>to ask sensitive questions:  </a:t>
            </a:r>
          </a:p>
          <a:p>
            <a:pPr eaLnBrk="1" hangingPunct="1">
              <a:spcBef>
                <a:spcPts val="0"/>
              </a:spcBef>
              <a:buFontTx/>
              <a:buNone/>
            </a:pPr>
            <a:r>
              <a:rPr lang="en-AU" altLang="en-US" i="1" dirty="0"/>
              <a:t>	‘I’d like to ask you a few personal questions. You don’t have to answer these if you don’t feel comfortable. This will help me to get a picture of your life and health issues. Remember that anything we discuss will be kept confidential. Is it OK if I ask you some more questions?’</a:t>
            </a:r>
            <a:endParaRPr lang="en-US" altLang="en-US" i="1" dirty="0"/>
          </a:p>
        </p:txBody>
      </p:sp>
      <p:sp>
        <p:nvSpPr>
          <p:cNvPr id="34818"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AC70D151-2ABE-49AD-AB2D-FDB940002E8B}" type="slidenum">
              <a:rPr lang="en-AU" altLang="en-US" sz="1400">
                <a:solidFill>
                  <a:srgbClr val="000000"/>
                </a:solidFill>
                <a:latin typeface="Arial" panose="020B0604020202020204" pitchFamily="34" charset="0"/>
              </a:rPr>
              <a:pPr eaLnBrk="1" hangingPunct="1"/>
              <a:t>70</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25133729"/>
      </p:ext>
    </p:extLst>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altLang="en-US" dirty="0">
                <a:cs typeface="Times New Roman" panose="02020603050405020304" pitchFamily="18" charset="0"/>
              </a:rPr>
              <a:t>HEEADSSS - t</a:t>
            </a:r>
            <a:r>
              <a:rPr lang="en-AU" altLang="en-US" dirty="0"/>
              <a:t>he ‘third person approach’</a:t>
            </a:r>
          </a:p>
        </p:txBody>
      </p:sp>
      <p:sp>
        <p:nvSpPr>
          <p:cNvPr id="25604" name="Rectangle 3"/>
          <p:cNvSpPr>
            <a:spLocks noGrp="1" noChangeArrowheads="1"/>
          </p:cNvSpPr>
          <p:nvPr>
            <p:ph idx="1"/>
          </p:nvPr>
        </p:nvSpPr>
        <p:spPr>
          <a:xfrm>
            <a:off x="576264" y="1513485"/>
            <a:ext cx="7559674" cy="4190405"/>
          </a:xfrm>
        </p:spPr>
        <p:txBody>
          <a:bodyPr/>
          <a:lstStyle/>
          <a:p>
            <a:pPr>
              <a:defRPr/>
            </a:pPr>
            <a:r>
              <a:rPr lang="en-AU" dirty="0"/>
              <a:t>Use a </a:t>
            </a:r>
            <a:r>
              <a:rPr lang="en-AU" b="1" i="1" dirty="0"/>
              <a:t>‘third person approach</a:t>
            </a:r>
            <a:r>
              <a:rPr lang="en-AU" b="1" i="1" dirty="0" smtClean="0"/>
              <a:t>’</a:t>
            </a:r>
            <a:r>
              <a:rPr lang="en-AU" dirty="0" smtClean="0"/>
              <a:t> to </a:t>
            </a:r>
            <a:r>
              <a:rPr lang="en-AU" dirty="0"/>
              <a:t>normalise and lessen the impact of sensitive questions:</a:t>
            </a:r>
            <a:endParaRPr lang="en-AU" b="1" dirty="0"/>
          </a:p>
          <a:p>
            <a:pPr>
              <a:spcBef>
                <a:spcPts val="1200"/>
              </a:spcBef>
              <a:defRPr/>
            </a:pPr>
            <a:r>
              <a:rPr lang="en-AU" dirty="0" smtClean="0"/>
              <a:t>Example:</a:t>
            </a:r>
            <a:r>
              <a:rPr lang="en-AU" b="1" dirty="0"/>
              <a:t>		</a:t>
            </a:r>
            <a:endParaRPr lang="en-AU" i="1" dirty="0"/>
          </a:p>
          <a:p>
            <a:pPr marL="360000" lvl="2" indent="0" eaLnBrk="1" hangingPunct="1">
              <a:buNone/>
              <a:defRPr/>
            </a:pPr>
            <a:r>
              <a:rPr lang="en-AU" i="1" dirty="0"/>
              <a:t>‘Many young people your age are beginning to have experiences with drugs or alcohol (or sex). Have you or any of your friends ever done this? (or, had a sexual relationship)?’</a:t>
            </a:r>
          </a:p>
          <a:p>
            <a:pPr eaLnBrk="1" hangingPunct="1">
              <a:spcBef>
                <a:spcPts val="1200"/>
              </a:spcBef>
              <a:defRPr/>
            </a:pPr>
            <a:r>
              <a:rPr lang="en-AU" dirty="0"/>
              <a:t>Or</a:t>
            </a:r>
            <a:r>
              <a:rPr lang="en-AU" b="1" dirty="0"/>
              <a:t>:</a:t>
            </a:r>
          </a:p>
          <a:p>
            <a:pPr marL="269875" lvl="1" indent="0" eaLnBrk="1" hangingPunct="1">
              <a:buNone/>
              <a:defRPr/>
            </a:pPr>
            <a:r>
              <a:rPr lang="en-AU" b="1" i="1" dirty="0"/>
              <a:t>‘</a:t>
            </a:r>
            <a:r>
              <a:rPr lang="en-AU" i="1" dirty="0"/>
              <a:t>Sometimes when people feel very down they can think about hurting themselves. Have you ever had any thoughts like this?’</a:t>
            </a:r>
          </a:p>
          <a:p>
            <a:pPr eaLnBrk="1" hangingPunct="1">
              <a:lnSpc>
                <a:spcPct val="80000"/>
              </a:lnSpc>
              <a:defRPr/>
            </a:pPr>
            <a:endParaRPr lang="en-AU" sz="2016" dirty="0"/>
          </a:p>
        </p:txBody>
      </p:sp>
      <p:sp>
        <p:nvSpPr>
          <p:cNvPr id="35842" name="Slide Number Placeholder 5"/>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73110C1-CACF-4B66-8023-E70D6B365887}" type="slidenum">
              <a:rPr lang="en-AU" altLang="en-US" sz="1400">
                <a:solidFill>
                  <a:srgbClr val="000000"/>
                </a:solidFill>
                <a:latin typeface="Arial" panose="020B0604020202020204" pitchFamily="34" charset="0"/>
              </a:rPr>
              <a:pPr eaLnBrk="1" hangingPunct="1"/>
              <a:t>71</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29745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8825460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574675" y="87313"/>
            <a:ext cx="7561263" cy="850106"/>
          </a:xfrm>
        </p:spPr>
        <p:txBody>
          <a:bodyPr/>
          <a:lstStyle/>
          <a:p>
            <a:pPr eaLnBrk="1" hangingPunct="1"/>
            <a:r>
              <a:rPr lang="en-US" altLang="en-US" dirty="0"/>
              <a:t>HEEADSSS - wrapping up</a:t>
            </a:r>
          </a:p>
        </p:txBody>
      </p:sp>
      <p:sp>
        <p:nvSpPr>
          <p:cNvPr id="37892" name="Rectangle 3"/>
          <p:cNvSpPr>
            <a:spLocks noGrp="1" noChangeArrowheads="1"/>
          </p:cNvSpPr>
          <p:nvPr>
            <p:ph idx="1"/>
          </p:nvPr>
        </p:nvSpPr>
        <p:spPr>
          <a:xfrm>
            <a:off x="576264" y="1153445"/>
            <a:ext cx="7704558" cy="4550445"/>
          </a:xfrm>
        </p:spPr>
        <p:txBody>
          <a:bodyPr>
            <a:noAutofit/>
          </a:bodyPr>
          <a:lstStyle/>
          <a:p>
            <a:pPr eaLnBrk="1" hangingPunct="1">
              <a:spcBef>
                <a:spcPts val="1200"/>
              </a:spcBef>
            </a:pPr>
            <a:r>
              <a:rPr lang="en-US" altLang="en-US" dirty="0"/>
              <a:t>Provide feedback about your assessment </a:t>
            </a:r>
          </a:p>
          <a:p>
            <a:pPr eaLnBrk="1" hangingPunct="1">
              <a:spcBef>
                <a:spcPts val="1200"/>
              </a:spcBef>
            </a:pPr>
            <a:r>
              <a:rPr lang="en-US" altLang="en-US" dirty="0"/>
              <a:t>Compliment on strengths and areas where they’re doing well </a:t>
            </a:r>
          </a:p>
          <a:p>
            <a:pPr eaLnBrk="1" hangingPunct="1">
              <a:spcBef>
                <a:spcPts val="1200"/>
              </a:spcBef>
            </a:pPr>
            <a:r>
              <a:rPr lang="en-AU" altLang="en-US" dirty="0"/>
              <a:t>Highlight areas of concern for </a:t>
            </a:r>
            <a:r>
              <a:rPr lang="en-US" altLang="en-US" dirty="0"/>
              <a:t>follow-up</a:t>
            </a:r>
            <a:r>
              <a:rPr lang="en-AU" altLang="en-US" dirty="0"/>
              <a:t> </a:t>
            </a:r>
          </a:p>
          <a:p>
            <a:pPr eaLnBrk="1" hangingPunct="1">
              <a:spcBef>
                <a:spcPts val="1200"/>
              </a:spcBef>
            </a:pPr>
            <a:r>
              <a:rPr lang="en-US" altLang="en-US" dirty="0"/>
              <a:t>Invite questions – engage in planning </a:t>
            </a:r>
          </a:p>
          <a:p>
            <a:pPr eaLnBrk="1" hangingPunct="1">
              <a:spcBef>
                <a:spcPts val="1200"/>
              </a:spcBef>
            </a:pPr>
            <a:r>
              <a:rPr lang="en-US" altLang="en-US" dirty="0"/>
              <a:t>Discuss who to involve in referral or follow-up</a:t>
            </a:r>
          </a:p>
          <a:p>
            <a:pPr eaLnBrk="1" hangingPunct="1">
              <a:spcBef>
                <a:spcPts val="1200"/>
              </a:spcBef>
            </a:pPr>
            <a:r>
              <a:rPr lang="en-AU" altLang="en-US" dirty="0"/>
              <a:t>Discuss what to tell and not to discuss with their parents:</a:t>
            </a:r>
          </a:p>
          <a:p>
            <a:pPr eaLnBrk="1" hangingPunct="1">
              <a:spcBef>
                <a:spcPts val="1200"/>
              </a:spcBef>
              <a:buFontTx/>
              <a:buNone/>
            </a:pPr>
            <a:r>
              <a:rPr lang="en-AU" altLang="en-US" i="1" dirty="0"/>
              <a:t>    ‘Rebecca, before you mother comes back in I’d like to be clear about what to tell her and what not to talk about. What would you like mum to know about what is going on for you?’</a:t>
            </a:r>
            <a:endParaRPr lang="en-US" altLang="en-US" i="1" dirty="0"/>
          </a:p>
        </p:txBody>
      </p:sp>
      <p:sp>
        <p:nvSpPr>
          <p:cNvPr id="37890" name="Slide Number Placeholder 5"/>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5CE290D-055B-4105-9151-48FA8F6E1BE4}" type="slidenum">
              <a:rPr lang="en-AU" altLang="en-US" sz="1400">
                <a:solidFill>
                  <a:srgbClr val="000000"/>
                </a:solidFill>
                <a:latin typeface="Arial" panose="020B0604020202020204" pitchFamily="34" charset="0"/>
              </a:rPr>
              <a:pPr eaLnBrk="1" hangingPunct="1"/>
              <a:t>72</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15808" y="86541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8079071"/>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574675" y="-70693"/>
            <a:ext cx="7561263" cy="1154112"/>
          </a:xfrm>
        </p:spPr>
        <p:txBody>
          <a:bodyPr/>
          <a:lstStyle/>
          <a:p>
            <a:pPr eaLnBrk="1" hangingPunct="1"/>
            <a:r>
              <a:rPr lang="en-US" altLang="en-US" dirty="0">
                <a:cs typeface="Times New Roman" panose="02020603050405020304" pitchFamily="18" charset="0"/>
              </a:rPr>
              <a:t>HEEADSSS - w</a:t>
            </a:r>
            <a:r>
              <a:rPr lang="en-US" altLang="en-US" dirty="0"/>
              <a:t>rapping up</a:t>
            </a:r>
          </a:p>
        </p:txBody>
      </p:sp>
      <p:sp>
        <p:nvSpPr>
          <p:cNvPr id="28676" name="Rectangle 3"/>
          <p:cNvSpPr>
            <a:spLocks noGrp="1" noChangeArrowheads="1"/>
          </p:cNvSpPr>
          <p:nvPr>
            <p:ph idx="1"/>
          </p:nvPr>
        </p:nvSpPr>
        <p:spPr>
          <a:xfrm>
            <a:off x="575967" y="1369467"/>
            <a:ext cx="7559674" cy="3962400"/>
          </a:xfrm>
        </p:spPr>
        <p:txBody>
          <a:bodyPr/>
          <a:lstStyle/>
          <a:p>
            <a:pPr>
              <a:spcBef>
                <a:spcPts val="1200"/>
              </a:spcBef>
              <a:defRPr/>
            </a:pPr>
            <a:r>
              <a:rPr lang="en-AU" dirty="0"/>
              <a:t>If engaged in risky behaviours, provide information about the risks </a:t>
            </a:r>
            <a:r>
              <a:rPr lang="en-US" dirty="0"/>
              <a:t>and discuss</a:t>
            </a:r>
            <a:r>
              <a:rPr lang="en-AU" dirty="0"/>
              <a:t> ways to protect themselves: </a:t>
            </a:r>
            <a:endParaRPr lang="en-AU" b="1" dirty="0"/>
          </a:p>
          <a:p>
            <a:pPr eaLnBrk="1" hangingPunct="1">
              <a:spcBef>
                <a:spcPts val="1200"/>
              </a:spcBef>
              <a:defRPr/>
            </a:pPr>
            <a:r>
              <a:rPr lang="en-AU" b="1" dirty="0"/>
              <a:t>Example:</a:t>
            </a:r>
            <a:endParaRPr lang="en-AU" i="1" dirty="0"/>
          </a:p>
          <a:p>
            <a:pPr eaLnBrk="1" hangingPunct="1">
              <a:spcBef>
                <a:spcPts val="1200"/>
              </a:spcBef>
              <a:buFontTx/>
              <a:buNone/>
              <a:defRPr/>
            </a:pPr>
            <a:r>
              <a:rPr lang="en-AU" i="1" dirty="0"/>
              <a:t>     ‘Rebecca there are a few things you’ve mentioned that I’m concerned about – especially your drug use. I know you’ve  said that it’s a big part of what you do when you’re with your friends. But I’m wondering how much you know about some of the risks. If you like, I can give you some information about this and we can discuss ways to reduce the risks.’</a:t>
            </a:r>
            <a:endParaRPr lang="en-US" i="1" dirty="0"/>
          </a:p>
        </p:txBody>
      </p:sp>
      <p:sp>
        <p:nvSpPr>
          <p:cNvPr id="38914" name="Slide Number Placeholder 5"/>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A656DF48-80F2-473F-B265-6BE16A48DAAD}" type="slidenum">
              <a:rPr lang="en-AU" altLang="en-US" sz="1400">
                <a:solidFill>
                  <a:srgbClr val="000000"/>
                </a:solidFill>
                <a:latin typeface="Arial" panose="020B0604020202020204" pitchFamily="34" charset="0"/>
              </a:rPr>
              <a:pPr eaLnBrk="1" hangingPunct="1"/>
              <a:t>73</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6211209"/>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87313"/>
            <a:ext cx="7561263" cy="850106"/>
          </a:xfrm>
        </p:spPr>
        <p:txBody>
          <a:bodyPr/>
          <a:lstStyle/>
          <a:p>
            <a:r>
              <a:rPr lang="en-AU" dirty="0"/>
              <a:t>Look deep</a:t>
            </a:r>
          </a:p>
        </p:txBody>
      </p:sp>
      <p:sp>
        <p:nvSpPr>
          <p:cNvPr id="32771" name="Rectangle 2"/>
          <p:cNvSpPr>
            <a:spLocks noGrp="1" noChangeArrowheads="1"/>
          </p:cNvSpPr>
          <p:nvPr>
            <p:ph sz="half" idx="1"/>
          </p:nvPr>
        </p:nvSpPr>
        <p:spPr/>
        <p:txBody>
          <a:bodyPr/>
          <a:lstStyle/>
          <a:p>
            <a:pPr eaLnBrk="1" hangingPunct="1"/>
            <a:endParaRPr lang="en-AU" altLang="en-US" dirty="0"/>
          </a:p>
          <a:p>
            <a:pPr eaLnBrk="1" hangingPunct="1"/>
            <a:endParaRPr lang="en-AU" altLang="en-US" dirty="0"/>
          </a:p>
          <a:p>
            <a:pPr eaLnBrk="1" hangingPunct="1"/>
            <a:endParaRPr lang="en-AU" altLang="en-US" dirty="0"/>
          </a:p>
          <a:p>
            <a:pPr eaLnBrk="1" hangingPunct="1"/>
            <a:endParaRPr lang="en-AU" altLang="en-US" dirty="0"/>
          </a:p>
          <a:p>
            <a:pPr eaLnBrk="1" hangingPunct="1"/>
            <a:endParaRPr lang="en-AU" altLang="en-US" dirty="0"/>
          </a:p>
          <a:p>
            <a:pPr eaLnBrk="1" hangingPunct="1"/>
            <a:endParaRPr lang="en-AU" altLang="en-US" dirty="0"/>
          </a:p>
          <a:p>
            <a:pPr eaLnBrk="1" hangingPunct="1"/>
            <a:endParaRPr lang="en-AU" altLang="en-US" dirty="0"/>
          </a:p>
        </p:txBody>
      </p:sp>
      <p:sp>
        <p:nvSpPr>
          <p:cNvPr id="3" name="Content Placeholder 2"/>
          <p:cNvSpPr>
            <a:spLocks noGrp="1"/>
          </p:cNvSpPr>
          <p:nvPr>
            <p:ph sz="half" idx="2"/>
          </p:nvPr>
        </p:nvSpPr>
        <p:spPr>
          <a:xfrm>
            <a:off x="719982" y="4825851"/>
            <a:ext cx="5974895" cy="1008112"/>
          </a:xfrm>
        </p:spPr>
        <p:txBody>
          <a:bodyPr/>
          <a:lstStyle/>
          <a:p>
            <a:pPr>
              <a:lnSpc>
                <a:spcPct val="90000"/>
              </a:lnSpc>
              <a:spcBef>
                <a:spcPts val="1200"/>
              </a:spcBef>
            </a:pPr>
            <a:r>
              <a:rPr lang="en-US" altLang="en-US" sz="2000" dirty="0">
                <a:cs typeface="Rod" panose="02030509050101010101" pitchFamily="49" charset="-79"/>
              </a:rPr>
              <a:t>Many adolescent problems are interrelated and interventions in one area can lead to positive outcomes in other areas. Presenting problems may not be the main problems</a:t>
            </a:r>
            <a:r>
              <a:rPr lang="en-US" altLang="en-US" sz="2000" b="1" dirty="0">
                <a:cs typeface="Times New Roman" panose="02020603050405020304" pitchFamily="18" charset="0"/>
              </a:rPr>
              <a:t> </a:t>
            </a:r>
            <a:endParaRPr lang="en-US" altLang="en-US" sz="2000" dirty="0">
              <a:cs typeface="Times New Roman" panose="02020603050405020304" pitchFamily="18" charset="0"/>
            </a:endParaRPr>
          </a:p>
        </p:txBody>
      </p:sp>
      <p:sp>
        <p:nvSpPr>
          <p:cNvPr id="32770" name="Slide Number Placeholder 5"/>
          <p:cNvSpPr>
            <a:spLocks noGrp="1"/>
          </p:cNvSpPr>
          <p:nvPr>
            <p:ph type="sldNum" sz="quarter" idx="4294967295"/>
          </p:nvPr>
        </p:nvSpPr>
        <p:spPr>
          <a:xfrm>
            <a:off x="6624638" y="6008688"/>
            <a:ext cx="2016125" cy="3444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812A058-8095-405E-AB7B-CAD48E0770A6}" type="slidenum">
              <a:rPr lang="en-AU" altLang="en-US" sz="1400" smtClean="0">
                <a:solidFill>
                  <a:srgbClr val="000000"/>
                </a:solidFill>
                <a:latin typeface="Arial" panose="020B0604020202020204" pitchFamily="34" charset="0"/>
              </a:rPr>
              <a:pPr eaLnBrk="1" hangingPunct="1"/>
              <a:t>74</a:t>
            </a:fld>
            <a:endParaRPr lang="en-AU" altLang="en-US" sz="1400" dirty="0">
              <a:solidFill>
                <a:srgbClr val="000000"/>
              </a:solidFill>
              <a:latin typeface="Arial" panose="020B0604020202020204" pitchFamily="34" charset="0"/>
            </a:endParaRPr>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1" t="3734" r="1089" b="2258"/>
          <a:stretch/>
        </p:blipFill>
        <p:spPr bwMode="auto">
          <a:xfrm>
            <a:off x="1221679" y="1084755"/>
            <a:ext cx="6477000" cy="344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9" name="TextBox 8"/>
          <p:cNvSpPr txBox="1"/>
          <p:nvPr/>
        </p:nvSpPr>
        <p:spPr>
          <a:xfrm>
            <a:off x="1227669" y="4465812"/>
            <a:ext cx="6333073" cy="507831"/>
          </a:xfrm>
          <a:prstGeom prst="rect">
            <a:avLst/>
          </a:prstGeom>
          <a:noFill/>
        </p:spPr>
        <p:txBody>
          <a:bodyPr wrap="square" rtlCol="0">
            <a:spAutoFit/>
          </a:bodyPr>
          <a:lstStyle/>
          <a:p>
            <a:pPr marL="809625" indent="-809625"/>
            <a:r>
              <a:rPr lang="en-AU" sz="900" dirty="0">
                <a:solidFill>
                  <a:srgbClr val="133880"/>
                </a:solidFill>
                <a:latin typeface="+mj-lt"/>
                <a:ea typeface="+mj-ea"/>
                <a:cs typeface="+mj-cs"/>
              </a:rPr>
              <a:t>Picture source: </a:t>
            </a:r>
            <a:r>
              <a:rPr lang="en-AU" sz="900" i="1" dirty="0">
                <a:solidFill>
                  <a:srgbClr val="133880"/>
                </a:solidFill>
                <a:latin typeface="+mj-lt"/>
                <a:ea typeface="+mj-ea"/>
                <a:cs typeface="+mj-cs"/>
              </a:rPr>
              <a:t>Joyce </a:t>
            </a:r>
            <a:r>
              <a:rPr lang="en-AU" sz="900" i="1" dirty="0" err="1">
                <a:solidFill>
                  <a:srgbClr val="133880"/>
                </a:solidFill>
                <a:latin typeface="+mj-lt"/>
                <a:ea typeface="+mj-ea"/>
                <a:cs typeface="+mj-cs"/>
              </a:rPr>
              <a:t>Djaelani</a:t>
            </a:r>
            <a:r>
              <a:rPr lang="en-AU" sz="900" i="1" dirty="0">
                <a:solidFill>
                  <a:srgbClr val="133880"/>
                </a:solidFill>
                <a:latin typeface="+mj-lt"/>
                <a:ea typeface="+mj-ea"/>
                <a:cs typeface="+mj-cs"/>
              </a:rPr>
              <a:t> Gordon &amp; Peter </a:t>
            </a:r>
            <a:r>
              <a:rPr lang="en-AU" sz="900" i="1" dirty="0" err="1">
                <a:solidFill>
                  <a:srgbClr val="133880"/>
                </a:solidFill>
                <a:latin typeface="+mj-lt"/>
                <a:ea typeface="+mj-ea"/>
                <a:cs typeface="+mj-cs"/>
              </a:rPr>
              <a:t>Chown</a:t>
            </a:r>
            <a:r>
              <a:rPr lang="en-AU" sz="900" i="1" dirty="0">
                <a:solidFill>
                  <a:srgbClr val="133880"/>
                </a:solidFill>
                <a:latin typeface="+mj-lt"/>
                <a:ea typeface="+mj-ea"/>
                <a:cs typeface="+mj-cs"/>
              </a:rPr>
              <a:t>. Practical Guide to Youth Friendly Health Services in Indonesia, September 2009. YAKITA &amp; </a:t>
            </a:r>
            <a:r>
              <a:rPr lang="en-AU" sz="900" i="1" dirty="0" err="1">
                <a:solidFill>
                  <a:srgbClr val="133880"/>
                </a:solidFill>
                <a:latin typeface="+mj-lt"/>
                <a:ea typeface="+mj-ea"/>
                <a:cs typeface="+mj-cs"/>
              </a:rPr>
              <a:t>Nossal</a:t>
            </a:r>
            <a:r>
              <a:rPr lang="en-AU" sz="900" i="1" dirty="0">
                <a:solidFill>
                  <a:srgbClr val="133880"/>
                </a:solidFill>
                <a:latin typeface="+mj-lt"/>
                <a:ea typeface="+mj-ea"/>
                <a:cs typeface="+mj-cs"/>
              </a:rPr>
              <a:t> Institute for Global Health</a:t>
            </a:r>
            <a:r>
              <a:rPr lang="en-AU" sz="900" dirty="0">
                <a:solidFill>
                  <a:srgbClr val="133880"/>
                </a:solidFill>
                <a:latin typeface="+mj-lt"/>
                <a:ea typeface="+mj-ea"/>
                <a:cs typeface="+mj-cs"/>
              </a:rPr>
              <a:t>.</a:t>
            </a:r>
          </a:p>
          <a:p>
            <a:endParaRPr lang="en-AU" sz="900" dirty="0">
              <a:solidFill>
                <a:srgbClr val="133880"/>
              </a:solidFill>
              <a:latin typeface="+mj-lt"/>
              <a:ea typeface="+mj-ea"/>
              <a:cs typeface="+mj-cs"/>
            </a:endParaRPr>
          </a:p>
        </p:txBody>
      </p:sp>
    </p:spTree>
    <p:extLst>
      <p:ext uri="{BB962C8B-B14F-4D97-AF65-F5344CB8AC3E}">
        <p14:creationId xmlns:p14="http://schemas.microsoft.com/office/powerpoint/2010/main" val="1462917744"/>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87313"/>
            <a:ext cx="7561263" cy="850106"/>
          </a:xfrm>
        </p:spPr>
        <p:txBody>
          <a:bodyPr>
            <a:normAutofit fontScale="90000"/>
          </a:bodyPr>
          <a:lstStyle/>
          <a:p>
            <a:r>
              <a:rPr lang="en-AU" dirty="0"/>
              <a:t>HEEADSSS role play – skills practice scenario </a:t>
            </a:r>
          </a:p>
        </p:txBody>
      </p:sp>
      <p:sp>
        <p:nvSpPr>
          <p:cNvPr id="3" name="Content Placeholder 2"/>
          <p:cNvSpPr>
            <a:spLocks noGrp="1"/>
          </p:cNvSpPr>
          <p:nvPr>
            <p:ph idx="1"/>
          </p:nvPr>
        </p:nvSpPr>
        <p:spPr>
          <a:xfrm>
            <a:off x="576266" y="1081435"/>
            <a:ext cx="8064499" cy="4622453"/>
          </a:xfrm>
        </p:spPr>
        <p:txBody>
          <a:bodyPr>
            <a:noAutofit/>
          </a:bodyPr>
          <a:lstStyle/>
          <a:p>
            <a:pPr marL="0" indent="0">
              <a:lnSpc>
                <a:spcPct val="90000"/>
              </a:lnSpc>
              <a:spcBef>
                <a:spcPts val="600"/>
              </a:spcBef>
              <a:buNone/>
            </a:pPr>
            <a:r>
              <a:rPr lang="en-AU" sz="1800" b="1" dirty="0"/>
              <a:t>15 year old girl - Alison:</a:t>
            </a:r>
          </a:p>
          <a:p>
            <a:pPr>
              <a:lnSpc>
                <a:spcPct val="90000"/>
              </a:lnSpc>
              <a:spcBef>
                <a:spcPts val="600"/>
              </a:spcBef>
            </a:pPr>
            <a:r>
              <a:rPr lang="en-AU" sz="1800" b="1" dirty="0"/>
              <a:t>H – home </a:t>
            </a:r>
            <a:r>
              <a:rPr lang="en-AU" sz="1800" dirty="0"/>
              <a:t>-</a:t>
            </a:r>
            <a:r>
              <a:rPr lang="en-AU" sz="1800" b="1" dirty="0"/>
              <a:t> </a:t>
            </a:r>
            <a:r>
              <a:rPr lang="en-US" sz="1800" dirty="0"/>
              <a:t>divorced parents, lives with mother working in low income job, older brother left home, no other family, mother’s boyfriend stays over</a:t>
            </a:r>
            <a:endParaRPr lang="en-AU" sz="1800" dirty="0"/>
          </a:p>
          <a:p>
            <a:pPr>
              <a:lnSpc>
                <a:spcPct val="90000"/>
              </a:lnSpc>
              <a:spcBef>
                <a:spcPts val="600"/>
              </a:spcBef>
            </a:pPr>
            <a:r>
              <a:rPr lang="en-US" sz="1800" b="1" dirty="0"/>
              <a:t>E – education and employment </a:t>
            </a:r>
            <a:r>
              <a:rPr lang="en-US" sz="1800" dirty="0"/>
              <a:t>- still at school, art is her favorite subject, wants to leave and get a job to make money    </a:t>
            </a:r>
            <a:endParaRPr lang="en-AU" sz="1800" dirty="0"/>
          </a:p>
          <a:p>
            <a:pPr>
              <a:lnSpc>
                <a:spcPct val="90000"/>
              </a:lnSpc>
              <a:spcBef>
                <a:spcPts val="600"/>
              </a:spcBef>
            </a:pPr>
            <a:r>
              <a:rPr lang="en-US" sz="1800" b="1" dirty="0"/>
              <a:t>E -  eating and exercise </a:t>
            </a:r>
            <a:r>
              <a:rPr lang="en-US" sz="1800" dirty="0"/>
              <a:t>- wants to lose weight, lots of takeaway, doesn’t like exercise</a:t>
            </a:r>
            <a:endParaRPr lang="en-AU" sz="1800" dirty="0"/>
          </a:p>
          <a:p>
            <a:pPr>
              <a:lnSpc>
                <a:spcPct val="90000"/>
              </a:lnSpc>
              <a:spcBef>
                <a:spcPts val="600"/>
              </a:spcBef>
            </a:pPr>
            <a:r>
              <a:rPr lang="en-US" sz="1800" b="1" dirty="0"/>
              <a:t>A – activities, hobbies and peer relationships </a:t>
            </a:r>
            <a:r>
              <a:rPr lang="en-US" sz="1800" dirty="0"/>
              <a:t>- gets on with peers, likes art, has a best friend          </a:t>
            </a:r>
            <a:endParaRPr lang="en-AU" sz="1800" dirty="0"/>
          </a:p>
          <a:p>
            <a:pPr>
              <a:lnSpc>
                <a:spcPct val="90000"/>
              </a:lnSpc>
              <a:spcBef>
                <a:spcPts val="600"/>
              </a:spcBef>
            </a:pPr>
            <a:r>
              <a:rPr lang="en-US" sz="1800" b="1" dirty="0"/>
              <a:t>D – drug use, cigarettes and alcohol </a:t>
            </a:r>
            <a:r>
              <a:rPr lang="en-US" sz="1800" dirty="0"/>
              <a:t>- binge drinks with friends on weekends, smokes cigarettes, occasional drug use</a:t>
            </a:r>
            <a:endParaRPr lang="en-AU" sz="1800" dirty="0"/>
          </a:p>
          <a:p>
            <a:pPr>
              <a:lnSpc>
                <a:spcPct val="90000"/>
              </a:lnSpc>
              <a:spcBef>
                <a:spcPts val="600"/>
              </a:spcBef>
            </a:pPr>
            <a:r>
              <a:rPr lang="en-US" sz="1800" b="1" dirty="0"/>
              <a:t>S – sexual activity and sexuality </a:t>
            </a:r>
            <a:r>
              <a:rPr lang="en-US" sz="1800" dirty="0"/>
              <a:t>- same-sex sexual activity with best friend when drinking         </a:t>
            </a:r>
            <a:endParaRPr lang="en-AU" sz="1800" dirty="0"/>
          </a:p>
          <a:p>
            <a:pPr>
              <a:lnSpc>
                <a:spcPct val="90000"/>
              </a:lnSpc>
              <a:spcBef>
                <a:spcPts val="600"/>
              </a:spcBef>
            </a:pPr>
            <a:r>
              <a:rPr lang="en-US" sz="1800" b="1" dirty="0"/>
              <a:t>S – suicide, depression, self harm </a:t>
            </a:r>
            <a:r>
              <a:rPr lang="en-US" sz="1800" dirty="0"/>
              <a:t>- gets a bit down, frustrated about no money, not suicidal        </a:t>
            </a:r>
            <a:endParaRPr lang="en-AU" sz="1800" dirty="0"/>
          </a:p>
          <a:p>
            <a:pPr>
              <a:lnSpc>
                <a:spcPct val="90000"/>
              </a:lnSpc>
              <a:spcBef>
                <a:spcPts val="600"/>
              </a:spcBef>
            </a:pPr>
            <a:r>
              <a:rPr lang="en-US" sz="1800" b="1" dirty="0"/>
              <a:t>S – safety </a:t>
            </a:r>
            <a:r>
              <a:rPr lang="en-US" sz="1800" dirty="0"/>
              <a:t>- doesn’t like mother’s boyfriend when he </a:t>
            </a:r>
            <a:br>
              <a:rPr lang="en-US" sz="1800" dirty="0"/>
            </a:br>
            <a:r>
              <a:rPr lang="en-US" sz="1800" dirty="0"/>
              <a:t>drinks, he gets ‘overly friendly’</a:t>
            </a:r>
            <a:endParaRPr lang="en-AU" sz="1800" dirty="0"/>
          </a:p>
        </p:txBody>
      </p:sp>
      <p:sp>
        <p:nvSpPr>
          <p:cNvPr id="4" name="Slide Number Placeholder 3"/>
          <p:cNvSpPr>
            <a:spLocks noGrp="1"/>
          </p:cNvSpPr>
          <p:nvPr>
            <p:ph type="sldNum" sz="quarter" idx="4294967295"/>
          </p:nvPr>
        </p:nvSpPr>
        <p:spPr>
          <a:xfrm>
            <a:off x="6624638" y="5978525"/>
            <a:ext cx="2016125" cy="344488"/>
          </a:xfrm>
          <a:prstGeom prst="rect">
            <a:avLst/>
          </a:prstGeom>
        </p:spPr>
        <p:txBody>
          <a:bodyPr/>
          <a:lstStyle/>
          <a:p>
            <a:fld id="{B6F15528-21DE-4FAA-801E-634DDDAF4B2B}" type="slidenum">
              <a:rPr lang="en-US" sz="1400" smtClean="0">
                <a:solidFill>
                  <a:srgbClr val="000000"/>
                </a:solidFill>
                <a:latin typeface="+mj-lt"/>
              </a:rPr>
              <a:pPr/>
              <a:t>75</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93741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31334468"/>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BREAK</a:t>
            </a:r>
          </a:p>
        </p:txBody>
      </p:sp>
      <p:sp>
        <p:nvSpPr>
          <p:cNvPr id="4" name="Slide Number Placeholder 3"/>
          <p:cNvSpPr>
            <a:spLocks noGrp="1"/>
          </p:cNvSpPr>
          <p:nvPr>
            <p:ph type="sldNum" sz="quarter" idx="4294967295"/>
          </p:nvPr>
        </p:nvSpPr>
        <p:spPr>
          <a:xfrm>
            <a:off x="6624638" y="5978525"/>
            <a:ext cx="2016125" cy="344488"/>
          </a:xfrm>
          <a:prstGeom prst="rect">
            <a:avLst/>
          </a:prstGeom>
        </p:spPr>
        <p:txBody>
          <a:bodyPr/>
          <a:lstStyle/>
          <a:p>
            <a:fld id="{B6F15528-21DE-4FAA-801E-634DDDAF4B2B}" type="slidenum">
              <a:rPr lang="en-US" sz="1400" smtClean="0">
                <a:solidFill>
                  <a:srgbClr val="000000"/>
                </a:solidFill>
                <a:latin typeface="+mj-lt"/>
              </a:rPr>
              <a:pPr/>
              <a:t>76</a:t>
            </a:fld>
            <a:endParaRPr lang="en-US" sz="1400" dirty="0">
              <a:solidFill>
                <a:srgbClr val="000000"/>
              </a:solidFill>
              <a:latin typeface="+mj-lt"/>
            </a:endParaRPr>
          </a:p>
        </p:txBody>
      </p:sp>
      <p:pic>
        <p:nvPicPr>
          <p:cNvPr id="6" name="Picture 8" descr="http://i.dailymail.co.uk/i/pix/2011/06/15/article-2003784-0A6B01E2000005DC-770_468x396.jpg"/>
          <p:cNvPicPr>
            <a:picLocks noChangeAspect="1" noChangeArrowheads="1"/>
          </p:cNvPicPr>
          <p:nvPr/>
        </p:nvPicPr>
        <p:blipFill rotWithShape="1">
          <a:blip r:embed="rId3">
            <a:extLst>
              <a:ext uri="{28A0092B-C50C-407E-A947-70E740481C1C}">
                <a14:useLocalDpi xmlns:a14="http://schemas.microsoft.com/office/drawing/2010/main" val="0"/>
              </a:ext>
            </a:extLst>
          </a:blip>
          <a:srcRect l="93" t="-51" b="164"/>
          <a:stretch/>
        </p:blipFill>
        <p:spPr bwMode="auto">
          <a:xfrm>
            <a:off x="2448173" y="1369467"/>
            <a:ext cx="4453467" cy="3767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597863"/>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847" y="1657500"/>
            <a:ext cx="7561263" cy="1154112"/>
          </a:xfrm>
        </p:spPr>
        <p:txBody>
          <a:bodyPr>
            <a:noAutofit/>
          </a:bodyPr>
          <a:lstStyle/>
          <a:p>
            <a:r>
              <a:rPr lang="en-AU" dirty="0"/>
              <a:t>Module 7: Developing a plan to manage risks (30 min)  </a:t>
            </a:r>
          </a:p>
        </p:txBody>
      </p:sp>
      <p:sp>
        <p:nvSpPr>
          <p:cNvPr id="3" name="Content Placeholder 2"/>
          <p:cNvSpPr>
            <a:spLocks noGrp="1"/>
          </p:cNvSpPr>
          <p:nvPr>
            <p:ph idx="1"/>
          </p:nvPr>
        </p:nvSpPr>
        <p:spPr>
          <a:xfrm>
            <a:off x="507249" y="5085779"/>
            <a:ext cx="7559674" cy="952077"/>
          </a:xfrm>
        </p:spPr>
        <p:txBody>
          <a:bodyPr/>
          <a:lstStyle/>
          <a:p>
            <a:pPr marL="0" indent="0">
              <a:buNone/>
            </a:pPr>
            <a:endParaRPr lang="en-AU" sz="1600" i="1" dirty="0"/>
          </a:p>
          <a:p>
            <a:pPr marL="0" indent="0">
              <a:buNone/>
            </a:pPr>
            <a:r>
              <a:rPr lang="en-AU" sz="1800" i="1" dirty="0"/>
              <a:t>Ref: YHRK Section 3.3 p.86-92 + Appendix 3</a:t>
            </a:r>
          </a:p>
          <a:p>
            <a:endParaRPr lang="en-AU" dirty="0"/>
          </a:p>
        </p:txBody>
      </p:sp>
      <p:sp>
        <p:nvSpPr>
          <p:cNvPr id="4" name="Slide Number Placeholder 3"/>
          <p:cNvSpPr>
            <a:spLocks noGrp="1"/>
          </p:cNvSpPr>
          <p:nvPr>
            <p:ph type="sldNum" sz="quarter" idx="4294967295"/>
          </p:nvPr>
        </p:nvSpPr>
        <p:spPr>
          <a:xfrm>
            <a:off x="6624638" y="6049963"/>
            <a:ext cx="2016125" cy="374650"/>
          </a:xfrm>
          <a:prstGeom prst="rect">
            <a:avLst/>
          </a:prstGeom>
        </p:spPr>
        <p:txBody>
          <a:bodyPr/>
          <a:lstStyle/>
          <a:p>
            <a:fld id="{B6F15528-21DE-4FAA-801E-634DDDAF4B2B}" type="slidenum">
              <a:rPr lang="en-US" sz="1400" smtClean="0">
                <a:solidFill>
                  <a:srgbClr val="000000"/>
                </a:solidFill>
                <a:latin typeface="+mj-lt"/>
              </a:rPr>
              <a:pPr/>
              <a:t>77</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100" y="302565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3352" y="3169669"/>
            <a:ext cx="3602023" cy="240134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312840"/>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574675" y="87313"/>
            <a:ext cx="7561263" cy="994122"/>
          </a:xfrm>
        </p:spPr>
        <p:txBody>
          <a:bodyPr/>
          <a:lstStyle/>
          <a:p>
            <a:pPr eaLnBrk="1" hangingPunct="1"/>
            <a:r>
              <a:rPr lang="en-US" altLang="en-US" dirty="0"/>
              <a:t>Risk level – guides intervention </a:t>
            </a:r>
            <a:endParaRPr lang="en-AU" altLang="en-US" dirty="0"/>
          </a:p>
        </p:txBody>
      </p:sp>
      <p:sp>
        <p:nvSpPr>
          <p:cNvPr id="23556" name="Rectangle 3"/>
          <p:cNvSpPr>
            <a:spLocks noGrp="1" noChangeArrowheads="1"/>
          </p:cNvSpPr>
          <p:nvPr>
            <p:ph sz="half" idx="1"/>
          </p:nvPr>
        </p:nvSpPr>
        <p:spPr>
          <a:xfrm>
            <a:off x="576265" y="1297459"/>
            <a:ext cx="3528093" cy="4898554"/>
          </a:xfrm>
        </p:spPr>
        <p:txBody>
          <a:bodyPr>
            <a:normAutofit/>
          </a:bodyPr>
          <a:lstStyle/>
          <a:p>
            <a:pPr>
              <a:lnSpc>
                <a:spcPct val="90000"/>
              </a:lnSpc>
            </a:pPr>
            <a:r>
              <a:rPr lang="en-AU" altLang="en-US" sz="2100" b="1" u="sng" dirty="0"/>
              <a:t>Low risk</a:t>
            </a:r>
            <a:r>
              <a:rPr lang="en-AU" altLang="en-US" sz="2100" u="sng" dirty="0"/>
              <a:t> </a:t>
            </a:r>
            <a:r>
              <a:rPr lang="en-AU" altLang="en-US" sz="2100" dirty="0"/>
              <a:t>– safe experimentation – </a:t>
            </a:r>
            <a:r>
              <a:rPr lang="en-AU" altLang="en-US" sz="2100" i="1" dirty="0"/>
              <a:t>‘healthy experimenter’</a:t>
            </a:r>
            <a:endParaRPr lang="en-US" altLang="en-US" sz="2100" dirty="0"/>
          </a:p>
          <a:p>
            <a:pPr>
              <a:lnSpc>
                <a:spcPct val="90000"/>
              </a:lnSpc>
            </a:pPr>
            <a:r>
              <a:rPr lang="en-AU" altLang="en-US" sz="2100" b="1" u="sng" dirty="0"/>
              <a:t>Moderate risk</a:t>
            </a:r>
            <a:r>
              <a:rPr lang="en-AU" altLang="en-US" sz="2100" u="sng" dirty="0"/>
              <a:t> </a:t>
            </a:r>
            <a:r>
              <a:rPr lang="en-AU" altLang="en-US" sz="2100" dirty="0"/>
              <a:t>–behaviours with harmful consequences – ‘</a:t>
            </a:r>
            <a:r>
              <a:rPr lang="en-AU" altLang="en-US" sz="2100" i="1" dirty="0"/>
              <a:t>vulnerable’</a:t>
            </a:r>
          </a:p>
          <a:p>
            <a:pPr>
              <a:lnSpc>
                <a:spcPct val="90000"/>
              </a:lnSpc>
            </a:pPr>
            <a:r>
              <a:rPr lang="en-AU" altLang="en-US" sz="2100" b="1" u="sng" dirty="0"/>
              <a:t>High risk</a:t>
            </a:r>
            <a:r>
              <a:rPr lang="en-AU" altLang="en-US" sz="2100" u="sng" dirty="0"/>
              <a:t> </a:t>
            </a:r>
            <a:r>
              <a:rPr lang="en-AU" altLang="en-US" sz="2100" dirty="0"/>
              <a:t>– major disruption or risk to health, safety or life</a:t>
            </a:r>
            <a:r>
              <a:rPr lang="en-AU" altLang="en-US" sz="2100" i="1" dirty="0"/>
              <a:t> </a:t>
            </a:r>
            <a:r>
              <a:rPr lang="en-AU" altLang="en-US" sz="2100" dirty="0"/>
              <a:t>–</a:t>
            </a:r>
            <a:r>
              <a:rPr lang="en-AU" altLang="en-US" sz="2100" i="1" dirty="0"/>
              <a:t> ‘troubled’ or ‘out of control’</a:t>
            </a:r>
            <a:r>
              <a:rPr lang="en-AU" altLang="en-US" sz="2100" dirty="0"/>
              <a:t> </a:t>
            </a:r>
          </a:p>
        </p:txBody>
      </p:sp>
      <p:sp>
        <p:nvSpPr>
          <p:cNvPr id="23554" name="Slide Number Placeholder 5"/>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2A7061C-7D3E-4FC7-B7A0-575695BB6597}" type="slidenum">
              <a:rPr lang="en-AU" altLang="en-US" sz="1400">
                <a:solidFill>
                  <a:srgbClr val="000000"/>
                </a:solidFill>
                <a:latin typeface="Arial" panose="020B0604020202020204" pitchFamily="34" charset="0"/>
              </a:rPr>
              <a:pPr eaLnBrk="1" hangingPunct="1"/>
              <a:t>78</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2309" y="1369469"/>
            <a:ext cx="4596406" cy="318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04357" y="4551310"/>
            <a:ext cx="4320480" cy="646331"/>
          </a:xfrm>
          <a:prstGeom prst="rect">
            <a:avLst/>
          </a:prstGeom>
          <a:noFill/>
        </p:spPr>
        <p:txBody>
          <a:bodyPr wrap="square" rtlCol="0">
            <a:spAutoFit/>
          </a:bodyPr>
          <a:lstStyle/>
          <a:p>
            <a:pPr marL="809625" indent="-809625"/>
            <a:r>
              <a:rPr lang="en-AU" sz="900" dirty="0">
                <a:solidFill>
                  <a:srgbClr val="133880"/>
                </a:solidFill>
                <a:latin typeface="+mj-lt"/>
                <a:ea typeface="+mj-ea"/>
                <a:cs typeface="+mj-cs"/>
              </a:rPr>
              <a:t>Picture source: </a:t>
            </a:r>
            <a:r>
              <a:rPr lang="en-AU" sz="900" i="1" dirty="0">
                <a:solidFill>
                  <a:srgbClr val="133880"/>
                </a:solidFill>
                <a:latin typeface="+mj-lt"/>
                <a:ea typeface="+mj-ea"/>
                <a:cs typeface="+mj-cs"/>
              </a:rPr>
              <a:t>Joyce </a:t>
            </a:r>
            <a:r>
              <a:rPr lang="en-AU" sz="900" i="1" dirty="0" err="1">
                <a:solidFill>
                  <a:srgbClr val="133880"/>
                </a:solidFill>
                <a:latin typeface="+mj-lt"/>
                <a:ea typeface="+mj-ea"/>
                <a:cs typeface="+mj-cs"/>
              </a:rPr>
              <a:t>Djaelani</a:t>
            </a:r>
            <a:r>
              <a:rPr lang="en-AU" sz="900" i="1" dirty="0">
                <a:solidFill>
                  <a:srgbClr val="133880"/>
                </a:solidFill>
                <a:latin typeface="+mj-lt"/>
                <a:ea typeface="+mj-ea"/>
                <a:cs typeface="+mj-cs"/>
              </a:rPr>
              <a:t> Gordon &amp; Peter </a:t>
            </a:r>
            <a:r>
              <a:rPr lang="en-AU" sz="900" i="1" dirty="0" err="1">
                <a:solidFill>
                  <a:srgbClr val="133880"/>
                </a:solidFill>
                <a:latin typeface="+mj-lt"/>
                <a:ea typeface="+mj-ea"/>
                <a:cs typeface="+mj-cs"/>
              </a:rPr>
              <a:t>Chown</a:t>
            </a:r>
            <a:r>
              <a:rPr lang="en-AU" sz="900" i="1" dirty="0">
                <a:solidFill>
                  <a:srgbClr val="133880"/>
                </a:solidFill>
                <a:latin typeface="+mj-lt"/>
                <a:ea typeface="+mj-ea"/>
                <a:cs typeface="+mj-cs"/>
              </a:rPr>
              <a:t>. Practical Guide to Youth Friendly Health Services in Indonesia, September 2009. YAKITA &amp; </a:t>
            </a:r>
            <a:r>
              <a:rPr lang="en-AU" sz="900" i="1" dirty="0" err="1">
                <a:solidFill>
                  <a:srgbClr val="133880"/>
                </a:solidFill>
                <a:latin typeface="+mj-lt"/>
                <a:ea typeface="+mj-ea"/>
                <a:cs typeface="+mj-cs"/>
              </a:rPr>
              <a:t>Nossal</a:t>
            </a:r>
            <a:r>
              <a:rPr lang="en-AU" sz="900" i="1" dirty="0">
                <a:solidFill>
                  <a:srgbClr val="133880"/>
                </a:solidFill>
                <a:latin typeface="+mj-lt"/>
                <a:ea typeface="+mj-ea"/>
                <a:cs typeface="+mj-cs"/>
              </a:rPr>
              <a:t> Institute for Global Health</a:t>
            </a:r>
            <a:r>
              <a:rPr lang="en-AU" sz="900" dirty="0">
                <a:solidFill>
                  <a:srgbClr val="133880"/>
                </a:solidFill>
                <a:latin typeface="+mj-lt"/>
                <a:ea typeface="+mj-ea"/>
                <a:cs typeface="+mj-cs"/>
              </a:rPr>
              <a:t>.</a:t>
            </a:r>
          </a:p>
          <a:p>
            <a:endParaRPr lang="en-AU" sz="900" dirty="0">
              <a:solidFill>
                <a:srgbClr val="133880"/>
              </a:solidFill>
              <a:latin typeface="+mj-lt"/>
              <a:ea typeface="+mj-ea"/>
              <a:cs typeface="+mj-cs"/>
            </a:endParaRPr>
          </a:p>
        </p:txBody>
      </p:sp>
    </p:spTree>
    <p:extLst>
      <p:ext uri="{BB962C8B-B14F-4D97-AF65-F5344CB8AC3E}">
        <p14:creationId xmlns:p14="http://schemas.microsoft.com/office/powerpoint/2010/main" val="3986894146"/>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317DED-140A-4785-9824-C64C9F8CA7A4}"/>
              </a:ext>
            </a:extLst>
          </p:cNvPr>
          <p:cNvSpPr>
            <a:spLocks noGrp="1"/>
          </p:cNvSpPr>
          <p:nvPr>
            <p:ph type="title"/>
          </p:nvPr>
        </p:nvSpPr>
        <p:spPr/>
        <p:txBody>
          <a:bodyPr/>
          <a:lstStyle/>
          <a:p>
            <a:r>
              <a:rPr lang="en-AU" b="1" dirty="0"/>
              <a:t>Four guiding principles:  </a:t>
            </a:r>
            <a:r>
              <a:rPr lang="en-AU" dirty="0"/>
              <a:t/>
            </a:r>
            <a:br>
              <a:rPr lang="en-AU" dirty="0"/>
            </a:br>
            <a:endParaRPr lang="en-AU" dirty="0"/>
          </a:p>
        </p:txBody>
      </p:sp>
      <p:sp>
        <p:nvSpPr>
          <p:cNvPr id="3" name="Content Placeholder 2">
            <a:extLst>
              <a:ext uri="{FF2B5EF4-FFF2-40B4-BE49-F238E27FC236}">
                <a16:creationId xmlns:a16="http://schemas.microsoft.com/office/drawing/2014/main" xmlns="" id="{5A05B799-7128-4B7C-A397-58F7FF3A0608}"/>
              </a:ext>
            </a:extLst>
          </p:cNvPr>
          <p:cNvSpPr>
            <a:spLocks noGrp="1"/>
          </p:cNvSpPr>
          <p:nvPr>
            <p:ph idx="1"/>
          </p:nvPr>
        </p:nvSpPr>
        <p:spPr>
          <a:xfrm>
            <a:off x="506413" y="1241425"/>
            <a:ext cx="7559675" cy="4736554"/>
          </a:xfrm>
        </p:spPr>
        <p:txBody>
          <a:bodyPr/>
          <a:lstStyle/>
          <a:p>
            <a:pPr marL="549275" indent="-457200">
              <a:buFont typeface="+mj-lt"/>
              <a:buAutoNum type="arabicPeriod"/>
            </a:pPr>
            <a:r>
              <a:rPr lang="en-US" altLang="en-US" sz="2800" dirty="0"/>
              <a:t>Developmental perspective – stages, changes, tasks</a:t>
            </a:r>
          </a:p>
          <a:p>
            <a:pPr marL="549275" indent="-457200">
              <a:buFont typeface="+mj-lt"/>
              <a:buAutoNum type="arabicPeriod"/>
            </a:pPr>
            <a:r>
              <a:rPr lang="en-US" altLang="en-US" sz="2800" dirty="0" err="1" smtClean="0"/>
              <a:t>Biopsychosocial</a:t>
            </a:r>
            <a:r>
              <a:rPr lang="en-US" altLang="en-US" sz="2800" dirty="0" smtClean="0"/>
              <a:t> </a:t>
            </a:r>
            <a:r>
              <a:rPr lang="en-US" altLang="en-US" sz="2800" dirty="0"/>
              <a:t>model – health problems and needs </a:t>
            </a:r>
          </a:p>
          <a:p>
            <a:pPr marL="549275" indent="-457200">
              <a:buFont typeface="+mj-lt"/>
              <a:buAutoNum type="arabicPeriod"/>
            </a:pPr>
            <a:r>
              <a:rPr lang="en-US" altLang="en-US" sz="2800" dirty="0"/>
              <a:t>The risk and protective framework </a:t>
            </a:r>
          </a:p>
          <a:p>
            <a:pPr marL="549275" indent="-457200">
              <a:buFont typeface="+mj-lt"/>
              <a:buAutoNum type="arabicPeriod"/>
            </a:pPr>
            <a:r>
              <a:rPr lang="en-US" altLang="en-US" sz="2800" dirty="0"/>
              <a:t>Youth friendly communication and engagement skills </a:t>
            </a:r>
          </a:p>
          <a:p>
            <a:r>
              <a:rPr lang="en-AU" dirty="0" smtClean="0"/>
              <a:t>Ref</a:t>
            </a:r>
            <a:r>
              <a:rPr lang="en-AU" dirty="0"/>
              <a:t>: YHRK – Sections 1 &amp; 3.3 </a:t>
            </a:r>
          </a:p>
          <a:p>
            <a:endParaRPr lang="en-AU" dirty="0"/>
          </a:p>
        </p:txBody>
      </p:sp>
      <p:sp>
        <p:nvSpPr>
          <p:cNvPr id="4" name="Slide Number Placeholder 3">
            <a:extLst>
              <a:ext uri="{FF2B5EF4-FFF2-40B4-BE49-F238E27FC236}">
                <a16:creationId xmlns:a16="http://schemas.microsoft.com/office/drawing/2014/main" xmlns="" id="{74B8A91B-6386-46ED-944E-8C5879FEA27A}"/>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7</a:t>
            </a:fld>
            <a:endParaRPr lang="en-US" sz="1400" dirty="0">
              <a:solidFill>
                <a:srgbClr val="000000"/>
              </a:solidFill>
              <a:latin typeface="+mj-lt"/>
            </a:endParaRPr>
          </a:p>
        </p:txBody>
      </p:sp>
    </p:spTree>
    <p:extLst>
      <p:ext uri="{BB962C8B-B14F-4D97-AF65-F5344CB8AC3E}">
        <p14:creationId xmlns:p14="http://schemas.microsoft.com/office/powerpoint/2010/main" val="4088482574"/>
      </p:ext>
    </p:extLst>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574675" y="-70693"/>
            <a:ext cx="7561263" cy="1154112"/>
          </a:xfrm>
        </p:spPr>
        <p:txBody>
          <a:bodyPr/>
          <a:lstStyle/>
          <a:p>
            <a:pPr eaLnBrk="1" hangingPunct="1"/>
            <a:r>
              <a:rPr lang="en-US" altLang="en-US" dirty="0"/>
              <a:t>When do risk factors require intervention?</a:t>
            </a:r>
          </a:p>
        </p:txBody>
      </p:sp>
      <p:sp>
        <p:nvSpPr>
          <p:cNvPr id="21508" name="Rectangle 3"/>
          <p:cNvSpPr>
            <a:spLocks noGrp="1" noChangeArrowheads="1"/>
          </p:cNvSpPr>
          <p:nvPr>
            <p:ph idx="1"/>
          </p:nvPr>
        </p:nvSpPr>
        <p:spPr>
          <a:xfrm>
            <a:off x="540545" y="1369467"/>
            <a:ext cx="7559674" cy="3962400"/>
          </a:xfrm>
        </p:spPr>
        <p:txBody>
          <a:bodyPr/>
          <a:lstStyle/>
          <a:p>
            <a:pPr eaLnBrk="1" hangingPunct="1">
              <a:lnSpc>
                <a:spcPct val="90000"/>
              </a:lnSpc>
            </a:pPr>
            <a:r>
              <a:rPr lang="en-US" altLang="en-US" dirty="0"/>
              <a:t>Interferes with normal adolescent development </a:t>
            </a:r>
          </a:p>
          <a:p>
            <a:pPr eaLnBrk="1" hangingPunct="1">
              <a:lnSpc>
                <a:spcPct val="90000"/>
              </a:lnSpc>
            </a:pPr>
            <a:r>
              <a:rPr lang="en-US" altLang="en-US" dirty="0"/>
              <a:t>Poses serious risks to health and safety</a:t>
            </a:r>
          </a:p>
          <a:p>
            <a:pPr eaLnBrk="1" hangingPunct="1">
              <a:lnSpc>
                <a:spcPct val="90000"/>
              </a:lnSpc>
            </a:pPr>
            <a:r>
              <a:rPr lang="en-US" altLang="en-US" dirty="0"/>
              <a:t>Established part of the young person’s lifestyle</a:t>
            </a:r>
          </a:p>
          <a:p>
            <a:pPr eaLnBrk="1" hangingPunct="1">
              <a:lnSpc>
                <a:spcPct val="90000"/>
              </a:lnSpc>
            </a:pPr>
            <a:r>
              <a:rPr lang="en-US" altLang="en-US" dirty="0"/>
              <a:t>Disconnection from family, school and relationships</a:t>
            </a:r>
          </a:p>
          <a:p>
            <a:pPr eaLnBrk="1" hangingPunct="1">
              <a:lnSpc>
                <a:spcPct val="90000"/>
              </a:lnSpc>
            </a:pPr>
            <a:r>
              <a:rPr lang="en-US" altLang="en-US" dirty="0"/>
              <a:t>Risk factors outweigh protective factors</a:t>
            </a:r>
          </a:p>
          <a:p>
            <a:pPr>
              <a:lnSpc>
                <a:spcPct val="90000"/>
              </a:lnSpc>
              <a:spcBef>
                <a:spcPts val="588"/>
              </a:spcBef>
            </a:pPr>
            <a:endParaRPr lang="en-US" altLang="en-US" sz="1680" dirty="0"/>
          </a:p>
        </p:txBody>
      </p:sp>
      <p:sp>
        <p:nvSpPr>
          <p:cNvPr id="21506" name="Slide Number Placeholder 5"/>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7485D50-2B37-49D4-8697-71A935C6ACA1}" type="slidenum">
              <a:rPr lang="en-AU" altLang="en-US" sz="1400">
                <a:solidFill>
                  <a:srgbClr val="000000"/>
                </a:solidFill>
                <a:latin typeface="Arial" panose="020B0604020202020204" pitchFamily="34" charset="0"/>
              </a:rPr>
              <a:pPr eaLnBrk="1" hangingPunct="1"/>
              <a:t>79</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85039729"/>
      </p:ext>
    </p:extLst>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1315"/>
            <a:ext cx="7561263" cy="1154112"/>
          </a:xfrm>
        </p:spPr>
        <p:txBody>
          <a:bodyPr>
            <a:normAutofit/>
          </a:bodyPr>
          <a:lstStyle/>
          <a:p>
            <a:r>
              <a:rPr lang="en-AU" dirty="0"/>
              <a:t>Develop a plan to address risks </a:t>
            </a:r>
          </a:p>
        </p:txBody>
      </p:sp>
      <p:sp>
        <p:nvSpPr>
          <p:cNvPr id="3" name="Content Placeholder 2"/>
          <p:cNvSpPr>
            <a:spLocks noGrp="1"/>
          </p:cNvSpPr>
          <p:nvPr>
            <p:ph idx="1"/>
          </p:nvPr>
        </p:nvSpPr>
        <p:spPr>
          <a:xfrm>
            <a:off x="576264" y="1297459"/>
            <a:ext cx="7559674" cy="3962400"/>
          </a:xfrm>
        </p:spPr>
        <p:txBody>
          <a:bodyPr/>
          <a:lstStyle/>
          <a:p>
            <a:pPr>
              <a:spcBef>
                <a:spcPts val="1200"/>
              </a:spcBef>
            </a:pPr>
            <a:r>
              <a:rPr lang="en-US" altLang="en-US" dirty="0"/>
              <a:t>Set goals and develop a plan – </a:t>
            </a:r>
            <a:r>
              <a:rPr lang="en-US" altLang="en-US" b="1" i="1" dirty="0"/>
              <a:t>with the young person</a:t>
            </a:r>
          </a:p>
          <a:p>
            <a:pPr>
              <a:spcBef>
                <a:spcPts val="1200"/>
              </a:spcBef>
            </a:pPr>
            <a:r>
              <a:rPr lang="en-US" altLang="en-US" dirty="0"/>
              <a:t>Provide assessment feedback </a:t>
            </a:r>
          </a:p>
          <a:p>
            <a:pPr>
              <a:spcBef>
                <a:spcPts val="1200"/>
              </a:spcBef>
            </a:pPr>
            <a:r>
              <a:rPr lang="en-US" altLang="en-US" dirty="0"/>
              <a:t>Agree on the next steps/who to involve </a:t>
            </a:r>
          </a:p>
          <a:p>
            <a:pPr>
              <a:spcBef>
                <a:spcPts val="1200"/>
              </a:spcBef>
            </a:pPr>
            <a:r>
              <a:rPr lang="en-US" altLang="en-US" dirty="0"/>
              <a:t>Follow-up – advocate/refer/information/support </a:t>
            </a:r>
          </a:p>
          <a:p>
            <a:pPr>
              <a:spcBef>
                <a:spcPts val="1200"/>
              </a:spcBef>
            </a:pPr>
            <a:r>
              <a:rPr lang="en-US" altLang="en-US" dirty="0"/>
              <a:t>Clarify your role</a:t>
            </a:r>
          </a:p>
        </p:txBody>
      </p:sp>
      <p:sp>
        <p:nvSpPr>
          <p:cNvPr id="4" name="Slide Number Placeholder 3"/>
          <p:cNvSpPr>
            <a:spLocks noGrp="1"/>
          </p:cNvSpPr>
          <p:nvPr>
            <p:ph type="sldNum" sz="quarter" idx="4294967295"/>
          </p:nvPr>
        </p:nvSpPr>
        <p:spPr>
          <a:xfrm>
            <a:off x="6624638" y="5978525"/>
            <a:ext cx="2016125" cy="344488"/>
          </a:xfrm>
          <a:prstGeom prst="rect">
            <a:avLst/>
          </a:prstGeom>
        </p:spPr>
        <p:txBody>
          <a:bodyPr/>
          <a:lstStyle/>
          <a:p>
            <a:fld id="{B6F15528-21DE-4FAA-801E-634DDDAF4B2B}" type="slidenum">
              <a:rPr lang="en-US" sz="1400" smtClean="0">
                <a:solidFill>
                  <a:srgbClr val="000000"/>
                </a:solidFill>
                <a:latin typeface="+mj-lt"/>
              </a:rPr>
              <a:pPr/>
              <a:t>80</a:t>
            </a:fld>
            <a:endParaRPr lang="en-US" sz="1400" dirty="0">
              <a:solidFill>
                <a:srgbClr val="000000"/>
              </a:solidFill>
              <a:latin typeface="+mj-lt"/>
            </a:endParaRPr>
          </a:p>
        </p:txBody>
      </p:sp>
      <p:cxnSp>
        <p:nvCxnSpPr>
          <p:cNvPr id="6" name="Straight Connector 3"/>
          <p:cNvCxnSpPr>
            <a:cxnSpLocks noChangeShapeType="1"/>
          </p:cNvCxnSpPr>
          <p:nvPr/>
        </p:nvCxnSpPr>
        <p:spPr bwMode="auto">
          <a:xfrm>
            <a:off x="0" y="115344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7" name="Rectangle 6"/>
          <p:cNvSpPr/>
          <p:nvPr/>
        </p:nvSpPr>
        <p:spPr>
          <a:xfrm>
            <a:off x="431949" y="5029028"/>
            <a:ext cx="4236507" cy="646331"/>
          </a:xfrm>
          <a:prstGeom prst="rect">
            <a:avLst/>
          </a:prstGeom>
        </p:spPr>
        <p:txBody>
          <a:bodyPr wrap="square">
            <a:spAutoFit/>
          </a:bodyPr>
          <a:lstStyle/>
          <a:p>
            <a:pPr marL="0" indent="0">
              <a:buNone/>
            </a:pPr>
            <a:r>
              <a:rPr lang="en-AU" sz="1800" i="1" dirty="0">
                <a:solidFill>
                  <a:srgbClr val="133880"/>
                </a:solidFill>
                <a:latin typeface="+mn-lt"/>
              </a:rPr>
              <a:t>Refer to YHRK Appendix 3 Youth Health Check template</a:t>
            </a:r>
          </a:p>
        </p:txBody>
      </p:sp>
    </p:spTree>
    <p:extLst>
      <p:ext uri="{BB962C8B-B14F-4D97-AF65-F5344CB8AC3E}">
        <p14:creationId xmlns:p14="http://schemas.microsoft.com/office/powerpoint/2010/main" val="1711367832"/>
      </p:ext>
    </p:extLst>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Help the young person change</a:t>
            </a:r>
          </a:p>
        </p:txBody>
      </p:sp>
      <p:sp>
        <p:nvSpPr>
          <p:cNvPr id="3" name="Content Placeholder 2"/>
          <p:cNvSpPr>
            <a:spLocks noGrp="1"/>
          </p:cNvSpPr>
          <p:nvPr>
            <p:ph idx="1"/>
          </p:nvPr>
        </p:nvSpPr>
        <p:spPr>
          <a:xfrm>
            <a:off x="540543" y="1369467"/>
            <a:ext cx="7812286" cy="3962400"/>
          </a:xfrm>
        </p:spPr>
        <p:txBody>
          <a:bodyPr/>
          <a:lstStyle/>
          <a:p>
            <a:pPr marL="0" indent="0">
              <a:spcBef>
                <a:spcPts val="1200"/>
              </a:spcBef>
              <a:buNone/>
            </a:pPr>
            <a:endParaRPr lang="en-AU" dirty="0"/>
          </a:p>
          <a:p>
            <a:pPr marL="457200" indent="-457200">
              <a:spcBef>
                <a:spcPts val="1200"/>
              </a:spcBef>
              <a:buFont typeface="+mj-lt"/>
              <a:buAutoNum type="arabicPeriod"/>
            </a:pPr>
            <a:r>
              <a:rPr lang="en-AU" dirty="0"/>
              <a:t>Raise awareness of risks and consequences</a:t>
            </a:r>
          </a:p>
          <a:p>
            <a:pPr marL="457200" indent="-457200">
              <a:spcBef>
                <a:spcPts val="1200"/>
              </a:spcBef>
              <a:buFont typeface="+mj-lt"/>
              <a:buAutoNum type="arabicPeriod"/>
            </a:pPr>
            <a:r>
              <a:rPr lang="en-AU" dirty="0"/>
              <a:t>‘Personalise’ the risk – help them see how it applies to them</a:t>
            </a:r>
          </a:p>
          <a:p>
            <a:pPr marL="457200" indent="-457200">
              <a:spcBef>
                <a:spcPts val="1200"/>
              </a:spcBef>
              <a:buFont typeface="+mj-lt"/>
              <a:buAutoNum type="arabicPeriod"/>
            </a:pPr>
            <a:r>
              <a:rPr lang="en-AU" dirty="0"/>
              <a:t>Promote a belief that change will reduce risk</a:t>
            </a:r>
          </a:p>
          <a:p>
            <a:pPr marL="457200" indent="-457200">
              <a:spcBef>
                <a:spcPts val="1200"/>
              </a:spcBef>
              <a:buFont typeface="+mj-lt"/>
              <a:buAutoNum type="arabicPeriod"/>
            </a:pPr>
            <a:r>
              <a:rPr lang="en-AU" dirty="0"/>
              <a:t>Support a belief that they can make the change </a:t>
            </a:r>
          </a:p>
          <a:p>
            <a:pPr marL="457200" indent="-457200">
              <a:spcBef>
                <a:spcPts val="1200"/>
              </a:spcBef>
              <a:buFont typeface="+mj-lt"/>
              <a:buAutoNum type="arabicPeriod"/>
            </a:pPr>
            <a:r>
              <a:rPr lang="en-AU" dirty="0"/>
              <a:t>Teach skills to make the change e.g. </a:t>
            </a:r>
            <a:r>
              <a:rPr lang="en-US" altLang="en-US" dirty="0"/>
              <a:t>practising saying ‘no’  </a:t>
            </a:r>
            <a:endParaRPr lang="en-AU" dirty="0"/>
          </a:p>
          <a:p>
            <a:pPr marL="457200" indent="-457200">
              <a:spcBef>
                <a:spcPts val="1200"/>
              </a:spcBef>
              <a:buFont typeface="+mj-lt"/>
              <a:buAutoNum type="arabicPeriod"/>
            </a:pPr>
            <a:r>
              <a:rPr lang="en-AU" dirty="0"/>
              <a:t>Identify and reinforce support for making changes</a:t>
            </a:r>
          </a:p>
          <a:p>
            <a:endParaRPr lang="en-AU" dirty="0"/>
          </a:p>
        </p:txBody>
      </p:sp>
      <p:cxnSp>
        <p:nvCxnSpPr>
          <p:cNvPr id="4" name="Straight Connector 3"/>
          <p:cNvCxnSpPr>
            <a:cxnSpLocks noChangeShapeType="1"/>
          </p:cNvCxnSpPr>
          <p:nvPr/>
        </p:nvCxnSpPr>
        <p:spPr bwMode="auto">
          <a:xfrm>
            <a:off x="0" y="124142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
        <p:nvSpPr>
          <p:cNvPr id="6" name="Slide Number Placeholder 3">
            <a:extLst>
              <a:ext uri="{FF2B5EF4-FFF2-40B4-BE49-F238E27FC236}">
                <a16:creationId xmlns:a16="http://schemas.microsoft.com/office/drawing/2014/main" xmlns="" id="{00B0B473-9B3B-4C00-927A-1D8D8A23657D}"/>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81</a:t>
            </a:fld>
            <a:endParaRPr lang="en-US" sz="1400" dirty="0">
              <a:solidFill>
                <a:srgbClr val="000000"/>
              </a:solidFill>
              <a:latin typeface="+mj-lt"/>
            </a:endParaRPr>
          </a:p>
        </p:txBody>
      </p:sp>
    </p:spTree>
    <p:extLst>
      <p:ext uri="{BB962C8B-B14F-4D97-AF65-F5344CB8AC3E}">
        <p14:creationId xmlns:p14="http://schemas.microsoft.com/office/powerpoint/2010/main" val="3073594726"/>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en-AU" altLang="en-US" dirty="0"/>
              <a:t>Stages of Change Model</a:t>
            </a:r>
            <a:br>
              <a:rPr lang="en-AU" altLang="en-US" dirty="0"/>
            </a:br>
            <a:r>
              <a:rPr lang="en-AU" altLang="en-US" sz="1200" dirty="0"/>
              <a:t>Developed by Prochaska &amp; DiClemente  </a:t>
            </a:r>
            <a:endParaRPr lang="en-US" altLang="en-US" sz="1200" dirty="0"/>
          </a:p>
        </p:txBody>
      </p:sp>
      <p:pic>
        <p:nvPicPr>
          <p:cNvPr id="4" name="Content Placeholder 3"/>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992" y="1009429"/>
            <a:ext cx="6706511" cy="4859447"/>
          </a:xfrm>
        </p:spPr>
      </p:pic>
      <p:sp>
        <p:nvSpPr>
          <p:cNvPr id="7" name="Slide Number Placeholder 3">
            <a:extLst>
              <a:ext uri="{FF2B5EF4-FFF2-40B4-BE49-F238E27FC236}">
                <a16:creationId xmlns:a16="http://schemas.microsoft.com/office/drawing/2014/main" xmlns="" id="{AF739239-D5FB-436A-9677-49AA99020858}"/>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82</a:t>
            </a:fld>
            <a:endParaRPr lang="en-US" sz="1400" dirty="0">
              <a:solidFill>
                <a:srgbClr val="000000"/>
              </a:solidFill>
              <a:latin typeface="+mj-lt"/>
            </a:endParaRPr>
          </a:p>
        </p:txBody>
      </p:sp>
    </p:spTree>
    <p:extLst>
      <p:ext uri="{BB962C8B-B14F-4D97-AF65-F5344CB8AC3E}">
        <p14:creationId xmlns:p14="http://schemas.microsoft.com/office/powerpoint/2010/main" val="3608597897"/>
      </p:ext>
    </p:extLst>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574675" y="87313"/>
            <a:ext cx="7561263" cy="825828"/>
          </a:xfrm>
        </p:spPr>
        <p:txBody>
          <a:bodyPr>
            <a:normAutofit/>
          </a:bodyPr>
          <a:lstStyle/>
          <a:p>
            <a:r>
              <a:rPr lang="en-US" altLang="en-US" dirty="0"/>
              <a:t>Change is difficult – resistance is normal</a:t>
            </a:r>
          </a:p>
        </p:txBody>
      </p:sp>
      <p:sp>
        <p:nvSpPr>
          <p:cNvPr id="28675" name="Rectangle 3"/>
          <p:cNvSpPr>
            <a:spLocks noGrp="1" noChangeArrowheads="1"/>
          </p:cNvSpPr>
          <p:nvPr>
            <p:ph idx="1"/>
          </p:nvPr>
        </p:nvSpPr>
        <p:spPr>
          <a:xfrm>
            <a:off x="576264" y="1297461"/>
            <a:ext cx="7559674" cy="4406429"/>
          </a:xfrm>
        </p:spPr>
        <p:txBody>
          <a:bodyPr/>
          <a:lstStyle/>
          <a:p>
            <a:pPr marL="576072" indent="-576072">
              <a:lnSpc>
                <a:spcPct val="90000"/>
              </a:lnSpc>
              <a:buFontTx/>
              <a:buAutoNum type="arabicPeriod"/>
            </a:pPr>
            <a:r>
              <a:rPr lang="en-US" altLang="en-US" b="1" dirty="0"/>
              <a:t>Why should I change?</a:t>
            </a:r>
            <a:r>
              <a:rPr lang="en-US" altLang="en-US" dirty="0"/>
              <a:t>                                  </a:t>
            </a:r>
            <a:br>
              <a:rPr lang="en-US" altLang="en-US" dirty="0"/>
            </a:br>
            <a:r>
              <a:rPr lang="en-US" altLang="en-US" dirty="0"/>
              <a:t> – costs/benefits </a:t>
            </a:r>
            <a:endParaRPr lang="en-US" altLang="en-US" b="1" dirty="0"/>
          </a:p>
          <a:p>
            <a:pPr marL="576072" indent="-576072">
              <a:lnSpc>
                <a:spcPct val="90000"/>
              </a:lnSpc>
              <a:buFontTx/>
              <a:buAutoNum type="arabicPeriod" startAt="2"/>
            </a:pPr>
            <a:r>
              <a:rPr lang="en-US" altLang="en-US" b="1" dirty="0"/>
              <a:t>Do I want to change? </a:t>
            </a:r>
            <a:r>
              <a:rPr lang="en-US" altLang="en-US" dirty="0"/>
              <a:t>                                 - importance </a:t>
            </a:r>
            <a:endParaRPr lang="en-US" altLang="en-US" b="1" dirty="0"/>
          </a:p>
          <a:p>
            <a:pPr marL="576072" indent="-576072">
              <a:lnSpc>
                <a:spcPct val="90000"/>
              </a:lnSpc>
              <a:buFontTx/>
              <a:buAutoNum type="arabicPeriod" startAt="2"/>
            </a:pPr>
            <a:r>
              <a:rPr lang="en-US" altLang="en-US" b="1" dirty="0"/>
              <a:t>Is now a good time to change?</a:t>
            </a:r>
            <a:r>
              <a:rPr lang="en-US" altLang="en-US" dirty="0"/>
              <a:t>                - priority </a:t>
            </a:r>
            <a:endParaRPr lang="en-US" altLang="en-US" b="1" dirty="0"/>
          </a:p>
          <a:p>
            <a:pPr marL="576072" indent="-576072">
              <a:lnSpc>
                <a:spcPct val="90000"/>
              </a:lnSpc>
              <a:buFontTx/>
              <a:buAutoNum type="arabicPeriod" startAt="2"/>
            </a:pPr>
            <a:r>
              <a:rPr lang="en-US" altLang="en-US" b="1" dirty="0"/>
              <a:t>Can I change? </a:t>
            </a:r>
            <a:r>
              <a:rPr lang="en-US" altLang="en-US" dirty="0"/>
              <a:t>                                    - confidence </a:t>
            </a:r>
            <a:endParaRPr lang="en-US" altLang="en-US" b="1" dirty="0"/>
          </a:p>
          <a:p>
            <a:pPr marL="576072" indent="-576072">
              <a:lnSpc>
                <a:spcPct val="90000"/>
              </a:lnSpc>
              <a:buFont typeface="+mj-lt"/>
              <a:buAutoNum type="arabicPeriod" startAt="5"/>
            </a:pPr>
            <a:r>
              <a:rPr lang="en-US" altLang="en-US" b="1" dirty="0"/>
              <a:t>How do I change?                                          </a:t>
            </a:r>
            <a:r>
              <a:rPr lang="en-US" altLang="en-US" dirty="0"/>
              <a:t>-</a:t>
            </a:r>
            <a:r>
              <a:rPr lang="en-US" altLang="en-US" b="1" dirty="0"/>
              <a:t> </a:t>
            </a:r>
            <a:r>
              <a:rPr lang="en-US" altLang="en-US" dirty="0"/>
              <a:t> skills</a:t>
            </a:r>
          </a:p>
          <a:p>
            <a:pPr marL="576072" indent="-576072">
              <a:lnSpc>
                <a:spcPct val="90000"/>
              </a:lnSpc>
              <a:buFontTx/>
              <a:buAutoNum type="arabicPeriod" startAt="5"/>
            </a:pPr>
            <a:r>
              <a:rPr lang="en-US" altLang="en-US" b="1" dirty="0"/>
              <a:t>Do I have support for change? </a:t>
            </a:r>
            <a:r>
              <a:rPr lang="en-US" altLang="en-US" dirty="0"/>
              <a:t>                    -</a:t>
            </a:r>
          </a:p>
        </p:txBody>
      </p:sp>
      <p:sp>
        <p:nvSpPr>
          <p:cNvPr id="28676" name="Slide Number Placeholder 1"/>
          <p:cNvSpPr>
            <a:spLocks noGrp="1"/>
          </p:cNvSpPr>
          <p:nvPr>
            <p:ph type="sldNum" sz="quarter" idx="4294967295"/>
          </p:nvPr>
        </p:nvSpPr>
        <p:spPr>
          <a:xfrm>
            <a:off x="6624638" y="5994400"/>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02088" indent="-270034" eaLnBrk="0" hangingPunct="0">
              <a:defRPr>
                <a:solidFill>
                  <a:schemeClr val="tx1"/>
                </a:solidFill>
                <a:latin typeface="Arial" panose="020B0604020202020204" pitchFamily="34" charset="0"/>
                <a:cs typeface="Arial" panose="020B0604020202020204" pitchFamily="34" charset="0"/>
              </a:defRPr>
            </a:lvl2pPr>
            <a:lvl3pPr marL="1080135" indent="-216027" eaLnBrk="0" hangingPunct="0">
              <a:defRPr>
                <a:solidFill>
                  <a:schemeClr val="tx1"/>
                </a:solidFill>
                <a:latin typeface="Arial" panose="020B0604020202020204" pitchFamily="34" charset="0"/>
                <a:cs typeface="Arial" panose="020B0604020202020204" pitchFamily="34" charset="0"/>
              </a:defRPr>
            </a:lvl3pPr>
            <a:lvl4pPr marL="1512189" indent="-216027" eaLnBrk="0" hangingPunct="0">
              <a:defRPr>
                <a:solidFill>
                  <a:schemeClr val="tx1"/>
                </a:solidFill>
                <a:latin typeface="Arial" panose="020B0604020202020204" pitchFamily="34" charset="0"/>
                <a:cs typeface="Arial" panose="020B0604020202020204" pitchFamily="34" charset="0"/>
              </a:defRPr>
            </a:lvl4pPr>
            <a:lvl5pPr marL="1944243" indent="-216027" eaLnBrk="0" hangingPunct="0">
              <a:defRPr>
                <a:solidFill>
                  <a:schemeClr val="tx1"/>
                </a:solidFill>
                <a:latin typeface="Arial" panose="020B0604020202020204" pitchFamily="34" charset="0"/>
                <a:cs typeface="Arial" panose="020B0604020202020204" pitchFamily="34" charset="0"/>
              </a:defRPr>
            </a:lvl5pPr>
            <a:lvl6pPr marL="2376297"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08351"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0405"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2459"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E64EF0-55EC-42E3-88AE-433C69863146}" type="slidenum">
              <a:rPr lang="en-AU" altLang="en-US" sz="1400">
                <a:solidFill>
                  <a:srgbClr val="000000"/>
                </a:solidFill>
              </a:rPr>
              <a:pPr eaLnBrk="1" hangingPunct="1"/>
              <a:t>83</a:t>
            </a:fld>
            <a:endParaRPr lang="en-AU" altLang="en-US" sz="1400" dirty="0">
              <a:solidFill>
                <a:srgbClr val="000000"/>
              </a:solidFill>
            </a:endParaRPr>
          </a:p>
        </p:txBody>
      </p:sp>
      <p:cxnSp>
        <p:nvCxnSpPr>
          <p:cNvPr id="5" name="Straight Connector 3"/>
          <p:cNvCxnSpPr>
            <a:cxnSpLocks noChangeShapeType="1"/>
          </p:cNvCxnSpPr>
          <p:nvPr/>
        </p:nvCxnSpPr>
        <p:spPr bwMode="auto">
          <a:xfrm>
            <a:off x="0" y="913141"/>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28495" y="1369467"/>
            <a:ext cx="3006615" cy="3347486"/>
          </a:xfrm>
          <a:prstGeom prst="rect">
            <a:avLst/>
          </a:prstGeom>
          <a:ln>
            <a:noFill/>
          </a:ln>
          <a:effectLst>
            <a:softEdge rad="112500"/>
          </a:effectLst>
        </p:spPr>
      </p:pic>
    </p:spTree>
    <p:extLst>
      <p:ext uri="{BB962C8B-B14F-4D97-AF65-F5344CB8AC3E}">
        <p14:creationId xmlns:p14="http://schemas.microsoft.com/office/powerpoint/2010/main" val="2714248176"/>
      </p:ext>
    </p:extLst>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574675" y="-70693"/>
            <a:ext cx="7561263" cy="1154112"/>
          </a:xfrm>
        </p:spPr>
        <p:txBody>
          <a:bodyPr/>
          <a:lstStyle/>
          <a:p>
            <a:r>
              <a:rPr lang="en-US" altLang="en-US" dirty="0"/>
              <a:t>Motivational Interviewing </a:t>
            </a:r>
            <a:endParaRPr lang="en-US" altLang="en-US" dirty="0">
              <a:cs typeface="Times New Roman" panose="02020603050405020304" pitchFamily="18" charset="0"/>
            </a:endParaRPr>
          </a:p>
        </p:txBody>
      </p:sp>
      <p:sp>
        <p:nvSpPr>
          <p:cNvPr id="17411" name="Rectangle 3"/>
          <p:cNvSpPr>
            <a:spLocks noGrp="1" noChangeArrowheads="1"/>
          </p:cNvSpPr>
          <p:nvPr>
            <p:ph idx="1"/>
          </p:nvPr>
        </p:nvSpPr>
        <p:spPr>
          <a:xfrm>
            <a:off x="575967" y="1297459"/>
            <a:ext cx="7559674" cy="3962400"/>
          </a:xfrm>
        </p:spPr>
        <p:txBody>
          <a:bodyPr>
            <a:noAutofit/>
          </a:bodyPr>
          <a:lstStyle/>
          <a:p>
            <a:pPr>
              <a:spcBef>
                <a:spcPts val="1200"/>
              </a:spcBef>
            </a:pPr>
            <a:r>
              <a:rPr lang="en-US" altLang="en-US" sz="2000" dirty="0">
                <a:cs typeface="Times New Roman" panose="02020603050405020304" pitchFamily="18" charset="0"/>
              </a:rPr>
              <a:t>You can’t make someone change </a:t>
            </a:r>
          </a:p>
          <a:p>
            <a:pPr>
              <a:spcBef>
                <a:spcPts val="1200"/>
              </a:spcBef>
            </a:pPr>
            <a:r>
              <a:rPr lang="en-US" altLang="en-US" sz="2000" dirty="0"/>
              <a:t>Ambivalence or resistance to change is </a:t>
            </a:r>
            <a:r>
              <a:rPr lang="en-US" altLang="en-US" sz="2000" b="1" dirty="0"/>
              <a:t>normal </a:t>
            </a:r>
          </a:p>
          <a:p>
            <a:pPr>
              <a:spcBef>
                <a:spcPts val="1200"/>
              </a:spcBef>
            </a:pPr>
            <a:r>
              <a:rPr lang="en-US" altLang="en-US" sz="2000" dirty="0"/>
              <a:t>Arguing/pushing/persuading – increases resistance</a:t>
            </a:r>
          </a:p>
          <a:p>
            <a:pPr>
              <a:spcBef>
                <a:spcPts val="1200"/>
              </a:spcBef>
            </a:pPr>
            <a:r>
              <a:rPr lang="en-US" altLang="en-US" sz="2000" dirty="0"/>
              <a:t>Start with their concerns - not yours </a:t>
            </a:r>
          </a:p>
          <a:p>
            <a:pPr>
              <a:spcBef>
                <a:spcPts val="1200"/>
              </a:spcBef>
            </a:pPr>
            <a:r>
              <a:rPr lang="en-US" altLang="en-US" sz="2000" dirty="0">
                <a:cs typeface="Times New Roman" panose="02020603050405020304" pitchFamily="18" charset="0"/>
              </a:rPr>
              <a:t>Assess their stage - ‘readiness to change’</a:t>
            </a:r>
          </a:p>
          <a:p>
            <a:pPr>
              <a:spcBef>
                <a:spcPts val="1200"/>
              </a:spcBef>
            </a:pPr>
            <a:r>
              <a:rPr lang="en-US" altLang="en-US" sz="2000" dirty="0">
                <a:cs typeface="Times New Roman" panose="02020603050405020304" pitchFamily="18" charset="0"/>
              </a:rPr>
              <a:t>Change goals – meaningful to the young person </a:t>
            </a:r>
          </a:p>
          <a:p>
            <a:pPr>
              <a:spcBef>
                <a:spcPts val="1200"/>
              </a:spcBef>
            </a:pPr>
            <a:r>
              <a:rPr lang="en-US" altLang="en-US" sz="2000" dirty="0">
                <a:cs typeface="Times New Roman" panose="02020603050405020304" pitchFamily="18" charset="0"/>
              </a:rPr>
              <a:t>Intervention - should match stage of change </a:t>
            </a:r>
          </a:p>
          <a:p>
            <a:pPr>
              <a:spcBef>
                <a:spcPts val="1200"/>
              </a:spcBef>
            </a:pPr>
            <a:r>
              <a:rPr lang="en-US" altLang="en-US" sz="2000" dirty="0">
                <a:cs typeface="Times New Roman" panose="02020603050405020304" pitchFamily="18" charset="0"/>
              </a:rPr>
              <a:t>Worker - assists them to move through the stages</a:t>
            </a:r>
          </a:p>
          <a:p>
            <a:pPr lvl="0">
              <a:spcBef>
                <a:spcPts val="1200"/>
              </a:spcBef>
            </a:pPr>
            <a:r>
              <a:rPr lang="en-US" altLang="en-US" sz="2000" dirty="0"/>
              <a:t>Increasing resistance – change your approach </a:t>
            </a:r>
          </a:p>
        </p:txBody>
      </p:sp>
      <p:sp>
        <p:nvSpPr>
          <p:cNvPr id="17412" name="Slide Number Placeholder 1"/>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02088" indent="-270034" eaLnBrk="0" hangingPunct="0">
              <a:defRPr>
                <a:solidFill>
                  <a:schemeClr val="tx1"/>
                </a:solidFill>
                <a:latin typeface="Arial" panose="020B0604020202020204" pitchFamily="34" charset="0"/>
                <a:cs typeface="Arial" panose="020B0604020202020204" pitchFamily="34" charset="0"/>
              </a:defRPr>
            </a:lvl2pPr>
            <a:lvl3pPr marL="1080135" indent="-216027" eaLnBrk="0" hangingPunct="0">
              <a:defRPr>
                <a:solidFill>
                  <a:schemeClr val="tx1"/>
                </a:solidFill>
                <a:latin typeface="Arial" panose="020B0604020202020204" pitchFamily="34" charset="0"/>
                <a:cs typeface="Arial" panose="020B0604020202020204" pitchFamily="34" charset="0"/>
              </a:defRPr>
            </a:lvl3pPr>
            <a:lvl4pPr marL="1512189" indent="-216027" eaLnBrk="0" hangingPunct="0">
              <a:defRPr>
                <a:solidFill>
                  <a:schemeClr val="tx1"/>
                </a:solidFill>
                <a:latin typeface="Arial" panose="020B0604020202020204" pitchFamily="34" charset="0"/>
                <a:cs typeface="Arial" panose="020B0604020202020204" pitchFamily="34" charset="0"/>
              </a:defRPr>
            </a:lvl4pPr>
            <a:lvl5pPr marL="1944243" indent="-216027" eaLnBrk="0" hangingPunct="0">
              <a:defRPr>
                <a:solidFill>
                  <a:schemeClr val="tx1"/>
                </a:solidFill>
                <a:latin typeface="Arial" panose="020B0604020202020204" pitchFamily="34" charset="0"/>
                <a:cs typeface="Arial" panose="020B0604020202020204" pitchFamily="34" charset="0"/>
              </a:defRPr>
            </a:lvl5pPr>
            <a:lvl6pPr marL="2376297"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08351"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0405"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2459" indent="-2160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3DB14A-2DE8-4D07-B182-F90D6D8E46E7}" type="slidenum">
              <a:rPr lang="en-AU" altLang="en-US" sz="1400">
                <a:solidFill>
                  <a:srgbClr val="000000"/>
                </a:solidFill>
              </a:rPr>
              <a:pPr eaLnBrk="1" hangingPunct="1"/>
              <a:t>84</a:t>
            </a:fld>
            <a:endParaRPr lang="en-AU" altLang="en-US" sz="1400" dirty="0">
              <a:solidFill>
                <a:srgbClr val="000000"/>
              </a:solidFill>
            </a:endParaRPr>
          </a:p>
        </p:txBody>
      </p:sp>
      <p:cxnSp>
        <p:nvCxnSpPr>
          <p:cNvPr id="6"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37236833"/>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AU" dirty="0"/>
              <a:t>VIDEO 4 (8.23 min) - Developing a responsive management plan</a:t>
            </a:r>
            <a:endParaRPr lang="en-AU" altLang="en-US" dirty="0"/>
          </a:p>
        </p:txBody>
      </p:sp>
      <p:sp>
        <p:nvSpPr>
          <p:cNvPr id="3" name="Content Placeholder 2">
            <a:extLst>
              <a:ext uri="{FF2B5EF4-FFF2-40B4-BE49-F238E27FC236}">
                <a16:creationId xmlns:a16="http://schemas.microsoft.com/office/drawing/2014/main" xmlns="" id="{4F94B178-BA63-4103-86AC-A8F9B367A5E1}"/>
              </a:ext>
            </a:extLst>
          </p:cNvPr>
          <p:cNvSpPr>
            <a:spLocks noGrp="1"/>
          </p:cNvSpPr>
          <p:nvPr>
            <p:ph idx="1"/>
          </p:nvPr>
        </p:nvSpPr>
        <p:spPr/>
        <p:txBody>
          <a:bodyPr/>
          <a:lstStyle/>
          <a:p>
            <a:pPr marL="0" indent="0">
              <a:buNone/>
            </a:pPr>
            <a:endParaRPr lang="en-AU" dirty="0" smtClean="0">
              <a:solidFill>
                <a:srgbClr val="FF0000"/>
              </a:solidFill>
            </a:endParaRPr>
          </a:p>
          <a:p>
            <a:pPr marL="0" indent="0">
              <a:buNone/>
            </a:pPr>
            <a:endParaRPr lang="en-AU" b="1" dirty="0">
              <a:solidFill>
                <a:srgbClr val="FF0000"/>
              </a:solidFill>
            </a:endParaRPr>
          </a:p>
          <a:p>
            <a:pPr marL="0" indent="0">
              <a:buNone/>
            </a:pPr>
            <a:endParaRPr lang="en-AU" b="1" dirty="0" smtClean="0">
              <a:solidFill>
                <a:srgbClr val="FF0000"/>
              </a:solidFill>
            </a:endParaRPr>
          </a:p>
          <a:p>
            <a:pPr marL="0" indent="0">
              <a:buNone/>
            </a:pPr>
            <a:endParaRPr lang="en-AU" b="1" dirty="0">
              <a:solidFill>
                <a:srgbClr val="FF0000"/>
              </a:solidFill>
            </a:endParaRPr>
          </a:p>
          <a:p>
            <a:pPr marL="0" indent="0">
              <a:buNone/>
            </a:pPr>
            <a:endParaRPr lang="en-AU" b="1" dirty="0" smtClean="0">
              <a:solidFill>
                <a:srgbClr val="000000"/>
              </a:solidFill>
            </a:endParaRPr>
          </a:p>
          <a:p>
            <a:pPr marL="0" indent="0">
              <a:buNone/>
            </a:pPr>
            <a:r>
              <a:rPr lang="en-AU" b="1" dirty="0" smtClean="0">
                <a:solidFill>
                  <a:srgbClr val="000000"/>
                </a:solidFill>
              </a:rPr>
              <a:t>Small </a:t>
            </a:r>
            <a:r>
              <a:rPr lang="en-AU" b="1" dirty="0">
                <a:solidFill>
                  <a:srgbClr val="000000"/>
                </a:solidFill>
              </a:rPr>
              <a:t>groups </a:t>
            </a:r>
            <a:r>
              <a:rPr lang="en-AU" dirty="0">
                <a:solidFill>
                  <a:srgbClr val="000000"/>
                </a:solidFill>
              </a:rPr>
              <a:t>– discuss how you can </a:t>
            </a:r>
            <a:r>
              <a:rPr lang="en-AU" dirty="0" smtClean="0">
                <a:solidFill>
                  <a:srgbClr val="000000"/>
                </a:solidFill>
              </a:rPr>
              <a:t>respond </a:t>
            </a:r>
            <a:r>
              <a:rPr lang="en-AU" dirty="0">
                <a:solidFill>
                  <a:srgbClr val="000000"/>
                </a:solidFill>
              </a:rPr>
              <a:t>to risks and </a:t>
            </a:r>
            <a:r>
              <a:rPr lang="en-AU" dirty="0" smtClean="0">
                <a:solidFill>
                  <a:srgbClr val="000000"/>
                </a:solidFill>
              </a:rPr>
              <a:t>develop </a:t>
            </a:r>
            <a:r>
              <a:rPr lang="en-AU" dirty="0">
                <a:solidFill>
                  <a:srgbClr val="000000"/>
                </a:solidFill>
              </a:rPr>
              <a:t>a risk management plan WITH the young person</a:t>
            </a:r>
          </a:p>
          <a:p>
            <a:endParaRPr lang="en-AU" b="1" dirty="0">
              <a:solidFill>
                <a:srgbClr val="000000"/>
              </a:solidFill>
            </a:endParaRPr>
          </a:p>
        </p:txBody>
      </p:sp>
      <p:sp>
        <p:nvSpPr>
          <p:cNvPr id="33796" name="Slide Number Placeholder 3"/>
          <p:cNvSpPr>
            <a:spLocks noGrp="1"/>
          </p:cNvSpPr>
          <p:nvPr>
            <p:ph type="sldNum" sz="quarter" idx="4294967295"/>
          </p:nvPr>
        </p:nvSpPr>
        <p:spPr>
          <a:xfrm>
            <a:off x="6624638" y="5981700"/>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624086" indent="-240033" eaLnBrk="0" hangingPunct="0">
              <a:defRPr>
                <a:solidFill>
                  <a:schemeClr val="tx1"/>
                </a:solidFill>
                <a:latin typeface="Garamond" panose="02020404030301010803" pitchFamily="18" charset="0"/>
                <a:cs typeface="Arial" panose="020B0604020202020204" pitchFamily="34" charset="0"/>
              </a:defRPr>
            </a:lvl2pPr>
            <a:lvl3pPr marL="960132" indent="-192027" eaLnBrk="0" hangingPunct="0">
              <a:defRPr>
                <a:solidFill>
                  <a:schemeClr val="tx1"/>
                </a:solidFill>
                <a:latin typeface="Garamond" panose="02020404030301010803" pitchFamily="18" charset="0"/>
                <a:cs typeface="Arial" panose="020B0604020202020204" pitchFamily="34" charset="0"/>
              </a:defRPr>
            </a:lvl3pPr>
            <a:lvl4pPr marL="1344185" indent="-192027" eaLnBrk="0" hangingPunct="0">
              <a:defRPr>
                <a:solidFill>
                  <a:schemeClr val="tx1"/>
                </a:solidFill>
                <a:latin typeface="Garamond" panose="02020404030301010803" pitchFamily="18" charset="0"/>
                <a:cs typeface="Arial" panose="020B0604020202020204" pitchFamily="34" charset="0"/>
              </a:defRPr>
            </a:lvl4pPr>
            <a:lvl5pPr marL="1728238" indent="-192027" eaLnBrk="0" hangingPunct="0">
              <a:defRPr>
                <a:solidFill>
                  <a:schemeClr val="tx1"/>
                </a:solidFill>
                <a:latin typeface="Garamond" panose="02020404030301010803" pitchFamily="18" charset="0"/>
                <a:cs typeface="Arial" panose="020B0604020202020204" pitchFamily="34" charset="0"/>
              </a:defRPr>
            </a:lvl5pPr>
            <a:lvl6pPr marL="2112290"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496343"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2880396"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264449" indent="-1920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56839C9-9A02-44BD-ADE9-3B2BC1101A4A}" type="slidenum">
              <a:rPr lang="en-AU" altLang="en-US" sz="1400">
                <a:solidFill>
                  <a:srgbClr val="000000"/>
                </a:solidFill>
                <a:latin typeface="Arial" panose="020B0604020202020204" pitchFamily="34" charset="0"/>
              </a:rPr>
              <a:pPr eaLnBrk="1" hangingPunct="1"/>
              <a:t>85</a:t>
            </a:fld>
            <a:endParaRPr lang="en-AU" altLang="en-US" sz="1400" dirty="0">
              <a:solidFill>
                <a:srgbClr val="000000"/>
              </a:solidFill>
              <a:latin typeface="Arial" panose="020B0604020202020204" pitchFamily="34" charset="0"/>
            </a:endParaRPr>
          </a:p>
        </p:txBody>
      </p:sp>
      <p:cxnSp>
        <p:nvCxnSpPr>
          <p:cNvPr id="5" name="Straight Connector 3"/>
          <p:cNvCxnSpPr>
            <a:cxnSpLocks noChangeShapeType="1"/>
          </p:cNvCxnSpPr>
          <p:nvPr/>
        </p:nvCxnSpPr>
        <p:spPr bwMode="auto">
          <a:xfrm>
            <a:off x="0" y="1297459"/>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13" y="1369467"/>
            <a:ext cx="5916165" cy="324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516181"/>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5" y="2088557"/>
            <a:ext cx="7561263" cy="1154112"/>
          </a:xfrm>
        </p:spPr>
        <p:txBody>
          <a:bodyPr>
            <a:noAutofit/>
          </a:bodyPr>
          <a:lstStyle/>
          <a:p>
            <a:r>
              <a:rPr lang="en-AU" dirty="0"/>
              <a:t>Module 8: Navigate local service referral networks (30 min) </a:t>
            </a:r>
          </a:p>
        </p:txBody>
      </p:sp>
      <p:sp>
        <p:nvSpPr>
          <p:cNvPr id="3" name="Content Placeholder 2"/>
          <p:cNvSpPr>
            <a:spLocks noGrp="1"/>
          </p:cNvSpPr>
          <p:nvPr>
            <p:ph idx="1"/>
          </p:nvPr>
        </p:nvSpPr>
        <p:spPr>
          <a:xfrm>
            <a:off x="576264" y="4537820"/>
            <a:ext cx="7559674" cy="1166069"/>
          </a:xfrm>
        </p:spPr>
        <p:txBody>
          <a:bodyPr/>
          <a:lstStyle/>
          <a:p>
            <a:pPr marL="0" indent="0">
              <a:buNone/>
            </a:pPr>
            <a:endParaRPr lang="en-AU" dirty="0"/>
          </a:p>
          <a:p>
            <a:pPr marL="0" indent="0">
              <a:buNone/>
            </a:pPr>
            <a:r>
              <a:rPr lang="en-AU" sz="2000" dirty="0"/>
              <a:t>  </a:t>
            </a:r>
            <a:r>
              <a:rPr lang="en-AU" sz="1800" i="1" dirty="0"/>
              <a:t>Ref: YHRK Section 2.3</a:t>
            </a:r>
            <a:endParaRPr lang="en-AU" sz="2000" dirty="0"/>
          </a:p>
        </p:txBody>
      </p:sp>
      <p:sp>
        <p:nvSpPr>
          <p:cNvPr id="4" name="Slide Number Placeholder 3"/>
          <p:cNvSpPr>
            <a:spLocks noGrp="1"/>
          </p:cNvSpPr>
          <p:nvPr>
            <p:ph type="sldNum" sz="quarter" idx="4294967295"/>
          </p:nvPr>
        </p:nvSpPr>
        <p:spPr>
          <a:xfrm>
            <a:off x="6624638" y="5978525"/>
            <a:ext cx="2016125" cy="344488"/>
          </a:xfrm>
          <a:prstGeom prst="rect">
            <a:avLst/>
          </a:prstGeom>
        </p:spPr>
        <p:txBody>
          <a:bodyPr/>
          <a:lstStyle/>
          <a:p>
            <a:fld id="{B6F15528-21DE-4FAA-801E-634DDDAF4B2B}" type="slidenum">
              <a:rPr lang="en-US" sz="1400" smtClean="0">
                <a:solidFill>
                  <a:srgbClr val="000000"/>
                </a:solidFill>
                <a:latin typeface="+mj-lt"/>
              </a:rPr>
              <a:pPr/>
              <a:t>86</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0" y="3313683"/>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0528" y="3313685"/>
            <a:ext cx="3492387" cy="232825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228355"/>
      </p:ext>
    </p:extLst>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74675" y="87313"/>
            <a:ext cx="7561263" cy="994122"/>
          </a:xfrm>
        </p:spPr>
        <p:txBody>
          <a:bodyPr/>
          <a:lstStyle/>
          <a:p>
            <a:r>
              <a:rPr lang="en-AU" altLang="en-US" dirty="0"/>
              <a:t>Healthcare service networks/partnerships  </a:t>
            </a:r>
            <a:endParaRPr lang="en-US" altLang="en-US" dirty="0"/>
          </a:p>
        </p:txBody>
      </p:sp>
      <p:sp>
        <p:nvSpPr>
          <p:cNvPr id="33795" name="Rectangle 3"/>
          <p:cNvSpPr>
            <a:spLocks noGrp="1" noChangeArrowheads="1"/>
          </p:cNvSpPr>
          <p:nvPr>
            <p:ph idx="1"/>
          </p:nvPr>
        </p:nvSpPr>
        <p:spPr>
          <a:xfrm>
            <a:off x="576264" y="1297461"/>
            <a:ext cx="7559674" cy="4104456"/>
          </a:xfrm>
        </p:spPr>
        <p:txBody>
          <a:bodyPr>
            <a:normAutofit/>
          </a:bodyPr>
          <a:lstStyle/>
          <a:p>
            <a:pPr>
              <a:spcBef>
                <a:spcPts val="1200"/>
              </a:spcBef>
            </a:pPr>
            <a:r>
              <a:rPr lang="en-US" altLang="en-US" dirty="0">
                <a:cs typeface="Times New Roman" panose="02020603050405020304" pitchFamily="18" charset="0"/>
              </a:rPr>
              <a:t>Develop a network of professionals and specialist services for </a:t>
            </a:r>
            <a:r>
              <a:rPr lang="en-US" altLang="en-US" b="1" dirty="0">
                <a:cs typeface="Times New Roman" panose="02020603050405020304" pitchFamily="18" charset="0"/>
              </a:rPr>
              <a:t>complex issues </a:t>
            </a:r>
          </a:p>
          <a:p>
            <a:pPr>
              <a:spcBef>
                <a:spcPts val="1200"/>
              </a:spcBef>
            </a:pPr>
            <a:r>
              <a:rPr lang="en-AU" altLang="en-US" b="1" dirty="0"/>
              <a:t>Specialist health services </a:t>
            </a:r>
            <a:r>
              <a:rPr lang="en-AU" altLang="en-US" dirty="0"/>
              <a:t>– alcohol and drug, DV, sexual assault, HIV, mental health, disability, family etc </a:t>
            </a:r>
          </a:p>
          <a:p>
            <a:pPr>
              <a:spcBef>
                <a:spcPts val="1200"/>
              </a:spcBef>
            </a:pPr>
            <a:r>
              <a:rPr lang="en-AU" altLang="en-US" b="1" dirty="0"/>
              <a:t>Youth specific services </a:t>
            </a:r>
            <a:r>
              <a:rPr lang="en-AU" altLang="en-US" dirty="0"/>
              <a:t>– youth health centres, youth refuges, hospital adolescent units, school counsellors </a:t>
            </a:r>
            <a:r>
              <a:rPr lang="en-AU" altLang="en-US" dirty="0" err="1"/>
              <a:t>etc</a:t>
            </a:r>
            <a:endParaRPr lang="en-AU" altLang="en-US" dirty="0"/>
          </a:p>
          <a:p>
            <a:pPr>
              <a:spcBef>
                <a:spcPts val="1200"/>
              </a:spcBef>
            </a:pPr>
            <a:r>
              <a:rPr lang="en-AU" altLang="en-US" b="1" dirty="0"/>
              <a:t>Community services </a:t>
            </a:r>
            <a:r>
              <a:rPr lang="en-AU" altLang="en-US" dirty="0"/>
              <a:t>– e.g. Centrelink</a:t>
            </a:r>
          </a:p>
          <a:p>
            <a:pPr>
              <a:spcBef>
                <a:spcPts val="1200"/>
              </a:spcBef>
            </a:pPr>
            <a:r>
              <a:rPr lang="en-AU" altLang="en-US" b="1" dirty="0"/>
              <a:t>Cultural / community specific services </a:t>
            </a:r>
            <a:r>
              <a:rPr lang="en-AU" altLang="en-US" dirty="0"/>
              <a:t>– e.g. refugees, LGBTI, interpreters, deaf community, ATSI services </a:t>
            </a:r>
            <a:r>
              <a:rPr lang="en-AU" altLang="en-US" dirty="0" err="1"/>
              <a:t>etc</a:t>
            </a:r>
            <a:endParaRPr lang="en-AU" altLang="en-US" dirty="0"/>
          </a:p>
        </p:txBody>
      </p:sp>
      <p:sp>
        <p:nvSpPr>
          <p:cNvPr id="33796" name="Slide Number Placeholder 3"/>
          <p:cNvSpPr>
            <a:spLocks noGrp="1"/>
          </p:cNvSpPr>
          <p:nvPr>
            <p:ph type="sldNum" sz="quarter" idx="4294967295"/>
          </p:nvPr>
        </p:nvSpPr>
        <p:spPr>
          <a:xfrm>
            <a:off x="6624638" y="5978525"/>
            <a:ext cx="2016125" cy="34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26566" indent="-202526" eaLnBrk="0" hangingPunct="0">
              <a:defRPr>
                <a:solidFill>
                  <a:schemeClr val="tx1"/>
                </a:solidFill>
                <a:latin typeface="Arial" panose="020B0604020202020204" pitchFamily="34" charset="0"/>
                <a:cs typeface="Arial" panose="020B0604020202020204" pitchFamily="34" charset="0"/>
              </a:defRPr>
            </a:lvl2pPr>
            <a:lvl3pPr marL="810101" indent="-162020" eaLnBrk="0" hangingPunct="0">
              <a:defRPr>
                <a:solidFill>
                  <a:schemeClr val="tx1"/>
                </a:solidFill>
                <a:latin typeface="Arial" panose="020B0604020202020204" pitchFamily="34" charset="0"/>
                <a:cs typeface="Arial" panose="020B0604020202020204" pitchFamily="34" charset="0"/>
              </a:defRPr>
            </a:lvl3pPr>
            <a:lvl4pPr marL="1134142" indent="-162020" eaLnBrk="0" hangingPunct="0">
              <a:defRPr>
                <a:solidFill>
                  <a:schemeClr val="tx1"/>
                </a:solidFill>
                <a:latin typeface="Arial" panose="020B0604020202020204" pitchFamily="34" charset="0"/>
                <a:cs typeface="Arial" panose="020B0604020202020204" pitchFamily="34" charset="0"/>
              </a:defRPr>
            </a:lvl4pPr>
            <a:lvl5pPr marL="1458182" indent="-162020" eaLnBrk="0" hangingPunct="0">
              <a:defRPr>
                <a:solidFill>
                  <a:schemeClr val="tx1"/>
                </a:solidFill>
                <a:latin typeface="Arial" panose="020B0604020202020204" pitchFamily="34" charset="0"/>
                <a:cs typeface="Arial" panose="020B0604020202020204" pitchFamily="34" charset="0"/>
              </a:defRPr>
            </a:lvl5pPr>
            <a:lvl6pPr marL="178222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106263"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3030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754344" indent="-1620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9F4BA4-A102-4631-A74D-4DB41A1F6154}" type="slidenum">
              <a:rPr lang="en-US" altLang="en-US" sz="1400">
                <a:solidFill>
                  <a:srgbClr val="000000"/>
                </a:solidFill>
              </a:rPr>
              <a:pPr eaLnBrk="1" hangingPunct="1"/>
              <a:t>87</a:t>
            </a:fld>
            <a:endParaRPr lang="en-US" altLang="en-US" sz="1400" dirty="0">
              <a:solidFill>
                <a:srgbClr val="000000"/>
              </a:solidFill>
            </a:endParaRPr>
          </a:p>
        </p:txBody>
      </p:sp>
      <p:cxnSp>
        <p:nvCxnSpPr>
          <p:cNvPr id="5"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17170486"/>
      </p:ext>
    </p:extLst>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dirty="0"/>
              <a:t>List local services for young people   </a:t>
            </a:r>
          </a:p>
        </p:txBody>
      </p:sp>
      <p:sp>
        <p:nvSpPr>
          <p:cNvPr id="3" name="Content Placeholder 2"/>
          <p:cNvSpPr>
            <a:spLocks noGrp="1"/>
          </p:cNvSpPr>
          <p:nvPr>
            <p:ph idx="1"/>
          </p:nvPr>
        </p:nvSpPr>
        <p:spPr/>
        <p:txBody>
          <a:bodyPr>
            <a:normAutofit/>
          </a:bodyPr>
          <a:lstStyle/>
          <a:p>
            <a:pPr marL="457200" lvl="0" indent="-457200">
              <a:buFont typeface="+mj-lt"/>
              <a:buAutoNum type="arabicPeriod"/>
            </a:pPr>
            <a:r>
              <a:rPr lang="en-AU" dirty="0"/>
              <a:t>What local services are relevant to young people?</a:t>
            </a:r>
          </a:p>
          <a:p>
            <a:pPr marL="457200" lvl="0" indent="-457200">
              <a:buFont typeface="+mj-lt"/>
              <a:buAutoNum type="arabicPeriod"/>
            </a:pPr>
            <a:r>
              <a:rPr lang="en-AU" dirty="0"/>
              <a:t>What are service gaps?</a:t>
            </a:r>
          </a:p>
          <a:p>
            <a:pPr marL="457200" lvl="0" indent="-457200">
              <a:buFont typeface="+mj-lt"/>
              <a:buAutoNum type="arabicPeriod"/>
            </a:pPr>
            <a:r>
              <a:rPr lang="en-AU" dirty="0"/>
              <a:t>What is your role in linking the </a:t>
            </a:r>
            <a:r>
              <a:rPr lang="en-AU" dirty="0" smtClean="0"/>
              <a:t/>
            </a:r>
            <a:br>
              <a:rPr lang="en-AU" dirty="0" smtClean="0"/>
            </a:br>
            <a:r>
              <a:rPr lang="en-AU" dirty="0" smtClean="0"/>
              <a:t>young </a:t>
            </a:r>
            <a:r>
              <a:rPr lang="en-AU" dirty="0"/>
              <a:t>person to services?</a:t>
            </a:r>
          </a:p>
          <a:p>
            <a:pPr marL="457200" lvl="0" indent="-457200">
              <a:buFont typeface="+mj-lt"/>
              <a:buAutoNum type="arabicPeriod"/>
            </a:pPr>
            <a:r>
              <a:rPr lang="en-AU" dirty="0"/>
              <a:t>What </a:t>
            </a:r>
            <a:r>
              <a:rPr lang="en-AU" dirty="0" smtClean="0"/>
              <a:t>are the barriers </a:t>
            </a:r>
            <a:r>
              <a:rPr lang="en-AU" dirty="0"/>
              <a:t>for young </a:t>
            </a:r>
            <a:r>
              <a:rPr lang="en-AU" dirty="0" smtClean="0"/>
              <a:t/>
            </a:r>
            <a:br>
              <a:rPr lang="en-AU" dirty="0" smtClean="0"/>
            </a:br>
            <a:r>
              <a:rPr lang="en-AU" dirty="0" smtClean="0"/>
              <a:t>people accessing </a:t>
            </a:r>
            <a:r>
              <a:rPr lang="en-AU" dirty="0"/>
              <a:t>services?</a:t>
            </a:r>
          </a:p>
          <a:p>
            <a:pPr marL="457200" lvl="0" indent="-457200">
              <a:buFont typeface="+mj-lt"/>
              <a:buAutoNum type="arabicPeriod"/>
            </a:pPr>
            <a:r>
              <a:rPr lang="en-AU" dirty="0"/>
              <a:t>How can you assist to remove access barriers? </a:t>
            </a:r>
          </a:p>
        </p:txBody>
      </p:sp>
      <p:sp>
        <p:nvSpPr>
          <p:cNvPr id="4" name="Slide Number Placeholder 3"/>
          <p:cNvSpPr>
            <a:spLocks noGrp="1"/>
          </p:cNvSpPr>
          <p:nvPr>
            <p:ph type="sldNum" sz="quarter" idx="4294967295"/>
          </p:nvPr>
        </p:nvSpPr>
        <p:spPr>
          <a:xfrm>
            <a:off x="6624638" y="6003925"/>
            <a:ext cx="2016125" cy="344488"/>
          </a:xfrm>
          <a:prstGeom prst="rect">
            <a:avLst/>
          </a:prstGeom>
        </p:spPr>
        <p:txBody>
          <a:bodyPr/>
          <a:lstStyle/>
          <a:p>
            <a:fld id="{B6F15528-21DE-4FAA-801E-634DDDAF4B2B}" type="slidenum">
              <a:rPr lang="en-US" sz="1400" smtClean="0">
                <a:solidFill>
                  <a:srgbClr val="000000"/>
                </a:solidFill>
                <a:latin typeface="+mj-lt"/>
              </a:rPr>
              <a:pPr/>
              <a:t>88</a:t>
            </a:fld>
            <a:endParaRPr lang="en-US" sz="1400" dirty="0">
              <a:solidFill>
                <a:srgbClr val="000000"/>
              </a:solidFill>
              <a:latin typeface="+mj-lt"/>
            </a:endParaRPr>
          </a:p>
        </p:txBody>
      </p:sp>
      <p:cxnSp>
        <p:nvCxnSpPr>
          <p:cNvPr id="5" name="Straight Connector 3"/>
          <p:cNvCxnSpPr>
            <a:cxnSpLocks noChangeShapeType="1"/>
          </p:cNvCxnSpPr>
          <p:nvPr/>
        </p:nvCxnSpPr>
        <p:spPr bwMode="auto">
          <a:xfrm>
            <a:off x="-72105" y="144147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07" t="1811" b="881"/>
          <a:stretch/>
        </p:blipFill>
        <p:spPr bwMode="auto">
          <a:xfrm>
            <a:off x="5040461" y="2305571"/>
            <a:ext cx="3157655" cy="2213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033172"/>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do you define adolescence? </a:t>
            </a:r>
          </a:p>
        </p:txBody>
      </p:sp>
      <p:cxnSp>
        <p:nvCxnSpPr>
          <p:cNvPr id="5" name="Straight Connector 3"/>
          <p:cNvCxnSpPr>
            <a:cxnSpLocks noChangeShapeType="1"/>
          </p:cNvCxnSpPr>
          <p:nvPr/>
        </p:nvCxnSpPr>
        <p:spPr bwMode="auto">
          <a:xfrm>
            <a:off x="0" y="1369467"/>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pic>
        <p:nvPicPr>
          <p:cNvPr id="2050" name="Picture 2" descr="E:\Damien_Ford_Photography\NSW_KIds_Families_22nd_June_2014\2_LoRes_Jpegs\0125_NSW_Health_Kids_Fam_22_June_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305" y="1787716"/>
            <a:ext cx="4818155" cy="32106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xmlns="" id="{8C65FB56-F563-4C31-8EBC-F06EBB77FDD4}"/>
              </a:ext>
            </a:extLst>
          </p:cNvPr>
          <p:cNvSpPr txBox="1">
            <a:spLocks/>
          </p:cNvSpPr>
          <p:nvPr/>
        </p:nvSpPr>
        <p:spPr>
          <a:xfrm>
            <a:off x="6624638" y="5978525"/>
            <a:ext cx="2016125" cy="344488"/>
          </a:xfrm>
          <a:prstGeom prst="rect">
            <a:avLst/>
          </a:prstGeom>
        </p:spPr>
        <p:txBody>
          <a:bodyPr/>
          <a:lstStyle>
            <a:defPPr>
              <a:defRPr lang="en-A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C30D56DB-B213-456B-AF0D-52F7EBD724D4}" type="slidenum">
              <a:rPr lang="en-US" sz="1400" smtClean="0">
                <a:solidFill>
                  <a:srgbClr val="000000"/>
                </a:solidFill>
                <a:latin typeface="+mj-lt"/>
              </a:rPr>
              <a:pPr/>
              <a:t>8</a:t>
            </a:fld>
            <a:endParaRPr lang="en-US" sz="1400" dirty="0">
              <a:solidFill>
                <a:srgbClr val="000000"/>
              </a:solidFill>
              <a:latin typeface="+mj-lt"/>
            </a:endParaRPr>
          </a:p>
        </p:txBody>
      </p:sp>
    </p:spTree>
    <p:extLst>
      <p:ext uri="{BB962C8B-B14F-4D97-AF65-F5344CB8AC3E}">
        <p14:creationId xmlns:p14="http://schemas.microsoft.com/office/powerpoint/2010/main" val="3115039706"/>
      </p:ext>
    </p:extLst>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70693"/>
            <a:ext cx="7561263" cy="1154112"/>
          </a:xfrm>
        </p:spPr>
        <p:txBody>
          <a:bodyPr>
            <a:normAutofit/>
          </a:bodyPr>
          <a:lstStyle/>
          <a:p>
            <a:r>
              <a:rPr lang="en-AU" dirty="0"/>
              <a:t>Action Stations (20 min)</a:t>
            </a:r>
          </a:p>
        </p:txBody>
      </p:sp>
      <p:sp>
        <p:nvSpPr>
          <p:cNvPr id="3" name="Content Placeholder 2"/>
          <p:cNvSpPr>
            <a:spLocks noGrp="1"/>
          </p:cNvSpPr>
          <p:nvPr>
            <p:ph idx="1"/>
          </p:nvPr>
        </p:nvSpPr>
        <p:spPr/>
        <p:txBody>
          <a:bodyPr/>
          <a:lstStyle/>
          <a:p>
            <a:endParaRPr lang="en-AU" dirty="0"/>
          </a:p>
          <a:p>
            <a:endParaRPr lang="en-AU" dirty="0"/>
          </a:p>
          <a:p>
            <a:endParaRPr lang="en-AU" dirty="0"/>
          </a:p>
        </p:txBody>
      </p:sp>
      <p:sp>
        <p:nvSpPr>
          <p:cNvPr id="5" name="Slide Number Placeholder 4"/>
          <p:cNvSpPr>
            <a:spLocks noGrp="1"/>
          </p:cNvSpPr>
          <p:nvPr>
            <p:ph type="sldNum" sz="quarter" idx="4294967295"/>
          </p:nvPr>
        </p:nvSpPr>
        <p:spPr>
          <a:xfrm>
            <a:off x="6624638" y="5978525"/>
            <a:ext cx="2016125" cy="344488"/>
          </a:xfrm>
          <a:prstGeom prst="rect">
            <a:avLst/>
          </a:prstGeom>
        </p:spPr>
        <p:txBody>
          <a:bodyPr/>
          <a:lstStyle/>
          <a:p>
            <a:fld id="{B6F15528-21DE-4FAA-801E-634DDDAF4B2B}" type="slidenum">
              <a:rPr lang="en-US" sz="1400" smtClean="0">
                <a:solidFill>
                  <a:srgbClr val="000000"/>
                </a:solidFill>
                <a:latin typeface="+mj-lt"/>
              </a:rPr>
              <a:pPr/>
              <a:t>89</a:t>
            </a:fld>
            <a:endParaRPr lang="en-US" sz="1400" dirty="0">
              <a:solidFill>
                <a:srgbClr val="000000"/>
              </a:solidFill>
              <a:latin typeface="+mj-lt"/>
            </a:endParaRPr>
          </a:p>
        </p:txBody>
      </p:sp>
      <p:sp>
        <p:nvSpPr>
          <p:cNvPr id="4" name="Rectangle 3"/>
          <p:cNvSpPr/>
          <p:nvPr/>
        </p:nvSpPr>
        <p:spPr>
          <a:xfrm>
            <a:off x="503957" y="1227176"/>
            <a:ext cx="7416824" cy="3831818"/>
          </a:xfrm>
          <a:prstGeom prst="rect">
            <a:avLst/>
          </a:prstGeom>
        </p:spPr>
        <p:txBody>
          <a:bodyPr wrap="square">
            <a:spAutoFit/>
          </a:bodyPr>
          <a:lstStyle/>
          <a:p>
            <a:pPr marL="457200" indent="-457200">
              <a:spcBef>
                <a:spcPts val="1200"/>
              </a:spcBef>
              <a:spcAft>
                <a:spcPts val="0"/>
              </a:spcAft>
              <a:buFont typeface="+mj-lt"/>
              <a:buAutoNum type="arabicPeriod"/>
            </a:pPr>
            <a:r>
              <a:rPr lang="en-AU" sz="2100" b="1" dirty="0">
                <a:solidFill>
                  <a:srgbClr val="133880"/>
                </a:solidFill>
                <a:latin typeface="+mn-lt"/>
                <a:ea typeface="Times New Roman" panose="02020603050405020304" pitchFamily="18" charset="0"/>
                <a:cs typeface="Times New Roman" panose="02020603050405020304" pitchFamily="18" charset="0"/>
              </a:rPr>
              <a:t>Look and Feel: </a:t>
            </a:r>
            <a:r>
              <a:rPr lang="en-AU" sz="2100" i="1" dirty="0">
                <a:solidFill>
                  <a:srgbClr val="133880"/>
                </a:solidFill>
                <a:latin typeface="+mn-lt"/>
                <a:ea typeface="Times New Roman" panose="02020603050405020304" pitchFamily="18" charset="0"/>
                <a:cs typeface="Times New Roman" panose="02020603050405020304" pitchFamily="18" charset="0"/>
              </a:rPr>
              <a:t>What can I do to make my service more appealing to young people?</a:t>
            </a:r>
            <a:endParaRPr lang="en-AU" sz="2100" dirty="0">
              <a:solidFill>
                <a:srgbClr val="133880"/>
              </a:solidFill>
              <a:latin typeface="+mn-lt"/>
              <a:ea typeface="Times New Roman" panose="02020603050405020304" pitchFamily="18" charset="0"/>
              <a:cs typeface="Times New Roman" panose="02020603050405020304" pitchFamily="18" charset="0"/>
            </a:endParaRPr>
          </a:p>
          <a:p>
            <a:pPr marL="457200" indent="-457200">
              <a:spcBef>
                <a:spcPts val="1200"/>
              </a:spcBef>
              <a:spcAft>
                <a:spcPts val="0"/>
              </a:spcAft>
              <a:buFont typeface="+mj-lt"/>
              <a:buAutoNum type="arabicPeriod"/>
            </a:pPr>
            <a:endParaRPr lang="en-AU" sz="500" b="1" dirty="0">
              <a:solidFill>
                <a:srgbClr val="133880"/>
              </a:solidFill>
              <a:latin typeface="+mn-lt"/>
              <a:ea typeface="Times New Roman" panose="02020603050405020304" pitchFamily="18" charset="0"/>
              <a:cs typeface="Times New Roman" panose="02020603050405020304" pitchFamily="18" charset="0"/>
            </a:endParaRPr>
          </a:p>
          <a:p>
            <a:pPr marL="457200" indent="-457200">
              <a:spcBef>
                <a:spcPts val="1200"/>
              </a:spcBef>
              <a:spcAft>
                <a:spcPts val="0"/>
              </a:spcAft>
              <a:buFont typeface="+mj-lt"/>
              <a:buAutoNum type="arabicPeriod"/>
            </a:pPr>
            <a:r>
              <a:rPr lang="en-AU" sz="2100" b="1" dirty="0">
                <a:solidFill>
                  <a:srgbClr val="133880"/>
                </a:solidFill>
                <a:latin typeface="+mn-lt"/>
                <a:ea typeface="Times New Roman" panose="02020603050405020304" pitchFamily="18" charset="0"/>
                <a:cs typeface="Times New Roman" panose="02020603050405020304" pitchFamily="18" charset="0"/>
              </a:rPr>
              <a:t>Personal Style: </a:t>
            </a:r>
            <a:r>
              <a:rPr lang="en-AU" sz="2100" i="1" dirty="0">
                <a:solidFill>
                  <a:srgbClr val="133880"/>
                </a:solidFill>
                <a:latin typeface="+mn-lt"/>
                <a:ea typeface="Times New Roman" panose="02020603050405020304" pitchFamily="18" charset="0"/>
                <a:cs typeface="Times New Roman" panose="02020603050405020304" pitchFamily="18" charset="0"/>
              </a:rPr>
              <a:t>What can I do to better engage with young people?</a:t>
            </a:r>
            <a:endParaRPr lang="en-AU" sz="2100" dirty="0">
              <a:solidFill>
                <a:srgbClr val="133880"/>
              </a:solidFill>
              <a:latin typeface="+mn-lt"/>
              <a:ea typeface="Times New Roman" panose="02020603050405020304" pitchFamily="18" charset="0"/>
              <a:cs typeface="Times New Roman" panose="02020603050405020304" pitchFamily="18" charset="0"/>
            </a:endParaRPr>
          </a:p>
          <a:p>
            <a:pPr marL="457200" indent="-457200">
              <a:spcBef>
                <a:spcPts val="1200"/>
              </a:spcBef>
              <a:spcAft>
                <a:spcPts val="0"/>
              </a:spcAft>
              <a:buFont typeface="+mj-lt"/>
              <a:buAutoNum type="arabicPeriod"/>
            </a:pPr>
            <a:endParaRPr lang="en-AU" sz="500" b="1" dirty="0">
              <a:solidFill>
                <a:srgbClr val="133880"/>
              </a:solidFill>
              <a:latin typeface="+mn-lt"/>
              <a:ea typeface="Times New Roman" panose="02020603050405020304" pitchFamily="18" charset="0"/>
              <a:cs typeface="Times New Roman" panose="02020603050405020304" pitchFamily="18" charset="0"/>
            </a:endParaRPr>
          </a:p>
          <a:p>
            <a:pPr marL="457200" indent="-457200">
              <a:spcBef>
                <a:spcPts val="1200"/>
              </a:spcBef>
              <a:spcAft>
                <a:spcPts val="0"/>
              </a:spcAft>
              <a:buFont typeface="+mj-lt"/>
              <a:buAutoNum type="arabicPeriod"/>
            </a:pPr>
            <a:r>
              <a:rPr lang="en-AU" sz="2100" b="1" dirty="0">
                <a:solidFill>
                  <a:srgbClr val="133880"/>
                </a:solidFill>
                <a:latin typeface="+mn-lt"/>
                <a:ea typeface="Times New Roman" panose="02020603050405020304" pitchFamily="18" charset="0"/>
                <a:cs typeface="Times New Roman" panose="02020603050405020304" pitchFamily="18" charset="0"/>
              </a:rPr>
              <a:t>Opening Doors: </a:t>
            </a:r>
            <a:r>
              <a:rPr lang="en-AU" sz="2100" i="1" dirty="0">
                <a:solidFill>
                  <a:srgbClr val="133880"/>
                </a:solidFill>
                <a:latin typeface="+mn-lt"/>
                <a:ea typeface="Times New Roman" panose="02020603050405020304" pitchFamily="18" charset="0"/>
                <a:cs typeface="Times New Roman" panose="02020603050405020304" pitchFamily="18" charset="0"/>
              </a:rPr>
              <a:t>What policy changes could I implement to make my service more accessible to young people?</a:t>
            </a:r>
            <a:endParaRPr lang="en-AU" sz="2100" dirty="0">
              <a:solidFill>
                <a:srgbClr val="133880"/>
              </a:solidFill>
              <a:latin typeface="+mn-lt"/>
              <a:ea typeface="Times New Roman" panose="02020603050405020304" pitchFamily="18" charset="0"/>
              <a:cs typeface="Times New Roman" panose="02020603050405020304" pitchFamily="18" charset="0"/>
            </a:endParaRPr>
          </a:p>
          <a:p>
            <a:pPr marL="457200" indent="-457200">
              <a:spcBef>
                <a:spcPts val="1200"/>
              </a:spcBef>
              <a:spcAft>
                <a:spcPts val="0"/>
              </a:spcAft>
              <a:buFont typeface="+mj-lt"/>
              <a:buAutoNum type="arabicPeriod"/>
            </a:pPr>
            <a:endParaRPr lang="en-AU" sz="500" b="1" dirty="0">
              <a:solidFill>
                <a:srgbClr val="133880"/>
              </a:solidFill>
              <a:latin typeface="+mn-lt"/>
              <a:ea typeface="Times New Roman" panose="02020603050405020304" pitchFamily="18" charset="0"/>
              <a:cs typeface="Times New Roman" panose="02020603050405020304" pitchFamily="18" charset="0"/>
            </a:endParaRPr>
          </a:p>
          <a:p>
            <a:pPr marL="457200" indent="-457200">
              <a:spcBef>
                <a:spcPts val="1200"/>
              </a:spcBef>
              <a:spcAft>
                <a:spcPts val="0"/>
              </a:spcAft>
              <a:buFont typeface="+mj-lt"/>
              <a:buAutoNum type="arabicPeriod"/>
            </a:pPr>
            <a:r>
              <a:rPr lang="en-AU" sz="2100" b="1" dirty="0">
                <a:solidFill>
                  <a:srgbClr val="133880"/>
                </a:solidFill>
                <a:latin typeface="+mn-lt"/>
                <a:ea typeface="Times New Roman" panose="02020603050405020304" pitchFamily="18" charset="0"/>
                <a:cs typeface="Times New Roman" panose="02020603050405020304" pitchFamily="18" charset="0"/>
              </a:rPr>
              <a:t>Knowledge/Skill Gap: </a:t>
            </a:r>
            <a:r>
              <a:rPr lang="en-AU" sz="2100" i="1" dirty="0">
                <a:solidFill>
                  <a:srgbClr val="133880"/>
                </a:solidFill>
                <a:latin typeface="+mn-lt"/>
                <a:ea typeface="Times New Roman" panose="02020603050405020304" pitchFamily="18" charset="0"/>
                <a:cs typeface="Times New Roman" panose="02020603050405020304" pitchFamily="18" charset="0"/>
              </a:rPr>
              <a:t>What else do I need to develop to more effectively engage with young people on health?</a:t>
            </a:r>
          </a:p>
        </p:txBody>
      </p:sp>
      <p:cxnSp>
        <p:nvCxnSpPr>
          <p:cNvPr id="6" name="Straight Connector 3"/>
          <p:cNvCxnSpPr>
            <a:cxnSpLocks noChangeShapeType="1"/>
          </p:cNvCxnSpPr>
          <p:nvPr/>
        </p:nvCxnSpPr>
        <p:spPr bwMode="auto">
          <a:xfrm>
            <a:off x="0" y="1081435"/>
            <a:ext cx="8640763" cy="0"/>
          </a:xfrm>
          <a:prstGeom prst="line">
            <a:avLst/>
          </a:prstGeom>
          <a:noFill/>
          <a:ln w="9525" algn="ctr">
            <a:solidFill>
              <a:srgbClr val="13388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78704203"/>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7E7A3-BA2E-4628-8101-CB48B483B553}"/>
              </a:ext>
            </a:extLst>
          </p:cNvPr>
          <p:cNvSpPr>
            <a:spLocks noGrp="1"/>
          </p:cNvSpPr>
          <p:nvPr>
            <p:ph type="title"/>
          </p:nvPr>
        </p:nvSpPr>
        <p:spPr>
          <a:xfrm>
            <a:off x="431949" y="130210"/>
            <a:ext cx="7561263" cy="1154112"/>
          </a:xfrm>
        </p:spPr>
        <p:txBody>
          <a:bodyPr/>
          <a:lstStyle/>
          <a:p>
            <a:r>
              <a:rPr lang="en-AU"/>
              <a:t>Thankyou </a:t>
            </a:r>
            <a:endParaRPr lang="en-AU" dirty="0"/>
          </a:p>
        </p:txBody>
      </p:sp>
      <p:sp>
        <p:nvSpPr>
          <p:cNvPr id="3" name="Content Placeholder 2">
            <a:extLst>
              <a:ext uri="{FF2B5EF4-FFF2-40B4-BE49-F238E27FC236}">
                <a16:creationId xmlns:a16="http://schemas.microsoft.com/office/drawing/2014/main" xmlns="" id="{A8A754A7-7B82-445C-B894-5C8C879430D6}"/>
              </a:ext>
            </a:extLst>
          </p:cNvPr>
          <p:cNvSpPr>
            <a:spLocks noGrp="1"/>
          </p:cNvSpPr>
          <p:nvPr>
            <p:ph idx="1"/>
          </p:nvPr>
        </p:nvSpPr>
        <p:spPr/>
        <p:txBody>
          <a:bodyPr/>
          <a:lstStyle/>
          <a:p>
            <a:r>
              <a:rPr lang="en-AU" dirty="0"/>
              <a:t>Evaluations </a:t>
            </a:r>
          </a:p>
          <a:p>
            <a:r>
              <a:rPr lang="en-AU" dirty="0"/>
              <a:t>Certificates</a:t>
            </a:r>
          </a:p>
          <a:p>
            <a:pPr marL="0" indent="0">
              <a:buNone/>
            </a:pPr>
            <a:endParaRPr lang="en-AU" dirty="0">
              <a:solidFill>
                <a:srgbClr val="FF0000"/>
              </a:solidFill>
            </a:endParaRPr>
          </a:p>
          <a:p>
            <a:endParaRPr lang="en-AU" dirty="0"/>
          </a:p>
        </p:txBody>
      </p:sp>
      <p:sp>
        <p:nvSpPr>
          <p:cNvPr id="4" name="Smiley Face 3">
            <a:extLst>
              <a:ext uri="{FF2B5EF4-FFF2-40B4-BE49-F238E27FC236}">
                <a16:creationId xmlns:a16="http://schemas.microsoft.com/office/drawing/2014/main" xmlns="" id="{4B6093DA-F24A-4CAA-B65C-A8D476003671}"/>
              </a:ext>
            </a:extLst>
          </p:cNvPr>
          <p:cNvSpPr/>
          <p:nvPr/>
        </p:nvSpPr>
        <p:spPr bwMode="auto">
          <a:xfrm>
            <a:off x="2376165" y="3241675"/>
            <a:ext cx="4392488" cy="1800200"/>
          </a:xfrm>
          <a:prstGeom prst="smileyFace">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New Roman" pitchFamily="20" charset="0"/>
            </a:endParaRPr>
          </a:p>
        </p:txBody>
      </p:sp>
      <p:pic>
        <p:nvPicPr>
          <p:cNvPr id="4107" name="Picture 11" descr="C:\Users\WUYAP\AppData\Local\Microsoft\Windows\Temporary Internet Files\Content.IE5\WQ8JXLDN\Gerald-G-Certificate-Fram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209" y="3385691"/>
            <a:ext cx="3809524" cy="256508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Users\WUYAP\AppData\Local\Microsoft\Windows\Temporary Internet Files\Content.IE5\C8R02W97\evalu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01" y="865411"/>
            <a:ext cx="3888432" cy="209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259561"/>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5_Blank Presentation">
  <a:themeElements>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lnDef>
  </a:objectDefaults>
  <a:extraClrSchemeLst>
    <a:extraClrScheme>
      <a:clrScheme name="Blank Presentatio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Presentation">
  <a:themeElements>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lnDef>
  </a:objectDefaults>
  <a:extraClrSchemeLst>
    <a:extraClrScheme>
      <a:clrScheme name="Blank Presentatio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lnDef>
  </a:objectDefaults>
  <a:extraClrSchemeLst>
    <a:extraClrScheme>
      <a:clrScheme name="Blank Presentatio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lnDef>
  </a:objectDefaults>
  <a:extraClrSchemeLst>
    <a:extraClrScheme>
      <a:clrScheme name="Blank Presentatio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Blank Presentation">
  <a:themeElements>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20" charset="0"/>
          </a:defRPr>
        </a:defPPr>
      </a:lstStyle>
    </a:lnDef>
  </a:objectDefaults>
  <a:extraClrSchemeLst>
    <a:extraClrScheme>
      <a:clrScheme name="Blank Presentatio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4">
    <a:dk1>
      <a:srgbClr val="4C4C4C"/>
    </a:dk1>
    <a:lt1>
      <a:srgbClr val="FFFFFF"/>
    </a:lt1>
    <a:dk2>
      <a:srgbClr val="8996DE"/>
    </a:dk2>
    <a:lt2>
      <a:srgbClr val="FFFFFF"/>
    </a:lt2>
    <a:accent1>
      <a:srgbClr val="0066CC"/>
    </a:accent1>
    <a:accent2>
      <a:srgbClr val="0099CC"/>
    </a:accent2>
    <a:accent3>
      <a:srgbClr val="C4C9EC"/>
    </a:accent3>
    <a:accent4>
      <a:srgbClr val="DADADA"/>
    </a:accent4>
    <a:accent5>
      <a:srgbClr val="AAB8E2"/>
    </a:accent5>
    <a:accent6>
      <a:srgbClr val="008AB9"/>
    </a:accent6>
    <a:hlink>
      <a:srgbClr val="6699FF"/>
    </a:hlink>
    <a:folHlink>
      <a:srgbClr val="6666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E1F55F6A9AFA4F9340F6BA4FE6B755" ma:contentTypeVersion="2" ma:contentTypeDescription="Create a new document." ma:contentTypeScope="" ma:versionID="fc84bb86f83eba608323e52a2086fd32">
  <xsd:schema xmlns:xsd="http://www.w3.org/2001/XMLSchema" xmlns:xs="http://www.w3.org/2001/XMLSchema" xmlns:p="http://schemas.microsoft.com/office/2006/metadata/properties" xmlns:ns1="http://schemas.microsoft.com/sharepoint/v3" targetNamespace="http://schemas.microsoft.com/office/2006/metadata/properties" ma:root="true" ma:fieldsID="d8d57bcb1e74b2c2231dcc1187dbed0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0B37A8-5BF9-4260-96F1-8DB3A8DF1808}"/>
</file>

<file path=customXml/itemProps2.xml><?xml version="1.0" encoding="utf-8"?>
<ds:datastoreItem xmlns:ds="http://schemas.openxmlformats.org/officeDocument/2006/customXml" ds:itemID="{B354B6F5-31ED-4429-AB33-AB4B0D38761A}"/>
</file>

<file path=customXml/itemProps3.xml><?xml version="1.0" encoding="utf-8"?>
<ds:datastoreItem xmlns:ds="http://schemas.openxmlformats.org/officeDocument/2006/customXml" ds:itemID="{36C24DE0-7DC4-40C7-9C1B-7D09BD98A8B5}"/>
</file>

<file path=docProps/app.xml><?xml version="1.0" encoding="utf-8"?>
<Properties xmlns="http://schemas.openxmlformats.org/officeDocument/2006/extended-properties" xmlns:vt="http://schemas.openxmlformats.org/officeDocument/2006/docPropsVTypes">
  <Template/>
  <TotalTime>10957</TotalTime>
  <Words>4301</Words>
  <Application>Microsoft Office PowerPoint</Application>
  <PresentationFormat>Custom</PresentationFormat>
  <Paragraphs>592</Paragraphs>
  <Slides>91</Slides>
  <Notes>22</Notes>
  <HiddenSlides>0</HiddenSlides>
  <MMClips>0</MMClips>
  <ScaleCrop>false</ScaleCrop>
  <HeadingPairs>
    <vt:vector size="4" baseType="variant">
      <vt:variant>
        <vt:lpstr>Theme</vt:lpstr>
      </vt:variant>
      <vt:variant>
        <vt:i4>6</vt:i4>
      </vt:variant>
      <vt:variant>
        <vt:lpstr>Slide Titles</vt:lpstr>
      </vt:variant>
      <vt:variant>
        <vt:i4>91</vt:i4>
      </vt:variant>
    </vt:vector>
  </HeadingPairs>
  <TitlesOfParts>
    <vt:vector size="97" baseType="lpstr">
      <vt:lpstr>5_Blank Presentation</vt:lpstr>
      <vt:lpstr>4_Blank Presentation</vt:lpstr>
      <vt:lpstr>3_Blank Presentation</vt:lpstr>
      <vt:lpstr>2_Blank Presentation</vt:lpstr>
      <vt:lpstr>Custom Design</vt:lpstr>
      <vt:lpstr>1_Blank Presentation</vt:lpstr>
      <vt:lpstr>PowerPoint Presentation</vt:lpstr>
      <vt:lpstr>Introductions and Training Overview (20 min)</vt:lpstr>
      <vt:lpstr>Suggested ground rules </vt:lpstr>
      <vt:lpstr>Training day – overview </vt:lpstr>
      <vt:lpstr>NSW Youth Health Framework 2017-2024</vt:lpstr>
      <vt:lpstr>NSW Health Initiatives </vt:lpstr>
      <vt:lpstr>Module 1: Understanding young people’s development and health needs (60 min)</vt:lpstr>
      <vt:lpstr>Four guiding principles:   </vt:lpstr>
      <vt:lpstr>How do you define adolescence? </vt:lpstr>
      <vt:lpstr>The adolescent perspective - why does it matter?</vt:lpstr>
      <vt:lpstr>The developmental perspective </vt:lpstr>
      <vt:lpstr>Developmental changes and concerns  – group discussion</vt:lpstr>
      <vt:lpstr> Major developmental tasks </vt:lpstr>
      <vt:lpstr>Brain development and risk-taking </vt:lpstr>
      <vt:lpstr>The ‘engine’ is switched on but the ‘brakes’ are still developing</vt:lpstr>
      <vt:lpstr>The developmental perspective – why it matters?</vt:lpstr>
      <vt:lpstr>Young people’s health status –  group discussion</vt:lpstr>
      <vt:lpstr>Biopsychosocial model of adolescent health – definition </vt:lpstr>
      <vt:lpstr>  Biopsychosocial model of adolescent health</vt:lpstr>
      <vt:lpstr>Current youth health trends</vt:lpstr>
      <vt:lpstr>Features of adolescent health problems</vt:lpstr>
      <vt:lpstr>Protective and risk framework </vt:lpstr>
      <vt:lpstr>Example protective factors – strengthen </vt:lpstr>
      <vt:lpstr> Example risk factors – minimise   </vt:lpstr>
      <vt:lpstr> Risk and protective factors – case scenario  </vt:lpstr>
      <vt:lpstr>Implications for your service/practice – group discussion</vt:lpstr>
      <vt:lpstr>Watch Video 2 – What a young person may bring to the conversation (8.21 min)</vt:lpstr>
      <vt:lpstr>Module 2: Creating accessible, youth friendly services (30 min) </vt:lpstr>
      <vt:lpstr>Access barriers and challenges: your service  – group discussion</vt:lpstr>
      <vt:lpstr>Characteristics of youth friendly services</vt:lpstr>
      <vt:lpstr>PowerPoint Presentation</vt:lpstr>
      <vt:lpstr>Checklist – is your service youth friendly? </vt:lpstr>
      <vt:lpstr>MORNING TEA  </vt:lpstr>
      <vt:lpstr>Module 3. Responding to diversity (20 min) </vt:lpstr>
      <vt:lpstr>Diversity – strengths, risks, disadvantage, opportunities </vt:lpstr>
      <vt:lpstr>‘Diversity sensitive’ youth health consultations – large group discussion</vt:lpstr>
      <vt:lpstr>Working with young people from diverse backgrounds </vt:lpstr>
      <vt:lpstr>Culturally sensitive approach – ask </vt:lpstr>
      <vt:lpstr> Module 4. Confidentiality and medico-legal dilemmas (60 min) </vt:lpstr>
      <vt:lpstr>Values continuum </vt:lpstr>
      <vt:lpstr>Minors (under 18) medico-legal issues</vt:lpstr>
      <vt:lpstr>Confidentiality and consent </vt:lpstr>
      <vt:lpstr>Principles guiding confidentiality</vt:lpstr>
      <vt:lpstr>Making a competency assessment - minor</vt:lpstr>
      <vt:lpstr>      NSW Children and Young Persons (Care and Protection) Act</vt:lpstr>
      <vt:lpstr>Responding to abuse and neglect</vt:lpstr>
      <vt:lpstr>Child wellbeing and protection  - contacts</vt:lpstr>
      <vt:lpstr>Large group activity – medico-legal dilemmas </vt:lpstr>
      <vt:lpstr>Scenario 1 – 16-year-old boy</vt:lpstr>
      <vt:lpstr>Scenario 2 – 15-year-old boy</vt:lpstr>
      <vt:lpstr>Scenario 3 – 14 year old girl</vt:lpstr>
      <vt:lpstr>Scenario 4 – 14 year old girl</vt:lpstr>
      <vt:lpstr>Your service: Confidentiality and information sharing – group discussion </vt:lpstr>
      <vt:lpstr>LUNCH </vt:lpstr>
      <vt:lpstr>Module 5: Engaging the young person to conduct a HEEADSSS assessment (60 min)</vt:lpstr>
      <vt:lpstr>HEEADSSS psychosocial risk assessment</vt:lpstr>
      <vt:lpstr>NSW Health – HEEADSSS Guidelines </vt:lpstr>
      <vt:lpstr>   A guide to using HEEADSSS </vt:lpstr>
      <vt:lpstr>The needs and fears of the young person when seeing a health professional? </vt:lpstr>
      <vt:lpstr>Engaging the young person – group discussion</vt:lpstr>
      <vt:lpstr>Golden rules </vt:lpstr>
      <vt:lpstr>Engaging a ‘challenging’ young person –                  case discussion</vt:lpstr>
      <vt:lpstr> Engaging the ‘challenging’ adolescent  </vt:lpstr>
      <vt:lpstr>Engagement challenges for YOU when working with ‘challenging’ young people – group discussion</vt:lpstr>
      <vt:lpstr>    Video 3 (10.54 min) – Useful tips for HEEADSSS conversations </vt:lpstr>
      <vt:lpstr>Module 6: Conducting a HEEADSSS assessment (60 min)</vt:lpstr>
      <vt:lpstr>First consultation – explaining confidentiality</vt:lpstr>
      <vt:lpstr>Engaging and explaining confidentiality in the first consultation – skills practice </vt:lpstr>
      <vt:lpstr>HEEADSSS - types of questions to elicit information</vt:lpstr>
      <vt:lpstr>HEEADSSS - questioning approach </vt:lpstr>
      <vt:lpstr>HEEADSSS - asking sensitive questions</vt:lpstr>
      <vt:lpstr>HEEADSSS - the ‘third person approach’</vt:lpstr>
      <vt:lpstr>HEEADSSS - wrapping up</vt:lpstr>
      <vt:lpstr>HEEADSSS - wrapping up</vt:lpstr>
      <vt:lpstr>Look deep</vt:lpstr>
      <vt:lpstr>HEEADSSS role play – skills practice scenario </vt:lpstr>
      <vt:lpstr>BREAK</vt:lpstr>
      <vt:lpstr>Module 7: Developing a plan to manage risks (30 min)  </vt:lpstr>
      <vt:lpstr>Risk level – guides intervention </vt:lpstr>
      <vt:lpstr>When do risk factors require intervention?</vt:lpstr>
      <vt:lpstr>Develop a plan to address risks </vt:lpstr>
      <vt:lpstr>Help the young person change</vt:lpstr>
      <vt:lpstr>Stages of Change Model Developed by Prochaska &amp; DiClemente  </vt:lpstr>
      <vt:lpstr>Change is difficult – resistance is normal</vt:lpstr>
      <vt:lpstr>Motivational Interviewing </vt:lpstr>
      <vt:lpstr>VIDEO 4 (8.23 min) - Developing a responsive management plan</vt:lpstr>
      <vt:lpstr>Module 8: Navigate local service referral networks (30 min) </vt:lpstr>
      <vt:lpstr>Healthcare service networks/partnerships  </vt:lpstr>
      <vt:lpstr>List local services for young people   </vt:lpstr>
      <vt:lpstr>Action Stations (20 min)</vt:lpstr>
      <vt:lpstr>Thankyou </vt:lpstr>
    </vt:vector>
  </TitlesOfParts>
  <Company>NSW Health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EYHS Training PowerPoint Slides</dc:title>
  <dc:creator>dpark</dc:creator>
  <cp:lastModifiedBy>wuyap</cp:lastModifiedBy>
  <cp:revision>402</cp:revision>
  <cp:lastPrinted>2018-03-09T05:24:25Z</cp:lastPrinted>
  <dcterms:created xsi:type="dcterms:W3CDTF">2005-09-23T06:03:41Z</dcterms:created>
  <dcterms:modified xsi:type="dcterms:W3CDTF">2018-04-09T06:40:13Z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0x0101002AE1F55F6A9AFA4F9340F6BA4FE6B755</vt:lpwstr>
  </property>
  <property fmtid="{D5CDD505-2E9C-101B-9397-08002B2CF9AE}" pid="3" name="Order">
    <vt:r8>7000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