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sldIdLst>
    <p:sldId id="257" r:id="rId2"/>
    <p:sldId id="270" r:id="rId3"/>
    <p:sldId id="296" r:id="rId4"/>
    <p:sldId id="271" r:id="rId5"/>
    <p:sldId id="287" r:id="rId6"/>
    <p:sldId id="272" r:id="rId7"/>
    <p:sldId id="258" r:id="rId8"/>
    <p:sldId id="273" r:id="rId9"/>
    <p:sldId id="289" r:id="rId10"/>
    <p:sldId id="294" r:id="rId11"/>
    <p:sldId id="295" r:id="rId12"/>
    <p:sldId id="288" r:id="rId13"/>
    <p:sldId id="274" r:id="rId14"/>
    <p:sldId id="284" r:id="rId15"/>
    <p:sldId id="264" r:id="rId16"/>
    <p:sldId id="265" r:id="rId17"/>
    <p:sldId id="297" r:id="rId18"/>
    <p:sldId id="298" r:id="rId19"/>
    <p:sldId id="299" r:id="rId20"/>
    <p:sldId id="267" r:id="rId21"/>
    <p:sldId id="281" r:id="rId22"/>
    <p:sldId id="282" r:id="rId23"/>
    <p:sldId id="283" r:id="rId24"/>
    <p:sldId id="286" r:id="rId25"/>
    <p:sldId id="292" r:id="rId26"/>
    <p:sldId id="278" r:id="rId27"/>
    <p:sldId id="279"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F70C0D-525A-4C2B-9121-8C798B0E8943}" type="datetimeFigureOut">
              <a:rPr lang="en-AU" smtClean="0"/>
              <a:pPr/>
              <a:t>5/03/2014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2B4B04-FFB4-479F-9589-08323B8DCE53}" type="slidenum">
              <a:rPr lang="en-AU" smtClean="0"/>
              <a:pPr/>
              <a:t>‹#›</a:t>
            </a:fld>
            <a:endParaRPr lang="en-AU"/>
          </a:p>
        </p:txBody>
      </p:sp>
    </p:spTree>
    <p:extLst>
      <p:ext uri="{BB962C8B-B14F-4D97-AF65-F5344CB8AC3E}">
        <p14:creationId xmlns:p14="http://schemas.microsoft.com/office/powerpoint/2010/main" val="1010160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CA8F90-3F8C-4040-8692-6DA9F5FA1902}" type="slidenum">
              <a:rPr lang="en-AU" smtClean="0"/>
              <a:pPr eaLnBrk="1" hangingPunct="1"/>
              <a:t>1</a:t>
            </a:fld>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CF2B4B04-FFB4-479F-9589-08323B8DCE53}" type="slidenum">
              <a:rPr lang="en-AU" smtClean="0"/>
              <a:pPr/>
              <a:t>7</a:t>
            </a:fld>
            <a:endParaRPr lang="en-AU"/>
          </a:p>
        </p:txBody>
      </p:sp>
    </p:spTree>
    <p:extLst>
      <p:ext uri="{BB962C8B-B14F-4D97-AF65-F5344CB8AC3E}">
        <p14:creationId xmlns:p14="http://schemas.microsoft.com/office/powerpoint/2010/main" val="3168961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4CC5A2E-D797-4EE4-B5DF-71AC0590C571}" type="slidenum">
              <a:rPr lang="en-AU" smtClean="0"/>
              <a:pPr eaLnBrk="1" hangingPunct="1"/>
              <a:t>15</a:t>
            </a:fld>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8F06B50-0A8B-4AA9-B2C9-9B9F0D571D85}" type="slidenum">
              <a:rPr lang="en-AU" smtClean="0"/>
              <a:pPr eaLnBrk="1" hangingPunct="1"/>
              <a:t>16</a:t>
            </a:fld>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78192EE9-BF4A-44AB-94A0-C6C2B9646CEC}" type="slidenum">
              <a:rPr lang="en-AU" smtClean="0">
                <a:solidFill>
                  <a:prstClr val="black"/>
                </a:solidFill>
              </a:rPr>
              <a:pPr eaLnBrk="1" hangingPunct="1"/>
              <a:t>17</a:t>
            </a:fld>
            <a:endParaRPr lang="en-AU"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BEAC641-197C-45F4-92F5-1ABFCC568C2A}" type="datetimeFigureOut">
              <a:rPr lang="en-AU" smtClean="0"/>
              <a:pPr/>
              <a:t>5/03/2014</a:t>
            </a:fld>
            <a:endParaRPr lang="en-AU"/>
          </a:p>
        </p:txBody>
      </p:sp>
      <p:sp>
        <p:nvSpPr>
          <p:cNvPr id="2" name="Footer Placeholder 1"/>
          <p:cNvSpPr>
            <a:spLocks noGrp="1"/>
          </p:cNvSpPr>
          <p:nvPr>
            <p:ph type="ftr" sz="quarter" idx="11"/>
          </p:nvPr>
        </p:nvSpPr>
        <p:spPr/>
        <p:txBody>
          <a:bodyPr/>
          <a:lstStyle/>
          <a:p>
            <a:endParaRPr lang="en-AU"/>
          </a:p>
        </p:txBody>
      </p:sp>
      <p:sp>
        <p:nvSpPr>
          <p:cNvPr id="15" name="Slide Number Placeholder 14"/>
          <p:cNvSpPr>
            <a:spLocks noGrp="1"/>
          </p:cNvSpPr>
          <p:nvPr>
            <p:ph type="sldNum" sz="quarter" idx="12"/>
          </p:nvPr>
        </p:nvSpPr>
        <p:spPr>
          <a:xfrm>
            <a:off x="8229600" y="6473952"/>
            <a:ext cx="758952" cy="246888"/>
          </a:xfrm>
        </p:spPr>
        <p:txBody>
          <a:bodyPr/>
          <a:lstStyle/>
          <a:p>
            <a:fld id="{4861BC94-C64D-4D18-B4DA-6E7BD108E347}"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EAC641-197C-45F4-92F5-1ABFCC568C2A}" type="datetimeFigureOut">
              <a:rPr lang="en-AU" smtClean="0"/>
              <a:pPr/>
              <a:t>5/03/2014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861BC94-C64D-4D18-B4DA-6E7BD108E347}"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EAC641-197C-45F4-92F5-1ABFCC568C2A}" type="datetimeFigureOut">
              <a:rPr lang="en-AU" smtClean="0"/>
              <a:pPr/>
              <a:t>5/03/2014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861BC94-C64D-4D18-B4DA-6E7BD108E347}"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BEAC641-197C-45F4-92F5-1ABFCC568C2A}" type="datetimeFigureOut">
              <a:rPr lang="en-AU" smtClean="0"/>
              <a:pPr/>
              <a:t>5/03/2014</a:t>
            </a:fld>
            <a:endParaRPr lang="en-AU"/>
          </a:p>
        </p:txBody>
      </p:sp>
      <p:sp>
        <p:nvSpPr>
          <p:cNvPr id="19" name="Footer Placeholder 18"/>
          <p:cNvSpPr>
            <a:spLocks noGrp="1"/>
          </p:cNvSpPr>
          <p:nvPr>
            <p:ph type="ftr" sz="quarter" idx="11"/>
          </p:nvPr>
        </p:nvSpPr>
        <p:spPr>
          <a:xfrm>
            <a:off x="3581400" y="76200"/>
            <a:ext cx="2895600" cy="288925"/>
          </a:xfrm>
        </p:spPr>
        <p:txBody>
          <a:bodyPr/>
          <a:lstStyle/>
          <a:p>
            <a:endParaRPr lang="en-AU"/>
          </a:p>
        </p:txBody>
      </p:sp>
      <p:sp>
        <p:nvSpPr>
          <p:cNvPr id="16" name="Slide Number Placeholder 15"/>
          <p:cNvSpPr>
            <a:spLocks noGrp="1"/>
          </p:cNvSpPr>
          <p:nvPr>
            <p:ph type="sldNum" sz="quarter" idx="12"/>
          </p:nvPr>
        </p:nvSpPr>
        <p:spPr>
          <a:xfrm>
            <a:off x="8229600" y="6473952"/>
            <a:ext cx="758952" cy="246888"/>
          </a:xfrm>
        </p:spPr>
        <p:txBody>
          <a:bodyPr/>
          <a:lstStyle/>
          <a:p>
            <a:fld id="{4861BC94-C64D-4D18-B4DA-6E7BD108E347}"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BEAC641-197C-45F4-92F5-1ABFCC568C2A}" type="datetimeFigureOut">
              <a:rPr lang="en-AU" smtClean="0"/>
              <a:pPr/>
              <a:t>5/03/2014</a:t>
            </a:fld>
            <a:endParaRPr lang="en-AU"/>
          </a:p>
        </p:txBody>
      </p:sp>
      <p:sp>
        <p:nvSpPr>
          <p:cNvPr id="11" name="Footer Placeholder 10"/>
          <p:cNvSpPr>
            <a:spLocks noGrp="1"/>
          </p:cNvSpPr>
          <p:nvPr>
            <p:ph type="ftr" sz="quarter" idx="11"/>
          </p:nvPr>
        </p:nvSpPr>
        <p:spPr/>
        <p:txBody>
          <a:bodyPr/>
          <a:lstStyle/>
          <a:p>
            <a:endParaRPr lang="en-AU"/>
          </a:p>
        </p:txBody>
      </p:sp>
      <p:sp>
        <p:nvSpPr>
          <p:cNvPr id="16" name="Slide Number Placeholder 15"/>
          <p:cNvSpPr>
            <a:spLocks noGrp="1"/>
          </p:cNvSpPr>
          <p:nvPr>
            <p:ph type="sldNum" sz="quarter" idx="12"/>
          </p:nvPr>
        </p:nvSpPr>
        <p:spPr/>
        <p:txBody>
          <a:bodyPr/>
          <a:lstStyle/>
          <a:p>
            <a:fld id="{4861BC94-C64D-4D18-B4DA-6E7BD108E347}" type="slidenum">
              <a:rPr lang="en-AU" smtClean="0"/>
              <a:pPr/>
              <a:t>‹#›</a:t>
            </a:fld>
            <a:endParaRPr lang="en-AU"/>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BEAC641-197C-45F4-92F5-1ABFCC568C2A}" type="datetimeFigureOut">
              <a:rPr lang="en-AU" smtClean="0"/>
              <a:pPr/>
              <a:t>5/03/2014</a:t>
            </a:fld>
            <a:endParaRPr lang="en-AU"/>
          </a:p>
        </p:txBody>
      </p:sp>
      <p:sp>
        <p:nvSpPr>
          <p:cNvPr id="10" name="Footer Placeholder 9"/>
          <p:cNvSpPr>
            <a:spLocks noGrp="1"/>
          </p:cNvSpPr>
          <p:nvPr>
            <p:ph type="ftr" sz="quarter" idx="11"/>
          </p:nvPr>
        </p:nvSpPr>
        <p:spPr/>
        <p:txBody>
          <a:bodyPr/>
          <a:lstStyle/>
          <a:p>
            <a:endParaRPr lang="en-AU"/>
          </a:p>
        </p:txBody>
      </p:sp>
      <p:sp>
        <p:nvSpPr>
          <p:cNvPr id="31" name="Slide Number Placeholder 30"/>
          <p:cNvSpPr>
            <a:spLocks noGrp="1"/>
          </p:cNvSpPr>
          <p:nvPr>
            <p:ph type="sldNum" sz="quarter" idx="12"/>
          </p:nvPr>
        </p:nvSpPr>
        <p:spPr/>
        <p:txBody>
          <a:bodyPr/>
          <a:lstStyle/>
          <a:p>
            <a:fld id="{4861BC94-C64D-4D18-B4DA-6E7BD108E347}"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BEAC641-197C-45F4-92F5-1ABFCC568C2A}" type="datetimeFigureOut">
              <a:rPr lang="en-AU" smtClean="0"/>
              <a:pPr/>
              <a:t>5/03/2014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a:xfrm>
            <a:off x="8229600" y="6477000"/>
            <a:ext cx="762000" cy="246888"/>
          </a:xfrm>
        </p:spPr>
        <p:txBody>
          <a:bodyPr/>
          <a:lstStyle/>
          <a:p>
            <a:fld id="{4861BC94-C64D-4D18-B4DA-6E7BD108E347}" type="slidenum">
              <a:rPr lang="en-AU" smtClean="0"/>
              <a:pPr/>
              <a:t>‹#›</a:t>
            </a:fld>
            <a:endParaRPr lang="en-AU"/>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BEAC641-197C-45F4-92F5-1ABFCC568C2A}" type="datetimeFigureOut">
              <a:rPr lang="en-AU" smtClean="0"/>
              <a:pPr/>
              <a:t>5/03/2014</a:t>
            </a:fld>
            <a:endParaRPr lang="en-AU"/>
          </a:p>
        </p:txBody>
      </p:sp>
      <p:sp>
        <p:nvSpPr>
          <p:cNvPr id="21" name="Footer Placeholder 20"/>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861BC94-C64D-4D18-B4DA-6E7BD108E347}"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BEAC641-197C-45F4-92F5-1ABFCC568C2A}" type="datetimeFigureOut">
              <a:rPr lang="en-AU" smtClean="0"/>
              <a:pPr/>
              <a:t>5/03/2014</a:t>
            </a:fld>
            <a:endParaRPr lang="en-AU"/>
          </a:p>
        </p:txBody>
      </p:sp>
      <p:sp>
        <p:nvSpPr>
          <p:cNvPr id="24" name="Footer Placeholder 23"/>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861BC94-C64D-4D18-B4DA-6E7BD108E347}"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BEAC641-197C-45F4-92F5-1ABFCC568C2A}" type="datetimeFigureOut">
              <a:rPr lang="en-AU" smtClean="0"/>
              <a:pPr/>
              <a:t>5/03/2014</a:t>
            </a:fld>
            <a:endParaRPr lang="en-AU"/>
          </a:p>
        </p:txBody>
      </p:sp>
      <p:sp>
        <p:nvSpPr>
          <p:cNvPr id="29" name="Footer Placeholder 28"/>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861BC94-C64D-4D18-B4DA-6E7BD108E347}"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6BEAC641-197C-45F4-92F5-1ABFCC568C2A}" type="datetimeFigureOut">
              <a:rPr lang="en-AU" smtClean="0"/>
              <a:pPr/>
              <a:t>5/03/2014</a:t>
            </a:fld>
            <a:endParaRPr lang="en-AU"/>
          </a:p>
        </p:txBody>
      </p:sp>
      <p:sp>
        <p:nvSpPr>
          <p:cNvPr id="5" name="Footer Placeholder 4"/>
          <p:cNvSpPr>
            <a:spLocks noGrp="1"/>
          </p:cNvSpPr>
          <p:nvPr>
            <p:ph type="ftr" sz="quarter" idx="11"/>
          </p:nvPr>
        </p:nvSpPr>
        <p:spPr/>
        <p:txBody>
          <a:bodyPr/>
          <a:lstStyle/>
          <a:p>
            <a:endParaRPr lang="en-AU"/>
          </a:p>
        </p:txBody>
      </p:sp>
      <p:sp>
        <p:nvSpPr>
          <p:cNvPr id="31" name="Slide Number Placeholder 30"/>
          <p:cNvSpPr>
            <a:spLocks noGrp="1"/>
          </p:cNvSpPr>
          <p:nvPr>
            <p:ph type="sldNum" sz="quarter" idx="12"/>
          </p:nvPr>
        </p:nvSpPr>
        <p:spPr/>
        <p:txBody>
          <a:bodyPr/>
          <a:lstStyle/>
          <a:p>
            <a:fld id="{4861BC94-C64D-4D18-B4DA-6E7BD108E347}" type="slidenum">
              <a:rPr lang="en-AU" smtClean="0"/>
              <a:pPr/>
              <a:t>‹#›</a:t>
            </a:fld>
            <a:endParaRPr lang="en-AU"/>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BEAC641-197C-45F4-92F5-1ABFCC568C2A}" type="datetimeFigureOut">
              <a:rPr lang="en-AU" smtClean="0"/>
              <a:pPr/>
              <a:t>5/03/2014</a:t>
            </a:fld>
            <a:endParaRPr lang="en-AU"/>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AU"/>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4861BC94-C64D-4D18-B4DA-6E7BD108E347}" type="slidenum">
              <a:rPr lang="en-AU" smtClean="0"/>
              <a:pPr/>
              <a:t>‹#›</a:t>
            </a:fld>
            <a:endParaRPr lang="en-AU"/>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ydney.edu.au/medicine/addiction/indigenou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google.com.au/url?sa=i&amp;rct=j&amp;q=&amp;esrc=s&amp;frm=1&amp;source=images&amp;cd=&amp;cad=rja&amp;docid=dW8T3qC8MKL3rM&amp;tbnid=8QAV6FU22GJovM:&amp;ved=0CAUQjRw&amp;url=http://www.dovetail.org.au/latest-news/2012/june/handbook-for-aboriginal-alcohol-and-drug-work.aspx&amp;ei=6l8WU8qxI8TjlAWomoDQCA&amp;bvm=bv.62286460,d.dGI&amp;psig=AFQjCNFrSEYw2zqe2fpzfBFOxa0kIIU3Xg&amp;ust=1394061339490765"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nceta.flinders.edu.au/workforce/indigenous-aod-workforce/feeling-deadly-working-deadly-indigenous-worker-wellbein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nidac.org.a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5" descr="C:\Users\ahmrc\AppData\Local\Microsoft\Windows\Temporary Internet Files\Low\Content.IE5\SKM0S173\ADAN-Logo_JPG[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1124099"/>
            <a:ext cx="9336921" cy="4393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063330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smtClean="0"/>
          </a:p>
          <a:p>
            <a:r>
              <a:rPr lang="en-AU" dirty="0" smtClean="0"/>
              <a:t>Represent </a:t>
            </a:r>
            <a:r>
              <a:rPr lang="en-AU" dirty="0"/>
              <a:t>ADAN members at a state </a:t>
            </a:r>
            <a:r>
              <a:rPr lang="en-AU" dirty="0" smtClean="0"/>
              <a:t>level</a:t>
            </a:r>
          </a:p>
          <a:p>
            <a:pPr lvl="1"/>
            <a:r>
              <a:rPr lang="en-AU" dirty="0" smtClean="0"/>
              <a:t>Consult with wider ADAN members on current issues and strengths</a:t>
            </a:r>
          </a:p>
          <a:p>
            <a:pPr lvl="1"/>
            <a:r>
              <a:rPr lang="en-AU" dirty="0" smtClean="0"/>
              <a:t>Advocate on workforce and community issues and strengths</a:t>
            </a:r>
          </a:p>
          <a:p>
            <a:pPr lvl="1"/>
            <a:endParaRPr lang="en-AU" dirty="0"/>
          </a:p>
          <a:p>
            <a:endParaRPr lang="en-AU" dirty="0"/>
          </a:p>
        </p:txBody>
      </p:sp>
    </p:spTree>
    <p:extLst>
      <p:ext uri="{BB962C8B-B14F-4D97-AF65-F5344CB8AC3E}">
        <p14:creationId xmlns:p14="http://schemas.microsoft.com/office/powerpoint/2010/main" val="33972036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smtClean="0"/>
          </a:p>
          <a:p>
            <a:r>
              <a:rPr lang="en-AU" dirty="0" smtClean="0"/>
              <a:t>Provide </a:t>
            </a:r>
            <a:r>
              <a:rPr lang="en-AU" dirty="0"/>
              <a:t>advice to key stakeholders</a:t>
            </a:r>
          </a:p>
          <a:p>
            <a:pPr lvl="1"/>
            <a:r>
              <a:rPr lang="en-AU" dirty="0"/>
              <a:t>Provide a forum </a:t>
            </a:r>
            <a:r>
              <a:rPr lang="en-AU" dirty="0" smtClean="0"/>
              <a:t>for key stakeholders to access</a:t>
            </a:r>
            <a:endParaRPr lang="en-AU" dirty="0"/>
          </a:p>
          <a:p>
            <a:pPr lvl="1"/>
            <a:r>
              <a:rPr lang="en-AU" dirty="0"/>
              <a:t>Review &amp; provide feedback on </a:t>
            </a:r>
            <a:r>
              <a:rPr lang="en-AU" dirty="0" smtClean="0"/>
              <a:t>state and national policy </a:t>
            </a:r>
            <a:r>
              <a:rPr lang="en-AU" dirty="0"/>
              <a:t>and </a:t>
            </a:r>
            <a:r>
              <a:rPr lang="en-AU" dirty="0" smtClean="0"/>
              <a:t>programs (such as MHDAO, IRHP, NIDAC)</a:t>
            </a:r>
            <a:endParaRPr lang="en-AU" dirty="0"/>
          </a:p>
          <a:p>
            <a:pPr lvl="1"/>
            <a:r>
              <a:rPr lang="en-AU" dirty="0" smtClean="0"/>
              <a:t>Share information from on the ground workers</a:t>
            </a:r>
            <a:endParaRPr lang="en-AU" dirty="0"/>
          </a:p>
          <a:p>
            <a:endParaRPr lang="en-AU" dirty="0"/>
          </a:p>
        </p:txBody>
      </p:sp>
    </p:spTree>
    <p:extLst>
      <p:ext uri="{BB962C8B-B14F-4D97-AF65-F5344CB8AC3E}">
        <p14:creationId xmlns:p14="http://schemas.microsoft.com/office/powerpoint/2010/main" val="524955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57200"/>
            <a:ext cx="8686800" cy="838200"/>
          </a:xfrm>
        </p:spPr>
        <p:txBody>
          <a:bodyPr/>
          <a:lstStyle/>
          <a:p>
            <a:r>
              <a:rPr lang="en-AU" dirty="0" smtClean="0"/>
              <a:t>Leadership Group 2014</a:t>
            </a:r>
            <a:endParaRPr lang="en-AU" dirty="0"/>
          </a:p>
        </p:txBody>
      </p:sp>
      <p:pic>
        <p:nvPicPr>
          <p:cNvPr id="2050" name="Picture 2" descr="C:\Users\AHMRC\AppData\Local\Microsoft\Windows\Temporary Internet Files\Content.IE5\U5NUK7RP\Leadership Group 2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441" y="1519289"/>
            <a:ext cx="9374961" cy="4069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210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AH&amp;MRC Regional map</a:t>
            </a:r>
            <a:endParaRPr lang="en-AU" dirty="0"/>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15881"/>
            <a:ext cx="8026617" cy="5742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22977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Indigenous Risk Impact </a:t>
            </a:r>
            <a:r>
              <a:rPr lang="en-AU" dirty="0" smtClean="0"/>
              <a:t>Screen</a:t>
            </a:r>
            <a:endParaRPr lang="en-AU" dirty="0"/>
          </a:p>
        </p:txBody>
      </p:sp>
      <p:sp>
        <p:nvSpPr>
          <p:cNvPr id="3" name="Content Placeholder 2"/>
          <p:cNvSpPr>
            <a:spLocks noGrp="1"/>
          </p:cNvSpPr>
          <p:nvPr>
            <p:ph idx="1"/>
          </p:nvPr>
        </p:nvSpPr>
        <p:spPr>
          <a:xfrm>
            <a:off x="304800" y="1340768"/>
            <a:ext cx="8686800" cy="5328592"/>
          </a:xfrm>
        </p:spPr>
        <p:txBody>
          <a:bodyPr>
            <a:normAutofit/>
          </a:bodyPr>
          <a:lstStyle/>
          <a:p>
            <a:r>
              <a:rPr lang="en-AU" dirty="0" smtClean="0"/>
              <a:t>2x workshops held in 2013</a:t>
            </a:r>
          </a:p>
          <a:p>
            <a:r>
              <a:rPr lang="en-AU" dirty="0" smtClean="0"/>
              <a:t>6x TBA for 2014</a:t>
            </a:r>
          </a:p>
          <a:p>
            <a:pPr marL="0" indent="0" algn="ctr">
              <a:buNone/>
            </a:pPr>
            <a:endParaRPr lang="en-AU" sz="1200" dirty="0" smtClean="0"/>
          </a:p>
          <a:p>
            <a:pPr marL="0" indent="0" algn="ctr">
              <a:buNone/>
            </a:pPr>
            <a:r>
              <a:rPr lang="en-AU" i="1" dirty="0" smtClean="0"/>
              <a:t>“IRIS </a:t>
            </a:r>
            <a:r>
              <a:rPr lang="en-AU" i="1" dirty="0"/>
              <a:t>is a two factor screen that assesses alcohol and other drug use and associated mental health issues. The screening instrument allows for the assessment of risk factors for alcohol and other drug use and associated mental health issues in a culturally appropriate and timely manner</a:t>
            </a:r>
            <a:r>
              <a:rPr lang="en-AU" i="1" dirty="0" smtClean="0"/>
              <a:t>.”</a:t>
            </a:r>
            <a:endParaRPr lang="en-AU" i="1" dirty="0"/>
          </a:p>
          <a:p>
            <a:pPr marL="0" indent="0">
              <a:buNone/>
            </a:pPr>
            <a:endParaRPr lang="en-AU" i="1" dirty="0" smtClean="0"/>
          </a:p>
          <a:p>
            <a:pPr lvl="1">
              <a:buNone/>
            </a:pPr>
            <a:endParaRPr lang="en-AU" sz="1000" dirty="0" smtClean="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0131" y="403126"/>
            <a:ext cx="1076325" cy="100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AU" dirty="0" smtClean="0"/>
              <a:t>ADAN Managers Forum</a:t>
            </a:r>
            <a:endParaRPr lang="en-AU" sz="2400" dirty="0" smtClean="0"/>
          </a:p>
        </p:txBody>
      </p:sp>
      <p:sp>
        <p:nvSpPr>
          <p:cNvPr id="14339" name="Content Placeholder 2"/>
          <p:cNvSpPr>
            <a:spLocks noGrp="1"/>
          </p:cNvSpPr>
          <p:nvPr>
            <p:ph idx="1"/>
          </p:nvPr>
        </p:nvSpPr>
        <p:spPr>
          <a:xfrm>
            <a:off x="251520" y="1340768"/>
            <a:ext cx="8686800" cy="5303838"/>
          </a:xfrm>
        </p:spPr>
        <p:txBody>
          <a:bodyPr>
            <a:normAutofit/>
          </a:bodyPr>
          <a:lstStyle/>
          <a:p>
            <a:pPr marL="0" indent="0">
              <a:buNone/>
            </a:pPr>
            <a:endParaRPr lang="en-AU" sz="1100" dirty="0" smtClean="0"/>
          </a:p>
          <a:p>
            <a:pPr>
              <a:buFont typeface="Wingdings" pitchFamily="2" charset="2"/>
              <a:buNone/>
            </a:pPr>
            <a:endParaRPr lang="en-AU" sz="800" dirty="0" smtClean="0"/>
          </a:p>
          <a:p>
            <a:r>
              <a:rPr lang="en-AU" dirty="0" smtClean="0"/>
              <a:t>2012 Managers Forum – bi-annual event</a:t>
            </a:r>
          </a:p>
          <a:p>
            <a:pPr lvl="1"/>
            <a:r>
              <a:rPr lang="en-AU" dirty="0" smtClean="0"/>
              <a:t>Approximately 45 attendees in 2010.</a:t>
            </a:r>
          </a:p>
          <a:p>
            <a:pPr lvl="1"/>
            <a:r>
              <a:rPr lang="en-AU" dirty="0" smtClean="0"/>
              <a:t>Focus on strategic development and direction for managers within the Aboriginal D&amp;A Sector.</a:t>
            </a:r>
          </a:p>
          <a:p>
            <a:r>
              <a:rPr lang="en-AU" dirty="0"/>
              <a:t>Target Group– CEO’s, Senior Managers &amp; line Managers of Aboriginal drug and alcohol workers.</a:t>
            </a:r>
          </a:p>
          <a:p>
            <a:endParaRPr lang="en-AU" dirty="0" smtClean="0"/>
          </a:p>
        </p:txBody>
      </p:sp>
    </p:spTree>
    <p:extLst>
      <p:ext uri="{BB962C8B-B14F-4D97-AF65-F5344CB8AC3E}">
        <p14:creationId xmlns:p14="http://schemas.microsoft.com/office/powerpoint/2010/main" val="1950748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AHMRC\ADAN\ADAN Managers Froum 2010\Pictures\PB260652.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219406" y="3356992"/>
            <a:ext cx="3745082" cy="2808312"/>
          </a:xfrm>
          <a:prstGeom prst="rect">
            <a:avLst/>
          </a:prstGeom>
          <a:ln>
            <a:noFill/>
          </a:ln>
          <a:effectLst>
            <a:softEdge rad="112500"/>
          </a:effectLst>
        </p:spPr>
      </p:pic>
      <p:pic>
        <p:nvPicPr>
          <p:cNvPr id="15363" name="Picture 8" descr="S:\AHMRC\ADAN\ADAN Managers Froum 2010\Pictures\PB2405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901" y="2708920"/>
            <a:ext cx="4537135" cy="3402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descr="S:\AHMRC\ADAN\ADAN Managers Froum 2010\Pictures\PB24059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67278" y="620688"/>
            <a:ext cx="4509834" cy="33839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bwMode="auto">
          <a:xfrm>
            <a:off x="250854" y="908720"/>
            <a:ext cx="8667750" cy="4834335"/>
          </a:xfrm>
          <a:prstGeom prst="rect">
            <a:avLst/>
          </a:prstGeom>
          <a:noFill/>
          <a:ln w="9525">
            <a:noFill/>
            <a:miter lim="800000"/>
            <a:headEnd/>
            <a:tailEnd/>
          </a:ln>
        </p:spPr>
        <p:txBody>
          <a:bodyPr/>
          <a:lstStyle/>
          <a:p>
            <a:pPr marL="927100" lvl="1" indent="-469900" eaLnBrk="0" hangingPunct="0">
              <a:spcBef>
                <a:spcPct val="20000"/>
              </a:spcBef>
              <a:buClr>
                <a:schemeClr val="accent2"/>
              </a:buClr>
              <a:buFont typeface="Wingdings" pitchFamily="2" charset="2"/>
              <a:buChar char="o"/>
              <a:defRPr/>
            </a:pPr>
            <a:endParaRPr lang="en-AU" sz="3000" kern="0" dirty="0">
              <a:latin typeface="+mn-lt"/>
              <a:cs typeface="+mn-cs"/>
            </a:endParaRPr>
          </a:p>
        </p:txBody>
      </p:sp>
      <p:pic>
        <p:nvPicPr>
          <p:cNvPr id="7" name="Picture 2" descr="S:\AHMRC\ADAN\ADAN Managers Froum 2010\Pictures\PB24061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854" y="548680"/>
            <a:ext cx="4445192" cy="32763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8474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09736" y="692696"/>
            <a:ext cx="8686800" cy="838200"/>
          </a:xfrm>
        </p:spPr>
        <p:txBody>
          <a:bodyPr>
            <a:normAutofit fontScale="90000"/>
          </a:bodyPr>
          <a:lstStyle/>
          <a:p>
            <a:pPr eaLnBrk="1" hangingPunct="1"/>
            <a:r>
              <a:rPr lang="en-AU" dirty="0" smtClean="0"/>
              <a:t>NSW aboriginal residential healing &amp; drug &amp; alcohol network</a:t>
            </a:r>
          </a:p>
        </p:txBody>
      </p:sp>
      <p:sp>
        <p:nvSpPr>
          <p:cNvPr id="10" name="Content Placeholder 2"/>
          <p:cNvSpPr txBox="1">
            <a:spLocks/>
          </p:cNvSpPr>
          <p:nvPr/>
        </p:nvSpPr>
        <p:spPr bwMode="auto">
          <a:xfrm>
            <a:off x="34925" y="1268413"/>
            <a:ext cx="8001000" cy="4462462"/>
          </a:xfrm>
          <a:prstGeom prst="rect">
            <a:avLst/>
          </a:prstGeom>
          <a:noFill/>
          <a:ln w="9525">
            <a:noFill/>
            <a:miter lim="800000"/>
            <a:headEnd/>
            <a:tailEnd/>
          </a:ln>
        </p:spPr>
        <p:txBody>
          <a:bodyPr/>
          <a:lstStyle/>
          <a:p>
            <a:pPr marL="469900" indent="-469900" eaLnBrk="0" hangingPunct="0">
              <a:spcBef>
                <a:spcPct val="20000"/>
              </a:spcBef>
              <a:buClr>
                <a:srgbClr val="A5644E"/>
              </a:buClr>
              <a:defRPr/>
            </a:pPr>
            <a:endParaRPr lang="en-AU" sz="3000" kern="0" dirty="0">
              <a:solidFill>
                <a:prstClr val="black"/>
              </a:solidFill>
            </a:endParaRPr>
          </a:p>
        </p:txBody>
      </p:sp>
      <p:sp>
        <p:nvSpPr>
          <p:cNvPr id="6" name="Title 1"/>
          <p:cNvSpPr>
            <a:spLocks noGrp="1"/>
          </p:cNvSpPr>
          <p:nvPr>
            <p:ph idx="1"/>
          </p:nvPr>
        </p:nvSpPr>
        <p:spPr>
          <a:xfrm>
            <a:off x="304800" y="2060848"/>
            <a:ext cx="8686800" cy="4525963"/>
          </a:xfrm>
        </p:spPr>
        <p:txBody>
          <a:bodyPr>
            <a:normAutofit fontScale="97500"/>
          </a:bodyPr>
          <a:lstStyle/>
          <a:p>
            <a:pPr eaLnBrk="1" hangingPunct="1"/>
            <a:r>
              <a:rPr lang="en-AU" dirty="0" smtClean="0"/>
              <a:t>Membership </a:t>
            </a:r>
          </a:p>
          <a:p>
            <a:pPr lvl="1"/>
            <a:r>
              <a:rPr lang="en-AU" dirty="0" smtClean="0"/>
              <a:t>All current Aboriginal residential rehabilitation services in NSW</a:t>
            </a:r>
          </a:p>
          <a:p>
            <a:pPr eaLnBrk="1" hangingPunct="1"/>
            <a:r>
              <a:rPr lang="en-AU" dirty="0" smtClean="0"/>
              <a:t>Meets quarterly</a:t>
            </a:r>
          </a:p>
          <a:p>
            <a:pPr eaLnBrk="1" hangingPunct="1"/>
            <a:r>
              <a:rPr lang="en-AU" dirty="0" smtClean="0"/>
              <a:t>Established to provide a united voice for these culturally specific services who can be marginalised, undervalued and underfunded.</a:t>
            </a:r>
          </a:p>
          <a:p>
            <a:pPr marL="0" indent="0" eaLnBrk="1" hangingPunct="1">
              <a:buNone/>
            </a:pPr>
            <a:endParaRPr lang="en-AU" dirty="0" smtClean="0"/>
          </a:p>
          <a:p>
            <a:pPr eaLnBrk="1" hangingPunct="1"/>
            <a:endParaRPr lang="en-AU" dirty="0" smtClean="0"/>
          </a:p>
          <a:p>
            <a:pPr eaLnBrk="1" hangingPunct="1"/>
            <a:endParaRPr lang="en-AU" dirty="0" smtClean="0"/>
          </a:p>
          <a:p>
            <a:pPr eaLnBrk="1" hangingPunct="1"/>
            <a:endParaRPr lang="en-AU" dirty="0" smtClean="0"/>
          </a:p>
        </p:txBody>
      </p:sp>
      <p:sp>
        <p:nvSpPr>
          <p:cNvPr id="7" name="Title 1"/>
          <p:cNvSpPr txBox="1">
            <a:spLocks/>
          </p:cNvSpPr>
          <p:nvPr/>
        </p:nvSpPr>
        <p:spPr>
          <a:xfrm>
            <a:off x="6151239" y="1150640"/>
            <a:ext cx="3173289" cy="838200"/>
          </a:xfrm>
          <a:prstGeom prst="rect">
            <a:avLst/>
          </a:prstGeom>
        </p:spPr>
        <p:txBody>
          <a:bodyPr vert="horz" anchor="ctr">
            <a:normAutofit fontScale="975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AU" sz="4500" dirty="0" smtClean="0">
                <a:solidFill>
                  <a:srgbClr val="4E3B30"/>
                </a:solidFill>
              </a:rPr>
              <a:t>NARHDAN</a:t>
            </a:r>
          </a:p>
        </p:txBody>
      </p:sp>
    </p:spTree>
    <p:extLst>
      <p:ext uri="{BB962C8B-B14F-4D97-AF65-F5344CB8AC3E}">
        <p14:creationId xmlns:p14="http://schemas.microsoft.com/office/powerpoint/2010/main" val="32251038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Current business</a:t>
            </a:r>
            <a:endParaRPr lang="en-AU" dirty="0"/>
          </a:p>
        </p:txBody>
      </p:sp>
      <p:sp>
        <p:nvSpPr>
          <p:cNvPr id="3" name="Content Placeholder 2"/>
          <p:cNvSpPr>
            <a:spLocks noGrp="1"/>
          </p:cNvSpPr>
          <p:nvPr>
            <p:ph idx="1"/>
          </p:nvPr>
        </p:nvSpPr>
        <p:spPr>
          <a:xfrm>
            <a:off x="304800" y="1412776"/>
            <a:ext cx="8686800" cy="5328592"/>
          </a:xfrm>
        </p:spPr>
        <p:txBody>
          <a:bodyPr>
            <a:normAutofit/>
          </a:bodyPr>
          <a:lstStyle/>
          <a:p>
            <a:r>
              <a:rPr lang="en-AU" dirty="0" smtClean="0"/>
              <a:t>A forum for advice, advocacy and consultation</a:t>
            </a:r>
          </a:p>
          <a:p>
            <a:endParaRPr lang="en-AU" sz="1000" dirty="0" smtClean="0"/>
          </a:p>
          <a:p>
            <a:endParaRPr lang="en-AU" sz="1000" dirty="0" smtClean="0"/>
          </a:p>
          <a:p>
            <a:r>
              <a:rPr lang="en-AU" dirty="0" smtClean="0"/>
              <a:t>Development of a Best Practice Framework &amp; Model of Care</a:t>
            </a:r>
          </a:p>
          <a:p>
            <a:pPr lvl="1"/>
            <a:r>
              <a:rPr lang="en-AU" dirty="0" smtClean="0"/>
              <a:t>Specific for NSW</a:t>
            </a:r>
          </a:p>
          <a:p>
            <a:pPr lvl="1"/>
            <a:r>
              <a:rPr lang="en-AU" dirty="0" smtClean="0"/>
              <a:t>Culturally specific and relevant</a:t>
            </a:r>
          </a:p>
          <a:p>
            <a:pPr lvl="1"/>
            <a:r>
              <a:rPr lang="en-AU" dirty="0" smtClean="0"/>
              <a:t>Based on Aboriginal specific best practice principals</a:t>
            </a:r>
          </a:p>
          <a:p>
            <a:pPr lvl="1"/>
            <a:r>
              <a:rPr lang="en-AU" dirty="0" smtClean="0"/>
              <a:t>Linked to state and national policy</a:t>
            </a:r>
            <a:r>
              <a:rPr lang="en-AU" dirty="0"/>
              <a:t> </a:t>
            </a:r>
            <a:r>
              <a:rPr lang="en-AU" dirty="0" smtClean="0"/>
              <a:t>and research</a:t>
            </a:r>
          </a:p>
          <a:p>
            <a:pPr lvl="1"/>
            <a:r>
              <a:rPr lang="en-AU" dirty="0" smtClean="0"/>
              <a:t>Enabler for other jurisdictions</a:t>
            </a:r>
          </a:p>
          <a:p>
            <a:pPr lvl="1"/>
            <a:endParaRPr lang="en-AU" dirty="0" smtClean="0"/>
          </a:p>
        </p:txBody>
      </p:sp>
    </p:spTree>
    <p:extLst>
      <p:ext uri="{BB962C8B-B14F-4D97-AF65-F5344CB8AC3E}">
        <p14:creationId xmlns:p14="http://schemas.microsoft.com/office/powerpoint/2010/main" val="17062840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HMRC\AppData\Local\Microsoft\Windows\Temporary Internet Files\Content.IE5\58AUN06H\NARHDAN 2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908720"/>
            <a:ext cx="9252520" cy="4942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64146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688" y="457200"/>
            <a:ext cx="8686800" cy="838200"/>
          </a:xfrm>
        </p:spPr>
        <p:txBody>
          <a:bodyPr>
            <a:normAutofit fontScale="90000"/>
          </a:bodyPr>
          <a:lstStyle/>
          <a:p>
            <a:r>
              <a:rPr lang="en-AU" dirty="0" smtClean="0"/>
              <a:t>The aboriginal drug &amp; alcohol network</a:t>
            </a:r>
            <a:endParaRPr lang="en-AU" dirty="0"/>
          </a:p>
        </p:txBody>
      </p:sp>
      <p:sp>
        <p:nvSpPr>
          <p:cNvPr id="3" name="Content Placeholder 2"/>
          <p:cNvSpPr>
            <a:spLocks noGrp="1"/>
          </p:cNvSpPr>
          <p:nvPr>
            <p:ph idx="1"/>
          </p:nvPr>
        </p:nvSpPr>
        <p:spPr>
          <a:xfrm>
            <a:off x="304800" y="1124744"/>
            <a:ext cx="8686800" cy="5544616"/>
          </a:xfrm>
        </p:spPr>
        <p:txBody>
          <a:bodyPr>
            <a:normAutofit fontScale="92500" lnSpcReduction="10000"/>
          </a:bodyPr>
          <a:lstStyle/>
          <a:p>
            <a:pPr marL="0" indent="0">
              <a:buNone/>
            </a:pPr>
            <a:endParaRPr lang="en-AU" dirty="0" smtClean="0"/>
          </a:p>
          <a:p>
            <a:pPr marL="0" indent="0">
              <a:buNone/>
            </a:pPr>
            <a:r>
              <a:rPr lang="en-AU" dirty="0" smtClean="0"/>
              <a:t>WHO IS ADAN?</a:t>
            </a:r>
            <a:endParaRPr lang="en-AU" dirty="0"/>
          </a:p>
          <a:p>
            <a:r>
              <a:rPr lang="en-AU" dirty="0"/>
              <a:t>NSW Aboriginal alcohol &amp; other drug (AOD) workers from:</a:t>
            </a:r>
          </a:p>
          <a:p>
            <a:pPr lvl="2"/>
            <a:r>
              <a:rPr lang="en-AU" dirty="0"/>
              <a:t>ACCHS’s (AMS’s)</a:t>
            </a:r>
          </a:p>
          <a:p>
            <a:pPr lvl="2"/>
            <a:r>
              <a:rPr lang="en-AU" dirty="0"/>
              <a:t>LHD’s (Area Health)</a:t>
            </a:r>
          </a:p>
          <a:p>
            <a:pPr lvl="2"/>
            <a:r>
              <a:rPr lang="en-AU" dirty="0"/>
              <a:t>NGO’s (Aboriginal &amp; Mainstream)</a:t>
            </a:r>
          </a:p>
          <a:p>
            <a:endParaRPr lang="en-AU" dirty="0" smtClean="0"/>
          </a:p>
          <a:p>
            <a:r>
              <a:rPr lang="en-AU" dirty="0" smtClean="0"/>
              <a:t>Project of the Aboriginal Health &amp; Medical Research Council (AH&amp;MRC) funded by the NSW Ministry of Health. </a:t>
            </a:r>
          </a:p>
          <a:p>
            <a:r>
              <a:rPr lang="en-AU" sz="2200" dirty="0" smtClean="0"/>
              <a:t> </a:t>
            </a:r>
          </a:p>
        </p:txBody>
      </p:sp>
      <p:sp>
        <p:nvSpPr>
          <p:cNvPr id="5" name="Title 1"/>
          <p:cNvSpPr txBox="1">
            <a:spLocks/>
          </p:cNvSpPr>
          <p:nvPr/>
        </p:nvSpPr>
        <p:spPr>
          <a:xfrm>
            <a:off x="6948264" y="862608"/>
            <a:ext cx="2808312" cy="1126232"/>
          </a:xfrm>
          <a:prstGeom prst="rect">
            <a:avLst/>
          </a:prstGeom>
        </p:spPr>
        <p:txBody>
          <a:bodyPr vert="horz" anchor="ctr">
            <a:normAutofit fontScale="97500"/>
          </a:bodyPr>
          <a:lst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a:lstStyle>
          <a:p>
            <a:r>
              <a:rPr lang="en-AU" sz="5000" dirty="0" err="1" smtClean="0"/>
              <a:t>ADAn</a:t>
            </a:r>
            <a:endParaRPr lang="en-AU" sz="5000" dirty="0"/>
          </a:p>
        </p:txBody>
      </p:sp>
    </p:spTree>
    <p:extLst>
      <p:ext uri="{BB962C8B-B14F-4D97-AF65-F5344CB8AC3E}">
        <p14:creationId xmlns:p14="http://schemas.microsoft.com/office/powerpoint/2010/main" val="27379740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18592"/>
            <a:ext cx="8686800" cy="838200"/>
          </a:xfrm>
        </p:spPr>
        <p:txBody>
          <a:bodyPr>
            <a:normAutofit fontScale="90000"/>
          </a:bodyPr>
          <a:lstStyle/>
          <a:p>
            <a:r>
              <a:rPr lang="en-AU" dirty="0" smtClean="0"/>
              <a:t>National indigenous drug &amp; alcohol committee (NIDAC)</a:t>
            </a:r>
            <a:endParaRPr lang="en-AU" dirty="0"/>
          </a:p>
        </p:txBody>
      </p:sp>
      <p:sp>
        <p:nvSpPr>
          <p:cNvPr id="3" name="Content Placeholder 2"/>
          <p:cNvSpPr>
            <a:spLocks noGrp="1"/>
          </p:cNvSpPr>
          <p:nvPr>
            <p:ph idx="1"/>
          </p:nvPr>
        </p:nvSpPr>
        <p:spPr>
          <a:xfrm>
            <a:off x="304800" y="1783357"/>
            <a:ext cx="8686800" cy="4525963"/>
          </a:xfrm>
        </p:spPr>
        <p:txBody>
          <a:bodyPr/>
          <a:lstStyle/>
          <a:p>
            <a:endParaRPr lang="en-AU" b="1" dirty="0" smtClean="0"/>
          </a:p>
          <a:p>
            <a:r>
              <a:rPr lang="en-AU" b="1" dirty="0" smtClean="0"/>
              <a:t>NIDAC: The Leading Voice in Indigenous Drug and Alcohol Policy Advice</a:t>
            </a:r>
            <a:br>
              <a:rPr lang="en-AU" b="1" dirty="0" smtClean="0"/>
            </a:br>
            <a:r>
              <a:rPr lang="en-AU" dirty="0" smtClean="0"/>
              <a:t/>
            </a:r>
            <a:br>
              <a:rPr lang="en-AU" dirty="0" smtClean="0"/>
            </a:br>
            <a:r>
              <a:rPr lang="en-AU" dirty="0" smtClean="0"/>
              <a:t>NIDAC provides advice to government, based on its collective expertise and knowledge from those working in the field, health professionals and other relevant experts.</a:t>
            </a:r>
            <a:endParaRPr lang="en-AU" dirty="0"/>
          </a:p>
        </p:txBody>
      </p:sp>
      <p:pic>
        <p:nvPicPr>
          <p:cNvPr id="4098" name="Picture 2" descr="C:\Users\AHMRC\Pictures\NIDAC 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3519" y="1124744"/>
            <a:ext cx="1916833"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3729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activities</a:t>
            </a:r>
            <a:endParaRPr lang="en-AU" dirty="0"/>
          </a:p>
        </p:txBody>
      </p:sp>
      <p:sp>
        <p:nvSpPr>
          <p:cNvPr id="3" name="Content Placeholder 2"/>
          <p:cNvSpPr>
            <a:spLocks noGrp="1"/>
          </p:cNvSpPr>
          <p:nvPr>
            <p:ph idx="1"/>
          </p:nvPr>
        </p:nvSpPr>
        <p:spPr/>
        <p:txBody>
          <a:bodyPr>
            <a:normAutofit lnSpcReduction="10000"/>
          </a:bodyPr>
          <a:lstStyle/>
          <a:p>
            <a:r>
              <a:rPr lang="en-AU" dirty="0" smtClean="0"/>
              <a:t>National Conference – held biannually</a:t>
            </a:r>
          </a:p>
          <a:p>
            <a:pPr lvl="1"/>
            <a:r>
              <a:rPr lang="en-AU" dirty="0" smtClean="0"/>
              <a:t>Melbourne 2014 June 4-6</a:t>
            </a:r>
          </a:p>
          <a:p>
            <a:r>
              <a:rPr lang="en-AU" dirty="0" smtClean="0"/>
              <a:t>Members Meetings</a:t>
            </a:r>
          </a:p>
          <a:p>
            <a:pPr lvl="1"/>
            <a:r>
              <a:rPr lang="en-AU" dirty="0" smtClean="0"/>
              <a:t>Rotated nationally each quarter</a:t>
            </a:r>
          </a:p>
          <a:p>
            <a:r>
              <a:rPr lang="en-AU" dirty="0" smtClean="0"/>
              <a:t>Consultations</a:t>
            </a:r>
          </a:p>
          <a:p>
            <a:pPr lvl="1"/>
            <a:r>
              <a:rPr lang="en-AU" dirty="0" smtClean="0"/>
              <a:t>Online</a:t>
            </a:r>
          </a:p>
          <a:p>
            <a:pPr lvl="1"/>
            <a:r>
              <a:rPr lang="en-AU" dirty="0" smtClean="0"/>
              <a:t>Face-to-face – Rotated nationally each quarter</a:t>
            </a:r>
          </a:p>
          <a:p>
            <a:pPr lvl="1"/>
            <a:r>
              <a:rPr lang="en-AU" dirty="0" smtClean="0"/>
              <a:t>Linking into existing forums, workshops &amp; meetings such as ADAN &amp; NARHDAN</a:t>
            </a:r>
          </a:p>
          <a:p>
            <a:pPr lvl="1"/>
            <a:endParaRPr lang="en-A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NIDAC 2012 Conference</a:t>
            </a:r>
            <a:endParaRPr lang="en-AU" dirty="0"/>
          </a:p>
        </p:txBody>
      </p:sp>
      <p:sp>
        <p:nvSpPr>
          <p:cNvPr id="3" name="Content Placeholder 2"/>
          <p:cNvSpPr>
            <a:spLocks noGrp="1"/>
          </p:cNvSpPr>
          <p:nvPr>
            <p:ph idx="1"/>
          </p:nvPr>
        </p:nvSpPr>
        <p:spPr/>
        <p:txBody>
          <a:bodyPr>
            <a:normAutofit/>
          </a:bodyPr>
          <a:lstStyle/>
          <a:p>
            <a:r>
              <a:rPr lang="en-AU" dirty="0" smtClean="0"/>
              <a:t>Approximately 30 ADAN members, including 8 ADAN Leadership Group members attended</a:t>
            </a:r>
          </a:p>
          <a:p>
            <a:pPr>
              <a:buNone/>
            </a:pPr>
            <a:endParaRPr lang="en-AU" sz="1000" dirty="0" smtClean="0"/>
          </a:p>
          <a:p>
            <a:r>
              <a:rPr lang="en-AU" dirty="0" smtClean="0"/>
              <a:t>2 ADAN specific Presentations</a:t>
            </a:r>
          </a:p>
          <a:p>
            <a:pPr>
              <a:buNone/>
            </a:pPr>
            <a:endParaRPr lang="en-AU" sz="1000" dirty="0" smtClean="0"/>
          </a:p>
          <a:p>
            <a:r>
              <a:rPr lang="en-AU" dirty="0" smtClean="0"/>
              <a:t>2 ADAN members received awards</a:t>
            </a:r>
          </a:p>
          <a:p>
            <a:pPr lvl="1"/>
            <a:r>
              <a:rPr lang="en-AU" b="1" i="1" dirty="0" smtClean="0"/>
              <a:t>Award for Excellence, Female Worker: Ms Gabrielle Sledge </a:t>
            </a:r>
            <a:endParaRPr lang="en-AU" dirty="0" smtClean="0"/>
          </a:p>
          <a:p>
            <a:pPr lvl="1"/>
            <a:r>
              <a:rPr lang="en-AU" b="1" i="1" dirty="0" smtClean="0"/>
              <a:t>Honour Roll: Mr Steve Ella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Sector resources</a:t>
            </a:r>
            <a:endParaRPr lang="en-AU" dirty="0"/>
          </a:p>
        </p:txBody>
      </p:sp>
      <p:sp>
        <p:nvSpPr>
          <p:cNvPr id="3" name="Content Placeholder 2"/>
          <p:cNvSpPr>
            <a:spLocks noGrp="1"/>
          </p:cNvSpPr>
          <p:nvPr>
            <p:ph idx="1"/>
          </p:nvPr>
        </p:nvSpPr>
        <p:spPr/>
        <p:txBody>
          <a:bodyPr>
            <a:normAutofit/>
          </a:bodyPr>
          <a:lstStyle/>
          <a:p>
            <a:r>
              <a:rPr lang="en-AU" dirty="0" smtClean="0"/>
              <a:t>The Handbook for Aboriginal Drug &amp; Alcohol Work. </a:t>
            </a:r>
          </a:p>
          <a:p>
            <a:pPr lvl="1"/>
            <a:r>
              <a:rPr lang="en-AU" dirty="0" smtClean="0"/>
              <a:t>Authors and editors included Kylie Lee, Brad </a:t>
            </a:r>
            <a:r>
              <a:rPr lang="en-AU" dirty="0" err="1" smtClean="0"/>
              <a:t>Freeburn</a:t>
            </a:r>
            <a:r>
              <a:rPr lang="en-AU" dirty="0" smtClean="0"/>
              <a:t>, Steve Ella, Warren Miller, Jimmy Perry, Kate </a:t>
            </a:r>
            <a:r>
              <a:rPr lang="en-AU" dirty="0" err="1" smtClean="0"/>
              <a:t>Conigrave</a:t>
            </a:r>
            <a:r>
              <a:rPr lang="en-AU" dirty="0" smtClean="0"/>
              <a:t> and contributing authors.</a:t>
            </a:r>
          </a:p>
          <a:p>
            <a:pPr lvl="1"/>
            <a:r>
              <a:rPr lang="en-AU" dirty="0" smtClean="0"/>
              <a:t>Handbook available online &amp; can be purchased.</a:t>
            </a:r>
            <a:br>
              <a:rPr lang="en-AU" dirty="0" smtClean="0"/>
            </a:br>
            <a:r>
              <a:rPr lang="en-AU" dirty="0" smtClean="0">
                <a:hlinkClick r:id="rId2"/>
              </a:rPr>
              <a:t>http://sydney.edu.au/medicine/addiction/indigenous/</a:t>
            </a:r>
            <a:endParaRPr lang="en-AU"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descr="data:image/jpeg;base64,/9j/4AAQSkZJRgABAQAAAQABAAD/2wCEAAkGBxQSEhUUExQUFBQUFBQVFxcVFRQUFBQUFRYWFxQVFBYYHCggGBolHBQVIzEhJSkrLi4vFx8zODMsNygtLisBCgoKDg0OGxAQGiwkHyQsLSwsLCwsLCwsLCwsLC4sLCwsLCwvLCwsLCwsLC8sLCwsLCwsLCwwLC0sLCwsLCwsLP/AABEIAIABiwMBEQACEQEDEQH/xAAcAAABBQEBAQAAAAAAAAAAAAADAAECBAUGBwj/xABGEAACAQMDAQQHBAYIBAcBAAABAgMABBEFEiExBhNBUQciMmFxgZEUQqGxIzNSdJLBNDVUcoKisvAkJmKTFyVjc7PR0hX/xAAbAQADAQEBAQEAAAAAAAAAAAAAAQIDBAUGB//EAEERAAIBAgQDBQYDBwEHBQAAAAABAgMRBBIhMQVBURMiMmFxgZGxwdHwFDOhBiM0NXKC4UIVQ1JTc5LCFiQlYqL/2gAMAwEAAhEDEQA/APTq/HT1RYpgRY0wEKAFSAVACoAY0wFmiwEhSAfFACNAEGFNCJAUhjmgB8UgFQAs0ANTAYUAPSAVAApkyKuLsxFfbWlxE6kYWNqloAtQMVAEWkAqkmwAsxPSqSS3ESjTHXmhvoARRUsYznihbgSVs0mrASpAKgBqAGNMCDimhEKoCi5/SfSt14CeZcHSsWUPmkAs0APQAz9DQtwK9ivWtarEg03sms4+IZlqMnyx/Kut7Eg8VQjoq800FTAh40wHpAKgBUAI0AMKbARoQDikAloYCoAYnNMCUdJgJqEA9AEc0wFuosAjSAZabAkKQD0gFQBB46pSEQAqgIu4HjQk2BFboA45NN03uFw+CajQYglFwHpAKgBUAIimBFOKb1EFFQMVACoAY0wI0AQPWqEU5VG/PkB+dbRfdEWBWYxUAKkA4oAeToaFuBXsfGtKokWJOh+FZrcZkA9fhXZ0JIDNPQR0ANeeaEWNNICS0mA5FADYoAWKAGoAVAD0AKgBs0wIueOKa31EOPzpDMGbVe6vpEfvmT7NbsqxxTTKrGS4DMVjVtpIC8nGdvurvjh+0wkZRyp5patxjyj1av8AImUrNe35BNF1AulxIFlkxcuERgUcKAmF2y7dg5J5x51OJoqMqcLpd1Xe65843uTF3cvvkgkvaBViuHdHU2yd46ZRmK7SylCrEHO1vEcipjgpSnCMWmpuyeu97a315jzrXyV/Zr9A9rqu6TunjeJjGZF3lCGQEBuVY4ILLkHzqJ4e0M8ZJq9na+j5bpb2GpXexky600stmUSVIpZmIcldssYglK5CtkA4VgCPCuuOFVOFVSacopaa3TzLy5bOxE5O6t1+TFpmtMgfvElKfbJYe9JUqpabZGuC27bllXIGBnyBor4VSayNXyJ29I3fK1935jzWb9S/ea4sZlOx2jgx30i7dsfqhzwTubCsCcA4z58Vz08JKajqk5eFa6629Fd6K43K3sDXerbHaNY5JWRFkfZsARGLBfaI3MdjcDy94zFPDZoKUpKKbsr31atfbZarVjza2RQu9aRLiKQyHuGspZABnDs0tsItqfec78AdfWx410U8LKVGUMvfU0vTSV9eS0u+WhDks0Xys/8AxN62kLKpZShIBKkglSfAkcZ+FcE0oyaTuuvU0TujntJ1VlSeWUSE/aHiVQ4fJEpjjjjTO1T0yeM9Sa9Cvh05Qp02vCm3a3K7be7+0iL2cm/vYuXGuKkc7vG6vboHeP1WYowJVkKkhs7WA56qaxhhHKcIxkmpuyetr87+lxudr35K/wB+4tWrl8l4mjIxjcUOQec+qxx86ymlDSMk/S/zSGteRY2gVndsZJXpNAENSMagB6AFQA9IBmFNAOKAFSAVMBiaAG60AImgCtcxg/GtYSEycfT5VL3AcLRcBUASApARk6H4U1uBX088GtKq1Eg8o4PwqI7jMlehrrZJHdTsI3ia4DQbFFwHpAOKAHpAKgCOaYD4oAVACoAFIhbpxVJpCJr5Gk/IZOkBSjsCLl593DwxRbcdO7eVs59/e/hWzrXoKlbZt39Ul8hcyjcaIWjmXeP0twJxlSVwCh7uRcjcp2c8jrW8MWozhK20cu+vPVdHroS43v52+C+hUbs0THdruiQ3cSxgRRbEj2rIu7bu9b2/d0rZY9Z6UrN5HfV3b1T6abEdlrJ9Vb4/U1ZbDdcJNnhIZYiuOT3jRnOfDHdn61yRrWpOnbdp39E/qaW28jNtNBkQ2ymVDFaMdiiMh2URvGgdtxGQrDkDnFdNTGQl2jyvNPfXS903ZW5tEuD08nf4/UQ0GQho2lUwtc/aCO7Ik4lEwjDbsY3KuTjPX5P8ZC6movMo5d9PDlva3TzDK9ddw1/obSd+iyBYrr9aChLjKLG/dtuAGVUdQcHJ91Z0sXGGSTjeUNtdN7q6tyfRobi7tp2uHu9Mk715IZFTvY0jcOhcAIX2umGGGxIRzkcD5xTrwyKFSLdm2rO29rp6PTT4hls7rpb795Um7LxM0IYBo4bV7dVOd3rd2A4YHhgsZGevrZ4rWPEKkVPLpKUlJv0vpbpdi7NaX5X/AFsa1hG6Rqsj946jBfG0vjgMR5kYzjxzXJVlCU3KCsny6FRTSsURoX6Jk34Y3DXCNtztbve8UMufWHgeRnnpW/4v94pW0y5WvK1n9UJxvfz/AMfQhcaG0iXO91725jSIsqEIiR79gCliTzI5Jz41UMXGEqeVPLBt6vVt2vy8lyJlByTu91b4/U2mFcSNQTVSEMBQBJGxQ1cAlQMY0wJAUgHpAKgCCnmqAnUgI0wINTQDZpgMTQIrXcuK1pxuJh16D4Vmxj5pAPmgB8UgISjg1UdwAWfiK0qCQdv9/Ss0Mx9vWuy5Alj99FwNpTzXEWTqRjigB6AFSAVAA/vVfIRR1zXoLNUa4fYJHEa8M2WPPgOBx16VvhcHWxLapK9ld+gpyUVdmjXMUc1rPbyxtJWhnmKyJjI7uVsbgGHKqQeCK9PD8HxeIpqpSjeL819SJ1IxdmH0LtnZXj93BOrPzhWDIxxydocDd8qzxXC8Xho56sLLro1+go1YSdkzZu5kjRndlRUBLMxCqoHiSa46cZTkoxV2+SLOY0/0g2EsndC5TdnALBlQnwAdgB+NenV4LjKcM7pu3sb925n20L2udRc3Cxo0jnCorOxwThVBJOByeBXlwg5yUI7t295qtTkP/FLTP7Q3/Zm//Nex/wCn8f8A8H/6j9THt4dTpdK1aG6j7yCRZEzjKnofJh1B9xrzK+Gq4eeSrFpmkZxlsBstahlmmgRiZYNveLtYbd3TkjB+VXUwtWnSjVku7LYMyzZeYLXe0ltZgG4mWPd0XlnYDqQqgkj31eFwOIxTtRi38PeEpKO4tB7SWt4CbeZZCvJXlXA8yrAHHvoxWBxGFf76LXw96FGpGWzD6prkNvJDHKxV7h9kQCs25sqMEgYX2h1rOhhKtaE5wV1FXeq2+0OUlFXY2va9BZRiS4fYjOEB2s3rEEgHaDjoeaeFwdbFTcKSu0r7pfEJSUVdl9XDAEEEEAgjkEHkEVztNOzGndXRR0bWobrvO5Yt3UhjfKsuHHUesBn4it8RhauHy9orZldeglJNtLkS1zWobOIzXD7IwQucFjlugAUEmlhsLVxNTs6SuxyaSuy9DKGUMpyrAMCPEEZBrCUXFtPdAmmrootrcIuRaFj35j70LtbGznndjHgeM1usJVdD8RbuXte/P03E5JNR5suSrWMWMitNgVdW1GO2ieaZtsaDLHBOMnAwByTkitaFCdeoqdNXbE3ZXJ6dfJNGkkZ3RyKGU8jKnkcHkVNajKlNwmrNaMIyUldELvW4Yp4rd2IlnDGNdrENtyT6wGB08aqnhKtSlKtFd2O+vUJSUbX5mjXMUUNZ1qC0TvLiVYlJwNx5Y+SgcsfhXRh8LWxEslKLbE2krso6D2ws7xttvOruATsIZHIHUhWAJ+Vb4rhmKwqzVYWXXde9ERqxk7JmpqF0kSGSR1RFGWZiAoHvJrlpU5VJKEFdvki2YOndv9PmkESXK7yQBuDoGJ4AVmABJ+Nd9bg2NpQzypu3lZ/ojNVoXtc3768WGN5ZDhI1LscE4VRknA5NcFKlKrNQhu3ZGoLTdQjuIkmiO6OQZU4K5HToeR0qq1GdGo6c1ZrcmMlJXRXtNahlnlt0YmWDaZF2sNu7BHrEYPXwrSphatOlGtJd2W3sDOs2XmNrmv29moa4lWMHO0HJZsddqjk/IU8Ng6+Jlloxb+C9uwSkoq7Myy7UWl4P+HmV2HJUgq+PPawBx766anD8RhX++hZdd170QqkZaJl/U9bhtViMzFe9cRphWbLnoPVBx8TWFDCVcRKXZq+VXfoVKSirs0q5ShwaAHzQAnPqmhbgAtMc4q6gkWMVmMz2gPy5roU0TYGYT5VWZAaqda5WUSqRjigB6QCoAVAEUXk02wPMe2WnHVdRktVJ7uytXY44H2mUfowf8n8Jr6jh1dcOwca73qTS/tW/z/QwqLPNQ9rOt9Hmrm6sIXbPeIvdSZ695F6pJ95AB+deRxfDLD4ucVs9V6PX/A6L7tnutDj5tctbTXbx7twiNBEqko8mW2xnGEU44Br2Y4TEYnhVKNBXak+aXXq0TUko1U30IavqVtqV/YjTsNLDL3ssqxtEFhUrkHcFLfTx99PD0MRgcJWeL0jJWUb3vJ+l7EVJRnZR3ua3pbPeGwtiT3dxeIsgBxuUMgwf48/KuTgHc7est4QbX6/Q1r+C3mjY7X9m7d7CaMRRqI4XaPaoGwopKlSOnSuPh+OrQxcJ5m7tX13uy+zjbLYz+zN80uh5ckt9jnXJ6kIjqOfHgCujG0o0+K2jtni/e0yMK7xXr8zK9Gmv2MWmwJPNbpIO93K5XeMyyEZB56EV1cZweMqY2cqUJNaWavbZGdGUVHVhfRoFe81Ca2UrZyOgj4KozjduKA9Byf4hU8ZzRw1CnWd6iTvzaXK5ULOq3HYP2P8A641X4w/kajiH8uw39w1+c/T6FbsbbpdatqU8yh2gkWKLcNwRQZFO0HgcRj6nzrTiM5Yfh+HpU3ZSTbtz2fzCylWd+SRdYaZLfwXNveQxzqdhSJkxcbuArKPHkjPw8hWKePp4SdCrSk4PW7v3bc0EnBtO+qIekf8Apuk/vR/OKnwf+FxX9H1HX8K9UQ9NcW+zhXpuuo1z5ZVxT/ZuWXEzl0g/ih1/y2P6PNSkt5X0q6P6SDmBj0lg6gA+OAcj3ZH3aOL0IV6ax9Hwy8S6S+/rzM6TcHkfsF6Jul/+/S0ce/3H/TRVLxz9fqD7cW41HULfTsnu40e4mwcEeqVj/Ej+Oq4ZP8Fg6mM5tqMfi/vyCr3nGHtf37zV9F2oM9n3Mn62zdrZx5d2cJ+HH+GuTjdFQxPax8NRKS9u4UW0nB8mUJz/AMxx/uJ/1PXRD+Sy/wCp9An+bH76nfV8+bkStO4jg/SMftM1npwJxPL3s2PCGLwPln1vmor3+D/uKVXGP/SrR/qf3+pjWeiiubJejSYxLcWLn17OZlXPUwud0Z/1fUUuMxVSUMVHapH9VuKn3ZSh7V6MH2n/AK60v+7P/paqwX8sxP8Ab8h1d4ev0PQq+eNzziSFbrtE6TKHS1tFaNW5UOe6O7b0P60/QeVfSKUsPwZSpuznOza3tr9DCpHNUin0v8To9e7IRXMsE6nuJoHDrJGoBYDnY/TI4/PzrzcLxOpQpzpPvRkrWfxRc6akjC9Jyd9c6bavnuprgs65wG2bcA+71j9a7+CvsqGIrx8UY6eV7k1/Cl1Ze7f6JA2nXA7qMdzE8kZVQpRoxkbSOnTGK5+FYutHGQeZ95pPXe5UoRytW5A47tpdALuSWawfJPUkIy5P0q3TjT4vljt2i+IsO7wXtKXYbthYw6fbRyXMaOkeGU7sg5PB4rbifDMXUxdScKbab0ZnRqRULNguwt9HNq+pSxMHjdYSrDocAA4+YNVxSlOlw/DwmrNOV0EZJ1m10+g+l2y3Ou3jTASC1jiWJWAKpuC5IB8fa/iNFecqHCqUabtnbbtzG+9Ws+S+gL0mWaQ3FhcxKEkNysTFQBvRscNjrxuH+Kr4LVnVo16E3eOW6vyYYhJJS5ph/Sp7Fh++w/kaz4H4q/8AQwxH5ft+p3+Oa+fNyNAEhQwBz+yfhVQ3BgdPPqn41dbcSLdYjM8sB5g5zmumzZI32tvMfSjs4hc1QK5Sx6QCFAD0gFQA9AFW/vVgiklc4WNGdvgoJP5VrSpSq1I047tpe8DyzsRbasY5Lu3+xj7ZI0rGfvTJwzAD1RgL1x8a+q4nU4apxw9XP+7Vu7a368+pyQzybmra/Iv9gGns9RubS57sNcj7WvdFu63kneE3c8gnj/orDiqo4nB08RRvaHcd97cr2+9So5o1O9/q+II39tFrt41y0SoYIgDLt27tsfTd44zVdjXqcKpKim3me3t6Dm0qqv0Adrr+0murAacYmuxcqS0AAxF94Oyjke7yDedacPo4mlh67xd1TyvSXXla/wB3sTWcWll3ubvpZtnCWl0qM62dyksgXkiPKktjyyg+tcHAZxcqtCTs6kWl66/U0rpuGnLUftP2/smspO5mWWSaNkjjUEybpBtAZeq4z40sFwbFLEx7SFoxd23tZefMfbwte5Z0bTXt9E7pxtdbOYsD1UsjsVPvGazxFeNfieeL0zxt7GkGGi4xX3zOe7D9lLa80ZQ8MQlkWYCbu170MJX2HfjdxgDr04r0eJ8Rr4biTcZPKsvdu7Wsr6bf5M6MIyhqjd9FmrmW2NtKNs9k3cSL09VSQjf5SCfNffXBxzDKnXVaGsKneXz+pVF2vB7oqdkB/wCb6t8YPyNa8Q/l2F/uBfnP0XyKWj38emarfJdHuo7xlmikYfo2wXLAt4cyEf4feK3xFGePwFGVDvOneMkt+XL2CcslW75r4FS5S0u9Us49Ohi227maeWCNUjAGCqllA3ez/m48cbQeJw2BqzxcneayxjJtvzdntv8AoRUUZuMY9b+42fSP/TdJ/ej+cVcXB/4bFf0fU1r+FeqH9MX9Gt/3yH8mpfs9+fP+h/Idf8tlv0jdn3mjS6tvVu7Q95GR1dBy0fv8wPiPGsuD42FKboVvy56PyfJ/fryCpDPHTfkY3oXvN9veSvhd1y0jeQygZvkOa7f2jpZa1KnHW0Ul77GeHeZyfUz+yiajcTXOoWgtAtzIyA3He7u7jOFC7BwMBR8Vrox7wNGlTwlfPeCv3bWu973+9RLNKbnH01LvZtrmy1dkvO5B1GPdmDd3Zljzj2uQcbs/3xWGMVDFcOUsPm/dO3etez9PZ7h96NROXPQNrOoxQdoEkmkWNPsWNznauSz4GTUYehUrcIcacW3n2XsHUaVWLf3udda9rLKRlRLqBnchVUOCWYnAAHnXjz4di4RcpU5JLd2NO1h1NyuE0PJLD7deajdX1l9m2xsbVDcGTGxMZMYQeOM5/wCuvr6v4TDYOlhcTmu++8tt31v96HK80qjceWg8T3lnq0E959nAvAbdjBv2bgB3ZbePazsHwzSksNieHzpYfN+77yzWv52ty3FLPGSnL0NDtrdpDq+mySsqIqzEsxwo4I5PxIrn4bTlV4fiIQV23HRF1tHH1+h1kPbOxYhRdwZJAADjJJ4AFeTLheMirulL3Gnaw6nKavcrp+uG6nytvdW4i73BKJIuzhsdP1Q/i+Neth6csbwvsKWs4Svbm1rt7yKsss4ye23xNPU+3yGeC3sdl1JK43kEmOKP7zlh4jr8vhXLR4NNUp1sVeEUtOrfSw51VtHVlX0nK0UljehS8drNmXaMlUfb62PL1fxFa8EcakK2Gbs5x09VfQK98qa5O5X7cds7SSzkSCYTS3EZiSOPLPmQY9Zccdeh5rThnC8TDExlVhljF3be2gpVY5XZmk1i0GhNE/DJYuGHk2wkj6muZVVW4qqkdnUVveVRjlgkD7AdnrSTTrZ3tbZ3aPLM8ETMxyeSxXJquK43EwxlSMakkk9lJpfEijGLgm0U+xdqkWsamkaLGirDhUUIq8A8KOB1rbiVSVTh2HlNttuWr1YopKs0un0Am+XTtauHuf0cF7GhjlIOzegUFWPh978POr7KWN4ZTjR1lTbuudnf79459yrmezRX7Y6vFqN1ZW1owm7qcTyumSiIpH3vhn8B41pw7DVMFQrVq6y3jlSe7b8ia04ySgt7lz0sSBYrFmIAW9jJJ6AAEkmseAxcqlZLfIysR+X7fqdKe2dh/bLf/uLXmf7Lxn/Kl7jTtIdTYjkDAMpBVgCCOhBGQRXE4uLs90UmmronSGQuPZPwqoeIGB0/ofjV1dxItH+VZDMiV8k12RVkSQJ+NUI6CvONBYoAQoAekBB3xVJXArLe5OOgrV0rIm481skqFZFV0fqrAMpHkQetKNSVOSlB2a5oYSCBY1VEUKigKqqAFUDoAB0FTKcpycpO7fMEktEBm06JpFlaNGljyEkKgugOchW6jqfrVxr1IwdNSeV7q+j9gNJlO87OWszl5LaCRzjLPEjMcDAySOeAK2p47EUo5YVJJdE2JxT3Ra0zRbe3yYYIoieCY41Qn4kCsq2KrVvzJuXq2wUIrZF81gUZ1toVtHJ3iW8KSH76xorfUDNdE8XXnDJKcmujbsTkje9i9LEGUqwDKwKsCMgqRggjxBBrCMnFqS0aKA2lnHCgjiRI0XOFRQqjJJOAOBySfnV1Ks6ks0223zerEklsDg06FJWmWKNZXGHkCqHYce0w5PQfSqnXqygqbk3FbK+i9gsqve2pO3sIkkeRI0WSTG91UBnx03Ecn50p1qkoKEpNpbLkvQdle5K9sIpl2TRpKv7Lqrj6GlTrVKUs1OTT8nYGk9yNlYRQrshjSJf2UVUH0AoqVqlV5qkm35u4KKWxC506KRkaSNJGiO6MsoYxtwcoT7J4HTyFVCvUgnGEmk97Pf1BpPRj31jFOAs0aSBWDAOoYBh0YA9DyeaVKtUpO9OTT20dtAaTVmWgayGUYdJgRZESGNUl3d4qooWTcMNvAHrZHnXRLE1ZSjKUm3HZ329BZUGsrSOFBHEixoucKihVGSScAcDkk/Ooq1J1JOc223zerBJLYjeadDKyPJFG7xHdGzKGaNsg5Qn2TlV6eQp069SmnGEmk90nv6g4p7le+0C2nbfNbwyvgDdJGjtgdBkjpya0pYzEUY5ac5JdE2hOKe6B2/ZezjZXS1t1dSGVliQMrDkEEDg1U+IYqcXGVWTT5XYuzh0RrORjnkGuRXuWVdPs4oU2QxpEmSdqKFXJ6nA8a1q1alWWapJt9W7kpJbIHf6ZFNtEsaSBW3KHUNtYdGGeh99OlXqUruEmr6aO2gOKejG1HRbe4IM8EUpUYUyIrkA9QMjinRxVajdU5uN+jaBxT3RUTspYggiztgQQQRDGCCOhHFbPiOLas6sv+5i7OHRGnc26SKVdVdT1VgGU/EGuWE5QeaLs/IqxXsdJggBEMMcQPXu0VM/HArSriKtV3qScvV3EopbIsYxweQfp8DWd76oZUttCto2LxQQo56skaKx+YGa2ni681lnOTXRtiyR3sWGgV1ZHUMrAqysAVIPUEHqKzU3FqUXZoYWztUiQJGqoijCqoCqB5ADpUVKkqknKbu3zYJJaIjDp8SSPKsaLJJje4UB3x03N1NOVapKCg5NxWyvovQLK9+YryyjlUpKiSIequoZfoaKdWdN5oNp9VoBXg0yGFNsMUcSk5IjRUB+OBWksRVqyvUk2/N3EopbIa702G4RVmijlVTkCRFcA9MgHxxTp16tGTdOTi/J2BpNWZRPZKx/sdt/2Y/8A6rb/AGljP+bL/uZPZx6GvHEFAVQAoAAA4AA4AA8q5HJt3e5SSSsh6QwdyfUb4VUF3kJgLCQBTyOvnWlWLzAicl6oHXPHhSVKTC5xk+r3UjkQ2+Bk+tIceNe1HDYeEU6k/YjLNJ7IA1jqDc9+i5+6Ogq1VwUdMjYrT6npBOK+aOgRanYCLNjrTSAj33lTyiuQ3k07WAdYR1xQ5PYLBsVmMY0wK/2kZrTs3YVywnNZvQZOpAVACoAVAETTAAsodA0bBgwyGBBBHuNaOLhK0lsI5PU+3PcXT2qWlxcSRqrMYsH1WCnOOo9oCvWo8I7agq8qsYp3WvkZzqZXa1w+jdvoppxbSwz2s7ews6hQ/uU56/KoxHB6lKk60JxnFbuL29RKsr2asX+1/aZdPhWV42kDSLGFQgHLAkHn+7+Nc/D8BLGVHTjJKyvqaTlljcwp/SMYxum0+9jjHtOUBCjzPTj513x4IpvLTrwb6XMu2e+VnTSa1H9ka7jPeRCFpht4LKqlsDPQ8Y5rzFhan4hUJaSuo+l2axkpK6H7N6uLy2juEUosgYhWwSMMV5x/dpYzDPDVpUZO7X0uTTqKccy8/wBHYBY9o1kvZ7MIwaBFcuSNrBgpAA6/e/CtKuBlTw0MTfSTat6Dcu9l8rlbtP2wgsnSIrJNPJysMKhnxz6zc8Dg+/3VrguGVcVF1LqMFvKWiCdRR3AaD24huZvs7xzW1xjKxzqFLjn2DnnofLpxnBq8VwmrQpdtGSnDrF3t6kxqpuzVjqAa8s1MSy7SrJezWRRlkhQSbiQVkQ7eVHX7wrtqYCUMLDE3upO3o/tGefv5Aer9rIoLyCzYEyTrkMCNqZ3Bd3jyVIqsPw6pVw08TF6R5devuuE6ii0nzI9qe0q2EaO0bSGSVYlRCAxZgT4/D8RTwOAli5uKklZXbYTmoRzMtdo+0cNjEJJyfWOFRBukkb9lB4/GssHgauLqZKXLdvZLzHKSjG7MSz9IsXeJHcW9zad57DzptjY+ALZ4Nd1TglTI50pxnbdRepn26W6aRtdq9fWwt2uHRnVWVSqkA+sceNcWAwcsXWVKLs3ffyNZSyxbOdk9IjIu+TTr1YwMl9gIC+fhx869FcEUpZYV4N9LmXbP/hZ1ml6rFcQLPC2+NlLA9Dx1BHgQQRivJr4epQqulUVmjWElNXRT7Ka+l/b9+iMi72TDEE+r1PFbY7BywdbspO7snp5ihPNcr6H2pS6uZYYI3eOA7XnyBEX/AGU8WPX6Z8s6Ynh8sPQjUqSSlLaPO3V9BKfeyo6FlrzkywoqRipALFMAVx0qobiZGPpTYEXkA8aaiwBtdrnAyapU2K4IzSHov1q8sFuw1K2o20kkTAvtyPAA1pRnCE00riabRW7OaQkUZGWfLE5b+Va4zEyqTvawoRsjaSIDoAK4XJvcsxXPJ+Ndy2IGK0XA243JHNcLSTLDIeKlgI++gAR61XIAqDzqWARaljHpAQc8U0AMVQgoWpuMW2i4DEHzp6AcxqOtSxsXRjIizxxFRD+iG6RI3BlzksCx5HGRjHBr06OFpzSjJWbi34tdE2tOjt687mU5NX8g99e3G+72SIq26IyKY925u6LsHOc7TgdMHrzUUqVHLSzRbc203e3O2nn66eRWrlZdF8wpvpZZUSNhEPsyzsSgcku2FUZOAo2tnxORyKjsadOm5TWbvOO9tt36vl7dxKTko+evw+oPse26zt8kZ7pc46Z8ce6q4grYmp6hDb2v4s5/ST/zDefukf5Q16Nf+T0v63/5Ey/NXp8yPphXEVpL9+O8j2t4gEMSAfiq/Sn+zzvUqw5ODv8AftJxWlJsl6aGxZwk+F3EeOvAep/ZxXxMl/8AR/Iuv+WxtX9JFu0TRRwXMk0qMkcbQle8Zhtxz1HPgDTw/A68ZqpOcVGLu3m2sT28Utg+l6PJaaDLDLxILW5ZhnO0urttyPLNZ18VDE8VjUp7ZopedmlcdGDjDXzND0Wf1Va/3X/+V65+Ofx9T1XwRGF/K9r+LMzQP6/v/wD2Ifyjrqxf8pof1P5lv85egLssgfW9UcjLIIUU+IUgAgeXsL9KrHNx4ZhorZ3b+/aLes/T6ANV7T2E1xB38Vx3sM4WF+7ePEhcD2gw3LlRxWlDAYylRn2Uo5ZR7yunpbpbQVScNpLY9DWXPur51xNzhe04+z6zYXHRblXtXPhn7mfeS6/SvewT7fhtajzg1NfP4GNbSUZedvv9Tke1Fu9xNf6ghJ+wT28cWP8A0mAl+hOfma9fAzjQpUcHL/exk37Vp9DOrFzlK3JffzOm1yZb7U9MjQ5jSL7a2OmGAaMn5qP4q8zDRlhMDiJy3byL5/Eqbz5F11+/1J9pPX7QacjcqsEkgB/axOc/WNfpU4PucIryW7kl7O79WXWSzQ9X8jT9LMCvpc+4Z2d2y+5g6jI+RI+dc3AZuOOhbndfoXV8DMj0iyltCRjyWW1J+J2118Iio8VaXWZje9C/kvkWJPSZbJEqiK5eRkCIhhK94+AAoJPOTWceA4iU3Jyile7ebZdRxrRjFXL/AKONFltNO2TDbI5kkKfsBgML8eM499YcYxVPE4zNT1Ssr9bcyqEWrt6XdzzHTO00qaU1paq5k3TSTuoP6G3yAcHwJ8/AZ+X09bAU5Y9Yiu1l0UU+cv8AHxMVNpSUd7s9l7F2tullALXmIoGBONzMR6zPj72evljFfGcSqV54qbr+K9vTpby6G9FRyKxtYxXEaiRqGgJbhSsBAvTsIq6gHKergHPU1rSyqXeEwdnA23DNk1VSazd1AkGFuvl9ajPIdiSoB0FJtsB80ACufYPwqoeJCYHTfZOPOrreIEW1rFjMSQYJ+JruWxBGmB0G3wrz7ljrQBErRcBhjrT1AYvRYA4qBjmgADtk1aVkIeKkwDCpGLNACzQBmT6BA7FmQnLrIR3koj3qwYP3YbZu3AHOMmumOMrRVk+Vtlez0te17W8yXBPctGwjPe5X9cAJOW9YBdg8ePV44xWXbTWXXw7eWt/j1HzuAudIhcJuU/o12KVeRGCcAoWRgWXgcHIOBWkMTVjez31eievXVaPzQsisl0DWNkkMaxxKERAFUc8AdAM1FWrOpNzm7tgkkrI8yvdeisddupJhJsa3jQbELndtiP5A19PTwdTF8Kpwp2upN6u3UxqSUaib6fMJq+ptrU1tDbQzC3inWaaaVNi4X7q888Fh55I8OanD0I8Kp1Klaazyi4xind69Saku1WSKNX0xjNpDj+1xfk9cn7O/xE/6H8jWv+Wy96TdDa4tBLFkXFqe/iI9r1eXUfEAH4qKw4Li40cRkqeCfdft2f3yY5wzwsXdI1BdU0/d7PfwvFIP2JCpVx9Tke4iscRRlgMZbfK015q90FKeaN37TkezHak6VALK+t7hXhZxG8ce9JlZiy7Dkc+sf54NevjeHriFX8ThpxtK103Zx0tqY032SyyRrdg7KeW6u9QniaAXGxIo34fu1x6zDwzhfx8MVycUq0qeHpYSnLNku5NbXfJFwvKed7bIpak8umanPdtDJLaXaIHaJd7QyIAMsPLhj/i8xg7UVTx+Bhh1JRqQbtd2TT6BNOM8625gbu8fWrq1EEMqWltKJ5JpU2BypBCx+fQj5+GObp0o8LoVXVmnUmsqine3myZy7W0YrTmemFAa+ZuzpOK9LVizWPex/rLWWOdCOo2nBP8Amz8q9rgNWKxXZz2mnFmdWN4P3kewmjD/APkiKUetdpLJIT1Jnzgn37dv0p8UxX/yGeG0Gkv7f83IoeG75nPehqwkM1zLNy0CpZoT4BCdyj4bE+tej+0VamqdOnT2k3N+3Z/qzOjF53flp+pt9vLGaK7tNRhiab7MGSWNPb7ttw3KPHAd/wAPfXFwutSqYerg6ksuezTe11bf3I1qpuzXIyu0/aVtVh+x2NvOWlZO8eVO7SJQwJDHJ5yBn8MmurBYCPDqv4nEzjaN7JO7b8iJVc0csVqzS9Ktt3ejmMchDboPeFIH8q5uBVM/Ec755n7ypxy0mvJfFGn220D7Zp4VP10SpLCQcESIvQH3jI+OPKubhuM/C4vNLwttS9G/kVkz01HyD9je0P22xWVv1oUpKMYxIq8nHkeD86z4jgvwuKcF4b3Xo/psFGeZa7owfQ1ZRiwcmMbpZZFkJHLqOApz4YJ495rv/aKrN4tLNpFK3kRQ3k/Mj2OkbTb6XTXz3EpM1oxzgA5Jjz58fVT+1T4io47CxxkfFHuzXz++T8hL93PLye3398j0UjNfObHSAZth55B8fKrSzLQRYGKjUYqQA7jpVw3EyEJ4py3AmakCOaoBCgAN57Bq6fiQmB04+qfjV1l3gRZ75fMVllYzhNb7ZQQuy8sQx4Fe9huF1asU9jCVRIx29IKZ4j4rsXBZc5E9qj1sivkTqFigAckmKpK4imZua2yiuEgOTUy2BF2sCiEsmBmqirsQDOB7z+VacxFhBis3qUSqQFQAqAHFADmgAec/KqtYROpGLNACzQAhQA9ACLUJAR307ANuosA4pAPmgB80ANuosAJ3HjVpPkIqSHyJrVLqIQuCPCjImFyays3iKTiogGWM+dQ2ug7DiOlmCxPFIY+aQD7qLAINRYAcq5BFOLsxALaQg7T0HStJxT1Ei3msigV0fVqoeITA2zcfOrmtRIk0wHUikoN7DuBkvVFWqTYrgG1HyFaKh1FmMjtLqbrayuOML885FdeCoRlXjFkzehh9hr+SSFyzE+v4138TowhUSS5EU22jpQcnPlXmbFnjHaj+kygjo5PyNfaYL8iL8jknuZsYBHWult3JPptWr8xaPRBTMQaqKugKrSEmtUkhAwtVcRNDg0nqgL4rnKK0r7mx5VrFWVxDxnc/uFJ6RAs5rMofNKwCzRYBZosA4aiwFa4kJ6VpCK5ksLAmB/vmok7saCVIxUAI0AODQBCSQDxpqLECM4q8jC5ET58DTyeYXJd4fKlZdQHy1HdAkVNK6AcRnzpXAfu6MwESg8qd2A2KAERQAJ7cH3VamxWEmV99J2YBFmB91JxY7hBUjGoELNACzQBFpAKdmBWeQA1qouwincat3Rww9U/e8vjW0MN2iutxZrAO0t+yWryKfDg1eDoqWIUGKb7tzE7Kak8sJLHJ3V3Y+hGnUSS5EQldGuzVxpFDNmmgGTihgZ3aKIvbSpnAYAZ8uRj8a6cHLJXjLoTLYxvR+u2B1PVZCD8ea7eLPNVTXNE0tjqQ2BXlWNDx3tYf+Nlx13f7FfZYBf8AtonLPxGdjy5FdN+pJ9MMPOvzFHoFV7nwrVU+Yrgmq0Ay0MQt1FgDrP6vvqHDvDuBU4Unz4q3q7AWrZML8eaym7saC5qAHoGKgBicUAABLHyFXpFCDZGdtTZ2uASpGMDQA9IBUARFMBto8qd2IQFAxZoELNACzQA4alYBFqLANup2ARNAEaYCoAVACJxQBByvjiqWYABkx0NXlvuhEjd0uzC4F7o1apoVwffe+qygR7ynlAG0lUkIHcIHXDAEVUG4O6BnOdrZ3itDGeUI4Pj1PBr0sBCNTEZ1uZz0jYpej18wuPJ/zFb8WVqifkKlsdUvWvJZoTAJ4+dK6QwZOfdVCMntW+LSbHXb/MV14FXxEb9SZ+FlPsMRJAzjHLDd7mHB+tbcTWSqov2E09UdG4wa81Gh4z2yH/Fzf3q+04d/Dx9DkqeJmYuccZI9xrqduZJ9Iy3BPur81jBHoXA5AOavyESNICJNNACd81aQDBjmiysBbVdzAeC1le0b9Rl2sBioAegZB3AGTTSb2EBUFuT0q3aOwiwuBWb1GMgHWm7gPmkMQNAh91FgGLUWAVAERTAWaAFmgBqAHoAVACoARNAEGnXzqlBgCa8X41SpMVwL3p8KtUlzC4I3ZNX2aFcdpSRyec0lFXAgJKqwCHNGwEWemkBDdVWENQBEN507ALdRYBM3lQkBQ7XxhrOQdcIcfLNdHD3lxMX5kz8Jw3YLU+63qR6jMOfJq93iuH7S0lujGm7HoaHIz1r5x6M3HDY5osBBx0+vzpoDO7Q25e3lUdSv8+fwrpwk1GtFsmSujO7BlTAUjPqq55xjefFjXRxTN2uae7XuJp7aHSDmvNNDyHtpCRdy8dTn8K+w4bJPDxOWp4jBEhH3mFd+XyIPohia/OlY7xt1OwE+8PhU2AnKMfA80o6gVQ3Na20ESHPypAaNiBjOck1zVXqUi1WQxGgAcswHxqoxbC4NYy3LdPAVTklohFgCsxlW5fJCjzrWC0uxMsBazuMTUIDPur7wFdFOjzZLZWtrsqeTkGtZ001oJM1VYHmuRprQsIpqWAjQAmoAj8xTAi0yjxpqDYXAPfDwq1RYrkTfeQquxC5A3Zz191Ps0K5Xdz5mtUkBBG556Gm10ERc00AwPNAD7qLAGHsA/wDVUf6rDIk+6mIYZo0AGWqrAODxQBHJp6CEDQMZ6aEKOkwKvaPm1kHQd2x+ma2wf58X5in4TivR1EJI5lYZGR8R4V7XF5OE4SRlS1TOltpXt3Eb5MR9knw9xNebOMa0c8fEaLTQ1s55yDzXH5FElGeKT01AodozizmPQlSPfgEZroweuJgvMU/CzB9G/wDR2457z8PCu/jH5y9DOlsdqtux5x1rxXOK5m1jhe1PY2ae5ZwyqpA65J4Fe7geKU6NFRtdmM6bbK8fo/GBmXn3CtHxl30iLsj/2Q=="/>
          <p:cNvSpPr>
            <a:spLocks noChangeAspect="1" noChangeArrowheads="1"/>
          </p:cNvSpPr>
          <p:nvPr/>
        </p:nvSpPr>
        <p:spPr bwMode="auto">
          <a:xfrm>
            <a:off x="1174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31" name="Picture 7" descr="http://www.dovetail.org.au/media/44839/handbook%20for%20aboriginal%20aod%20work.bmp">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692696"/>
            <a:ext cx="6372225" cy="2066925"/>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9" descr="data:image/jpeg;base64,/9j/4AAQSkZJRgABAQAAAQABAAD/2wCEAAkGBxITERUTEhQWFRUXGCIaGRgYGBwZIBkaHB4eHBwgIBgfHighHRwnHBseJjIhJSkrLi8yGx8zODMsNykuLiwBCgoKDg0OGxAQGjckHyQrNS80MTA3NywxNy0sLDc0NC4sLDcyLCw0LCs2NCwsLCw0LC03LDctMCwsMjQsLCwsLP/AABEIALAAgAMBIgACEQEDEQH/xAAcAAAABwEBAAAAAAAAAAAAAAAAAgMEBQYHAQj/xABEEAACAQIEAwQHBAcGBgMAAAABAhEAAwQSITEFQVEGEyJhBzJxgZGh0RQWI1NCUmKCksHwFSQ0crHhCDNDRKKyZNLx/8QAGgEBAAMBAQEAAAAAAAAAAAAAAAEDBAIFBv/EAC0RAAICAQAJAgYDAQAAAAAAAAABAgMRBBIUITFBUpHwcYEFE1FhoeEiMsGx/9oADAMBAAIRAxEAPwA5FciumhXyB9aLYLCm7cS2u7MB7Op9w1p6OF22cd3cLWmsteR4HiCgnb2rFM8HjHtEtbgOVKhiJyzuQP1o2mnNzjd9gAxVyFdQzjXLcXKRpAgbjStFXydX+fHP4M9vztb+HDH58wFPB7sLopZioyBgWUvquZeU0tY4ExcKWQhlcq1tlYFrYkrm2BmN6RPGLuZWVbSuCpNwJLuUECSTA84Amif2nc0CJatoquFtorBZuLlZjLEk5dANhXaWjZ4vz285ZOG9Ixw87+cw/wDY9ydTbC5A+fOMmVjAOfbUgj3VzFcNNu2zPoy3Vt5dCIZS0zz2+dcTibhQpS26C2tvI4JBCMWBMEHMC24iksRj7txWDlTmuC4YBEZVyKqidFAqGqNXKe/9HSd+cPh+w68NY2zcBSAuYrnGYLMZiu4E04u8BvKQsIWzhCqsCVYiQCOUjWk34vd7k2QtsIUyEw0kSDPrZc3nE10cZvd41wZAz3hdOh0KgqAATtDGZoo6PhZb89vQhy0jLwl54xPiWBFpLLZlfve81QhlAtlBow3nP8q7/ZN3My5QSCg0I1NzVI6yNfcaQxmKa4LS5LVtLQcItsEDx5Z3J/UHxp5ieLtmw4tE/geIuyxneMq6SZVEJE88xpq0OT37kl5v7jWuUVu3vInc4S4iDbYFWYMjhli3q+o5jpTa/hymXMB4lDj/ACmY/wBDTi3xS4rJlSyltFZVtKrBD3gAYt4pJgACCIpHGYtrrBmCLlQIAgIACkkbk9a5sjTh6j3+fb1Oq5XZWst3n6EIroFCgKzmg1P7p4P8r5n61z7p4P8AK+Z+tMLHE2lQ74MiQGhmBG06HY76eyuDijECHwUnlnJ32FfVbPV0rsfL7Rb1PuSH3Twf5XzP1ofdPB/lfM/Wm2B4qmb8W5hMuvqMZnSN9+c+6p5LNsgEBSCJBHMGmz1dK7DaLep9yK+6eD/K+Z+tD7p4P8r5n61KgZD+yf8AxP0P9b0vTZ6uldhtFvU+5B/dPB/lfM/Wh908H+V8z9anKFRs9XSuw2i3qfcg/ung/wAr5n60Pung/wAr5n61OUKbPV0rsNot6n3IP7p4P8r5n60Pung/yvmfrU07gCTtSS282rj2L09vnU7PV0rsNot6n3Ir7p4P8r5n60Pung/yvmfrUv8AZk/VFNcfw8sF7phbIaScgaRrpEj+hTZ6uldhtFvU+4y+6eD/ACvmfrXfung/yvmfrXf7Kv5SO/SSQQe5GgEyIzazp8KjeIm9ZIDYhdIzEYafWzREMf1Tp502erpXYbRb1PuN0uuCV7wF1Ukk4OJygtEg7ij38WA0d4qzlKj7ITpAJ16mRpy2o4W4xZj9uQZJVRl0gagbyZ2mpo8XYMV+z3jE65RBidjOsx8xVpURvB0e4/8AzEYKQWDYXJIJI0JO8rv7KsqqAIGgFRLcbI/7bEe3KP8A7U/wOJNxMxRrZmMrxPyO1ALsoIg6g0laYg5T7j1H1FLUS7bkdDuD0NCA9MOL8Zw+FXPiL1u0vIuwE+wbn3VDdu+16cOwTX2ANyciJPrXCJH7sa+ysA+7uO4hcfFYu42Y6mVzNl3AVSQF8lkeypSbGTfcL6RuFXGyrjLUzAk5Z950qzi8pXMCCsTIMgj215rtejywYm5cGhMyCCBz/wCXp5zUl2P4vieDXVW8xuYF3Gaf+nmOlxR0BOsEz5GpcGuJGtk39FLHM2nQdPM+f+lLVwGu1ydApnxDAm5li7ctkT6hGsxuCDO3zp5QoCqBb4BH99OU+HW3rBPMjY76+VEC3xp/fj5zan/ardQoAUKqQ4s+Yg4nDRBg5mkk7aTpH86ecPv3rp8F2w4UjPkZyQD74mAaAsNCkXsaaEg8tSdfZR7TyJ26joedCA9ChQoSZl6WuFDEYnB58vd20uuQeZm2JjaAJ30kjrUUqhlTws9toZSp9QakGQczMSZJ/o3jtzwd7gt4i2UzWFcFHGjo+UkBv0XBQRoQZI5gjKH7XYFsyPKlXOjA6NsZVwNRtEaVfXKKRXJMlmusBmMhgxJOWNjodRlDFOc686LxorassLxFy0F1DLBEDXyMqeQEe+oG524wdkg281wkawANOhCgA7nQn4VXOAcNv8Wxow1nMlkkFzvktg6kn2nwpMAwOU1M7FjCIUT0p2LuM3D8IX9Y2En+EVNUnYsqiqiiFUBQOgAgD4UpWctBQoUg/iMfojfzPT60AvQqvcUZrLqWuHIxbwiyzmBHMN4YnprUcnEHJH4zAH/4j+Wk5vnQgXtXmDwbrFV1j7JEgawH22BGnWkxxM21JN912E/ZCoETynWf5VLvxi6DBwt0xuRlI92utHbizgx9mvGYgjLzjfxaETr7KEhMJhMXKs+JUjcqLMSN4ktofOKkiMrTybfyPI+/b4VR+2npB+zXbOFspOJurmedRZWJ1HNidI9/Sc57QYtr1/Pdu3HIWMuYwCTIhdpO23+1U74weH9DRVos7Y60frg9CUKwHh/GuJYR1bCszIPWsXjmQr+yZOQjy018tdp7N8cTGWRdQZSDldCZKONxPPffnUwtjNZizi2iyp4khj2nYtct2ype2oN10H6YQiBHPxEac5qt9suxeAxWa5iUIumCLto5XYNoM4KZAZ2BkxVu7QYHOUuhyhTMC2nqvEyDoV0Gh9vKmlnghYgM7nKCoJOwOnh/V/dirCoyvh3okwrXihOMbKRIburQgwdWljEdFn/WtX7H8Ew+DW7Yw1sW1Vx/mYFQZLHVtZgnzp5bS3hrYS2mY7wo+JJ/nUfhuK97jbS6L+G7cpaCBlJza75tROmwoCy0Khe1/aWzw/CviL2w0VRu7nZR5n5CTXnbina3iXFbrZr5s2QfUQlVUHYQCC7R1PwpnBMYuTwuJ6fvMdANz8upqOvcFliRfvID+irCPbtvzrzngcEbADWcRibZB1uJcyid9QBH7pPKtQ9GvpCuXb/2DHEG8Vm1eHh70dCuweBOmh16a8xsjLgzRfod9CzbHHZ98cH6lz4nYe3GU4q5mafw2U5co215GdvKo22L0r/jwBEybZn+p3q4UK6MwKFChQHmLg2JOK4njMU+rFzHkCSAPcqAVZrtrxhwNdj7PqP5moTj2APDOL4i3c8Nq+TctNsIJJAnbQll+HWpuxiVbSYPTr7K8f4hGampcsH0nwadbqcOeciGNlmKqxRgsrGxmRqOesUf0Bcfuvj79tzIu2gxjTxIdD8HNJ8cYLZZ9iqkg9Of8hTr/h64KU77H3YVCBatE6ZjMuR7IA89elaPh++tv7mP4zlXJZ5Z8RujAEQdRTO2/do4J0tzB/ZAkfAae6u3MW36K5R+u/hA/d3Py9tR4vl7bgKxt3FI71iBmLCBCb5doOn869A8cZ4TDLcU3L4LgEEW50LNESNjBIAnQQTU1YwpzqxVECAhVXX1omTAA22HxqF4RjjesMBaZwBmaWCnMWJAHmInfpUrgcUzKGU94OanRlPMecHSDB9tAYx/xJYxu/wlqfAttnjqzMF+QX5mmfZLg9qcl1Ha1bGRhb0ZnZTJnQaMNdZ9WrT6d+CtiLNnFWQTcwxJdCILWzBJjmFK6xyY1T+B8dzL+GBeTxN3clWzMZ8YAJYDyEHeqreBv0DGu9+G1hcvXDfPl7vBe8Pxy5GS3ZtjW2zKssM6QG9UKsOBETpHPlnHarguKw9y1jLdtLQw8EKjaDIZn3xJWeZGtWi72iBTKFvm5rABW2o8OkKuZjDyY5imHBcRiOIYpMAAHT1sS+pyIDqu8Akae1vKohNyfHJ3pOjRqhmUXH6ff2zw+5vyNIB6ijUKFXHmlXbikPDYi0FkjKRckGJALTG/lRcBicRdzC1iMPcZQJAFwbzGubmQeVdN5wYNzFQszFgQZggAxrH86dYLB3biyMRfUgkEsiqTIWNCIgQfiaDA14/2TtY7Dizjgrnk9uQbbHYoTJHIEHQwNKxniXZ5MBca1b4thbigxkuhsy+XhzAR7R7KsfpP7Q4hi+CtYhltKYu3I8d14E21AgZFBGYyAS0ciKzJ+CWNx3kHqyj5BP50ayi6qi2X8oL/AA0vs12Pw2P1xHEbN+2niazhyRIGviZjmy+QX31rvB8Alu2mVAkLCqBAtryUDlpv1NeYOG2rdsh7dtQ4OjksSPPeAfdW2+i3tBevYW/3103byOXGc6m2QPlnDjyooqK3I7uotUfmWPj7stvE7XfXksnVAM9wRMiYVfeZ9ymu9psWLWGdtz+iOrT4R7zSvDDme8/V8oPkoEfMn40ONXlVbecgK11F1MSSfCP4ooZiB7KWzhT3LNnF1iwIEZWyp4ZnxjLzG0edS3El7m6uIX1WIW6Pbore0bHrI6UhxTha2ra3bOVTYBYZ2IGXdlzfogqI1BAEaaVLQt6zqCFuJsRBAYcxyImgFbltXWGAZT11FY/2o9FGAu3CLN44W/PqKveBhuGFsEFdOYMaHSp3tb2zPDuHm6IbEXD3VoHbMo8TEdFJJ8yR1rEeyvbC9h8YcRddrhukd4zEkk8ifZJHkCY6UJWM7y5cG7DWrxdLnFcRcRDle3as3Z9ksSB/Ca1fgOAw2Dw4Xh1od3PjIIVmIB9ZmElhtBjVuVNuHi3kz2v+sc/vI19w3/8A2j3cRbsuveCbV4i1cB5k6Ix850J6EdBU4LpUYjlMl0x98qCLL65t3t8lBXUA6MTHlSZ4tf8AyLugmM9on4DlSmI4ZgbSqjpaRSSVDaCYAPyimxwfDD4R3G3JgPgZ3qCjBZKFChQHmDirsbhLesSxb/MXcv78001U7zV19KvZ44W8b2gs3LhZDtla5LXFP765h17x+lVrg1q0L6regsRPdtoFXTV+c6zl5BTO4hKerByxnB7NGkwjTHW9BhwzCPcy5BMzGXxE+wT/AK1oPY7g9+1fBtuFvXFFvJowW3IZsynpuW3JblIAQ7W9oWwljMFEkaw0Ek6Ly6CZ9kTrVu9EvB8Qtp8Zi5F2+AEtkR3VsEmDOuZjuDtlHnXm0X36WlP+sM+reP8AiM2k2r+st7/CJjAPfNxrVq4iqR3hlJZAwAAnNBkgxpyNOn7L23nvbt26WBBLsDodwBEAeyk+GtGJUjVXR7Z8jac5fkWpXifH0W53SMS2R2OQBiSkeBZ0LmZjWMp0r0jzyMx/ZdXuW8P9pxIQozAG5m1VkgjNMxm2YMNqbJw67YvtaF14a2pt5CyghSQ5KkkB5ZZiB6ulS3CcRh3f7Q19mbL4RdZQEVokqBCkGB4hPtpvexf2jG2shZVtDfYFX1M9JKKFneGPIUBlPph4Y9zF4DCpouV1XmM2YBz5mFFFxvoeQW1C4nLcOniggnyGmvv+NX7tn2ffFYdMRZUm/hcRcZVG7oWIuKvLMVAInmB1qidr+0to2/tFh1RyAHWDN1xOwkMuWT5g9IMiyGrh5NL4JgzasW0YQyqFOsxHnVU9LfExbwLrOrGN9Z2Ee/X909Kr+C9LgdIuqbbDcgE5vYQCJ9oWk+y2Gu8a4gl1kZMFh7mYzr3j7hTvLGJI1ygnXxSZLrLo6mIm+dyHVe8RWMbEAwY13qIbgV0gg3LJB64ddvbm+dTXfjo38Jod8OjfwmowZMne+Hn/AAn6UO+Hn/CfpVWtYJ50wt1Rp/3BgDbRalD2asdbs9e9edo3mhIpx3iNi3ZZ77Kloes1waeQAO7dIrz9x1+C3bpOEweMMGc1u4LY9oVlcj4ClfSl2ifHcQa0p/CsubVoToWnKzHzzaewedRTQBlX1F28/M+ZrmUtU0aPozufEv3YDjHAzfTPbuW8QsKjYtg4B2GVvVRvaFNa/gPVnqzH/wAjXljiqZreZtSpCz1BB0PWI+ZrY/Ql2oa/hrmGvGWwwXKx52mmJ/ylSPZFSnlZK7a3XNxfInThUurhrZy/iO7SRJAGYsR+0dRPmadW+GYZ9Rauju2KDKxIGVhqIbqo+FFxEWPsl2cqIMrkgnRxvpt4o19vuHGMQ1m4yIbkODcKpbmZ/RDgyrsVIzHQZusGpKxqHwe/42Us0lnKKrloaTmAtsW5GK7dt2hZe7YtLb7q4mVkaSy+GSSJB0MQZOlRTPhnYuzXSwErk7xcqPAKyYk22GfxbeEVK20Bw2JZQPxCpG4zOxmI66r4h18qAn+DGFuZtIuNPyP86zn0i8O4c9q5ibuDN51JJuW37pmB2OaDm94qT7c9qVwt3D4Yj/EPnb/IqgR72/8AXzp7iLC3FZG1DCDWa+51tLBbXWpJma9i+zvCbyLffCYgqTor3w+x6BEke+ts4E+H7oGwFS0nhVQMoQc9OROnyrMuFC2tpLaAAQNhAEiY+FKcO453eNsWri5sNjQbTq2wcRkkdTqI5z5VMLXKeOREoJLJp2O4bauHOWYEgCUcpIEkbHXc1WzgrmUkYe+CRuMV16Hn5SNasC9nsMviSygYaqdd4091RF3syYGWxhdV8QOfQ6xHURGnlWgrLZQoUKA8nYqw1rH3EuaFMQwP8Z1+YNOYjQ8q070teju5iHOMwi5nIi7aG7xsy9WjQjnpWW/2ig0vHu7o9YMDv1I3DeRFcTjk3aFfGttS5hOJCbXscE+8EfL+dXD0NWnniNxQYGFyz+0xbL/6mqvw/h97HuLGCttd1ln2UdMzbKok76nppW99h+yaYTh/cKZe4C1y4B6zEQCPICIFTFYRRpM4zsbjwLDxDCC5bKQCIiDzBEEVHcM4UlkMzZj4YlnZ4HOMxMbD4CpbB3s9tWIgsoJHQxrQxVvMpH9HyrooK1cueq7Wwz3ATYtkSqqMsu/VvED7DAjU06t4G9dYNeusygg5AoRJHPm3nBY0n2awjMD3iuO7AtJmBHgXpO89eeUVZAKAwj0/FrWOwF1h4FT4lLgLD4EVb+z/ABBXtoA4chZBzAkryJG+3PWamfSZ2TTiWGSyWyXA+a28TDZTof2Tz93SvOd77fwrEC3dDW2QyEYkow6qdteo1qm6n5iwdwnqs1PiWDfD3MgMrd0tEb5iCCvtGZYPT2Gk+KcBe3dw623V7VvEWrksZZFW4JPnAB19u1c4H6QbGIyrJS9Gg3luhQRJPVZ921WzhPZ27imDX1a1Y1IDGHadIiAUBES3hJAjKJJqiuNilvRZJwwaCDXaLathQFUQAIAHIDYUatpQJfaE/WX4ih9pT9ZfiKrVrvc2XPjNBoSiQOe/OcpGvWk7b4iGObGiBOqW5MkaAcj/AL0BZyc+g9Xmf1vIeXnRcTw+zcjvLVt42zIrR8RUBev3iR/jIy6gIgkwBvvPPSrNaEKASTpuedAI3MMBbZLYCSpAgQASOgqvYrHPdW2ApU27qkovPKTp8Vj3rVpqOxfCEZxcUlGkFo2aCDqOum4oBxw9ItqIjoD0kx8qc0KFACiuDGhg+yaNQoCI4yzg2TI0ugyJGgDZpGukTzpDBfjM5vWgywEYEBgWBY7H9XNHv8qkOJ4HvTbBkKpLEgwfVIGu433HSnWHsKihUUKo0AGkUAxwvD8LabNbsW7bdVtBT8QtPe/Xz+B+ldbEIDBZQekifhRLt+2QVZ1ggz4htzoQH74efwP0od8PP4H6VVcdwxQxVLOdOv2orIO8rtvXe5bMD3ExAH97OwiNDuYHOhJ//9k="/>
          <p:cNvSpPr>
            <a:spLocks noChangeAspect="1" noChangeArrowheads="1"/>
          </p:cNvSpPr>
          <p:nvPr/>
        </p:nvSpPr>
        <p:spPr bwMode="auto">
          <a:xfrm>
            <a:off x="2698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 name="AutoShape 11" descr="data:image/jpeg;base64,/9j/4AAQSkZJRgABAQAAAQABAAD/2wCEAAkGBxITERUTEhQWFRUXGCIaGRgYGBwZIBkaHB4eHBwgIBgfHighHRwnHBseJjIhJSkrLi8yGx8zODMsNykuLiwBCgoKDg0OGxAQGjckHyQrNS80MTA3NywxNy0sLDc0NC4sLDcyLCw0LCs2NCwsLCw0LC03LDctMCwsMjQsLCwsLP/AABEIALAAgAMBIgACEQEDEQH/xAAcAAAABwEBAAAAAAAAAAAAAAAAAgMEBQYHAQj/xABEEAACAQIEAwQHBAcGBgMAAAABAhEAAwQSITEFQVEGEyJhBzJxgZGh0RQWI1NCUmKCksHwFSQ0crHhCDNDRKKyZNLx/8QAGgEBAAMBAQEAAAAAAAAAAAAAAAEDBAIFBv/EAC0RAAICAQAJAgYDAQAAAAAAAAABAgMRBBIUITFBUpHwcYEFE1FhoeEiMsGx/9oADAMBAAIRAxEAPwA5FciumhXyB9aLYLCm7cS2u7MB7Op9w1p6OF22cd3cLWmsteR4HiCgnb2rFM8HjHtEtbgOVKhiJyzuQP1o2mnNzjd9gAxVyFdQzjXLcXKRpAgbjStFXydX+fHP4M9vztb+HDH58wFPB7sLopZioyBgWUvquZeU0tY4ExcKWQhlcq1tlYFrYkrm2BmN6RPGLuZWVbSuCpNwJLuUECSTA84Amif2nc0CJatoquFtorBZuLlZjLEk5dANhXaWjZ4vz285ZOG9Ixw87+cw/wDY9ydTbC5A+fOMmVjAOfbUgj3VzFcNNu2zPoy3Vt5dCIZS0zz2+dcTibhQpS26C2tvI4JBCMWBMEHMC24iksRj7txWDlTmuC4YBEZVyKqidFAqGqNXKe/9HSd+cPh+w68NY2zcBSAuYrnGYLMZiu4E04u8BvKQsIWzhCqsCVYiQCOUjWk34vd7k2QtsIUyEw0kSDPrZc3nE10cZvd41wZAz3hdOh0KgqAATtDGZoo6PhZb89vQhy0jLwl54xPiWBFpLLZlfve81QhlAtlBow3nP8q7/ZN3My5QSCg0I1NzVI6yNfcaQxmKa4LS5LVtLQcItsEDx5Z3J/UHxp5ieLtmw4tE/geIuyxneMq6SZVEJE88xpq0OT37kl5v7jWuUVu3vInc4S4iDbYFWYMjhli3q+o5jpTa/hymXMB4lDj/ACmY/wBDTi3xS4rJlSyltFZVtKrBD3gAYt4pJgACCIpHGYtrrBmCLlQIAgIACkkbk9a5sjTh6j3+fb1Oq5XZWst3n6EIroFCgKzmg1P7p4P8r5n61z7p4P8AK+Z+tMLHE2lQ74MiQGhmBG06HY76eyuDijECHwUnlnJ32FfVbPV0rsfL7Rb1PuSH3Twf5XzP1ofdPB/lfM/Wm2B4qmb8W5hMuvqMZnSN9+c+6p5LNsgEBSCJBHMGmz1dK7DaLep9yK+6eD/K+Z+tD7p4P8r5n61KgZD+yf8AxP0P9b0vTZ6uldhtFvU+5B/dPB/lfM/Wh908H+V8z9anKFRs9XSuw2i3qfcg/ung/wAr5n60Pung/wAr5n61OUKbPV0rsNot6n3IP7p4P8r5n60Pung/yvmfrU07gCTtSS282rj2L09vnU7PV0rsNot6n3Ir7p4P8r5n60Pung/yvmfrUv8AZk/VFNcfw8sF7phbIaScgaRrpEj+hTZ6uldhtFvU+4y+6eD/ACvmfrXfung/yvmfrXf7Kv5SO/SSQQe5GgEyIzazp8KjeIm9ZIDYhdIzEYafWzREMf1Tp502erpXYbRb1PuN0uuCV7wF1Ukk4OJygtEg7ij38WA0d4qzlKj7ITpAJ16mRpy2o4W4xZj9uQZJVRl0gagbyZ2mpo8XYMV+z3jE65RBidjOsx8xVpURvB0e4/8AzEYKQWDYXJIJI0JO8rv7KsqqAIGgFRLcbI/7bEe3KP8A7U/wOJNxMxRrZmMrxPyO1ALsoIg6g0laYg5T7j1H1FLUS7bkdDuD0NCA9MOL8Zw+FXPiL1u0vIuwE+wbn3VDdu+16cOwTX2ANyciJPrXCJH7sa+ysA+7uO4hcfFYu42Y6mVzNl3AVSQF8lkeypSbGTfcL6RuFXGyrjLUzAk5Z950qzi8pXMCCsTIMgj215rtejywYm5cGhMyCCBz/wCXp5zUl2P4vieDXVW8xuYF3Gaf+nmOlxR0BOsEz5GpcGuJGtk39FLHM2nQdPM+f+lLVwGu1ydApnxDAm5li7ctkT6hGsxuCDO3zp5QoCqBb4BH99OU+HW3rBPMjY76+VEC3xp/fj5zan/ardQoAUKqQ4s+Yg4nDRBg5mkk7aTpH86ecPv3rp8F2w4UjPkZyQD74mAaAsNCkXsaaEg8tSdfZR7TyJ26joedCA9ChQoSZl6WuFDEYnB58vd20uuQeZm2JjaAJ30kjrUUqhlTws9toZSp9QakGQczMSZJ/o3jtzwd7gt4i2UzWFcFHGjo+UkBv0XBQRoQZI5gjKH7XYFsyPKlXOjA6NsZVwNRtEaVfXKKRXJMlmusBmMhgxJOWNjodRlDFOc686LxorassLxFy0F1DLBEDXyMqeQEe+oG524wdkg281wkawANOhCgA7nQn4VXOAcNv8Wxow1nMlkkFzvktg6kn2nwpMAwOU1M7FjCIUT0p2LuM3D8IX9Y2En+EVNUnYsqiqiiFUBQOgAgD4UpWctBQoUg/iMfojfzPT60AvQqvcUZrLqWuHIxbwiyzmBHMN4YnprUcnEHJH4zAH/4j+Wk5vnQgXtXmDwbrFV1j7JEgawH22BGnWkxxM21JN912E/ZCoETynWf5VLvxi6DBwt0xuRlI92utHbizgx9mvGYgjLzjfxaETr7KEhMJhMXKs+JUjcqLMSN4ktofOKkiMrTybfyPI+/b4VR+2npB+zXbOFspOJurmedRZWJ1HNidI9/Sc57QYtr1/Pdu3HIWMuYwCTIhdpO23+1U74weH9DRVos7Y60frg9CUKwHh/GuJYR1bCszIPWsXjmQr+yZOQjy018tdp7N8cTGWRdQZSDldCZKONxPPffnUwtjNZizi2iyp4khj2nYtct2ype2oN10H6YQiBHPxEac5qt9suxeAxWa5iUIumCLto5XYNoM4KZAZ2BkxVu7QYHOUuhyhTMC2nqvEyDoV0Gh9vKmlnghYgM7nKCoJOwOnh/V/dirCoyvh3okwrXihOMbKRIburQgwdWljEdFn/WtX7H8Ew+DW7Yw1sW1Vx/mYFQZLHVtZgnzp5bS3hrYS2mY7wo+JJ/nUfhuK97jbS6L+G7cpaCBlJza75tROmwoCy0Khe1/aWzw/CviL2w0VRu7nZR5n5CTXnbina3iXFbrZr5s2QfUQlVUHYQCC7R1PwpnBMYuTwuJ6fvMdANz8upqOvcFliRfvID+irCPbtvzrzngcEbADWcRibZB1uJcyid9QBH7pPKtQ9GvpCuXb/2DHEG8Vm1eHh70dCuweBOmh16a8xsjLgzRfod9CzbHHZ98cH6lz4nYe3GU4q5mafw2U5co215GdvKo22L0r/jwBEybZn+p3q4UK6MwKFChQHmLg2JOK4njMU+rFzHkCSAPcqAVZrtrxhwNdj7PqP5moTj2APDOL4i3c8Nq+TctNsIJJAnbQll+HWpuxiVbSYPTr7K8f4hGampcsH0nwadbqcOeciGNlmKqxRgsrGxmRqOesUf0Bcfuvj79tzIu2gxjTxIdD8HNJ8cYLZZ9iqkg9Of8hTr/h64KU77H3YVCBatE6ZjMuR7IA89elaPh++tv7mP4zlXJZ5Z8RujAEQdRTO2/do4J0tzB/ZAkfAae6u3MW36K5R+u/hA/d3Py9tR4vl7bgKxt3FI71iBmLCBCb5doOn869A8cZ4TDLcU3L4LgEEW50LNESNjBIAnQQTU1YwpzqxVECAhVXX1omTAA22HxqF4RjjesMBaZwBmaWCnMWJAHmInfpUrgcUzKGU94OanRlPMecHSDB9tAYx/xJYxu/wlqfAttnjqzMF+QX5mmfZLg9qcl1Ha1bGRhb0ZnZTJnQaMNdZ9WrT6d+CtiLNnFWQTcwxJdCILWzBJjmFK6xyY1T+B8dzL+GBeTxN3clWzMZ8YAJYDyEHeqreBv0DGu9+G1hcvXDfPl7vBe8Pxy5GS3ZtjW2zKssM6QG9UKsOBETpHPlnHarguKw9y1jLdtLQw8EKjaDIZn3xJWeZGtWi72iBTKFvm5rABW2o8OkKuZjDyY5imHBcRiOIYpMAAHT1sS+pyIDqu8Akae1vKohNyfHJ3pOjRqhmUXH6ff2zw+5vyNIB6ijUKFXHmlXbikPDYi0FkjKRckGJALTG/lRcBicRdzC1iMPcZQJAFwbzGubmQeVdN5wYNzFQszFgQZggAxrH86dYLB3biyMRfUgkEsiqTIWNCIgQfiaDA14/2TtY7Dizjgrnk9uQbbHYoTJHIEHQwNKxniXZ5MBca1b4thbigxkuhsy+XhzAR7R7KsfpP7Q4hi+CtYhltKYu3I8d14E21AgZFBGYyAS0ciKzJ+CWNx3kHqyj5BP50ayi6qi2X8oL/AA0vs12Pw2P1xHEbN+2niazhyRIGviZjmy+QX31rvB8Alu2mVAkLCqBAtryUDlpv1NeYOG2rdsh7dtQ4OjksSPPeAfdW2+i3tBevYW/3103byOXGc6m2QPlnDjyooqK3I7uotUfmWPj7stvE7XfXksnVAM9wRMiYVfeZ9ymu9psWLWGdtz+iOrT4R7zSvDDme8/V8oPkoEfMn40ONXlVbecgK11F1MSSfCP4ooZiB7KWzhT3LNnF1iwIEZWyp4ZnxjLzG0edS3El7m6uIX1WIW6Pbore0bHrI6UhxTha2ra3bOVTYBYZ2IGXdlzfogqI1BAEaaVLQt6zqCFuJsRBAYcxyImgFbltXWGAZT11FY/2o9FGAu3CLN44W/PqKveBhuGFsEFdOYMaHSp3tb2zPDuHm6IbEXD3VoHbMo8TEdFJJ8yR1rEeyvbC9h8YcRddrhukd4zEkk8ifZJHkCY6UJWM7y5cG7DWrxdLnFcRcRDle3as3Z9ksSB/Ca1fgOAw2Dw4Xh1od3PjIIVmIB9ZmElhtBjVuVNuHi3kz2v+sc/vI19w3/8A2j3cRbsuveCbV4i1cB5k6Ix850J6EdBU4LpUYjlMl0x98qCLL65t3t8lBXUA6MTHlSZ4tf8AyLugmM9on4DlSmI4ZgbSqjpaRSSVDaCYAPyimxwfDD4R3G3JgPgZ3qCjBZKFChQHmDirsbhLesSxb/MXcv78001U7zV19KvZ44W8b2gs3LhZDtla5LXFP765h17x+lVrg1q0L6regsRPdtoFXTV+c6zl5BTO4hKerByxnB7NGkwjTHW9BhwzCPcy5BMzGXxE+wT/AK1oPY7g9+1fBtuFvXFFvJowW3IZsynpuW3JblIAQ7W9oWwljMFEkaw0Ek6Ly6CZ9kTrVu9EvB8Qtp8Zi5F2+AEtkR3VsEmDOuZjuDtlHnXm0X36WlP+sM+reP8AiM2k2r+st7/CJjAPfNxrVq4iqR3hlJZAwAAnNBkgxpyNOn7L23nvbt26WBBLsDodwBEAeyk+GtGJUjVXR7Z8jac5fkWpXifH0W53SMS2R2OQBiSkeBZ0LmZjWMp0r0jzyMx/ZdXuW8P9pxIQozAG5m1VkgjNMxm2YMNqbJw67YvtaF14a2pt5CyghSQ5KkkB5ZZiB6ulS3CcRh3f7Q19mbL4RdZQEVokqBCkGB4hPtpvexf2jG2shZVtDfYFX1M9JKKFneGPIUBlPph4Y9zF4DCpouV1XmM2YBz5mFFFxvoeQW1C4nLcOniggnyGmvv+NX7tn2ffFYdMRZUm/hcRcZVG7oWIuKvLMVAInmB1qidr+0to2/tFh1RyAHWDN1xOwkMuWT5g9IMiyGrh5NL4JgzasW0YQyqFOsxHnVU9LfExbwLrOrGN9Z2Ee/X909Kr+C9LgdIuqbbDcgE5vYQCJ9oWk+y2Gu8a4gl1kZMFh7mYzr3j7hTvLGJI1ygnXxSZLrLo6mIm+dyHVe8RWMbEAwY13qIbgV0gg3LJB64ddvbm+dTXfjo38Jod8OjfwmowZMne+Hn/AAn6UO+Hn/CfpVWtYJ50wt1Rp/3BgDbRalD2asdbs9e9edo3mhIpx3iNi3ZZ77Kloes1waeQAO7dIrz9x1+C3bpOEweMMGc1u4LY9oVlcj4ClfSl2ifHcQa0p/CsubVoToWnKzHzzaewedRTQBlX1F28/M+ZrmUtU0aPozufEv3YDjHAzfTPbuW8QsKjYtg4B2GVvVRvaFNa/gPVnqzH/wAjXljiqZreZtSpCz1BB0PWI+ZrY/Ql2oa/hrmGvGWwwXKx52mmJ/ylSPZFSnlZK7a3XNxfInThUurhrZy/iO7SRJAGYsR+0dRPmadW+GYZ9Rauju2KDKxIGVhqIbqo+FFxEWPsl2cqIMrkgnRxvpt4o19vuHGMQ1m4yIbkODcKpbmZ/RDgyrsVIzHQZusGpKxqHwe/42Us0lnKKrloaTmAtsW5GK7dt2hZe7YtLb7q4mVkaSy+GSSJB0MQZOlRTPhnYuzXSwErk7xcqPAKyYk22GfxbeEVK20Bw2JZQPxCpG4zOxmI66r4h18qAn+DGFuZtIuNPyP86zn0i8O4c9q5ibuDN51JJuW37pmB2OaDm94qT7c9qVwt3D4Yj/EPnb/IqgR72/8AXzp7iLC3FZG1DCDWa+51tLBbXWpJma9i+zvCbyLffCYgqTor3w+x6BEke+ts4E+H7oGwFS0nhVQMoQc9OROnyrMuFC2tpLaAAQNhAEiY+FKcO453eNsWri5sNjQbTq2wcRkkdTqI5z5VMLXKeOREoJLJp2O4bauHOWYEgCUcpIEkbHXc1WzgrmUkYe+CRuMV16Hn5SNasC9nsMviSygYaqdd4091RF3syYGWxhdV8QOfQ6xHURGnlWgrLZQoUKA8nYqw1rH3EuaFMQwP8Z1+YNOYjQ8q070teju5iHOMwi5nIi7aG7xsy9WjQjnpWW/2ig0vHu7o9YMDv1I3DeRFcTjk3aFfGttS5hOJCbXscE+8EfL+dXD0NWnniNxQYGFyz+0xbL/6mqvw/h97HuLGCttd1ln2UdMzbKok76nppW99h+yaYTh/cKZe4C1y4B6zEQCPICIFTFYRRpM4zsbjwLDxDCC5bKQCIiDzBEEVHcM4UlkMzZj4YlnZ4HOMxMbD4CpbB3s9tWIgsoJHQxrQxVvMpH9HyrooK1cueq7Wwz3ATYtkSqqMsu/VvED7DAjU06t4G9dYNeusygg5AoRJHPm3nBY0n2awjMD3iuO7AtJmBHgXpO89eeUVZAKAwj0/FrWOwF1h4FT4lLgLD4EVb+z/ABBXtoA4chZBzAkryJG+3PWamfSZ2TTiWGSyWyXA+a28TDZTof2Tz93SvOd77fwrEC3dDW2QyEYkow6qdteo1qm6n5iwdwnqs1PiWDfD3MgMrd0tEb5iCCvtGZYPT2Gk+KcBe3dw623V7VvEWrksZZFW4JPnAB19u1c4H6QbGIyrJS9Gg3luhQRJPVZ921WzhPZ27imDX1a1Y1IDGHadIiAUBES3hJAjKJJqiuNilvRZJwwaCDXaLathQFUQAIAHIDYUatpQJfaE/WX4ih9pT9ZfiKrVrvc2XPjNBoSiQOe/OcpGvWk7b4iGObGiBOqW5MkaAcj/AL0BZyc+g9Xmf1vIeXnRcTw+zcjvLVt42zIrR8RUBev3iR/jIy6gIgkwBvvPPSrNaEKASTpuedAI3MMBbZLYCSpAgQASOgqvYrHPdW2ApU27qkovPKTp8Vj3rVpqOxfCEZxcUlGkFo2aCDqOum4oBxw9ItqIjoD0kx8qc0KFACiuDGhg+yaNQoCI4yzg2TI0ugyJGgDZpGukTzpDBfjM5vWgywEYEBgWBY7H9XNHv8qkOJ4HvTbBkKpLEgwfVIGu433HSnWHsKihUUKo0AGkUAxwvD8LabNbsW7bdVtBT8QtPe/Xz+B+ldbEIDBZQekifhRLt+2QVZ1ggz4htzoQH74efwP0od8PP4H6VVcdwxQxVLOdOv2orIO8rtvXe5bMD3ExAH97OwiNDuYHOhJ//9k="/>
          <p:cNvSpPr>
            <a:spLocks noChangeAspect="1" noChangeArrowheads="1"/>
          </p:cNvSpPr>
          <p:nvPr/>
        </p:nvSpPr>
        <p:spPr bwMode="auto">
          <a:xfrm>
            <a:off x="4222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103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759621"/>
            <a:ext cx="6372225" cy="3486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636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NCETA</a:t>
            </a:r>
            <a:endParaRPr lang="en-AU" dirty="0"/>
          </a:p>
        </p:txBody>
      </p:sp>
      <p:sp>
        <p:nvSpPr>
          <p:cNvPr id="3" name="Content Placeholder 2"/>
          <p:cNvSpPr>
            <a:spLocks noGrp="1"/>
          </p:cNvSpPr>
          <p:nvPr>
            <p:ph idx="1"/>
          </p:nvPr>
        </p:nvSpPr>
        <p:spPr/>
        <p:txBody>
          <a:bodyPr>
            <a:normAutofit/>
          </a:bodyPr>
          <a:lstStyle/>
          <a:p>
            <a:r>
              <a:rPr lang="en-AU" dirty="0" smtClean="0"/>
              <a:t>Various resources</a:t>
            </a:r>
          </a:p>
          <a:p>
            <a:pPr lvl="1"/>
            <a:r>
              <a:rPr lang="en-AU" dirty="0" smtClean="0"/>
              <a:t>Stress and burnout</a:t>
            </a:r>
          </a:p>
          <a:p>
            <a:pPr lvl="1"/>
            <a:r>
              <a:rPr lang="en-AU" dirty="0" smtClean="0"/>
              <a:t>Self care and retention</a:t>
            </a:r>
          </a:p>
          <a:p>
            <a:pPr lvl="1"/>
            <a:r>
              <a:rPr lang="en-AU" dirty="0" smtClean="0"/>
              <a:t>Worker wellbeing</a:t>
            </a:r>
          </a:p>
          <a:p>
            <a:pPr marL="0" indent="0">
              <a:buNone/>
            </a:pPr>
            <a:endParaRPr lang="en-AU" dirty="0" smtClean="0">
              <a:hlinkClick r:id="rId2"/>
            </a:endParaRPr>
          </a:p>
          <a:p>
            <a:pPr marL="0" indent="0">
              <a:buNone/>
            </a:pPr>
            <a:r>
              <a:rPr lang="en-AU" dirty="0" smtClean="0">
                <a:hlinkClick r:id="rId2"/>
              </a:rPr>
              <a:t>http</a:t>
            </a:r>
            <a:r>
              <a:rPr lang="en-AU" dirty="0">
                <a:hlinkClick r:id="rId2"/>
              </a:rPr>
              <a:t>://nceta.flinders.edu.au/workforce/indigenous-aod-workforce/feeling-deadly-working-deadly-indigenous-worker-wellbeing</a:t>
            </a:r>
            <a:r>
              <a:rPr lang="en-AU" dirty="0" smtClean="0">
                <a:hlinkClick r:id="rId2"/>
              </a:rPr>
              <a:t>/</a:t>
            </a:r>
            <a:endParaRPr lang="en-AU" dirty="0" smtClean="0"/>
          </a:p>
          <a:p>
            <a:pPr marL="0" indent="0">
              <a:buNone/>
            </a:pPr>
            <a:endParaRPr lang="en-AU" dirty="0"/>
          </a:p>
        </p:txBody>
      </p:sp>
      <p:pic>
        <p:nvPicPr>
          <p:cNvPr id="4" name="Picture 2" descr="C:\Users\AHMRC\Pictures\NCETA_Feeling Deadly Working Dead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340768"/>
            <a:ext cx="1944216" cy="2749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1986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NIDAC publications &amp; reports</a:t>
            </a:r>
            <a:endParaRPr lang="en-AU" dirty="0"/>
          </a:p>
        </p:txBody>
      </p:sp>
      <p:sp>
        <p:nvSpPr>
          <p:cNvPr id="3" name="Content Placeholder 2"/>
          <p:cNvSpPr>
            <a:spLocks noGrp="1"/>
          </p:cNvSpPr>
          <p:nvPr>
            <p:ph idx="1"/>
          </p:nvPr>
        </p:nvSpPr>
        <p:spPr>
          <a:xfrm>
            <a:off x="304800" y="1268760"/>
            <a:ext cx="8686800" cy="5589240"/>
          </a:xfrm>
        </p:spPr>
        <p:txBody>
          <a:bodyPr/>
          <a:lstStyle/>
          <a:p>
            <a:r>
              <a:rPr lang="en-AU" dirty="0" smtClean="0"/>
              <a:t>Injecting drug use &amp; associated harm amongst Aboriginal Australians.</a:t>
            </a:r>
          </a:p>
          <a:p>
            <a:r>
              <a:rPr lang="en-AU" dirty="0" smtClean="0"/>
              <a:t>Addressing FASD in Australia.</a:t>
            </a:r>
          </a:p>
          <a:p>
            <a:r>
              <a:rPr lang="en-AU" dirty="0" smtClean="0"/>
              <a:t>Addressing harmful alcohol use amongst Indigenous Australians.</a:t>
            </a:r>
          </a:p>
          <a:p>
            <a:r>
              <a:rPr lang="en-AU" dirty="0" smtClean="0"/>
              <a:t>Indigenous specific AOD interventions – snapshot of expenditure.</a:t>
            </a:r>
          </a:p>
          <a:p>
            <a:r>
              <a:rPr lang="en-AU" dirty="0" smtClean="0"/>
              <a:t>For further information &amp; publications you can access the NIDAC website - </a:t>
            </a:r>
            <a:r>
              <a:rPr lang="en-AU" dirty="0" smtClean="0">
                <a:hlinkClick r:id="rId2"/>
              </a:rPr>
              <a:t>http://www.nidac.org.au/</a:t>
            </a:r>
            <a:endParaRPr lang="en-AU" dirty="0"/>
          </a:p>
        </p:txBody>
      </p:sp>
    </p:spTree>
    <p:extLst>
      <p:ext uri="{BB962C8B-B14F-4D97-AF65-F5344CB8AC3E}">
        <p14:creationId xmlns:p14="http://schemas.microsoft.com/office/powerpoint/2010/main" val="35084219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60648"/>
            <a:ext cx="4699248" cy="1054224"/>
          </a:xfrm>
        </p:spPr>
        <p:txBody>
          <a:bodyPr>
            <a:normAutofit/>
          </a:bodyPr>
          <a:lstStyle/>
          <a:p>
            <a:r>
              <a:rPr lang="en-AU" sz="5000" dirty="0" smtClean="0"/>
              <a:t>Questions?</a:t>
            </a:r>
            <a:endParaRPr lang="en-AU" sz="5000" dirty="0"/>
          </a:p>
        </p:txBody>
      </p:sp>
      <p:sp>
        <p:nvSpPr>
          <p:cNvPr id="3" name="Content Placeholder 2"/>
          <p:cNvSpPr>
            <a:spLocks noGrp="1"/>
          </p:cNvSpPr>
          <p:nvPr>
            <p:ph idx="1"/>
          </p:nvPr>
        </p:nvSpPr>
        <p:spPr>
          <a:xfrm>
            <a:off x="304800" y="2863477"/>
            <a:ext cx="8686800" cy="4525963"/>
          </a:xfrm>
        </p:spPr>
        <p:txBody>
          <a:bodyPr/>
          <a:lstStyle/>
          <a:p>
            <a:pPr marL="0" indent="0">
              <a:buNone/>
            </a:pPr>
            <a:endParaRPr lang="en-AU" dirty="0" smtClean="0"/>
          </a:p>
          <a:p>
            <a:pPr marL="0" indent="0">
              <a:buNone/>
            </a:pPr>
            <a:endParaRPr lang="en-AU" dirty="0"/>
          </a:p>
          <a:p>
            <a:pPr marL="0" indent="0">
              <a:buNone/>
            </a:pPr>
            <a:endParaRPr lang="en-AU" dirty="0" smtClean="0"/>
          </a:p>
          <a:p>
            <a:pPr marL="0" indent="0" algn="ctr">
              <a:buNone/>
            </a:pPr>
            <a:r>
              <a:rPr lang="en-AU" dirty="0" smtClean="0"/>
              <a:t>Thank you!</a:t>
            </a:r>
            <a:endParaRPr lang="en-AU" dirty="0"/>
          </a:p>
          <a:p>
            <a:pPr marL="0" indent="0" algn="ctr">
              <a:buNone/>
            </a:pPr>
            <a:r>
              <a:rPr lang="en-AU" dirty="0" smtClean="0">
                <a:sym typeface="Wingdings" pitchFamily="2" charset="2"/>
              </a:rPr>
              <a:t></a:t>
            </a:r>
            <a:endParaRPr lang="en-AU" dirty="0" smtClean="0"/>
          </a:p>
        </p:txBody>
      </p:sp>
      <p:pic>
        <p:nvPicPr>
          <p:cNvPr id="4" name="Picture 5" descr="C:\Users\ahmrc\AppData\Local\Microsoft\Windows\Temporary Internet Files\Low\Content.IE5\SKM0S173\ADAN-Logo_JPG[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0137" y="1806864"/>
            <a:ext cx="4674151" cy="219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7874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was </a:t>
            </a:r>
            <a:r>
              <a:rPr lang="en-AU" dirty="0" err="1" smtClean="0"/>
              <a:t>adan</a:t>
            </a:r>
            <a:r>
              <a:rPr lang="en-AU" dirty="0" smtClean="0"/>
              <a:t> established</a:t>
            </a:r>
            <a:endParaRPr lang="en-AU" dirty="0"/>
          </a:p>
        </p:txBody>
      </p:sp>
      <p:sp>
        <p:nvSpPr>
          <p:cNvPr id="3" name="Content Placeholder 2"/>
          <p:cNvSpPr>
            <a:spLocks noGrp="1"/>
          </p:cNvSpPr>
          <p:nvPr>
            <p:ph idx="1"/>
          </p:nvPr>
        </p:nvSpPr>
        <p:spPr/>
        <p:txBody>
          <a:bodyPr/>
          <a:lstStyle/>
          <a:p>
            <a:r>
              <a:rPr lang="en-AU" dirty="0"/>
              <a:t>ADAN was formed due to a recommendation put forward at the 2003 ‘Grog Summit’ </a:t>
            </a:r>
            <a:endParaRPr lang="en-AU" dirty="0" smtClean="0"/>
          </a:p>
          <a:p>
            <a:r>
              <a:rPr lang="en-AU" dirty="0" smtClean="0"/>
              <a:t>To unite a largely disjointed cohort of unique workers with specific needs</a:t>
            </a:r>
          </a:p>
          <a:p>
            <a:pPr marL="0" indent="0">
              <a:buNone/>
            </a:pPr>
            <a:endParaRPr lang="en-AU" dirty="0" smtClean="0"/>
          </a:p>
          <a:p>
            <a:pPr marL="0" indent="0" algn="ctr">
              <a:buNone/>
            </a:pPr>
            <a:r>
              <a:rPr lang="en-AU" i="1" dirty="0" smtClean="0"/>
              <a:t>ADAN </a:t>
            </a:r>
            <a:r>
              <a:rPr lang="en-AU" i="1" dirty="0"/>
              <a:t>has been running for 10 consecutive years. </a:t>
            </a:r>
            <a:r>
              <a:rPr lang="en-AU" i="1" dirty="0" smtClean="0"/>
              <a:t>The </a:t>
            </a:r>
            <a:r>
              <a:rPr lang="en-AU" i="1" dirty="0"/>
              <a:t>10 year anniversary was held last year in Sydney.</a:t>
            </a:r>
          </a:p>
          <a:p>
            <a:endParaRPr lang="en-AU" dirty="0"/>
          </a:p>
        </p:txBody>
      </p:sp>
    </p:spTree>
    <p:extLst>
      <p:ext uri="{BB962C8B-B14F-4D97-AF65-F5344CB8AC3E}">
        <p14:creationId xmlns:p14="http://schemas.microsoft.com/office/powerpoint/2010/main" val="1160476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720" y="430560"/>
            <a:ext cx="8686800" cy="838200"/>
          </a:xfrm>
        </p:spPr>
        <p:txBody>
          <a:bodyPr/>
          <a:lstStyle/>
          <a:p>
            <a:r>
              <a:rPr lang="en-AU" dirty="0" smtClean="0"/>
              <a:t>ADAN activities</a:t>
            </a:r>
            <a:endParaRPr lang="en-AU" dirty="0"/>
          </a:p>
        </p:txBody>
      </p:sp>
      <p:sp>
        <p:nvSpPr>
          <p:cNvPr id="3" name="Content Placeholder 2"/>
          <p:cNvSpPr>
            <a:spLocks noGrp="1"/>
          </p:cNvSpPr>
          <p:nvPr>
            <p:ph idx="1"/>
          </p:nvPr>
        </p:nvSpPr>
        <p:spPr>
          <a:xfrm>
            <a:off x="277688" y="1556792"/>
            <a:ext cx="8686800" cy="4968552"/>
          </a:xfrm>
        </p:spPr>
        <p:txBody>
          <a:bodyPr>
            <a:normAutofit/>
          </a:bodyPr>
          <a:lstStyle/>
          <a:p>
            <a:r>
              <a:rPr lang="en-AU" u="sng" dirty="0" smtClean="0"/>
              <a:t>ADAN Symposium - annual event</a:t>
            </a:r>
          </a:p>
          <a:p>
            <a:pPr lvl="1"/>
            <a:r>
              <a:rPr lang="en-AU" dirty="0" smtClean="0"/>
              <a:t>Primarily targets NSW Aboriginal AOD workforce</a:t>
            </a:r>
          </a:p>
          <a:p>
            <a:pPr lvl="1">
              <a:buNone/>
            </a:pPr>
            <a:endParaRPr lang="en-AU" sz="1000" dirty="0" smtClean="0"/>
          </a:p>
          <a:p>
            <a:r>
              <a:rPr lang="en-AU" u="sng" dirty="0" smtClean="0"/>
              <a:t>ADAN Leadership Group - quarterly meetings</a:t>
            </a:r>
          </a:p>
          <a:p>
            <a:pPr lvl="1"/>
            <a:r>
              <a:rPr lang="en-AU" dirty="0" smtClean="0"/>
              <a:t>State workforce representatives from wider ADAN members</a:t>
            </a:r>
          </a:p>
          <a:p>
            <a:pPr lvl="1">
              <a:buNone/>
            </a:pPr>
            <a:endParaRPr lang="en-AU" sz="1100" dirty="0" smtClean="0"/>
          </a:p>
          <a:p>
            <a:r>
              <a:rPr lang="en-AU" u="sng" dirty="0" smtClean="0"/>
              <a:t>ADAN Managers Forum – biannual</a:t>
            </a:r>
          </a:p>
          <a:p>
            <a:pPr lvl="1"/>
            <a:r>
              <a:rPr lang="en-AU" dirty="0" smtClean="0"/>
              <a:t>Targets CEO’s, Directors, senior managers &amp; line managers of Aboriginal drug &amp; alcohol workers</a:t>
            </a:r>
          </a:p>
        </p:txBody>
      </p:sp>
    </p:spTree>
    <p:extLst>
      <p:ext uri="{BB962C8B-B14F-4D97-AF65-F5344CB8AC3E}">
        <p14:creationId xmlns:p14="http://schemas.microsoft.com/office/powerpoint/2010/main" val="30023376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08720"/>
            <a:ext cx="8686800" cy="3816424"/>
          </a:xfrm>
        </p:spPr>
        <p:txBody>
          <a:bodyPr>
            <a:normAutofit fontScale="92500" lnSpcReduction="10000"/>
          </a:bodyPr>
          <a:lstStyle/>
          <a:p>
            <a:pPr lvl="1">
              <a:buNone/>
            </a:pPr>
            <a:endParaRPr lang="en-AU" sz="1100" dirty="0"/>
          </a:p>
          <a:p>
            <a:r>
              <a:rPr lang="en-AU" u="sng" dirty="0" smtClean="0"/>
              <a:t>Resources</a:t>
            </a:r>
          </a:p>
          <a:p>
            <a:pPr lvl="1"/>
            <a:r>
              <a:rPr lang="en-AU" dirty="0" smtClean="0"/>
              <a:t>Current projects</a:t>
            </a:r>
          </a:p>
          <a:p>
            <a:pPr lvl="2"/>
            <a:r>
              <a:rPr lang="en-AU" dirty="0" smtClean="0"/>
              <a:t>Developing workforce role templates (ACCHS &amp; LHD)</a:t>
            </a:r>
          </a:p>
          <a:p>
            <a:pPr lvl="2"/>
            <a:r>
              <a:rPr lang="en-AU" dirty="0" smtClean="0"/>
              <a:t>Adapting an Orientation </a:t>
            </a:r>
            <a:r>
              <a:rPr lang="en-AU" dirty="0" smtClean="0"/>
              <a:t>package </a:t>
            </a:r>
          </a:p>
          <a:p>
            <a:pPr lvl="2"/>
            <a:r>
              <a:rPr lang="en-AU" dirty="0" smtClean="0"/>
              <a:t>Evaluation of ADAN Model</a:t>
            </a:r>
            <a:endParaRPr lang="en-AU" dirty="0" smtClean="0"/>
          </a:p>
          <a:p>
            <a:pPr marL="914400" lvl="2" indent="0">
              <a:buNone/>
            </a:pPr>
            <a:endParaRPr lang="en-AU" sz="500" dirty="0" smtClean="0"/>
          </a:p>
          <a:p>
            <a:pPr lvl="1"/>
            <a:r>
              <a:rPr lang="en-AU" dirty="0"/>
              <a:t>ADAN e-list</a:t>
            </a:r>
          </a:p>
          <a:p>
            <a:pPr lvl="2"/>
            <a:r>
              <a:rPr lang="en-AU" dirty="0"/>
              <a:t>Continuous communication &amp; Information sharing</a:t>
            </a:r>
            <a:r>
              <a:rPr lang="en-AU" dirty="0" smtClean="0"/>
              <a:t>.</a:t>
            </a:r>
            <a:endParaRPr lang="en-AU" sz="500" dirty="0" smtClean="0"/>
          </a:p>
          <a:p>
            <a:pPr lvl="1"/>
            <a:r>
              <a:rPr lang="en-AU" dirty="0" smtClean="0"/>
              <a:t>Link to current information, resources and research</a:t>
            </a:r>
          </a:p>
        </p:txBody>
      </p:sp>
      <p:sp>
        <p:nvSpPr>
          <p:cNvPr id="5" name="Content Placeholder 2"/>
          <p:cNvSpPr txBox="1">
            <a:spLocks/>
          </p:cNvSpPr>
          <p:nvPr/>
        </p:nvSpPr>
        <p:spPr>
          <a:xfrm>
            <a:off x="251520" y="4938538"/>
            <a:ext cx="8686800" cy="1874838"/>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en-AU" u="sng" dirty="0" smtClean="0"/>
              <a:t>Training &amp; Regional Forums (ad hock)</a:t>
            </a:r>
          </a:p>
          <a:p>
            <a:pPr lvl="1"/>
            <a:r>
              <a:rPr lang="en-AU" dirty="0" smtClean="0"/>
              <a:t>IRIS Training (Indigenous Risk Impact Screen) and brief intervention</a:t>
            </a:r>
          </a:p>
          <a:p>
            <a:endParaRPr lang="en-AU" dirty="0"/>
          </a:p>
        </p:txBody>
      </p:sp>
    </p:spTree>
    <p:extLst>
      <p:ext uri="{BB962C8B-B14F-4D97-AF65-F5344CB8AC3E}">
        <p14:creationId xmlns:p14="http://schemas.microsoft.com/office/powerpoint/2010/main" val="37671382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adan</a:t>
            </a:r>
            <a:r>
              <a:rPr lang="en-AU" dirty="0" smtClean="0"/>
              <a:t> symposium</a:t>
            </a:r>
            <a:endParaRPr lang="en-AU" dirty="0"/>
          </a:p>
        </p:txBody>
      </p:sp>
      <p:sp>
        <p:nvSpPr>
          <p:cNvPr id="3" name="Content Placeholder 2"/>
          <p:cNvSpPr>
            <a:spLocks noGrp="1"/>
          </p:cNvSpPr>
          <p:nvPr>
            <p:ph idx="1"/>
          </p:nvPr>
        </p:nvSpPr>
        <p:spPr>
          <a:xfrm>
            <a:off x="304800" y="1340768"/>
            <a:ext cx="8686800" cy="5328592"/>
          </a:xfrm>
        </p:spPr>
        <p:txBody>
          <a:bodyPr>
            <a:normAutofit fontScale="92500" lnSpcReduction="20000"/>
          </a:bodyPr>
          <a:lstStyle/>
          <a:p>
            <a:r>
              <a:rPr lang="en-AU" dirty="0" smtClean="0"/>
              <a:t>An annual event which rotates around the state.</a:t>
            </a:r>
          </a:p>
          <a:p>
            <a:pPr lvl="1"/>
            <a:r>
              <a:rPr lang="en-AU" dirty="0" smtClean="0"/>
              <a:t>Locations are voted on by ADAN members at the previous Symposium &amp; decided upon by the Leadership Group.</a:t>
            </a:r>
          </a:p>
          <a:p>
            <a:endParaRPr lang="en-AU" dirty="0" smtClean="0"/>
          </a:p>
          <a:p>
            <a:r>
              <a:rPr lang="en-AU" dirty="0" smtClean="0"/>
              <a:t>2013 ADAN Symposium – 10yr Anniversary</a:t>
            </a:r>
          </a:p>
          <a:p>
            <a:pPr lvl="1"/>
            <a:r>
              <a:rPr lang="en-AU" dirty="0" smtClean="0"/>
              <a:t>Held in Sydney</a:t>
            </a:r>
          </a:p>
          <a:p>
            <a:pPr lvl="1"/>
            <a:r>
              <a:rPr lang="en-AU" dirty="0" smtClean="0"/>
              <a:t>100+ delegates in attendance</a:t>
            </a:r>
          </a:p>
          <a:p>
            <a:pPr lvl="1"/>
            <a:r>
              <a:rPr lang="en-AU" dirty="0" smtClean="0"/>
              <a:t>2 ½ day agenda based on abstracts, member feedback and Leadership Group decisions: features keynotes, workforce programs, service and program profiling and modelling and consultations and feedback from workforce.</a:t>
            </a:r>
          </a:p>
          <a:p>
            <a:pPr lvl="1"/>
            <a:endParaRPr lang="en-AU" dirty="0"/>
          </a:p>
        </p:txBody>
      </p:sp>
    </p:spTree>
    <p:extLst>
      <p:ext uri="{BB962C8B-B14F-4D97-AF65-F5344CB8AC3E}">
        <p14:creationId xmlns:p14="http://schemas.microsoft.com/office/powerpoint/2010/main" val="35111842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2012 ADAN Photo – Coffs Harbour</a:t>
            </a:r>
            <a:endParaRPr lang="en-AU" dirty="0"/>
          </a:p>
        </p:txBody>
      </p:sp>
      <p:pic>
        <p:nvPicPr>
          <p:cNvPr id="48130" name="Picture 2" descr="C:\Users\ahmrc\AppData\Local\Microsoft\Windows\Temporary Internet Files\Content.IE5\1VZR0043\IMG_028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528" y="1674901"/>
            <a:ext cx="9451850" cy="3626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081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adan</a:t>
            </a:r>
            <a:r>
              <a:rPr lang="en-AU" dirty="0" smtClean="0"/>
              <a:t> leadership group</a:t>
            </a:r>
            <a:endParaRPr lang="en-AU" dirty="0"/>
          </a:p>
        </p:txBody>
      </p:sp>
      <p:sp>
        <p:nvSpPr>
          <p:cNvPr id="3" name="Content Placeholder 2"/>
          <p:cNvSpPr>
            <a:spLocks noGrp="1"/>
          </p:cNvSpPr>
          <p:nvPr>
            <p:ph idx="1"/>
          </p:nvPr>
        </p:nvSpPr>
        <p:spPr>
          <a:xfrm>
            <a:off x="304800" y="1340768"/>
            <a:ext cx="8686800" cy="5328592"/>
          </a:xfrm>
        </p:spPr>
        <p:txBody>
          <a:bodyPr>
            <a:normAutofit/>
          </a:bodyPr>
          <a:lstStyle/>
          <a:p>
            <a:r>
              <a:rPr lang="en-AU" dirty="0" smtClean="0"/>
              <a:t>Meet quarterly</a:t>
            </a:r>
          </a:p>
          <a:p>
            <a:r>
              <a:rPr lang="en-AU" dirty="0" smtClean="0"/>
              <a:t>Two elected members from the 11 AH&amp;MRC regions.</a:t>
            </a:r>
          </a:p>
          <a:p>
            <a:r>
              <a:rPr lang="en-AU" dirty="0" smtClean="0"/>
              <a:t>Workforce focused</a:t>
            </a:r>
          </a:p>
          <a:p>
            <a:endParaRPr lang="en-AU" dirty="0" smtClean="0"/>
          </a:p>
          <a:p>
            <a:pPr marL="0" indent="0" algn="ctr">
              <a:buNone/>
            </a:pPr>
            <a:r>
              <a:rPr lang="en-AU" i="1" dirty="0" smtClean="0"/>
              <a:t>Key Aboriginal drug &amp; alcohol consultative and advocacy body for the state.</a:t>
            </a:r>
          </a:p>
          <a:p>
            <a:pPr lvl="1"/>
            <a:endParaRPr lang="en-AU" dirty="0" smtClean="0"/>
          </a:p>
          <a:p>
            <a:pPr lvl="1"/>
            <a:endParaRPr lang="en-AU" dirty="0" smtClean="0"/>
          </a:p>
          <a:p>
            <a:pPr lvl="1"/>
            <a:endParaRPr lang="en-AU" dirty="0" smtClean="0"/>
          </a:p>
          <a:p>
            <a:pPr lvl="1"/>
            <a:endParaRPr lang="en-AU" dirty="0" smtClean="0"/>
          </a:p>
          <a:p>
            <a:endParaRPr lang="en-AU" dirty="0"/>
          </a:p>
        </p:txBody>
      </p:sp>
    </p:spTree>
    <p:extLst>
      <p:ext uri="{BB962C8B-B14F-4D97-AF65-F5344CB8AC3E}">
        <p14:creationId xmlns:p14="http://schemas.microsoft.com/office/powerpoint/2010/main" val="978375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purpose</a:t>
            </a:r>
            <a:endParaRPr lang="en-AU" dirty="0"/>
          </a:p>
        </p:txBody>
      </p:sp>
      <p:sp>
        <p:nvSpPr>
          <p:cNvPr id="4" name="Content Placeholder 2"/>
          <p:cNvSpPr txBox="1">
            <a:spLocks/>
          </p:cNvSpPr>
          <p:nvPr/>
        </p:nvSpPr>
        <p:spPr>
          <a:xfrm>
            <a:off x="323528" y="1484784"/>
            <a:ext cx="8686800" cy="5256584"/>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en-AU" dirty="0" smtClean="0"/>
              <a:t>To guide ADAN Activities</a:t>
            </a:r>
          </a:p>
          <a:p>
            <a:pPr lvl="1"/>
            <a:r>
              <a:rPr lang="en-AU" dirty="0" smtClean="0"/>
              <a:t>Oversee the development of a range of projects,</a:t>
            </a:r>
            <a:endParaRPr lang="en-AU" dirty="0"/>
          </a:p>
          <a:p>
            <a:pPr lvl="1"/>
            <a:r>
              <a:rPr lang="en-AU" dirty="0"/>
              <a:t>Ensure ADAN members are consulted and represented on issues affecting </a:t>
            </a:r>
            <a:r>
              <a:rPr lang="en-AU" dirty="0" smtClean="0"/>
              <a:t>them,</a:t>
            </a:r>
          </a:p>
          <a:p>
            <a:pPr lvl="1"/>
            <a:r>
              <a:rPr lang="en-AU" dirty="0" smtClean="0"/>
              <a:t>Integrate ADAN key priority areas into ADAN activities</a:t>
            </a:r>
          </a:p>
          <a:p>
            <a:pPr lvl="1"/>
            <a:endParaRPr lang="en-AU" dirty="0" smtClean="0"/>
          </a:p>
        </p:txBody>
      </p:sp>
    </p:spTree>
    <p:extLst>
      <p:ext uri="{BB962C8B-B14F-4D97-AF65-F5344CB8AC3E}">
        <p14:creationId xmlns:p14="http://schemas.microsoft.com/office/powerpoint/2010/main" val="14656543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25AD910D5D3D14A8C82D06DC4ADDED7" ma:contentTypeVersion="2" ma:contentTypeDescription="Create a new document." ma:contentTypeScope="" ma:versionID="8be12bc4952cf1a2a4b42894998d32e1">
  <xsd:schema xmlns:xsd="http://www.w3.org/2001/XMLSchema" xmlns:xs="http://www.w3.org/2001/XMLSchema" xmlns:p="http://schemas.microsoft.com/office/2006/metadata/properties" xmlns:ns1="http://schemas.microsoft.com/sharepoint/v3" targetNamespace="http://schemas.microsoft.com/office/2006/metadata/properties" ma:root="true" ma:fieldsID="f91e7983093fe65855c9706521e9525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EFDC94-914A-42FD-AE78-B0ABDD0D18BB}"/>
</file>

<file path=customXml/itemProps2.xml><?xml version="1.0" encoding="utf-8"?>
<ds:datastoreItem xmlns:ds="http://schemas.openxmlformats.org/officeDocument/2006/customXml" ds:itemID="{7A62B031-1AC1-46AB-B3B7-6BA961166D00}"/>
</file>

<file path=customXml/itemProps3.xml><?xml version="1.0" encoding="utf-8"?>
<ds:datastoreItem xmlns:ds="http://schemas.openxmlformats.org/officeDocument/2006/customXml" ds:itemID="{9667BB6A-8104-4A4E-9989-172728B688C8}"/>
</file>

<file path=docProps/app.xml><?xml version="1.0" encoding="utf-8"?>
<Properties xmlns="http://schemas.openxmlformats.org/officeDocument/2006/extended-properties" xmlns:vt="http://schemas.openxmlformats.org/officeDocument/2006/docPropsVTypes">
  <Template>Trek</Template>
  <TotalTime>741</TotalTime>
  <Words>849</Words>
  <Application>Microsoft Office PowerPoint</Application>
  <PresentationFormat>On-screen Show (4:3)</PresentationFormat>
  <Paragraphs>149</Paragraphs>
  <Slides>27</Slides>
  <Notes>5</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Trek</vt:lpstr>
      <vt:lpstr>PowerPoint Presentation</vt:lpstr>
      <vt:lpstr>The aboriginal drug &amp; alcohol network</vt:lpstr>
      <vt:lpstr>Why was adan established</vt:lpstr>
      <vt:lpstr>ADAN activities</vt:lpstr>
      <vt:lpstr>PowerPoint Presentation</vt:lpstr>
      <vt:lpstr>The adan symposium</vt:lpstr>
      <vt:lpstr>2012 ADAN Photo – Coffs Harbour</vt:lpstr>
      <vt:lpstr>The adan leadership group</vt:lpstr>
      <vt:lpstr>purpose</vt:lpstr>
      <vt:lpstr>PowerPoint Presentation</vt:lpstr>
      <vt:lpstr>PowerPoint Presentation</vt:lpstr>
      <vt:lpstr>Leadership Group 2014</vt:lpstr>
      <vt:lpstr>AH&amp;MRC Regional map</vt:lpstr>
      <vt:lpstr>Indigenous Risk Impact Screen</vt:lpstr>
      <vt:lpstr>ADAN Managers Forum</vt:lpstr>
      <vt:lpstr>PowerPoint Presentation</vt:lpstr>
      <vt:lpstr>NSW aboriginal residential healing &amp; drug &amp; alcohol network</vt:lpstr>
      <vt:lpstr>Current business</vt:lpstr>
      <vt:lpstr>PowerPoint Presentation</vt:lpstr>
      <vt:lpstr>National indigenous drug &amp; alcohol committee (NIDAC)</vt:lpstr>
      <vt:lpstr>activities</vt:lpstr>
      <vt:lpstr>NIDAC 2012 Conference</vt:lpstr>
      <vt:lpstr>Sector resources</vt:lpstr>
      <vt:lpstr>PowerPoint Presentation</vt:lpstr>
      <vt:lpstr>NCETA</vt:lpstr>
      <vt:lpstr>NIDAC publications &amp; reports</vt:lpstr>
      <vt:lpstr>Questions?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Aboriginal Drug and Alcohol Network of NSW - Kristie Harrison and Rodney Turner</dc:title>
  <dc:creator>ahmrc</dc:creator>
  <cp:lastModifiedBy>Bruce</cp:lastModifiedBy>
  <cp:revision>43</cp:revision>
  <dcterms:created xsi:type="dcterms:W3CDTF">2012-07-18T11:05:04Z</dcterms:created>
  <dcterms:modified xsi:type="dcterms:W3CDTF">2014-03-05T13:00:07Z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0x010100225AD910D5D3D14A8C82D06DC4ADDED7</vt:lpwstr>
  </property>
</Properties>
</file>