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80" r:id="rId7"/>
    <p:sldId id="268" r:id="rId8"/>
    <p:sldId id="269" r:id="rId9"/>
    <p:sldId id="270" r:id="rId10"/>
    <p:sldId id="282" r:id="rId11"/>
    <p:sldId id="283" r:id="rId12"/>
    <p:sldId id="265" r:id="rId13"/>
    <p:sldId id="277" r:id="rId14"/>
    <p:sldId id="284" r:id="rId15"/>
    <p:sldId id="272" r:id="rId16"/>
    <p:sldId id="275" r:id="rId17"/>
    <p:sldId id="281" r:id="rId18"/>
    <p:sldId id="261" r:id="rId19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A5E62"/>
    <a:srgbClr val="ED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4627" autoAdjust="0"/>
  </p:normalViewPr>
  <p:slideViewPr>
    <p:cSldViewPr snapToGrid="0" snapToObjects="1">
      <p:cViewPr>
        <p:scale>
          <a:sx n="50" d="100"/>
          <a:sy n="50" d="100"/>
        </p:scale>
        <p:origin x="-257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N.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8" y="5030788"/>
            <a:ext cx="25066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12763" y="706438"/>
            <a:ext cx="7713662" cy="1719262"/>
          </a:xfrm>
          <a:prstGeom prst="rect">
            <a:avLst/>
          </a:prstGeom>
          <a:noFill/>
          <a:ex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512763" y="2163763"/>
            <a:ext cx="7713662" cy="984250"/>
          </a:xfrm>
          <a:prstGeom prst="rect">
            <a:avLst/>
          </a:prstGeom>
          <a:noFill/>
          <a:extLst/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A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2763" y="3429000"/>
            <a:ext cx="4059237" cy="2014538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Bef>
                <a:spcPct val="20000"/>
              </a:spcBef>
              <a:buFont typeface="Arial" charset="0"/>
              <a:buNone/>
              <a:defRPr sz="2400">
                <a:solidFill>
                  <a:srgbClr val="333333"/>
                </a:solidFill>
              </a:defRPr>
            </a:lvl1pPr>
            <a:lvl2pPr marL="457200" indent="0">
              <a:buNone/>
              <a:defRPr sz="2400">
                <a:solidFill>
                  <a:srgbClr val="333333"/>
                </a:solidFill>
              </a:defRPr>
            </a:lvl2pPr>
            <a:lvl3pPr marL="914400" indent="0">
              <a:buNone/>
              <a:defRPr sz="2400">
                <a:solidFill>
                  <a:srgbClr val="333333"/>
                </a:solidFill>
              </a:defRPr>
            </a:lvl3pPr>
            <a:lvl4pPr marL="1371600" indent="0">
              <a:buNone/>
              <a:defRPr sz="2400">
                <a:solidFill>
                  <a:srgbClr val="333333"/>
                </a:solidFill>
              </a:defRPr>
            </a:lvl4pPr>
            <a:lvl5pPr marL="1828800" indent="0">
              <a:buNone/>
              <a:defRPr sz="24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5E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FF"/>
                </a:solidFill>
              </a:ln>
              <a:solidFill>
                <a:srgbClr val="5A5E62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EDA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25450" y="374650"/>
            <a:ext cx="7715250" cy="2092325"/>
          </a:xfrm>
          <a:prstGeom prst="rect">
            <a:avLst/>
          </a:prstGeom>
          <a:noFill/>
          <a:ex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25450" y="2466975"/>
            <a:ext cx="7715250" cy="984250"/>
          </a:xfrm>
          <a:prstGeom prst="rect">
            <a:avLst/>
          </a:prstGeom>
          <a:noFill/>
          <a:extLst/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AU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12763" y="374650"/>
            <a:ext cx="7713662" cy="895350"/>
          </a:xfrm>
          <a:prstGeom prst="rect">
            <a:avLst/>
          </a:prstGeom>
          <a:noFill/>
          <a:ex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512763" y="1296406"/>
            <a:ext cx="7651750" cy="2876550"/>
          </a:xfrm>
          <a:prstGeom prst="rect">
            <a:avLst/>
          </a:prstGeom>
          <a:noFill/>
          <a:extLst/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AU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938" y="5483225"/>
            <a:ext cx="9151938" cy="1160463"/>
          </a:xfrm>
          <a:prstGeom prst="rect">
            <a:avLst/>
          </a:prstGeom>
          <a:solidFill>
            <a:srgbClr val="5A5E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8" descr="NN.cmyk.eps"/>
          <p:cNvPicPr>
            <a:picLocks noChangeAspect="1"/>
          </p:cNvPicPr>
          <p:nvPr/>
        </p:nvPicPr>
        <p:blipFill>
          <a:blip r:embed="rId2"/>
          <a:srcRect b="30463"/>
          <a:stretch>
            <a:fillRect/>
          </a:stretch>
        </p:blipFill>
        <p:spPr bwMode="auto">
          <a:xfrm>
            <a:off x="609600" y="571500"/>
            <a:ext cx="25066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520700" y="5591175"/>
            <a:ext cx="6891338" cy="933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</a:rPr>
              <a:t>Presenter name goes here (size 12)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</a:rPr>
              <a:t>Job title goes here (size 12)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</a:rPr>
              <a:t>Phone contact goes here (size 12)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</a:rPr>
              <a:t>Email contact goes here (size 12)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617538" y="1873250"/>
            <a:ext cx="6891337" cy="2509838"/>
          </a:xfrm>
          <a:prstGeom prst="rect">
            <a:avLst/>
          </a:prstGeom>
          <a:extLst/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AU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EDA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5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ompanyweb/News%20Pictures/NN%20logo%20-%20small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EDA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A5E62"/>
              </a:soli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715169" y="757238"/>
            <a:ext cx="7713662" cy="171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AU" sz="4000" dirty="0" smtClean="0">
                <a:solidFill>
                  <a:srgbClr val="333333"/>
                </a:solidFill>
                <a:ea typeface="Brandon Grotesque Medium"/>
                <a:cs typeface="Arial" charset="0"/>
              </a:rPr>
              <a:t>Neami National, Dubbo Sub-Acute Service &amp; Aboriginal Linkages Program</a:t>
            </a:r>
          </a:p>
        </p:txBody>
      </p:sp>
      <p:pic>
        <p:nvPicPr>
          <p:cNvPr id="6147" name="Picture 3" descr="NN.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8" y="5030788"/>
            <a:ext cx="25066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ubtitle 2"/>
          <p:cNvSpPr txBox="1">
            <a:spLocks/>
          </p:cNvSpPr>
          <p:nvPr/>
        </p:nvSpPr>
        <p:spPr bwMode="auto">
          <a:xfrm>
            <a:off x="904873" y="3422651"/>
            <a:ext cx="77136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400" dirty="0" smtClean="0">
                <a:solidFill>
                  <a:srgbClr val="333333"/>
                </a:solidFill>
              </a:rPr>
              <a:t>Lee Willis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400" dirty="0" smtClean="0">
                <a:solidFill>
                  <a:srgbClr val="333333"/>
                </a:solidFill>
              </a:rPr>
              <a:t>Aboriginal Social </a:t>
            </a:r>
            <a:r>
              <a:rPr lang="en-AU" sz="2400" dirty="0" smtClean="0">
                <a:solidFill>
                  <a:srgbClr val="333333"/>
                </a:solidFill>
              </a:rPr>
              <a:t>&amp; Emotional Wellbeing Worker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AU" sz="2400" dirty="0">
              <a:solidFill>
                <a:srgbClr val="333333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400" dirty="0" smtClean="0">
                <a:solidFill>
                  <a:srgbClr val="333333"/>
                </a:solidFill>
              </a:rPr>
              <a:t>Alex Carr, Emma Nolan, Jesseka Flakelar </a:t>
            </a:r>
            <a:endParaRPr lang="en-AU" sz="2400" dirty="0">
              <a:solidFill>
                <a:srgbClr val="333333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400" dirty="0" smtClean="0">
                <a:solidFill>
                  <a:srgbClr val="333333"/>
                </a:solidFill>
              </a:rPr>
              <a:t>Aboriginal Trainees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AU" sz="2400" dirty="0">
              <a:solidFill>
                <a:srgbClr val="333333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400" dirty="0">
                <a:solidFill>
                  <a:srgbClr val="333333"/>
                </a:solidFill>
              </a:rPr>
              <a:t>Neami National Dubbo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333333"/>
                </a:solidFill>
              </a:rPr>
              <a:t>Flourish</a:t>
            </a:r>
            <a:endParaRPr lang="en-AU" dirty="0">
              <a:solidFill>
                <a:srgbClr val="3333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AU" sz="2800" dirty="0">
                <a:solidFill>
                  <a:srgbClr val="333333"/>
                </a:solidFill>
              </a:rPr>
              <a:t>A self-development group                       	program based on the CRM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AU" sz="2800" dirty="0">
                <a:solidFill>
                  <a:srgbClr val="333333"/>
                </a:solidFill>
              </a:rPr>
              <a:t>   Values and strengths based                               	program</a:t>
            </a:r>
          </a:p>
          <a:p>
            <a:r>
              <a:rPr lang="en-AU" sz="2800" dirty="0">
                <a:solidFill>
                  <a:srgbClr val="333333"/>
                </a:solidFill>
              </a:rPr>
              <a:t>8 modules delivered over 6                       weeks</a:t>
            </a:r>
          </a:p>
          <a:p>
            <a:r>
              <a:rPr lang="en-AU" sz="2800" dirty="0">
                <a:solidFill>
                  <a:srgbClr val="333333"/>
                </a:solidFill>
              </a:rPr>
              <a:t>One on one coaching in between group sessions</a:t>
            </a:r>
          </a:p>
          <a:p>
            <a:r>
              <a:rPr lang="en-AU" sz="2800" dirty="0">
                <a:solidFill>
                  <a:srgbClr val="333333"/>
                </a:solidFill>
              </a:rPr>
              <a:t>Developing skills of goal setting, positive thinking and mindfulness techniques</a:t>
            </a:r>
          </a:p>
          <a:p>
            <a:r>
              <a:rPr lang="en-AU" sz="2800" dirty="0">
                <a:solidFill>
                  <a:srgbClr val="333333"/>
                </a:solidFill>
              </a:rPr>
              <a:t>Uses the tools of Camera, Compass and Map</a:t>
            </a:r>
          </a:p>
          <a:p>
            <a:endParaRPr lang="en-AU" dirty="0"/>
          </a:p>
        </p:txBody>
      </p:sp>
      <p:pic>
        <p:nvPicPr>
          <p:cNvPr id="4" name="Picture 4" descr="Photos for Presentation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1480343"/>
            <a:ext cx="2809347" cy="210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9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333333"/>
                </a:solidFill>
              </a:rPr>
              <a:t>Optimal Health Program</a:t>
            </a:r>
            <a:endParaRPr lang="en-AU" dirty="0">
              <a:solidFill>
                <a:srgbClr val="3333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333333"/>
                </a:solidFill>
              </a:rPr>
              <a:t>Relapse prevention package</a:t>
            </a:r>
          </a:p>
          <a:p>
            <a:r>
              <a:rPr lang="en-AU" sz="2800" dirty="0">
                <a:solidFill>
                  <a:srgbClr val="333333"/>
                </a:solidFill>
              </a:rPr>
              <a:t>Facilitated by support workers</a:t>
            </a:r>
          </a:p>
          <a:p>
            <a:r>
              <a:rPr lang="en-AU" sz="2800" dirty="0">
                <a:solidFill>
                  <a:srgbClr val="333333"/>
                </a:solidFill>
              </a:rPr>
              <a:t>8 sessions delivered over 4 weeks,                 with twice weekly one on one coaching</a:t>
            </a:r>
          </a:p>
          <a:p>
            <a:r>
              <a:rPr lang="en-AU" sz="2800" dirty="0">
                <a:solidFill>
                  <a:srgbClr val="333333"/>
                </a:solidFill>
              </a:rPr>
              <a:t>Based on a version of the stress-vulnerability model called the ‘I Can Do’ Model</a:t>
            </a:r>
          </a:p>
          <a:p>
            <a:r>
              <a:rPr lang="en-AU" sz="2800" dirty="0">
                <a:solidFill>
                  <a:srgbClr val="333333"/>
                </a:solidFill>
              </a:rPr>
              <a:t>This model looks at the interaction of stressors, coping strategies, vulnerabilities and strengths to build resilience</a:t>
            </a:r>
          </a:p>
          <a:p>
            <a:r>
              <a:rPr lang="en-AU" sz="2800" dirty="0">
                <a:solidFill>
                  <a:srgbClr val="333333"/>
                </a:solidFill>
              </a:rPr>
              <a:t>Uses tools such as SMARTER goal setting, health planning and journaling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30200"/>
            <a:ext cx="7913688" cy="992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Neami National Services</a:t>
            </a:r>
            <a:endParaRPr lang="en-AU" dirty="0" smtClean="0">
              <a:solidFill>
                <a:srgbClr val="333333"/>
              </a:solidFill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512763" y="1487488"/>
            <a:ext cx="7651750" cy="287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Home and community based outreach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Community and group programs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Homelessness and housing services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Prevention and rehabilitation services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Service coordination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Partners in Recovery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Arts based practice </a:t>
            </a:r>
          </a:p>
          <a:p>
            <a:pPr eaLnBrk="1" hangingPunct="1"/>
            <a:endParaRPr lang="en-AU" dirty="0" smtClean="0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550" y="3746500"/>
            <a:ext cx="42672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Building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2" y="1322388"/>
            <a:ext cx="1608137" cy="21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2763" y="172456"/>
            <a:ext cx="7713662" cy="895350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rgbClr val="333333"/>
                </a:solidFill>
              </a:rPr>
              <a:t>Dubbo Sub-Acute Service</a:t>
            </a:r>
            <a:endParaRPr lang="en-AU" dirty="0">
              <a:solidFill>
                <a:srgbClr val="3333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2762" y="1067806"/>
            <a:ext cx="8288821" cy="2876550"/>
          </a:xfrm>
        </p:spPr>
        <p:txBody>
          <a:bodyPr/>
          <a:lstStyle/>
          <a:p>
            <a:r>
              <a:rPr lang="en-AU" sz="2800" dirty="0" smtClean="0">
                <a:solidFill>
                  <a:srgbClr val="333333"/>
                </a:solidFill>
              </a:rPr>
              <a:t>Falls under prevention and rehabilitation services</a:t>
            </a:r>
          </a:p>
          <a:p>
            <a:r>
              <a:rPr lang="en-AU" sz="2800" dirty="0" smtClean="0">
                <a:solidFill>
                  <a:srgbClr val="333333"/>
                </a:solidFill>
              </a:rPr>
              <a:t>Established in </a:t>
            </a:r>
            <a:r>
              <a:rPr lang="en-AU" sz="2800" dirty="0">
                <a:solidFill>
                  <a:srgbClr val="333333"/>
                </a:solidFill>
              </a:rPr>
              <a:t>2013 </a:t>
            </a:r>
            <a:r>
              <a:rPr lang="en-AU" sz="2800" dirty="0" smtClean="0">
                <a:solidFill>
                  <a:srgbClr val="333333"/>
                </a:solidFill>
              </a:rPr>
              <a:t>to provide </a:t>
            </a:r>
            <a:r>
              <a:rPr lang="en-AU" sz="2800" dirty="0">
                <a:solidFill>
                  <a:srgbClr val="333333"/>
                </a:solidFill>
              </a:rPr>
              <a:t>recovery focused sub-acute care to people from Dubbo and surrounding regions</a:t>
            </a:r>
            <a:endParaRPr lang="en-AU" sz="2800" dirty="0" smtClean="0">
              <a:solidFill>
                <a:srgbClr val="333333"/>
              </a:solidFill>
            </a:endParaRPr>
          </a:p>
          <a:p>
            <a:r>
              <a:rPr lang="en-AU" sz="2800" dirty="0" smtClean="0">
                <a:solidFill>
                  <a:srgbClr val="333333"/>
                </a:solidFill>
              </a:rPr>
              <a:t>10 bed facility, 6 week residential program</a:t>
            </a:r>
          </a:p>
          <a:p>
            <a:r>
              <a:rPr lang="en-AU" sz="2800" dirty="0" smtClean="0">
                <a:solidFill>
                  <a:srgbClr val="333333"/>
                </a:solidFill>
              </a:rPr>
              <a:t>Consumers practice life skills; </a:t>
            </a:r>
          </a:p>
          <a:p>
            <a:pPr lvl="1"/>
            <a:r>
              <a:rPr lang="en-AU" sz="2400" dirty="0" smtClean="0">
                <a:solidFill>
                  <a:srgbClr val="333333"/>
                </a:solidFill>
              </a:rPr>
              <a:t>cooking, shopping, cleaning, transport, medication etc.</a:t>
            </a:r>
          </a:p>
          <a:p>
            <a:r>
              <a:rPr lang="en-AU" sz="2800" dirty="0" smtClean="0">
                <a:solidFill>
                  <a:srgbClr val="333333"/>
                </a:solidFill>
              </a:rPr>
              <a:t>Access to clinical services; </a:t>
            </a:r>
          </a:p>
          <a:p>
            <a:pPr lvl="1"/>
            <a:r>
              <a:rPr lang="en-AU" sz="2400" dirty="0" smtClean="0">
                <a:solidFill>
                  <a:srgbClr val="333333"/>
                </a:solidFill>
              </a:rPr>
              <a:t>registered nurses, social worker, psychologist. Also have regular reviews with a psychiatrist.</a:t>
            </a:r>
          </a:p>
          <a:p>
            <a:r>
              <a:rPr lang="en-AU" dirty="0" smtClean="0">
                <a:solidFill>
                  <a:srgbClr val="333333"/>
                </a:solidFill>
              </a:rPr>
              <a:t> </a:t>
            </a:r>
            <a:r>
              <a:rPr lang="en-AU" sz="2800" dirty="0" smtClean="0">
                <a:solidFill>
                  <a:srgbClr val="333333"/>
                </a:solidFill>
              </a:rPr>
              <a:t>Strong </a:t>
            </a:r>
            <a:r>
              <a:rPr lang="en-AU" sz="2800" dirty="0">
                <a:solidFill>
                  <a:srgbClr val="333333"/>
                </a:solidFill>
              </a:rPr>
              <a:t>emphasis on partnerships and ongoing support after exit</a:t>
            </a:r>
          </a:p>
          <a:p>
            <a:endParaRPr lang="en-AU" dirty="0" smtClean="0">
              <a:solidFill>
                <a:srgbClr val="333333"/>
              </a:solidFill>
            </a:endParaRPr>
          </a:p>
          <a:p>
            <a:endParaRPr lang="en-AU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333333"/>
                </a:solidFill>
              </a:rPr>
              <a:t>Dubbo Sub—Acute Service</a:t>
            </a:r>
            <a:endParaRPr lang="en-AU" dirty="0">
              <a:solidFill>
                <a:srgbClr val="3333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333333"/>
                </a:solidFill>
              </a:rPr>
              <a:t>Also offer a non-residential program.</a:t>
            </a:r>
          </a:p>
          <a:p>
            <a:r>
              <a:rPr lang="en-AU" sz="2800" dirty="0">
                <a:solidFill>
                  <a:srgbClr val="333333"/>
                </a:solidFill>
              </a:rPr>
              <a:t>This is open to past residential consumers as well as consumers who only wish to use day programs.</a:t>
            </a:r>
          </a:p>
          <a:p>
            <a:r>
              <a:rPr lang="en-AU" sz="2800" dirty="0">
                <a:solidFill>
                  <a:srgbClr val="333333"/>
                </a:solidFill>
              </a:rPr>
              <a:t>These day programs include: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Cooking 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Arts and crafts.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Education groups.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Primary Health Clinic.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Goal setting.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Spirituality.</a:t>
            </a:r>
          </a:p>
          <a:p>
            <a:pPr lvl="1"/>
            <a:r>
              <a:rPr lang="en-AU" sz="2200" dirty="0">
                <a:solidFill>
                  <a:srgbClr val="333333"/>
                </a:solidFill>
              </a:rPr>
              <a:t>Flourish and Optimal Health Programs</a:t>
            </a:r>
          </a:p>
          <a:p>
            <a:endParaRPr lang="en-AU" dirty="0"/>
          </a:p>
        </p:txBody>
      </p:sp>
      <p:pic>
        <p:nvPicPr>
          <p:cNvPr id="4" name="Picture 3" descr="Photos for Presentation 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448" y="3692184"/>
            <a:ext cx="3128243" cy="234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0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723900" y="215900"/>
            <a:ext cx="7799388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333333"/>
                </a:solidFill>
              </a:rPr>
              <a:t>Service development and innovations</a:t>
            </a:r>
            <a:endParaRPr lang="en-AU" dirty="0" smtClean="0">
              <a:solidFill>
                <a:srgbClr val="333333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65113" y="1795463"/>
            <a:ext cx="8529637" cy="3119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 smtClean="0">
                <a:solidFill>
                  <a:srgbClr val="333333"/>
                </a:solidFill>
              </a:rPr>
              <a:t>The employment of health promotion officers in each state.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>
                <a:solidFill>
                  <a:srgbClr val="333333"/>
                </a:solidFill>
              </a:rPr>
              <a:t>The development of an organisation-wide approach to meeting the needs of clients with a dual diagnosis.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>
                <a:solidFill>
                  <a:srgbClr val="333333"/>
                </a:solidFill>
              </a:rPr>
              <a:t>The continuation and expansion of our research program.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>
                <a:solidFill>
                  <a:srgbClr val="333333"/>
                </a:solidFill>
              </a:rPr>
              <a:t>The introduction of a formal sustainability plan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 smtClean="0">
                <a:solidFill>
                  <a:srgbClr val="333333"/>
                </a:solidFill>
              </a:rPr>
              <a:t>Establishing a program to assist clients to do the same.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>
                <a:solidFill>
                  <a:srgbClr val="333333"/>
                </a:solidFill>
              </a:rPr>
              <a:t>The creation of the Aboriginal Linkages Program.</a:t>
            </a:r>
          </a:p>
          <a:p>
            <a:pPr eaLnBrk="1" hangingPunct="1">
              <a:lnSpc>
                <a:spcPct val="90000"/>
              </a:lnSpc>
            </a:pPr>
            <a:endParaRPr lang="en-AU" sz="2400" dirty="0" smtClean="0">
              <a:solidFill>
                <a:srgbClr val="333333"/>
              </a:solidFill>
            </a:endParaRPr>
          </a:p>
        </p:txBody>
      </p:sp>
      <p:pic>
        <p:nvPicPr>
          <p:cNvPr id="15363" name="Picture 4" descr="Picture 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4648200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Building 2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412" y="4637484"/>
            <a:ext cx="2579688" cy="193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pPr lvl="0" algn="l"/>
            <a:r>
              <a:rPr lang="en-AU" dirty="0" smtClean="0">
                <a:solidFill>
                  <a:srgbClr val="333333"/>
                </a:solidFill>
              </a:rPr>
              <a:t>Aboriginal Linkages Program</a:t>
            </a:r>
            <a:r>
              <a:rPr lang="en-AU" dirty="0"/>
              <a:t/>
            </a:r>
            <a:br>
              <a:rPr lang="en-AU" dirty="0"/>
            </a:br>
            <a:endParaRPr lang="en-AU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2762" y="1296406"/>
            <a:ext cx="8269287" cy="5047244"/>
          </a:xfrm>
        </p:spPr>
        <p:txBody>
          <a:bodyPr/>
          <a:lstStyle/>
          <a:p>
            <a:r>
              <a:rPr lang="en-AU" sz="2800" dirty="0" smtClean="0">
                <a:solidFill>
                  <a:srgbClr val="333333"/>
                </a:solidFill>
              </a:rPr>
              <a:t>Provides outreach </a:t>
            </a:r>
            <a:r>
              <a:rPr lang="en-AU" sz="2800" dirty="0">
                <a:solidFill>
                  <a:srgbClr val="333333"/>
                </a:solidFill>
              </a:rPr>
              <a:t>support to Aboriginal communities in Central Western </a:t>
            </a:r>
            <a:r>
              <a:rPr lang="en-AU" sz="2800" dirty="0" smtClean="0">
                <a:solidFill>
                  <a:srgbClr val="333333"/>
                </a:solidFill>
              </a:rPr>
              <a:t>NSW</a:t>
            </a:r>
          </a:p>
          <a:p>
            <a:r>
              <a:rPr lang="en-AU" sz="2800" dirty="0" smtClean="0">
                <a:solidFill>
                  <a:srgbClr val="333333"/>
                </a:solidFill>
              </a:rPr>
              <a:t>Created </a:t>
            </a:r>
            <a:r>
              <a:rPr lang="en-AU" sz="2800" dirty="0">
                <a:solidFill>
                  <a:srgbClr val="333333"/>
                </a:solidFill>
              </a:rPr>
              <a:t>in response to the fact that Aboriginal people are typically over-represented in acute inpatient settings and under-represented in community based mental health </a:t>
            </a:r>
            <a:r>
              <a:rPr lang="en-AU" sz="2800" dirty="0" smtClean="0">
                <a:solidFill>
                  <a:srgbClr val="333333"/>
                </a:solidFill>
              </a:rPr>
              <a:t>services</a:t>
            </a:r>
          </a:p>
          <a:p>
            <a:endParaRPr lang="en-AU" dirty="0">
              <a:solidFill>
                <a:srgbClr val="333333"/>
              </a:solidFill>
            </a:endParaRPr>
          </a:p>
        </p:txBody>
      </p:sp>
      <p:pic>
        <p:nvPicPr>
          <p:cNvPr id="5" name="Picture 4" descr="Photos for Presentation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546" y="4217816"/>
            <a:ext cx="309996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1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0851" y="203200"/>
            <a:ext cx="7713662" cy="895350"/>
          </a:xfrm>
        </p:spPr>
        <p:txBody>
          <a:bodyPr/>
          <a:lstStyle/>
          <a:p>
            <a:r>
              <a:rPr lang="en-AU" dirty="0">
                <a:solidFill>
                  <a:srgbClr val="333333"/>
                </a:solidFill>
              </a:rPr>
              <a:t>Aboriginal Linkages Program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2763" y="1098550"/>
            <a:ext cx="7651750" cy="287655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Employs an Aboriginal </a:t>
            </a:r>
            <a:r>
              <a:rPr lang="en-AU" sz="2800" dirty="0">
                <a:solidFill>
                  <a:srgbClr val="333333"/>
                </a:solidFill>
              </a:rPr>
              <a:t>staff, headed by a Social and Emotional Wellbeing </a:t>
            </a:r>
            <a:r>
              <a:rPr lang="en-AU" sz="2800" dirty="0" smtClean="0">
                <a:solidFill>
                  <a:srgbClr val="333333"/>
                </a:solidFill>
              </a:rPr>
              <a:t>Worker</a:t>
            </a:r>
            <a:r>
              <a:rPr lang="en-AU" sz="2800" dirty="0">
                <a:solidFill>
                  <a:srgbClr val="333333"/>
                </a:solidFill>
              </a:rPr>
              <a:t> </a:t>
            </a:r>
            <a:r>
              <a:rPr lang="en-AU" sz="2800" dirty="0" smtClean="0">
                <a:solidFill>
                  <a:srgbClr val="333333"/>
                </a:solidFill>
              </a:rPr>
              <a:t>to;</a:t>
            </a:r>
            <a:endParaRPr lang="en-AU" sz="2800" dirty="0">
              <a:solidFill>
                <a:srgbClr val="333333"/>
              </a:solidFill>
            </a:endParaRPr>
          </a:p>
          <a:p>
            <a:pPr lvl="1"/>
            <a:r>
              <a:rPr lang="en-AU" sz="2000" dirty="0">
                <a:solidFill>
                  <a:srgbClr val="333333"/>
                </a:solidFill>
              </a:rPr>
              <a:t>Ensure that the many diverse Aboriginal communities in Dubbo and surrounding regions are able to access the Centre</a:t>
            </a:r>
            <a:r>
              <a:rPr lang="en-AU" sz="2000" dirty="0" smtClean="0">
                <a:solidFill>
                  <a:srgbClr val="333333"/>
                </a:solidFill>
              </a:rPr>
              <a:t>;</a:t>
            </a:r>
            <a:endParaRPr lang="en-AU" sz="2000" dirty="0">
              <a:solidFill>
                <a:srgbClr val="333333"/>
              </a:solidFill>
            </a:endParaRPr>
          </a:p>
          <a:p>
            <a:pPr lvl="1"/>
            <a:r>
              <a:rPr lang="en-AU" sz="2000" dirty="0">
                <a:solidFill>
                  <a:srgbClr val="333333"/>
                </a:solidFill>
              </a:rPr>
              <a:t>Promote knowledge of the Centre as a safe space for Aboriginal people</a:t>
            </a:r>
            <a:r>
              <a:rPr lang="en-AU" sz="2000" dirty="0" smtClean="0">
                <a:solidFill>
                  <a:srgbClr val="333333"/>
                </a:solidFill>
              </a:rPr>
              <a:t>;</a:t>
            </a:r>
            <a:endParaRPr lang="en-AU" sz="2000" dirty="0">
              <a:solidFill>
                <a:srgbClr val="333333"/>
              </a:solidFill>
            </a:endParaRPr>
          </a:p>
          <a:p>
            <a:pPr lvl="1"/>
            <a:r>
              <a:rPr lang="en-AU" sz="2000" dirty="0">
                <a:solidFill>
                  <a:srgbClr val="333333"/>
                </a:solidFill>
              </a:rPr>
              <a:t>Develop strong partnerships with communities, service providers and individuals to encourage and facilitate Aboriginal peoples’ access to the service</a:t>
            </a:r>
            <a:r>
              <a:rPr lang="en-AU" sz="2000" dirty="0" smtClean="0">
                <a:solidFill>
                  <a:srgbClr val="333333"/>
                </a:solidFill>
              </a:rPr>
              <a:t>;</a:t>
            </a:r>
            <a:endParaRPr lang="en-AU" sz="2000" dirty="0">
              <a:solidFill>
                <a:srgbClr val="333333"/>
              </a:solidFill>
            </a:endParaRPr>
          </a:p>
          <a:p>
            <a:pPr lvl="1"/>
            <a:r>
              <a:rPr lang="en-AU" sz="2000" dirty="0">
                <a:solidFill>
                  <a:srgbClr val="333333"/>
                </a:solidFill>
              </a:rPr>
              <a:t>Assist people to ‘step up’ into the Centre, diverting them from an acute inpatient admission; and work directly with consumers and their families to facilitate successful transitions home</a:t>
            </a:r>
            <a:r>
              <a:rPr lang="en-AU" sz="2000" dirty="0" smtClean="0">
                <a:solidFill>
                  <a:srgbClr val="333333"/>
                </a:solidFill>
              </a:rPr>
              <a:t>;</a:t>
            </a:r>
            <a:endParaRPr lang="en-AU" sz="2000" dirty="0">
              <a:solidFill>
                <a:srgbClr val="333333"/>
              </a:solidFill>
            </a:endParaRPr>
          </a:p>
          <a:p>
            <a:pPr lvl="1"/>
            <a:r>
              <a:rPr lang="en-AU" sz="2000" dirty="0">
                <a:solidFill>
                  <a:srgbClr val="333333"/>
                </a:solidFill>
              </a:rPr>
              <a:t>Build capacity within communities to foster better mental health and social and emotional wellbeing.   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451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EDA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938" y="5483225"/>
            <a:ext cx="9151938" cy="1160463"/>
          </a:xfrm>
          <a:prstGeom prst="rect">
            <a:avLst/>
          </a:prstGeom>
          <a:solidFill>
            <a:srgbClr val="5A5E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8" descr="NN.cmyk.eps"/>
          <p:cNvPicPr>
            <a:picLocks noChangeAspect="1"/>
          </p:cNvPicPr>
          <p:nvPr/>
        </p:nvPicPr>
        <p:blipFill>
          <a:blip r:embed="rId2"/>
          <a:srcRect b="30463"/>
          <a:stretch>
            <a:fillRect/>
          </a:stretch>
        </p:blipFill>
        <p:spPr bwMode="auto">
          <a:xfrm>
            <a:off x="609600" y="571500"/>
            <a:ext cx="25066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617538" y="1873250"/>
            <a:ext cx="6891337" cy="2509838"/>
          </a:xfrm>
          <a:prstGeom prst="rect">
            <a:avLst/>
          </a:prstGeo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AU" sz="2000" dirty="0" smtClean="0">
                <a:solidFill>
                  <a:srgbClr val="333333"/>
                </a:solidFill>
                <a:ea typeface="Brandon Grotesque Medium" pitchFamily="34" charset="0"/>
                <a:cs typeface="Arial" charset="0"/>
              </a:rPr>
              <a:t>Our vision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1400" dirty="0" smtClean="0">
                <a:solidFill>
                  <a:srgbClr val="333333"/>
                </a:solidFill>
                <a:ea typeface="Brandon Grotesque Light" pitchFamily="34" charset="0"/>
                <a:cs typeface="Arial" charset="0"/>
              </a:rPr>
              <a:t>Full citizenship for all people living with a mental illness in Australian society</a:t>
            </a:r>
          </a:p>
          <a:p>
            <a:pPr eaLnBrk="1" hangingPunct="1">
              <a:defRPr/>
            </a:pPr>
            <a:endParaRPr lang="en-AU" sz="1400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2000" dirty="0" smtClean="0">
                <a:solidFill>
                  <a:srgbClr val="333333"/>
                </a:solidFill>
                <a:ea typeface="Brandon Grotesque Medium" pitchFamily="34" charset="0"/>
                <a:cs typeface="Arial" charset="0"/>
              </a:rPr>
              <a:t>Our mission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1400" dirty="0" smtClean="0">
                <a:solidFill>
                  <a:srgbClr val="333333"/>
                </a:solidFill>
                <a:ea typeface="Brandon Grotesque Light" pitchFamily="34" charset="0"/>
                <a:cs typeface="Arial" charset="0"/>
              </a:rPr>
              <a:t>Improving mental health and wellbeing in local communities</a:t>
            </a:r>
          </a:p>
          <a:p>
            <a:pPr eaLnBrk="1" hangingPunct="1">
              <a:defRPr/>
            </a:pPr>
            <a:endParaRPr lang="en-AU" sz="1400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  <a:p>
            <a:pPr eaLnBrk="1" hangingPunct="1">
              <a:defRPr/>
            </a:pPr>
            <a:endParaRPr lang="en-AU" sz="1400" b="1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1400" b="1" dirty="0" smtClean="0">
                <a:solidFill>
                  <a:srgbClr val="333333"/>
                </a:solidFill>
                <a:ea typeface="Brandon Grotesque Light" pitchFamily="34" charset="0"/>
                <a:cs typeface="Arial" charset="0"/>
              </a:rPr>
              <a:t>neaminational.org.au</a:t>
            </a:r>
          </a:p>
          <a:p>
            <a:pPr eaLnBrk="1" hangingPunct="1">
              <a:defRPr/>
            </a:pPr>
            <a:endParaRPr lang="en-AU" sz="2800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  <a:p>
            <a:pPr eaLnBrk="1" hangingPunct="1">
              <a:defRPr/>
            </a:pPr>
            <a:endParaRPr lang="en-AU" sz="2800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  <a:p>
            <a:pPr eaLnBrk="1" hangingPunct="1">
              <a:defRPr/>
            </a:pPr>
            <a:endParaRPr lang="en-AU" sz="2800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</p:txBody>
      </p:sp>
      <p:sp>
        <p:nvSpPr>
          <p:cNvPr id="19461" name="Subtitle 2"/>
          <p:cNvSpPr txBox="1">
            <a:spLocks/>
          </p:cNvSpPr>
          <p:nvPr/>
        </p:nvSpPr>
        <p:spPr bwMode="auto">
          <a:xfrm>
            <a:off x="520700" y="5591175"/>
            <a:ext cx="68913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1200" dirty="0" smtClean="0">
                <a:solidFill>
                  <a:schemeClr val="bg1"/>
                </a:solidFill>
                <a:latin typeface="Arial" charset="0"/>
              </a:rPr>
              <a:t>Lee Willis, Alex Carr, Emma Nolan, Jesseka Flakelar</a:t>
            </a:r>
            <a:endParaRPr lang="en-AU" sz="12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AU" sz="1200" dirty="0" smtClean="0">
                <a:solidFill>
                  <a:schemeClr val="bg1"/>
                </a:solidFill>
                <a:latin typeface="Arial" charset="0"/>
              </a:rPr>
              <a:t>Neami </a:t>
            </a:r>
            <a:r>
              <a:rPr lang="en-AU" sz="1200" dirty="0">
                <a:solidFill>
                  <a:schemeClr val="bg1"/>
                </a:solidFill>
                <a:latin typeface="Arial" charset="0"/>
              </a:rPr>
              <a:t>National Dubbo</a:t>
            </a:r>
          </a:p>
          <a:p>
            <a:pPr>
              <a:spcBef>
                <a:spcPct val="20000"/>
              </a:spcBef>
            </a:pPr>
            <a:r>
              <a:rPr lang="en-AU" sz="1200" dirty="0">
                <a:solidFill>
                  <a:schemeClr val="bg1"/>
                </a:solidFill>
                <a:latin typeface="Arial" charset="0"/>
              </a:rPr>
              <a:t>6826 8246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25450" y="374650"/>
            <a:ext cx="7715250" cy="2092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Neami National</a:t>
            </a:r>
            <a:endParaRPr lang="en-AU" smtClean="0"/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25450" y="1966913"/>
            <a:ext cx="7715250" cy="3397250"/>
          </a:xfrm>
          <a:prstGeom prst="rect">
            <a:avLst/>
          </a:prstGeo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AU" sz="3600" dirty="0" smtClean="0">
                <a:solidFill>
                  <a:schemeClr val="bg1"/>
                </a:solidFill>
                <a:ea typeface="Brandon Grotesque Medium" pitchFamily="34" charset="0"/>
                <a:cs typeface="Arial" charset="0"/>
              </a:rPr>
              <a:t>Our vision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2400" dirty="0" smtClean="0">
                <a:solidFill>
                  <a:schemeClr val="bg1"/>
                </a:solidFill>
                <a:ea typeface="Brandon Grotesque Light" pitchFamily="34" charset="0"/>
                <a:cs typeface="Arial" charset="0"/>
              </a:rPr>
              <a:t>Full citizenship for all people living with a mental illness in Australian society</a:t>
            </a:r>
          </a:p>
          <a:p>
            <a:pPr eaLnBrk="1" hangingPunct="1">
              <a:defRPr/>
            </a:pPr>
            <a:endParaRPr lang="en-AU" sz="1400" dirty="0" smtClean="0">
              <a:solidFill>
                <a:schemeClr val="bg1"/>
              </a:solidFill>
              <a:ea typeface="Brandon Grotesque Light" pitchFamily="34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3600" dirty="0" smtClean="0">
                <a:solidFill>
                  <a:schemeClr val="bg1"/>
                </a:solidFill>
                <a:ea typeface="Brandon Grotesque Medium" pitchFamily="34" charset="0"/>
                <a:cs typeface="Arial" charset="0"/>
              </a:rPr>
              <a:t>Our mission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AU" sz="2400" dirty="0" smtClean="0">
                <a:solidFill>
                  <a:schemeClr val="bg1"/>
                </a:solidFill>
                <a:ea typeface="Brandon Grotesque Light" pitchFamily="34" charset="0"/>
                <a:cs typeface="Arial" charset="0"/>
              </a:rPr>
              <a:t>Improving mental health and wellbeing in local communities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AU" sz="2800" dirty="0" smtClean="0">
              <a:solidFill>
                <a:srgbClr val="333333"/>
              </a:solidFill>
              <a:ea typeface="Brandon Grotesque Ligh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ubtitle 3"/>
          <p:cNvSpPr>
            <a:spLocks noGrp="1"/>
          </p:cNvSpPr>
          <p:nvPr>
            <p:ph type="subTitle" idx="4294967295"/>
          </p:nvPr>
        </p:nvSpPr>
        <p:spPr bwMode="auto">
          <a:xfrm>
            <a:off x="512763" y="1246188"/>
            <a:ext cx="7651750" cy="287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Neami National is a community-based provider of recovery oriented services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Neami supports people with a severe and enduring mental illness to live independently in the community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The organisation is characterised by proactive leadership, effective governance and a clear vision.</a:t>
            </a:r>
          </a:p>
          <a:p>
            <a:pPr eaLnBrk="1" hangingPunct="1"/>
            <a:endParaRPr lang="en-AU" sz="3600" dirty="0" smtClean="0"/>
          </a:p>
        </p:txBody>
      </p:sp>
      <p:sp>
        <p:nvSpPr>
          <p:cNvPr id="8194" name="Title 1"/>
          <p:cNvSpPr>
            <a:spLocks/>
          </p:cNvSpPr>
          <p:nvPr/>
        </p:nvSpPr>
        <p:spPr bwMode="auto">
          <a:xfrm>
            <a:off x="125413" y="304800"/>
            <a:ext cx="4149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solidFill>
                  <a:srgbClr val="333333"/>
                </a:solidFill>
                <a:latin typeface="Arial" charset="0"/>
              </a:rPr>
              <a:t>About Neami</a:t>
            </a:r>
            <a:endParaRPr lang="en-AU" sz="440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8195" name="Picture 5" descr="Neami National logo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94012" y="4933040"/>
            <a:ext cx="3030537" cy="14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04800"/>
            <a:ext cx="4484688" cy="774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33"/>
                </a:solidFill>
              </a:rPr>
              <a:t>About Neami</a:t>
            </a:r>
            <a:endParaRPr lang="en-AU" smtClean="0">
              <a:solidFill>
                <a:srgbClr val="333333"/>
              </a:solidFill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512763" y="1333500"/>
            <a:ext cx="7651750" cy="4011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Neami was established in Victoria in 1987 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Expanding to become a national organisation offering a broad range of services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Approximately 3,000 individuals are supported by Neami each year across our 35 service sites in 5 states</a:t>
            </a:r>
          </a:p>
          <a:p>
            <a:pPr eaLnBrk="1" hangingPunct="1"/>
            <a:r>
              <a:rPr lang="en-AU" sz="2800" dirty="0" smtClean="0">
                <a:solidFill>
                  <a:srgbClr val="333333"/>
                </a:solidFill>
              </a:rPr>
              <a:t>Our services work at a local level to build the relationships in the community that will support consumers to become active and involved within their own communities.</a:t>
            </a:r>
          </a:p>
          <a:p>
            <a:pPr eaLnBrk="1" hangingPunct="1"/>
            <a:endParaRPr lang="en-AU" sz="2400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215900"/>
            <a:ext cx="5765800" cy="763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33"/>
                </a:solidFill>
              </a:rPr>
              <a:t>Neami service sites</a:t>
            </a:r>
            <a:endParaRPr lang="en-AU" smtClean="0">
              <a:solidFill>
                <a:srgbClr val="3333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69963" y="1271588"/>
            <a:ext cx="2870200" cy="5019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AU" sz="1800" dirty="0">
                <a:solidFill>
                  <a:srgbClr val="333333"/>
                </a:solidFill>
              </a:rPr>
              <a:t>NSW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Ashfield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Bankstown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Broken Hill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Campbelltown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Carrington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Darlinghurst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Dubbo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Hurstville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Maitland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Pagewood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Smithfield</a:t>
            </a:r>
          </a:p>
          <a:p>
            <a:pPr eaLnBrk="1" hangingPunct="1">
              <a:defRPr/>
            </a:pPr>
            <a:r>
              <a:rPr lang="en-AU" sz="1600" dirty="0">
                <a:solidFill>
                  <a:srgbClr val="333333"/>
                </a:solidFill>
              </a:rPr>
              <a:t>Way2Home Assertive Outreach</a:t>
            </a:r>
          </a:p>
          <a:p>
            <a:pPr eaLnBrk="1" hangingPunct="1"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Wollongong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AU" sz="1800" dirty="0">
              <a:solidFill>
                <a:srgbClr val="333333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40163" y="1258888"/>
            <a:ext cx="2738437" cy="50180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AU" sz="1800" dirty="0" smtClean="0">
                <a:solidFill>
                  <a:srgbClr val="333333"/>
                </a:solidFill>
              </a:rPr>
              <a:t>SA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Elizabeth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Murray Bridge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Pooraka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Port Adelaide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Prospect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Seacliff</a:t>
            </a:r>
          </a:p>
          <a:p>
            <a:pPr marL="0" indent="0">
              <a:buFont typeface="Arial" charset="0"/>
              <a:buNone/>
              <a:defRPr/>
            </a:pPr>
            <a:endParaRPr lang="en-AU" sz="1800" dirty="0" smtClean="0">
              <a:solidFill>
                <a:srgbClr val="333333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AU" sz="1800" dirty="0" smtClean="0">
                <a:solidFill>
                  <a:srgbClr val="333333"/>
                </a:solidFill>
              </a:rPr>
              <a:t>WA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Armadale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Joondalup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Perth</a:t>
            </a:r>
          </a:p>
          <a:p>
            <a:pPr marL="0" indent="0">
              <a:buFont typeface="Arial" charset="0"/>
              <a:buNone/>
              <a:defRPr/>
            </a:pPr>
            <a:endParaRPr lang="en-AU" sz="1800" dirty="0" smtClean="0">
              <a:solidFill>
                <a:srgbClr val="333333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AU" sz="1800" dirty="0">
                <a:solidFill>
                  <a:srgbClr val="333333"/>
                </a:solidFill>
              </a:rPr>
              <a:t>QLD</a:t>
            </a:r>
          </a:p>
          <a:p>
            <a:pPr>
              <a:defRPr/>
            </a:pPr>
            <a:r>
              <a:rPr lang="en-AU" sz="1600" dirty="0">
                <a:solidFill>
                  <a:srgbClr val="333333"/>
                </a:solidFill>
              </a:rPr>
              <a:t>Darra</a:t>
            </a:r>
          </a:p>
          <a:p>
            <a:pPr>
              <a:defRPr/>
            </a:pPr>
            <a:r>
              <a:rPr lang="en-AU" sz="1600" dirty="0">
                <a:solidFill>
                  <a:srgbClr val="333333"/>
                </a:solidFill>
              </a:rPr>
              <a:t>Strathpine</a:t>
            </a:r>
          </a:p>
          <a:p>
            <a:pPr marL="0" indent="0">
              <a:buFont typeface="Arial" charset="0"/>
              <a:buNone/>
              <a:defRPr/>
            </a:pPr>
            <a:endParaRPr lang="en-AU" sz="1800" dirty="0" smtClean="0">
              <a:solidFill>
                <a:srgbClr val="333333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AU" sz="1800" dirty="0">
              <a:solidFill>
                <a:srgbClr val="333333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32500" y="1258888"/>
            <a:ext cx="2738438" cy="50180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AU" sz="1800" dirty="0" smtClean="0">
                <a:solidFill>
                  <a:srgbClr val="333333"/>
                </a:solidFill>
              </a:rPr>
              <a:t>VIC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Blackburn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Breaking the Cycle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Briar Hill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Doncaster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Fairfield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Glen Waverley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Heidelberg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Kew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Preston Northern PARCS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Regent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Splash Art Studio</a:t>
            </a:r>
          </a:p>
          <a:p>
            <a:pPr>
              <a:defRPr/>
            </a:pPr>
            <a:r>
              <a:rPr lang="en-AU" sz="1600" dirty="0" smtClean="0">
                <a:solidFill>
                  <a:srgbClr val="333333"/>
                </a:solidFill>
              </a:rPr>
              <a:t>Thomastown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800" y="215900"/>
            <a:ext cx="16684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12763" y="254000"/>
            <a:ext cx="4597400" cy="1322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AU" smtClean="0">
                <a:solidFill>
                  <a:srgbClr val="333333"/>
                </a:solidFill>
              </a:rPr>
              <a:t>Our approach</a:t>
            </a:r>
            <a:endParaRPr lang="en-AU" smtClean="0"/>
          </a:p>
        </p:txBody>
      </p:sp>
      <p:sp>
        <p:nvSpPr>
          <p:cNvPr id="1741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512763" y="1216025"/>
            <a:ext cx="7651750" cy="287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Our approach is geared towards providing:</a:t>
            </a:r>
          </a:p>
          <a:p>
            <a:pPr marL="0" indent="0" eaLnBrk="1" hangingPunct="1"/>
            <a:r>
              <a:rPr lang="en-AU" sz="2800" dirty="0" smtClean="0">
                <a:solidFill>
                  <a:srgbClr val="333333"/>
                </a:solidFill>
              </a:rPr>
              <a:t> An optimistic view of consumers’ self-determined recovery journey</a:t>
            </a:r>
          </a:p>
          <a:p>
            <a:pPr marL="0" indent="0" eaLnBrk="1" hangingPunct="1"/>
            <a:r>
              <a:rPr lang="en-AU" sz="2800" dirty="0" smtClean="0">
                <a:solidFill>
                  <a:srgbClr val="333333"/>
                </a:solidFill>
              </a:rPr>
              <a:t> Hope, optimism and choice as critical values that drive Neami </a:t>
            </a:r>
          </a:p>
          <a:p>
            <a:pPr marL="0" indent="0" eaLnBrk="1" hangingPunct="1"/>
            <a:r>
              <a:rPr lang="en-AU" sz="2800" dirty="0" smtClean="0">
                <a:solidFill>
                  <a:srgbClr val="333333"/>
                </a:solidFill>
              </a:rPr>
              <a:t> Staff behaviours that reflect these values.</a:t>
            </a:r>
          </a:p>
          <a:p>
            <a:pPr marL="0" indent="0" eaLnBrk="1" hangingPunct="1"/>
            <a:r>
              <a:rPr lang="en-AU" sz="2800" dirty="0">
                <a:solidFill>
                  <a:srgbClr val="333333"/>
                </a:solidFill>
              </a:rPr>
              <a:t>Neami believes that strong partnerships with carers, consumers, clinicians, employment and education providers and other community organisations is the key to effective service provision.</a:t>
            </a:r>
          </a:p>
          <a:p>
            <a:pPr marL="0" indent="0" eaLnBrk="1" hangingPunct="1"/>
            <a:endParaRPr lang="en-AU" sz="2400" dirty="0" smtClean="0">
              <a:solidFill>
                <a:srgbClr val="333333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AU" sz="2400" dirty="0" smtClean="0">
              <a:solidFill>
                <a:srgbClr val="333333"/>
              </a:solidFill>
            </a:endParaRPr>
          </a:p>
          <a:p>
            <a:pPr marL="0" indent="0" eaLnBrk="1" hangingPunct="1"/>
            <a:endParaRPr lang="en-AU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06413" y="355600"/>
            <a:ext cx="8637587" cy="915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AU" dirty="0" smtClean="0">
                <a:solidFill>
                  <a:srgbClr val="333333"/>
                </a:solidFill>
              </a:rPr>
              <a:t>The Collaborative Recovery Model</a:t>
            </a:r>
            <a:endParaRPr lang="en-AU" dirty="0" smtClean="0"/>
          </a:p>
        </p:txBody>
      </p:sp>
      <p:sp>
        <p:nvSpPr>
          <p:cNvPr id="11266" name="Subtitle 2"/>
          <p:cNvSpPr txBox="1">
            <a:spLocks/>
          </p:cNvSpPr>
          <p:nvPr/>
        </p:nvSpPr>
        <p:spPr bwMode="auto">
          <a:xfrm>
            <a:off x="506413" y="2023592"/>
            <a:ext cx="7651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Central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to our approach is </a:t>
            </a: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             facilitating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consumer choice </a:t>
            </a: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                    within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the context of an </a:t>
            </a: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                   individual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recovery plan.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In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2009, Neami implemented the Collaborative Recovery Model (CRM)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The CRM is a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comprehensive, strengths and evidence based </a:t>
            </a:r>
            <a:r>
              <a:rPr lang="en-AU" sz="2800" dirty="0" smtClean="0">
                <a:solidFill>
                  <a:srgbClr val="333333"/>
                </a:solidFill>
                <a:latin typeface="Arial" charset="0"/>
              </a:rPr>
              <a:t>approach that was developed </a:t>
            </a:r>
            <a:r>
              <a:rPr lang="en-AU" sz="2800" dirty="0">
                <a:solidFill>
                  <a:srgbClr val="333333"/>
                </a:solidFill>
                <a:latin typeface="Arial" charset="0"/>
              </a:rPr>
              <a:t>by the University of Wollongong.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AU" sz="2400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4" name="Picture 6" descr="Morning Tea 5-6-13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1419397"/>
            <a:ext cx="3086100" cy="231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95313" y="393700"/>
            <a:ext cx="8294687" cy="865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AU" dirty="0" smtClean="0">
                <a:solidFill>
                  <a:srgbClr val="333333"/>
                </a:solidFill>
              </a:rPr>
              <a:t>The Collaborative Recovery Model</a:t>
            </a:r>
            <a:endParaRPr lang="en-AU" dirty="0" smtClean="0"/>
          </a:p>
        </p:txBody>
      </p:sp>
      <p:sp>
        <p:nvSpPr>
          <p:cNvPr id="1229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512763" y="1997075"/>
            <a:ext cx="8377237" cy="147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CRM has two guiding principles:</a:t>
            </a:r>
          </a:p>
          <a:p>
            <a:pPr marL="0" indent="0" eaLnBrk="1" hangingPunct="1">
              <a:buFont typeface="Arial" charset="0"/>
              <a:buNone/>
            </a:pPr>
            <a:r>
              <a:rPr lang="en-AU" sz="2400" dirty="0" smtClean="0">
                <a:solidFill>
                  <a:srgbClr val="333333"/>
                </a:solidFill>
              </a:rPr>
              <a:t>1) </a:t>
            </a:r>
            <a:r>
              <a:rPr lang="en-AU" sz="2800" dirty="0" smtClean="0">
                <a:solidFill>
                  <a:srgbClr val="333333"/>
                </a:solidFill>
              </a:rPr>
              <a:t>Recovery is an individual process </a:t>
            </a:r>
          </a:p>
          <a:p>
            <a:pPr lvl="1" eaLnBrk="1" hangingPunct="1"/>
            <a:r>
              <a:rPr lang="en-AU" sz="2400" dirty="0" smtClean="0">
                <a:solidFill>
                  <a:srgbClr val="333333"/>
                </a:solidFill>
              </a:rPr>
              <a:t>Recovery is described as a deeply personal, unique process of changing one’s attitudes, values, feelings, goals, skills and/or roles. </a:t>
            </a:r>
          </a:p>
          <a:p>
            <a:pPr lvl="1" eaLnBrk="1" hangingPunct="1"/>
            <a:r>
              <a:rPr lang="en-AU" sz="2400" dirty="0" smtClean="0">
                <a:solidFill>
                  <a:srgbClr val="333333"/>
                </a:solidFill>
              </a:rPr>
              <a:t>It is a way of living a satisfying, hopeful and contributing life.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2</a:t>
            </a:r>
            <a:r>
              <a:rPr lang="en-AU" sz="2800" dirty="0">
                <a:solidFill>
                  <a:srgbClr val="333333"/>
                </a:solidFill>
              </a:rPr>
              <a:t>) Collaboration and autonomy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>
                <a:solidFill>
                  <a:srgbClr val="333333"/>
                </a:solidFill>
              </a:rPr>
              <a:t>Research consistently shows there is a correlation between the strength of the working relationship and mental health outcomes. </a:t>
            </a:r>
          </a:p>
          <a:p>
            <a:pPr lvl="1" eaLnBrk="1" hangingPunct="1"/>
            <a:endParaRPr lang="en-AU" sz="2400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12763" y="165100"/>
            <a:ext cx="7939087" cy="1233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AU" smtClean="0">
                <a:solidFill>
                  <a:srgbClr val="333333"/>
                </a:solidFill>
              </a:rPr>
              <a:t>The Collaborative Recovery Model</a:t>
            </a:r>
            <a:endParaRPr lang="en-AU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800100" y="1638300"/>
            <a:ext cx="8013700" cy="4743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The introduction of the CRM within Neami ensures the agency’s 400 plus staff have: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AU" sz="2800" dirty="0" smtClean="0">
                <a:solidFill>
                  <a:srgbClr val="333333"/>
                </a:solidFill>
              </a:rPr>
              <a:t> Consistent approach to recovery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AU" sz="2800" dirty="0" smtClean="0">
                <a:solidFill>
                  <a:srgbClr val="333333"/>
                </a:solidFill>
              </a:rPr>
              <a:t> Consistent understanding of recovery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AU" sz="2800" dirty="0" smtClean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This is complemented by the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employment of peer support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AU" sz="2800" dirty="0" smtClean="0">
                <a:solidFill>
                  <a:srgbClr val="333333"/>
                </a:solidFill>
              </a:rPr>
              <a:t>workers who deliver Flourish</a:t>
            </a:r>
          </a:p>
          <a:p>
            <a:pPr marL="0" indent="0" eaLnBrk="1" hangingPunct="1">
              <a:lnSpc>
                <a:spcPct val="90000"/>
              </a:lnSpc>
            </a:pPr>
            <a:endParaRPr lang="en-AU" sz="2400" dirty="0" smtClean="0">
              <a:solidFill>
                <a:srgbClr val="333333"/>
              </a:solidFill>
            </a:endParaRPr>
          </a:p>
        </p:txBody>
      </p:sp>
      <p:pic>
        <p:nvPicPr>
          <p:cNvPr id="14339" name="Picture 4" descr="Photos for Presentation 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0513" y="3848100"/>
            <a:ext cx="31232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 presentation template (Office 2010)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0297FB-E7A1-4CD6-AAB5-FEC5DCA299FE}"/>
</file>

<file path=customXml/itemProps2.xml><?xml version="1.0" encoding="utf-8"?>
<ds:datastoreItem xmlns:ds="http://schemas.openxmlformats.org/officeDocument/2006/customXml" ds:itemID="{CD512ACD-3D4C-4EA6-A9BE-2E67E0FFBB2E}"/>
</file>

<file path=customXml/itemProps3.xml><?xml version="1.0" encoding="utf-8"?>
<ds:datastoreItem xmlns:ds="http://schemas.openxmlformats.org/officeDocument/2006/customXml" ds:itemID="{6A04AA0D-C9A8-44DE-9221-AA8F2FD5DA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969</Words>
  <Application>Microsoft Office PowerPoint</Application>
  <PresentationFormat>On-screen Show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NN presentation template (Office 2010)</vt:lpstr>
      <vt:lpstr>Neami National, Dubbo Sub-Acute Service &amp; Aboriginal Linkages Program</vt:lpstr>
      <vt:lpstr>Neami National</vt:lpstr>
      <vt:lpstr>PowerPoint Presentation</vt:lpstr>
      <vt:lpstr>About Neami</vt:lpstr>
      <vt:lpstr>Neami service sites</vt:lpstr>
      <vt:lpstr>Our approach</vt:lpstr>
      <vt:lpstr>The Collaborative Recovery Model</vt:lpstr>
      <vt:lpstr>The Collaborative Recovery Model</vt:lpstr>
      <vt:lpstr>The Collaborative Recovery Model</vt:lpstr>
      <vt:lpstr>Flourish</vt:lpstr>
      <vt:lpstr>Optimal Health Program</vt:lpstr>
      <vt:lpstr>Neami National Services</vt:lpstr>
      <vt:lpstr>Dubbo Sub-Acute Service</vt:lpstr>
      <vt:lpstr>Dubbo Sub—Acute Service</vt:lpstr>
      <vt:lpstr>Service development and innovations</vt:lpstr>
      <vt:lpstr>Aboriginal Linkages Program </vt:lpstr>
      <vt:lpstr>Aboriginal Linkages Program</vt:lpstr>
      <vt:lpstr>PowerPoint Presentation</vt:lpstr>
    </vt:vector>
  </TitlesOfParts>
  <Company>Neami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NEAMI National Aboriginal Linkages Program - Lee Willis</dc:title>
  <dc:creator>Daniel Scoullar</dc:creator>
  <cp:lastModifiedBy>Lee Willis</cp:lastModifiedBy>
  <cp:revision>25</cp:revision>
  <dcterms:created xsi:type="dcterms:W3CDTF">2013-05-31T03:22:20Z</dcterms:created>
  <dcterms:modified xsi:type="dcterms:W3CDTF">2014-03-04T00:57:35Z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  <property fmtid="{D5CDD505-2E9C-101B-9397-08002B2CF9AE}" pid="3" name="Project">
    <vt:lpwstr/>
  </property>
  <property fmtid="{D5CDD505-2E9C-101B-9397-08002B2CF9AE}" pid="4" name="gf40ca6134b147b89871001b5196d66f">
    <vt:lpwstr/>
  </property>
  <property fmtid="{D5CDD505-2E9C-101B-9397-08002B2CF9AE}" pid="5" name="Document_x0020_Type">
    <vt:lpwstr>53;#Template|caffc761-0aa2-46dd-a9fd-f35a32712aab</vt:lpwstr>
  </property>
  <property fmtid="{D5CDD505-2E9C-101B-9397-08002B2CF9AE}" pid="6" name="Enterprise Classification">
    <vt:lpwstr>360;#Presentation|0723950f-5766-471b-b402-f2cacb1809f3</vt:lpwstr>
  </property>
  <property fmtid="{D5CDD505-2E9C-101B-9397-08002B2CF9AE}" pid="7" name="Team">
    <vt:lpwstr>124;#Communications|01b70b9b-6fe9-4e23-b43c-abdbbe5817ec</vt:lpwstr>
  </property>
  <property fmtid="{D5CDD505-2E9C-101B-9397-08002B2CF9AE}" pid="8" name="Neami_x0020_Location">
    <vt:lpwstr>209;#All Sites|9a43acbe-ded4-4f3e-90a2-d7a3dc5e9295</vt:lpwstr>
  </property>
  <property fmtid="{D5CDD505-2E9C-101B-9397-08002B2CF9AE}" pid="9" name="Form_x0020_Type">
    <vt:lpwstr/>
  </property>
  <property fmtid="{D5CDD505-2E9C-101B-9397-08002B2CF9AE}" pid="10" name="Document Type">
    <vt:lpwstr>53;#Template|caffc761-0aa2-46dd-a9fd-f35a32712aab</vt:lpwstr>
  </property>
  <property fmtid="{D5CDD505-2E9C-101B-9397-08002B2CF9AE}" pid="11" name="Neami Navigation">
    <vt:lpwstr>325;#Templates and style guides|feb08bbc-99fa-4fba-af4d-676ff931daa4</vt:lpwstr>
  </property>
  <property fmtid="{D5CDD505-2E9C-101B-9397-08002B2CF9AE}" pid="12" name="Neami Location">
    <vt:lpwstr>209;#All Sites|9a43acbe-ded4-4f3e-90a2-d7a3dc5e9295</vt:lpwstr>
  </property>
  <property fmtid="{D5CDD505-2E9C-101B-9397-08002B2CF9AE}" pid="13" name="Form Type">
    <vt:lpwstr/>
  </property>
  <property fmtid="{D5CDD505-2E9C-101B-9397-08002B2CF9AE}" pid="14" name="g9c8dce0ec574a46a3b0d199f4ec2f40">
    <vt:lpwstr>Communications01b70b9b-6fe9-4e23-b43c-abdbbe5817ec</vt:lpwstr>
  </property>
  <property fmtid="{D5CDD505-2E9C-101B-9397-08002B2CF9AE}" pid="15" name="Year">
    <vt:lpwstr>2013</vt:lpwstr>
  </property>
  <property fmtid="{D5CDD505-2E9C-101B-9397-08002B2CF9AE}" pid="16" name="a0294116950140979799b1a7afbb2cc8">
    <vt:lpwstr/>
  </property>
  <property fmtid="{D5CDD505-2E9C-101B-9397-08002B2CF9AE}" pid="17" name="m03815aa190c48178c74e8ea3c7c554b">
    <vt:lpwstr>All Sites9a43acbe-ded4-4f3e-90a2-d7a3dc5e9295</vt:lpwstr>
  </property>
  <property fmtid="{D5CDD505-2E9C-101B-9397-08002B2CF9AE}" pid="18" name="TaxCatchAll">
    <vt:lpwstr>209;#;#124;#;#53;#;#360;#;#325;#</vt:lpwstr>
  </property>
  <property fmtid="{D5CDD505-2E9C-101B-9397-08002B2CF9AE}" pid="19" name="Month">
    <vt:lpwstr>September</vt:lpwstr>
  </property>
  <property fmtid="{D5CDD505-2E9C-101B-9397-08002B2CF9AE}" pid="20" name="e921523a485a4f14b7a91bd6bd052403">
    <vt:lpwstr>Presentation0723950f-5766-471b-b402-f2cacb1809f3</vt:lpwstr>
  </property>
  <property fmtid="{D5CDD505-2E9C-101B-9397-08002B2CF9AE}" pid="21" name="a8b9133351804b82bbbbf4fe24552cc0">
    <vt:lpwstr>Templatecaffc761-0aa2-46dd-a9fd-f35a32712aab</vt:lpwstr>
  </property>
  <property fmtid="{D5CDD505-2E9C-101B-9397-08002B2CF9AE}" pid="22" name="IconOverlay">
    <vt:lpwstr/>
  </property>
  <property fmtid="{D5CDD505-2E9C-101B-9397-08002B2CF9AE}" pid="23" name="kca6a29f56874edda826160ad0b3fd70">
    <vt:lpwstr>Templates and style guidesfeb08bbc-99fa-4fba-af4d-676ff931daa4</vt:lpwstr>
  </property>
  <property fmtid="{D5CDD505-2E9C-101B-9397-08002B2CF9AE}" pid="24" name="Document ID">
    <vt:lpwstr/>
  </property>
</Properties>
</file>