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heme/themeOverride2.xml" ContentType="application/vnd.openxmlformats-officedocument.themeOverride+xml"/>
  <Override PartName="/ppt/theme/themeOverride1.xml" ContentType="application/vnd.openxmlformats-officedocument.themeOverrid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4CF19-274E-41FA-8455-420CEA229E98}" type="datetimeFigureOut">
              <a:rPr lang="en-AU" smtClean="0"/>
              <a:pPr/>
              <a:t>28/02/2014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CC070-0A0E-4203-9C2B-1E9C0202ED3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4CF19-274E-41FA-8455-420CEA229E98}" type="datetimeFigureOut">
              <a:rPr lang="en-AU" smtClean="0"/>
              <a:pPr/>
              <a:t>28/02/2014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CC070-0A0E-4203-9C2B-1E9C0202ED3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4CF19-274E-41FA-8455-420CEA229E98}" type="datetimeFigureOut">
              <a:rPr lang="en-AU" smtClean="0"/>
              <a:pPr/>
              <a:t>28/02/2014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CC070-0A0E-4203-9C2B-1E9C0202ED3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4CF19-274E-41FA-8455-420CEA229E98}" type="datetimeFigureOut">
              <a:rPr lang="en-AU" smtClean="0"/>
              <a:pPr/>
              <a:t>28/02/2014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CC070-0A0E-4203-9C2B-1E9C0202ED3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4CF19-274E-41FA-8455-420CEA229E98}" type="datetimeFigureOut">
              <a:rPr lang="en-AU" smtClean="0"/>
              <a:pPr/>
              <a:t>28/02/2014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CC070-0A0E-4203-9C2B-1E9C0202ED3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4CF19-274E-41FA-8455-420CEA229E98}" type="datetimeFigureOut">
              <a:rPr lang="en-AU" smtClean="0"/>
              <a:pPr/>
              <a:t>28/02/2014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CC070-0A0E-4203-9C2B-1E9C0202ED3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4CF19-274E-41FA-8455-420CEA229E98}" type="datetimeFigureOut">
              <a:rPr lang="en-AU" smtClean="0"/>
              <a:pPr/>
              <a:t>28/02/2014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CC070-0A0E-4203-9C2B-1E9C0202ED3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4CF19-274E-41FA-8455-420CEA229E98}" type="datetimeFigureOut">
              <a:rPr lang="en-AU" smtClean="0"/>
              <a:pPr/>
              <a:t>28/02/2014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CC070-0A0E-4203-9C2B-1E9C0202ED3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4CF19-274E-41FA-8455-420CEA229E98}" type="datetimeFigureOut">
              <a:rPr lang="en-AU" smtClean="0"/>
              <a:pPr/>
              <a:t>28/02/2014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CC070-0A0E-4203-9C2B-1E9C0202ED3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4CF19-274E-41FA-8455-420CEA229E98}" type="datetimeFigureOut">
              <a:rPr lang="en-AU" smtClean="0"/>
              <a:pPr/>
              <a:t>28/02/2014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CC070-0A0E-4203-9C2B-1E9C0202ED3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4CF19-274E-41FA-8455-420CEA229E98}" type="datetimeFigureOut">
              <a:rPr lang="en-AU" smtClean="0"/>
              <a:pPr/>
              <a:t>28/02/2014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CC070-0A0E-4203-9C2B-1E9C0202ED3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4CF19-274E-41FA-8455-420CEA229E98}" type="datetimeFigureOut">
              <a:rPr lang="en-AU" smtClean="0"/>
              <a:pPr/>
              <a:t>28/02/2014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CC070-0A0E-4203-9C2B-1E9C0202ED38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72400" cy="2403699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Research…</a:t>
            </a:r>
            <a:r>
              <a:rPr lang="en-US" b="1" dirty="0" err="1">
                <a:solidFill>
                  <a:schemeClr val="accent3">
                    <a:lumMod val="50000"/>
                  </a:schemeClr>
                </a:solidFill>
              </a:rPr>
              <a:t>Pfft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! 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A 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dirty word? Or an avenue to privilege and action Aboriginal voices</a:t>
            </a:r>
            <a:endParaRPr lang="en-A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251520" y="3789040"/>
            <a:ext cx="3240360" cy="3068960"/>
          </a:xfrm>
        </p:spPr>
        <p:txBody>
          <a:bodyPr numCol="1">
            <a:normAutofit/>
          </a:bodyPr>
          <a:lstStyle/>
          <a:p>
            <a:pPr algn="l">
              <a:spcBef>
                <a:spcPts val="0"/>
              </a:spcBef>
            </a:pPr>
            <a:r>
              <a:rPr lang="en-AU" sz="1600" b="1" dirty="0" smtClean="0">
                <a:solidFill>
                  <a:schemeClr val="accent3">
                    <a:lumMod val="50000"/>
                  </a:schemeClr>
                </a:solidFill>
              </a:rPr>
              <a:t>SUPERVISORY TEAM</a:t>
            </a:r>
          </a:p>
          <a:p>
            <a:pPr algn="l">
              <a:spcBef>
                <a:spcPts val="0"/>
              </a:spcBef>
            </a:pPr>
            <a:r>
              <a:rPr lang="en-AU" sz="1400" b="1" u="sng" dirty="0" smtClean="0">
                <a:solidFill>
                  <a:schemeClr val="accent3">
                    <a:lumMod val="50000"/>
                  </a:schemeClr>
                </a:solidFill>
              </a:rPr>
              <a:t>PhD Candidate</a:t>
            </a:r>
          </a:p>
          <a:p>
            <a:pPr algn="l">
              <a:spcBef>
                <a:spcPts val="0"/>
              </a:spcBef>
            </a:pPr>
            <a:r>
              <a:rPr lang="en-AU" sz="1400" b="1" dirty="0" smtClean="0">
                <a:solidFill>
                  <a:schemeClr val="accent3">
                    <a:lumMod val="50000"/>
                  </a:schemeClr>
                </a:solidFill>
              </a:rPr>
              <a:t>Chontel Gibson</a:t>
            </a:r>
          </a:p>
          <a:p>
            <a:pPr algn="l">
              <a:spcBef>
                <a:spcPts val="0"/>
              </a:spcBef>
            </a:pPr>
            <a:r>
              <a:rPr lang="en-AU" sz="1400" b="1" dirty="0" smtClean="0">
                <a:solidFill>
                  <a:schemeClr val="accent3">
                    <a:lumMod val="50000"/>
                  </a:schemeClr>
                </a:solidFill>
              </a:rPr>
              <a:t>Charles Sturt University</a:t>
            </a:r>
          </a:p>
          <a:p>
            <a:pPr algn="l">
              <a:spcBef>
                <a:spcPts val="0"/>
              </a:spcBef>
            </a:pPr>
            <a:endParaRPr lang="en-AU" sz="14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lvl="0" algn="l">
              <a:spcBef>
                <a:spcPts val="0"/>
              </a:spcBef>
              <a:defRPr/>
            </a:pPr>
            <a:r>
              <a:rPr lang="en-AU" sz="1400" b="1" u="sng" dirty="0" smtClean="0">
                <a:solidFill>
                  <a:schemeClr val="accent3">
                    <a:lumMod val="50000"/>
                  </a:schemeClr>
                </a:solidFill>
              </a:rPr>
              <a:t>Principal Supervisor</a:t>
            </a:r>
          </a:p>
          <a:p>
            <a:pPr lvl="0" algn="l">
              <a:spcBef>
                <a:spcPts val="0"/>
              </a:spcBef>
              <a:defRPr/>
            </a:pPr>
            <a:r>
              <a:rPr lang="en-AU" sz="1400" b="1" dirty="0" smtClean="0">
                <a:solidFill>
                  <a:schemeClr val="accent3">
                    <a:lumMod val="50000"/>
                  </a:schemeClr>
                </a:solidFill>
              </a:rPr>
              <a:t>Associate Professor Michael Curtin</a:t>
            </a:r>
            <a:br>
              <a:rPr lang="en-AU" sz="14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AU" sz="1400" b="1" dirty="0" smtClean="0">
                <a:solidFill>
                  <a:schemeClr val="accent3">
                    <a:lumMod val="50000"/>
                  </a:schemeClr>
                </a:solidFill>
              </a:rPr>
              <a:t>Charles Sturt University</a:t>
            </a:r>
          </a:p>
          <a:p>
            <a:pPr lvl="0" algn="l">
              <a:spcBef>
                <a:spcPts val="0"/>
              </a:spcBef>
              <a:defRPr/>
            </a:pPr>
            <a:endParaRPr lang="en-AU" sz="14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lvl="0" algn="l">
              <a:spcBef>
                <a:spcPts val="0"/>
              </a:spcBef>
              <a:defRPr/>
            </a:pPr>
            <a:r>
              <a:rPr lang="en-AU" sz="1400" b="1" u="sng" dirty="0" smtClean="0">
                <a:solidFill>
                  <a:schemeClr val="accent3">
                    <a:lumMod val="50000"/>
                  </a:schemeClr>
                </a:solidFill>
              </a:rPr>
              <a:t>Co-Supervisor</a:t>
            </a:r>
          </a:p>
          <a:p>
            <a:pPr lvl="0" algn="l">
              <a:spcBef>
                <a:spcPts val="0"/>
              </a:spcBef>
              <a:defRPr/>
            </a:pPr>
            <a:r>
              <a:rPr lang="en-AU" sz="1400" b="1" dirty="0" smtClean="0">
                <a:solidFill>
                  <a:schemeClr val="accent3">
                    <a:lumMod val="50000"/>
                  </a:schemeClr>
                </a:solidFill>
              </a:rPr>
              <a:t>Professor Pat Dudgeon</a:t>
            </a:r>
          </a:p>
          <a:p>
            <a:pPr lvl="0" algn="l">
              <a:spcBef>
                <a:spcPts val="0"/>
              </a:spcBef>
              <a:defRPr/>
            </a:pPr>
            <a:r>
              <a:rPr lang="en-AU" sz="1400" b="1" dirty="0" smtClean="0">
                <a:solidFill>
                  <a:schemeClr val="accent3">
                    <a:lumMod val="50000"/>
                  </a:schemeClr>
                </a:solidFill>
              </a:rPr>
              <a:t>University of Western Australia</a:t>
            </a:r>
          </a:p>
          <a:p>
            <a:pPr algn="l">
              <a:spcBef>
                <a:spcPts val="0"/>
              </a:spcBef>
            </a:pPr>
            <a:endParaRPr lang="en-AU" sz="14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l">
              <a:spcBef>
                <a:spcPts val="0"/>
              </a:spcBef>
            </a:pPr>
            <a:endParaRPr lang="en-AU" sz="14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r">
              <a:spcBef>
                <a:spcPts val="0"/>
              </a:spcBef>
            </a:pPr>
            <a:endParaRPr lang="en-AU" sz="14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4139952" y="3717032"/>
            <a:ext cx="4752528" cy="2880320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AU" sz="1600" b="1" i="0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REFERENCE</a:t>
            </a:r>
            <a:r>
              <a:rPr kumimoji="0" lang="en-AU" sz="1600" b="1" i="0" strike="noStrike" kern="1200" cap="none" spc="0" normalizeH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GROUP </a:t>
            </a:r>
          </a:p>
          <a:p>
            <a:r>
              <a:rPr lang="en-AU" sz="1400" b="1" u="sng" dirty="0" smtClean="0">
                <a:solidFill>
                  <a:schemeClr val="accent3">
                    <a:lumMod val="50000"/>
                  </a:schemeClr>
                </a:solidFill>
              </a:rPr>
              <a:t>Community Elder representative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AU" sz="1400" b="1" dirty="0" smtClean="0">
                <a:solidFill>
                  <a:schemeClr val="accent3">
                    <a:lumMod val="50000"/>
                  </a:schemeClr>
                </a:solidFill>
              </a:rPr>
              <a:t>James Williams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AU" sz="14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AU" sz="1400" b="1" u="sng" dirty="0" smtClean="0">
                <a:solidFill>
                  <a:schemeClr val="accent3">
                    <a:lumMod val="50000"/>
                  </a:schemeClr>
                </a:solidFill>
              </a:rPr>
              <a:t>Local Aboriginal Elder Group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AU" sz="1400" b="1" dirty="0" err="1" smtClean="0">
                <a:solidFill>
                  <a:schemeClr val="accent3">
                    <a:lumMod val="50000"/>
                  </a:schemeClr>
                </a:solidFill>
              </a:rPr>
              <a:t>Daroo</a:t>
            </a:r>
            <a:r>
              <a:rPr lang="en-AU" sz="1400" b="1" dirty="0" smtClean="0">
                <a:solidFill>
                  <a:schemeClr val="accent3">
                    <a:lumMod val="50000"/>
                  </a:schemeClr>
                </a:solidFill>
              </a:rPr>
              <a:t> Elders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AU" sz="14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lvl="0"/>
            <a:r>
              <a:rPr lang="en-AU" sz="1400" b="1" u="sng" dirty="0" smtClean="0">
                <a:solidFill>
                  <a:schemeClr val="accent3">
                    <a:lumMod val="50000"/>
                  </a:schemeClr>
                </a:solidFill>
              </a:rPr>
              <a:t>Clinical Leader (</a:t>
            </a:r>
            <a:r>
              <a:rPr lang="en-AU" sz="1400" b="1" dirty="0" smtClean="0">
                <a:solidFill>
                  <a:schemeClr val="accent3">
                    <a:lumMod val="50000"/>
                  </a:schemeClr>
                </a:solidFill>
              </a:rPr>
              <a:t>Mental Health &amp; Drug and Alcohol)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AU" sz="1400" b="1" dirty="0" smtClean="0">
                <a:solidFill>
                  <a:schemeClr val="accent3">
                    <a:lumMod val="50000"/>
                  </a:schemeClr>
                </a:solidFill>
              </a:rPr>
              <a:t>Donna Stanley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AU" sz="14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lvl="0"/>
            <a:r>
              <a:rPr lang="en-AU" sz="1400" b="1" u="sng" dirty="0" err="1" smtClean="0">
                <a:solidFill>
                  <a:schemeClr val="accent3">
                    <a:lumMod val="50000"/>
                  </a:schemeClr>
                </a:solidFill>
              </a:rPr>
              <a:t>Statewide</a:t>
            </a:r>
            <a:r>
              <a:rPr lang="en-AU" sz="1400" b="1" u="sng" dirty="0" smtClean="0">
                <a:solidFill>
                  <a:schemeClr val="accent3">
                    <a:lumMod val="50000"/>
                  </a:schemeClr>
                </a:solidFill>
              </a:rPr>
              <a:t> Co-ordinator </a:t>
            </a:r>
            <a:r>
              <a:rPr lang="en-AU" sz="1400" b="1" dirty="0" smtClean="0">
                <a:solidFill>
                  <a:schemeClr val="accent3">
                    <a:lumMod val="50000"/>
                  </a:schemeClr>
                </a:solidFill>
              </a:rPr>
              <a:t>(Aboriginal Mental Health Workforce)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AU" sz="1400" b="1" dirty="0" smtClean="0">
                <a:solidFill>
                  <a:schemeClr val="accent3">
                    <a:lumMod val="50000"/>
                  </a:schemeClr>
                </a:solidFill>
              </a:rPr>
              <a:t>Tom </a:t>
            </a:r>
            <a:r>
              <a:rPr lang="en-AU" sz="1400" b="1" dirty="0" err="1" smtClean="0">
                <a:solidFill>
                  <a:schemeClr val="accent3">
                    <a:lumMod val="50000"/>
                  </a:schemeClr>
                </a:solidFill>
              </a:rPr>
              <a:t>Brideson</a:t>
            </a:r>
            <a:endParaRPr lang="en-AU" sz="14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A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A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b="1" dirty="0" smtClean="0">
                <a:solidFill>
                  <a:schemeClr val="accent3">
                    <a:lumMod val="50000"/>
                  </a:schemeClr>
                </a:solidFill>
              </a:rPr>
              <a:t>Contextualising research in Indigenous communities</a:t>
            </a:r>
            <a:endParaRPr lang="en-A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484784"/>
            <a:ext cx="9144000" cy="0"/>
          </a:xfrm>
          <a:prstGeom prst="line">
            <a:avLst/>
          </a:prstGeom>
          <a:ln w="50800" cmpd="sng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Content Placeholder 3" descr="tre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844824"/>
            <a:ext cx="4525963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4932040" y="2420888"/>
            <a:ext cx="38884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chemeClr val="accent3">
                    <a:lumMod val="50000"/>
                  </a:schemeClr>
                </a:solidFill>
              </a:rPr>
              <a:t>Research has a negative history with Aboriginal and Torres Strait Islander communities in Australia.</a:t>
            </a:r>
          </a:p>
          <a:p>
            <a:endParaRPr lang="en-AU" sz="2400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en-AU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AU" sz="2400" dirty="0" smtClean="0">
                <a:solidFill>
                  <a:schemeClr val="accent3">
                    <a:lumMod val="50000"/>
                  </a:schemeClr>
                </a:solidFill>
              </a:rPr>
              <a:t>Developments in Indigenous research methodologies have changed Western science.</a:t>
            </a:r>
            <a:endParaRPr lang="en-A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AU" sz="4000" b="1" dirty="0" smtClean="0">
                <a:solidFill>
                  <a:schemeClr val="accent3">
                    <a:lumMod val="50000"/>
                  </a:schemeClr>
                </a:solidFill>
              </a:rPr>
              <a:t>Culturally Appropriate Research</a:t>
            </a:r>
            <a:endParaRPr lang="en-AU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Content Placeholder 4" descr="river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148064" y="1844824"/>
            <a:ext cx="3672408" cy="46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6" name="Straight Connector 5"/>
          <p:cNvCxnSpPr/>
          <p:nvPr/>
        </p:nvCxnSpPr>
        <p:spPr>
          <a:xfrm>
            <a:off x="0" y="1484784"/>
            <a:ext cx="9144000" cy="0"/>
          </a:xfrm>
          <a:prstGeom prst="line">
            <a:avLst/>
          </a:prstGeom>
          <a:ln w="50800" cmpd="sng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23528" y="1772816"/>
            <a:ext cx="460851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 smtClean="0">
                <a:solidFill>
                  <a:schemeClr val="accent3">
                    <a:lumMod val="50000"/>
                  </a:schemeClr>
                </a:solidFill>
              </a:rPr>
              <a:t>In Australia, good practice research standards are illustrated in the:</a:t>
            </a:r>
          </a:p>
          <a:p>
            <a:endParaRPr lang="en-AU" sz="20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AU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AU" sz="2000" dirty="0" smtClean="0">
                <a:solidFill>
                  <a:schemeClr val="accent3">
                    <a:lumMod val="50000"/>
                  </a:schemeClr>
                </a:solidFill>
              </a:rPr>
              <a:t>Values and Ethics: Guidelines for Ethical Conduct in Aboriginal and Torres Strait Islander Health Research</a:t>
            </a:r>
          </a:p>
          <a:p>
            <a:pPr>
              <a:buFont typeface="Arial" pitchFamily="34" charset="0"/>
              <a:buChar char="•"/>
            </a:pPr>
            <a:endParaRPr lang="en-AU" sz="20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AU" sz="2000" dirty="0" smtClean="0">
                <a:solidFill>
                  <a:schemeClr val="accent3">
                    <a:lumMod val="50000"/>
                  </a:schemeClr>
                </a:solidFill>
              </a:rPr>
              <a:t> AH&amp;MRC Guidelines for Research into Aboriginal Health - Key Principles</a:t>
            </a:r>
          </a:p>
          <a:p>
            <a:pPr>
              <a:buFont typeface="Arial" pitchFamily="34" charset="0"/>
              <a:buChar char="•"/>
            </a:pPr>
            <a:endParaRPr lang="en-AU" sz="2000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en-AU" sz="2000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AU" sz="2000" dirty="0" smtClean="0">
                <a:solidFill>
                  <a:schemeClr val="accent3">
                    <a:lumMod val="50000"/>
                  </a:schemeClr>
                </a:solidFill>
              </a:rPr>
              <a:t>Indigenous Standpoint Theory and Community-Based Participatory Research bring these to life. </a:t>
            </a:r>
            <a:endParaRPr lang="en-AU" sz="2000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indent="-457200"/>
            <a:endParaRPr lang="en-A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AU" sz="4000" b="1" dirty="0">
                <a:solidFill>
                  <a:schemeClr val="accent3">
                    <a:lumMod val="50000"/>
                  </a:schemeClr>
                </a:solidFill>
              </a:rPr>
              <a:t>Indigenous Standpoint Theory</a:t>
            </a:r>
          </a:p>
        </p:txBody>
      </p:sp>
      <p:pic>
        <p:nvPicPr>
          <p:cNvPr id="5" name="Content Placeholder 4" descr="Gran and Aunty edn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796136" y="1916832"/>
            <a:ext cx="3240360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6" name="Straight Connector 5"/>
          <p:cNvCxnSpPr/>
          <p:nvPr/>
        </p:nvCxnSpPr>
        <p:spPr>
          <a:xfrm>
            <a:off x="0" y="1484784"/>
            <a:ext cx="9144000" cy="0"/>
          </a:xfrm>
          <a:prstGeom prst="line">
            <a:avLst/>
          </a:prstGeom>
          <a:ln w="50800" cmpd="sng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79512" y="1844824"/>
            <a:ext cx="820891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>
                <a:solidFill>
                  <a:schemeClr val="accent3">
                    <a:lumMod val="50000"/>
                  </a:schemeClr>
                </a:solidFill>
              </a:rPr>
              <a:t>Some key principles:</a:t>
            </a:r>
          </a:p>
          <a:p>
            <a:endParaRPr lang="en-AU" sz="10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457200" indent="-457200">
              <a:buAutoNum type="arabicPeriod"/>
            </a:pPr>
            <a:r>
              <a:rPr lang="en-AU" sz="2400" dirty="0" smtClean="0">
                <a:solidFill>
                  <a:schemeClr val="accent3">
                    <a:lumMod val="50000"/>
                  </a:schemeClr>
                </a:solidFill>
              </a:rPr>
              <a:t>Promotes human rights and social justice</a:t>
            </a:r>
          </a:p>
          <a:p>
            <a:pPr marL="457200" indent="-457200">
              <a:buAutoNum type="arabicPeriod"/>
            </a:pPr>
            <a:endParaRPr lang="en-AU" sz="10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457200" indent="-457200">
              <a:buAutoNum type="arabicPeriod"/>
            </a:pPr>
            <a:r>
              <a:rPr lang="en-AU" sz="2400" dirty="0" smtClean="0">
                <a:solidFill>
                  <a:schemeClr val="accent3">
                    <a:lumMod val="50000"/>
                  </a:schemeClr>
                </a:solidFill>
              </a:rPr>
              <a:t>Values the voices of Indigenous peoples</a:t>
            </a:r>
          </a:p>
          <a:p>
            <a:pPr marL="457200" indent="-457200">
              <a:buAutoNum type="arabicPeriod"/>
            </a:pPr>
            <a:endParaRPr lang="en-AU" sz="10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457200" indent="-457200">
              <a:buAutoNum type="arabicPeriod"/>
            </a:pPr>
            <a:r>
              <a:rPr lang="en-AU" sz="2400" dirty="0" smtClean="0">
                <a:solidFill>
                  <a:schemeClr val="accent3">
                    <a:lumMod val="50000"/>
                  </a:schemeClr>
                </a:solidFill>
              </a:rPr>
              <a:t>Addresses issues that are important for                                  community</a:t>
            </a:r>
          </a:p>
          <a:p>
            <a:pPr marL="457200" indent="-457200">
              <a:buAutoNum type="arabicPeriod"/>
            </a:pPr>
            <a:endParaRPr lang="en-AU" sz="10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457200" indent="-457200">
              <a:buAutoNum type="arabicPeriod"/>
            </a:pPr>
            <a:r>
              <a:rPr lang="en-AU" sz="2400" dirty="0" smtClean="0">
                <a:solidFill>
                  <a:schemeClr val="accent3">
                    <a:lumMod val="50000"/>
                  </a:schemeClr>
                </a:solidFill>
              </a:rPr>
              <a:t>Acknowledges the political, social and historical contexts</a:t>
            </a:r>
          </a:p>
          <a:p>
            <a:pPr marL="457200" indent="-457200">
              <a:buAutoNum type="arabicPeriod"/>
            </a:pPr>
            <a:endParaRPr lang="en-AU" sz="1000" dirty="0">
              <a:solidFill>
                <a:schemeClr val="accent3">
                  <a:lumMod val="50000"/>
                </a:schemeClr>
              </a:solidFill>
            </a:endParaRPr>
          </a:p>
          <a:p>
            <a:pPr marL="457200" indent="-457200">
              <a:buAutoNum type="arabicPeriod"/>
            </a:pPr>
            <a:r>
              <a:rPr lang="en-AU" sz="2400" dirty="0" smtClean="0">
                <a:solidFill>
                  <a:schemeClr val="accent3">
                    <a:lumMod val="50000"/>
                  </a:schemeClr>
                </a:solidFill>
              </a:rPr>
              <a:t>Works in the cultural interface</a:t>
            </a:r>
          </a:p>
          <a:p>
            <a:pPr marL="457200" indent="-457200">
              <a:buAutoNum type="arabicPeriod"/>
            </a:pPr>
            <a:endParaRPr lang="en-AU" sz="10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457200" indent="-457200">
              <a:buAutoNum type="arabicPeriod"/>
            </a:pPr>
            <a:r>
              <a:rPr lang="en-AU" sz="2400" dirty="0" smtClean="0">
                <a:solidFill>
                  <a:schemeClr val="accent3">
                    <a:lumMod val="50000"/>
                  </a:schemeClr>
                </a:solidFill>
              </a:rPr>
              <a:t>Understands the role and position of the researcher in the research</a:t>
            </a:r>
            <a:endParaRPr lang="en-A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AU" sz="4000" b="1" dirty="0" smtClean="0">
                <a:solidFill>
                  <a:schemeClr val="accent3">
                    <a:lumMod val="50000"/>
                  </a:schemeClr>
                </a:solidFill>
              </a:rPr>
              <a:t>Community-Based Participatory Research</a:t>
            </a:r>
            <a:endParaRPr lang="en-AU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484784"/>
            <a:ext cx="9144000" cy="0"/>
          </a:xfrm>
          <a:prstGeom prst="line">
            <a:avLst/>
          </a:prstGeom>
          <a:ln w="50800" cmpd="sng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4"/>
          <p:cNvSpPr txBox="1">
            <a:spLocks noGrp="1"/>
          </p:cNvSpPr>
          <p:nvPr>
            <p:ph idx="1"/>
          </p:nvPr>
        </p:nvSpPr>
        <p:spPr>
          <a:xfrm>
            <a:off x="4932040" y="1772816"/>
            <a:ext cx="4032448" cy="4081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AU" sz="2400" dirty="0" smtClean="0">
                <a:solidFill>
                  <a:schemeClr val="accent3">
                    <a:lumMod val="50000"/>
                  </a:schemeClr>
                </a:solidFill>
              </a:rPr>
              <a:t>Key underpinnings:</a:t>
            </a:r>
          </a:p>
          <a:p>
            <a:pPr>
              <a:buNone/>
            </a:pPr>
            <a:endParaRPr lang="en-AU" sz="10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AU" sz="2400" dirty="0">
                <a:solidFill>
                  <a:schemeClr val="accent3">
                    <a:lumMod val="50000"/>
                  </a:schemeClr>
                </a:solidFill>
              </a:rPr>
              <a:t> Promotes human rights</a:t>
            </a:r>
          </a:p>
          <a:p>
            <a:endParaRPr lang="en-AU" sz="10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AU" sz="2400" dirty="0">
                <a:solidFill>
                  <a:schemeClr val="accent3">
                    <a:lumMod val="50000"/>
                  </a:schemeClr>
                </a:solidFill>
              </a:rPr>
              <a:t>Works in partnership with community </a:t>
            </a:r>
          </a:p>
          <a:p>
            <a:endParaRPr lang="en-AU" sz="10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AU" sz="2400" dirty="0">
                <a:solidFill>
                  <a:schemeClr val="accent3">
                    <a:lumMod val="50000"/>
                  </a:schemeClr>
                </a:solidFill>
              </a:rPr>
              <a:t>Recognises diverse experiences</a:t>
            </a:r>
          </a:p>
          <a:p>
            <a:endParaRPr lang="en-AU" sz="1000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AU" sz="2400" dirty="0">
                <a:solidFill>
                  <a:schemeClr val="accent3">
                    <a:lumMod val="50000"/>
                  </a:schemeClr>
                </a:solidFill>
              </a:rPr>
              <a:t>Allows for a dynamic and flexible </a:t>
            </a:r>
            <a:r>
              <a:rPr lang="en-AU" sz="2400" dirty="0" smtClean="0">
                <a:solidFill>
                  <a:schemeClr val="accent3">
                    <a:lumMod val="50000"/>
                  </a:schemeClr>
                </a:solidFill>
              </a:rPr>
              <a:t>process</a:t>
            </a:r>
            <a:endParaRPr lang="en-A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Chontel\Pictures\860OKMZO\IMG_01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4" y="1717660"/>
            <a:ext cx="4248470" cy="47456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67544" y="836712"/>
            <a:ext cx="8229600" cy="51125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4000" b="1" baseline="0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Sharing and valuing</a:t>
            </a:r>
            <a:r>
              <a:rPr lang="en-AU" sz="4000" b="1" dirty="0" smtClean="0">
                <a:solidFill>
                  <a:schemeClr val="accent3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 older Aboriginal peoples’ voices in social and emotional wellbeing</a:t>
            </a:r>
            <a:endParaRPr kumimoji="0" lang="en-AU" sz="4000" b="1" i="0" u="none" strike="noStrike" kern="1200" cap="none" spc="0" normalizeH="0" baseline="0" noProof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059832" y="2060848"/>
            <a:ext cx="2880320" cy="2880320"/>
            <a:chOff x="2232233" y="1152120"/>
            <a:chExt cx="3070763" cy="3104472"/>
          </a:xfrm>
        </p:grpSpPr>
        <p:sp>
          <p:nvSpPr>
            <p:cNvPr id="8" name="Oval 7"/>
            <p:cNvSpPr/>
            <p:nvPr/>
          </p:nvSpPr>
          <p:spPr>
            <a:xfrm>
              <a:off x="2232233" y="1152120"/>
              <a:ext cx="3070763" cy="3104472"/>
            </a:xfrm>
            <a:prstGeom prst="ellipse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9" name="Oval 4"/>
            <p:cNvSpPr/>
            <p:nvPr/>
          </p:nvSpPr>
          <p:spPr>
            <a:xfrm>
              <a:off x="2681936" y="1606759"/>
              <a:ext cx="2171357" cy="21951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lvl="0" algn="ctr" defTabSz="2800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AU" sz="6300" b="1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635896" y="836712"/>
            <a:ext cx="1554680" cy="1400070"/>
            <a:chOff x="2995850" y="209064"/>
            <a:chExt cx="1554680" cy="1359981"/>
          </a:xfrm>
        </p:grpSpPr>
        <p:sp>
          <p:nvSpPr>
            <p:cNvPr id="29" name="Oval 28"/>
            <p:cNvSpPr/>
            <p:nvPr/>
          </p:nvSpPr>
          <p:spPr>
            <a:xfrm>
              <a:off x="2995850" y="209064"/>
              <a:ext cx="1554680" cy="1359981"/>
            </a:xfrm>
            <a:prstGeom prst="ellipse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30" name="Oval 4"/>
            <p:cNvSpPr/>
            <p:nvPr/>
          </p:nvSpPr>
          <p:spPr>
            <a:xfrm>
              <a:off x="3223528" y="408228"/>
              <a:ext cx="1099324" cy="9616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kern="1200" dirty="0">
                  <a:solidFill>
                    <a:schemeClr val="bg1"/>
                  </a:solidFill>
                </a:rPr>
                <a:t>1. Talking up the research</a:t>
              </a:r>
              <a:endParaRPr lang="en-AU" sz="1200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580112" y="1844824"/>
            <a:ext cx="1492493" cy="1434061"/>
            <a:chOff x="4697230" y="1230232"/>
            <a:chExt cx="1492493" cy="1434061"/>
          </a:xfrm>
        </p:grpSpPr>
        <p:sp>
          <p:nvSpPr>
            <p:cNvPr id="32" name="Oval 31"/>
            <p:cNvSpPr/>
            <p:nvPr/>
          </p:nvSpPr>
          <p:spPr>
            <a:xfrm>
              <a:off x="4697230" y="1230232"/>
              <a:ext cx="1492493" cy="1434061"/>
            </a:xfrm>
            <a:prstGeom prst="ellipse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33" name="Oval 4"/>
            <p:cNvSpPr/>
            <p:nvPr/>
          </p:nvSpPr>
          <p:spPr>
            <a:xfrm>
              <a:off x="4915801" y="1440245"/>
              <a:ext cx="1055351" cy="10140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dirty="0" smtClean="0">
                  <a:solidFill>
                    <a:schemeClr val="bg1"/>
                  </a:solidFill>
                </a:rPr>
                <a:t>2. </a:t>
              </a:r>
              <a:r>
                <a:rPr lang="en-US" sz="1200" b="1" kern="1200" dirty="0" smtClean="0">
                  <a:solidFill>
                    <a:schemeClr val="bg1"/>
                  </a:solidFill>
                </a:rPr>
                <a:t> </a:t>
              </a:r>
              <a:r>
                <a:rPr lang="en-US" sz="1200" b="1" kern="1200" dirty="0">
                  <a:solidFill>
                    <a:schemeClr val="bg1"/>
                  </a:solidFill>
                </a:rPr>
                <a:t>Networking, vouching and connecting with older Aboriginal people</a:t>
              </a:r>
              <a:endParaRPr lang="en-AU" sz="1200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364088" y="3861048"/>
            <a:ext cx="1615943" cy="1488841"/>
            <a:chOff x="4786000" y="2902648"/>
            <a:chExt cx="1615943" cy="1488841"/>
          </a:xfrm>
        </p:grpSpPr>
        <p:sp>
          <p:nvSpPr>
            <p:cNvPr id="35" name="Oval 34"/>
            <p:cNvSpPr/>
            <p:nvPr/>
          </p:nvSpPr>
          <p:spPr>
            <a:xfrm>
              <a:off x="4786000" y="2902648"/>
              <a:ext cx="1615943" cy="1488841"/>
            </a:xfrm>
            <a:prstGeom prst="ellipse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36" name="Oval 4"/>
            <p:cNvSpPr/>
            <p:nvPr/>
          </p:nvSpPr>
          <p:spPr>
            <a:xfrm>
              <a:off x="5146040" y="3118672"/>
              <a:ext cx="1142643" cy="105276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kern="1200" dirty="0">
                  <a:solidFill>
                    <a:schemeClr val="bg1"/>
                  </a:solidFill>
                </a:rPr>
                <a:t>3. Spaces for sharing voices</a:t>
              </a:r>
              <a:endParaRPr lang="en-AU" sz="1200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3635896" y="4826535"/>
            <a:ext cx="1608328" cy="1383393"/>
            <a:chOff x="2702934" y="3755950"/>
            <a:chExt cx="1608328" cy="1383393"/>
          </a:xfrm>
        </p:grpSpPr>
        <p:sp>
          <p:nvSpPr>
            <p:cNvPr id="38" name="Oval 37"/>
            <p:cNvSpPr/>
            <p:nvPr/>
          </p:nvSpPr>
          <p:spPr>
            <a:xfrm>
              <a:off x="2702934" y="3755950"/>
              <a:ext cx="1608328" cy="1383393"/>
            </a:xfrm>
            <a:prstGeom prst="ellipse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39" name="Oval 4"/>
            <p:cNvSpPr/>
            <p:nvPr/>
          </p:nvSpPr>
          <p:spPr>
            <a:xfrm>
              <a:off x="2938468" y="3958543"/>
              <a:ext cx="1137260" cy="9782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AU" sz="1200" kern="1200" dirty="0">
                  <a:solidFill>
                    <a:schemeClr val="bg1"/>
                  </a:solidFill>
                  <a:uFillTx/>
                </a:rPr>
                <a:t>4. </a:t>
              </a:r>
              <a:r>
                <a:rPr lang="en-US" sz="1200" b="1" kern="1200" dirty="0">
                  <a:solidFill>
                    <a:schemeClr val="bg1"/>
                  </a:solidFill>
                </a:rPr>
                <a:t>Privileging voices in interpretations, analysis and representations</a:t>
              </a:r>
              <a:endParaRPr lang="en-AU" sz="1200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907704" y="3645024"/>
            <a:ext cx="1603693" cy="1544025"/>
            <a:chOff x="895721" y="2592286"/>
            <a:chExt cx="1603693" cy="1544025"/>
          </a:xfrm>
        </p:grpSpPr>
        <p:sp>
          <p:nvSpPr>
            <p:cNvPr id="41" name="Oval 40"/>
            <p:cNvSpPr/>
            <p:nvPr/>
          </p:nvSpPr>
          <p:spPr>
            <a:xfrm>
              <a:off x="895721" y="2592286"/>
              <a:ext cx="1603693" cy="1544025"/>
            </a:xfrm>
            <a:prstGeom prst="ellipse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42" name="Oval 4"/>
            <p:cNvSpPr/>
            <p:nvPr/>
          </p:nvSpPr>
          <p:spPr>
            <a:xfrm>
              <a:off x="1130577" y="2818403"/>
              <a:ext cx="1133981" cy="10917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AU" sz="1200" b="1" kern="1200" dirty="0">
                  <a:solidFill>
                    <a:schemeClr val="bg1"/>
                  </a:solidFill>
                  <a:uFillTx/>
                </a:rPr>
                <a:t>5. </a:t>
              </a:r>
              <a:r>
                <a:rPr lang="en-US" sz="1200" b="1" kern="1200" dirty="0" err="1">
                  <a:solidFill>
                    <a:schemeClr val="bg1"/>
                  </a:solidFill>
                </a:rPr>
                <a:t>Actioning</a:t>
              </a:r>
              <a:r>
                <a:rPr lang="en-US" sz="1200" b="1" kern="1200" dirty="0">
                  <a:solidFill>
                    <a:schemeClr val="bg1"/>
                  </a:solidFill>
                </a:rPr>
                <a:t> and privileging older Aboriginal peoples voices</a:t>
              </a:r>
              <a:endParaRPr lang="en-AU" sz="1200" b="1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835696" y="1772816"/>
            <a:ext cx="1594096" cy="1529495"/>
            <a:chOff x="1296479" y="859146"/>
            <a:chExt cx="1594096" cy="1529495"/>
          </a:xfrm>
        </p:grpSpPr>
        <p:sp>
          <p:nvSpPr>
            <p:cNvPr id="44" name="Oval 43"/>
            <p:cNvSpPr/>
            <p:nvPr/>
          </p:nvSpPr>
          <p:spPr>
            <a:xfrm>
              <a:off x="1296479" y="859146"/>
              <a:ext cx="1594096" cy="1529495"/>
            </a:xfrm>
            <a:prstGeom prst="ellipse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45" name="Oval 4"/>
            <p:cNvSpPr/>
            <p:nvPr/>
          </p:nvSpPr>
          <p:spPr>
            <a:xfrm>
              <a:off x="1529929" y="1083135"/>
              <a:ext cx="1127196" cy="108151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b="1" kern="1200" dirty="0">
                  <a:solidFill>
                    <a:schemeClr val="bg1"/>
                  </a:solidFill>
                </a:rPr>
                <a:t>6. Sharing the research design, process and </a:t>
              </a:r>
              <a:r>
                <a:rPr lang="en-US" sz="1200" b="1" kern="1200" dirty="0" smtClean="0">
                  <a:solidFill>
                    <a:schemeClr val="bg1"/>
                  </a:solidFill>
                </a:rPr>
                <a:t>outcomes</a:t>
              </a:r>
              <a:endParaRPr lang="en-AU" sz="1200" kern="12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1484784"/>
            <a:ext cx="9144000" cy="0"/>
          </a:xfrm>
          <a:prstGeom prst="line">
            <a:avLst/>
          </a:prstGeom>
          <a:ln w="50800" cmpd="sng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67544" y="2204864"/>
            <a:ext cx="3826768" cy="3416320"/>
          </a:xfrm>
          <a:noFill/>
        </p:spPr>
        <p:txBody>
          <a:bodyPr vert="horz" wrap="square" lIns="91440" tIns="45720" rIns="91440" bIns="45720" rtlCol="0">
            <a:spAutoFit/>
          </a:bodyPr>
          <a:lstStyle/>
          <a:p>
            <a:pPr>
              <a:buFont typeface="Arial" pitchFamily="34" charset="0"/>
              <a:buNone/>
            </a:pPr>
            <a:r>
              <a:rPr lang="en-AU" sz="2400" dirty="0" smtClean="0">
                <a:solidFill>
                  <a:schemeClr val="accent3">
                    <a:lumMod val="50000"/>
                  </a:schemeClr>
                </a:solidFill>
              </a:rPr>
              <a:t>     Indigenous </a:t>
            </a:r>
            <a:r>
              <a:rPr lang="en-AU" sz="2400" dirty="0">
                <a:solidFill>
                  <a:schemeClr val="accent3">
                    <a:lumMod val="50000"/>
                  </a:schemeClr>
                </a:solidFill>
              </a:rPr>
              <a:t>Standpoint Theory and Community-Based Participatory Research provides two culturally appropriate methodologies to share and value the voices of Aboriginal people in research.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AU" sz="4000" b="1" dirty="0" smtClean="0">
                <a:solidFill>
                  <a:schemeClr val="accent3">
                    <a:lumMod val="50000"/>
                  </a:schemeClr>
                </a:solidFill>
              </a:rPr>
              <a:t>Conclusion</a:t>
            </a:r>
            <a:endParaRPr lang="en-AU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050" name="Picture 2" descr="C:\Users\Chontel\Pictures\860OKMZO\IMG_01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988840"/>
            <a:ext cx="3672408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25AD910D5D3D14A8C82D06DC4ADDED7" ma:contentTypeVersion="2" ma:contentTypeDescription="Create a new document." ma:contentTypeScope="" ma:versionID="8be12bc4952cf1a2a4b42894998d32e1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f91e7983093fe65855c9706521e95252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internalName="PublishingStartDate">
      <xsd:simpleType>
        <xsd:restriction base="dms:Unknown"/>
      </xsd:simpleType>
    </xsd:element>
    <xsd:element name="PublishingExpirationDate" ma:index="9" nillable="true" ma:displayName="Scheduling End Dat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E54E6629-E969-4114-BB3D-D80064FB3A6A}"/>
</file>

<file path=customXml/itemProps2.xml><?xml version="1.0" encoding="utf-8"?>
<ds:datastoreItem xmlns:ds="http://schemas.openxmlformats.org/officeDocument/2006/customXml" ds:itemID="{5331C7A4-F865-4455-BCBE-66F95A7196D7}"/>
</file>

<file path=customXml/itemProps3.xml><?xml version="1.0" encoding="utf-8"?>
<ds:datastoreItem xmlns:ds="http://schemas.openxmlformats.org/officeDocument/2006/customXml" ds:itemID="{297AD345-812C-41DF-B757-122E4E75FE74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</TotalTime>
  <Words>303</Words>
  <Application>Microsoft Office PowerPoint</Application>
  <PresentationFormat>On-screen Show (4:3)</PresentationFormat>
  <Paragraphs>72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Research…Pfft!   A dirty word? Or an avenue to privilege and action Aboriginal voices</vt:lpstr>
      <vt:lpstr>Contextualising research in Indigenous communities</vt:lpstr>
      <vt:lpstr>Culturally Appropriate Research</vt:lpstr>
      <vt:lpstr>Indigenous Standpoint Theory</vt:lpstr>
      <vt:lpstr>Community-Based Participatory Research</vt:lpstr>
      <vt:lpstr>Slide 6</vt:lpstr>
      <vt:lpstr>Slide 7</vt:lpstr>
      <vt:lpstr>Conclusion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Research…Pfft  A dirty word Or an avenue to privilege and action Aboriginal voices</dc:title>
  <dc:creator>Chontel</dc:creator>
  <cp:lastModifiedBy>Chontel</cp:lastModifiedBy>
  <cp:revision>11</cp:revision>
  <dcterms:created xsi:type="dcterms:W3CDTF">2014-02-26T22:14:33Z</dcterms:created>
  <dcterms:modified xsi:type="dcterms:W3CDTF">2014-02-28T04:23:09Z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0x010100225AD910D5D3D14A8C82D06DC4ADDED7</vt:lpwstr>
  </property>
</Properties>
</file>