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2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428" autoAdjust="0"/>
  </p:normalViewPr>
  <p:slideViewPr>
    <p:cSldViewPr snapToGrid="0">
      <p:cViewPr>
        <p:scale>
          <a:sx n="100" d="100"/>
          <a:sy n="100" d="100"/>
        </p:scale>
        <p:origin x="-1950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99FD0-3070-46DD-986B-90323ACCD8C5}" type="datetimeFigureOut">
              <a:rPr lang="en-AU" smtClean="0"/>
              <a:t>12/06/2018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B6DE-3B1C-489D-9C30-F0C0240E01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064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AU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33C6F-C3BF-4AE7-A362-CCE8FE24964B}" type="slidenum">
              <a:rPr lang="en-AU" smtClean="0">
                <a:solidFill>
                  <a:prstClr val="black"/>
                </a:solidFill>
              </a:rPr>
              <a:pPr/>
              <a:t>1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740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AU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33C6F-C3BF-4AE7-A362-CCE8FE24964B}" type="slidenum">
              <a:rPr lang="en-AU" smtClean="0">
                <a:solidFill>
                  <a:prstClr val="black"/>
                </a:solidFill>
              </a:rPr>
              <a:pPr/>
              <a:t>2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965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AU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33C6F-C3BF-4AE7-A362-CCE8FE24964B}" type="slidenum">
              <a:rPr lang="en-AU" smtClean="0">
                <a:solidFill>
                  <a:prstClr val="black"/>
                </a:solidFill>
              </a:rPr>
              <a:pPr/>
              <a:t>3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147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AU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33C6F-C3BF-4AE7-A362-CCE8FE24964B}" type="slidenum">
              <a:rPr lang="en-AU" smtClean="0">
                <a:solidFill>
                  <a:prstClr val="black"/>
                </a:solidFill>
              </a:rPr>
              <a:pPr/>
              <a:t>4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745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AU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33C6F-C3BF-4AE7-A362-CCE8FE24964B}" type="slidenum">
              <a:rPr lang="en-AU" smtClean="0">
                <a:solidFill>
                  <a:prstClr val="black"/>
                </a:solidFill>
              </a:rPr>
              <a:pPr/>
              <a:t>5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714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135" y="1135"/>
          <a:ext cx="1133" cy="1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35" y="1135"/>
                        <a:ext cx="1133" cy="1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6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655762"/>
          </a:xfrm>
        </p:spPr>
        <p:txBody>
          <a:bodyPr/>
          <a:lstStyle>
            <a:lvl1pPr marL="0" indent="0" algn="ctr">
              <a:buNone/>
              <a:defRPr sz="2263"/>
            </a:lvl1pPr>
            <a:lvl2pPr marL="431020" indent="0" algn="ctr">
              <a:buNone/>
              <a:defRPr sz="1886"/>
            </a:lvl2pPr>
            <a:lvl3pPr marL="862040" indent="0" algn="ctr">
              <a:buNone/>
              <a:defRPr sz="1697"/>
            </a:lvl3pPr>
            <a:lvl4pPr marL="1293060" indent="0" algn="ctr">
              <a:buNone/>
              <a:defRPr sz="1509"/>
            </a:lvl4pPr>
            <a:lvl5pPr marL="1724080" indent="0" algn="ctr">
              <a:buNone/>
              <a:defRPr sz="1509"/>
            </a:lvl5pPr>
            <a:lvl6pPr marL="2155100" indent="0" algn="ctr">
              <a:buNone/>
              <a:defRPr sz="1509"/>
            </a:lvl6pPr>
            <a:lvl7pPr marL="2586120" indent="0" algn="ctr">
              <a:buNone/>
              <a:defRPr sz="1509"/>
            </a:lvl7pPr>
            <a:lvl8pPr marL="3017140" indent="0" algn="ctr">
              <a:buNone/>
              <a:defRPr sz="1509"/>
            </a:lvl8pPr>
            <a:lvl9pPr marL="3448160" indent="0" algn="ctr">
              <a:buNone/>
              <a:defRPr sz="150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14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09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094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 3 col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192" y="1589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think-cell Slide" r:id="rId4" imgW="499" imgH="499" progId="TCLayout.ActiveDocument.1">
                  <p:embed/>
                </p:oleObj>
              </mc:Choice>
              <mc:Fallback>
                <p:oleObj name="think-cell Slide" r:id="rId4" imgW="499" imgH="4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1589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0"/>
          </p:nvPr>
        </p:nvSpPr>
        <p:spPr>
          <a:xfrm>
            <a:off x="756224" y="2558850"/>
            <a:ext cx="1940316" cy="6873086"/>
          </a:xfrm>
        </p:spPr>
        <p:txBody>
          <a:bodyPr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6" name="Content Placeholder 24"/>
          <p:cNvSpPr>
            <a:spLocks noGrp="1"/>
          </p:cNvSpPr>
          <p:nvPr>
            <p:ph sz="quarter" idx="11"/>
          </p:nvPr>
        </p:nvSpPr>
        <p:spPr>
          <a:xfrm>
            <a:off x="3028618" y="2558850"/>
            <a:ext cx="1940316" cy="6873086"/>
          </a:xfrm>
        </p:spPr>
        <p:txBody>
          <a:bodyPr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7" name="Content Placeholder 24"/>
          <p:cNvSpPr>
            <a:spLocks noGrp="1"/>
          </p:cNvSpPr>
          <p:nvPr>
            <p:ph sz="quarter" idx="12"/>
          </p:nvPr>
        </p:nvSpPr>
        <p:spPr>
          <a:xfrm>
            <a:off x="5301010" y="2558850"/>
            <a:ext cx="1940316" cy="6873086"/>
          </a:xfrm>
        </p:spPr>
        <p:txBody>
          <a:bodyPr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756223" y="1948563"/>
            <a:ext cx="2535828" cy="470742"/>
          </a:xfrm>
        </p:spPr>
        <p:txBody>
          <a:bodyPr/>
          <a:lstStyle>
            <a:lvl1pPr marL="0">
              <a:lnSpc>
                <a:spcPct val="120000"/>
              </a:lnSpc>
              <a:defRPr sz="1026">
                <a:latin typeface="Frutiger Next Pro Medium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11548"/>
            <a:fld id="{81D60167-4931-47E6-BA6A-407CBD079E47}" type="slidenum">
              <a:rPr lang="en-US" spc="9" smtClean="0">
                <a:solidFill>
                  <a:prstClr val="black"/>
                </a:solidFill>
              </a:rPr>
              <a:pPr marL="11548"/>
              <a:t>‹#›</a:t>
            </a:fld>
            <a:endParaRPr lang="en-US" spc="9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360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0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6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8"/>
          </a:xfrm>
        </p:spPr>
        <p:txBody>
          <a:bodyPr/>
          <a:lstStyle>
            <a:lvl1pPr marL="0" indent="0">
              <a:buNone/>
              <a:defRPr sz="2263">
                <a:solidFill>
                  <a:schemeClr val="tx1"/>
                </a:solidFill>
              </a:defRPr>
            </a:lvl1pPr>
            <a:lvl2pPr marL="431020" indent="0">
              <a:buNone/>
              <a:defRPr sz="1886">
                <a:solidFill>
                  <a:schemeClr val="tx1">
                    <a:tint val="75000"/>
                  </a:schemeClr>
                </a:solidFill>
              </a:defRPr>
            </a:lvl2pPr>
            <a:lvl3pPr marL="862040" indent="0">
              <a:buNone/>
              <a:defRPr sz="1697">
                <a:solidFill>
                  <a:schemeClr val="tx1">
                    <a:tint val="75000"/>
                  </a:schemeClr>
                </a:solidFill>
              </a:defRPr>
            </a:lvl3pPr>
            <a:lvl4pPr marL="1293060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4pPr>
            <a:lvl5pPr marL="1724080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5pPr>
            <a:lvl6pPr marL="2155100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6pPr>
            <a:lvl7pPr marL="2586120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7pPr>
            <a:lvl8pPr marL="3017140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8pPr>
            <a:lvl9pPr marL="3448160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0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72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3"/>
          </a:xfrm>
        </p:spPr>
        <p:txBody>
          <a:bodyPr anchor="b"/>
          <a:lstStyle>
            <a:lvl1pPr marL="0" indent="0">
              <a:buNone/>
              <a:defRPr sz="2263" b="1"/>
            </a:lvl1pPr>
            <a:lvl2pPr marL="431020" indent="0">
              <a:buNone/>
              <a:defRPr sz="1886" b="1"/>
            </a:lvl2pPr>
            <a:lvl3pPr marL="862040" indent="0">
              <a:buNone/>
              <a:defRPr sz="1697" b="1"/>
            </a:lvl3pPr>
            <a:lvl4pPr marL="1293060" indent="0">
              <a:buNone/>
              <a:defRPr sz="1509" b="1"/>
            </a:lvl4pPr>
            <a:lvl5pPr marL="1724080" indent="0">
              <a:buNone/>
              <a:defRPr sz="1509" b="1"/>
            </a:lvl5pPr>
            <a:lvl6pPr marL="2155100" indent="0">
              <a:buNone/>
              <a:defRPr sz="1509" b="1"/>
            </a:lvl6pPr>
            <a:lvl7pPr marL="2586120" indent="0">
              <a:buNone/>
              <a:defRPr sz="1509" b="1"/>
            </a:lvl7pPr>
            <a:lvl8pPr marL="3017140" indent="0">
              <a:buNone/>
              <a:defRPr sz="1509" b="1"/>
            </a:lvl8pPr>
            <a:lvl9pPr marL="3448160" indent="0">
              <a:buNone/>
              <a:defRPr sz="15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3"/>
          </a:xfrm>
        </p:spPr>
        <p:txBody>
          <a:bodyPr anchor="b"/>
          <a:lstStyle>
            <a:lvl1pPr marL="0" indent="0">
              <a:buNone/>
              <a:defRPr sz="2263" b="1"/>
            </a:lvl1pPr>
            <a:lvl2pPr marL="431020" indent="0">
              <a:buNone/>
              <a:defRPr sz="1886" b="1"/>
            </a:lvl2pPr>
            <a:lvl3pPr marL="862040" indent="0">
              <a:buNone/>
              <a:defRPr sz="1697" b="1"/>
            </a:lvl3pPr>
            <a:lvl4pPr marL="1293060" indent="0">
              <a:buNone/>
              <a:defRPr sz="1509" b="1"/>
            </a:lvl4pPr>
            <a:lvl5pPr marL="1724080" indent="0">
              <a:buNone/>
              <a:defRPr sz="1509" b="1"/>
            </a:lvl5pPr>
            <a:lvl6pPr marL="2155100" indent="0">
              <a:buNone/>
              <a:defRPr sz="1509" b="1"/>
            </a:lvl6pPr>
            <a:lvl7pPr marL="2586120" indent="0">
              <a:buNone/>
              <a:defRPr sz="1509" b="1"/>
            </a:lvl7pPr>
            <a:lvl8pPr marL="3017140" indent="0">
              <a:buNone/>
              <a:defRPr sz="1509" b="1"/>
            </a:lvl8pPr>
            <a:lvl9pPr marL="3448160" indent="0">
              <a:buNone/>
              <a:defRPr sz="15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6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01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34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01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017"/>
            </a:lvl1pPr>
            <a:lvl2pPr>
              <a:defRPr sz="2640"/>
            </a:lvl2pPr>
            <a:lvl3pPr>
              <a:defRPr sz="2263"/>
            </a:lvl3pPr>
            <a:lvl4pPr>
              <a:defRPr sz="1886"/>
            </a:lvl4pPr>
            <a:lvl5pPr>
              <a:defRPr sz="1886"/>
            </a:lvl5pPr>
            <a:lvl6pPr>
              <a:defRPr sz="1886"/>
            </a:lvl6pPr>
            <a:lvl7pPr>
              <a:defRPr sz="1886"/>
            </a:lvl7pPr>
            <a:lvl8pPr>
              <a:defRPr sz="1886"/>
            </a:lvl8pPr>
            <a:lvl9pPr>
              <a:defRPr sz="188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509"/>
            </a:lvl1pPr>
            <a:lvl2pPr marL="431020" indent="0">
              <a:buNone/>
              <a:defRPr sz="1320"/>
            </a:lvl2pPr>
            <a:lvl3pPr marL="862040" indent="0">
              <a:buNone/>
              <a:defRPr sz="1131"/>
            </a:lvl3pPr>
            <a:lvl4pPr marL="1293060" indent="0">
              <a:buNone/>
              <a:defRPr sz="942"/>
            </a:lvl4pPr>
            <a:lvl5pPr marL="1724080" indent="0">
              <a:buNone/>
              <a:defRPr sz="942"/>
            </a:lvl5pPr>
            <a:lvl6pPr marL="2155100" indent="0">
              <a:buNone/>
              <a:defRPr sz="942"/>
            </a:lvl6pPr>
            <a:lvl7pPr marL="2586120" indent="0">
              <a:buNone/>
              <a:defRPr sz="942"/>
            </a:lvl7pPr>
            <a:lvl8pPr marL="3017140" indent="0">
              <a:buNone/>
              <a:defRPr sz="942"/>
            </a:lvl8pPr>
            <a:lvl9pPr marL="3448160" indent="0">
              <a:buNone/>
              <a:defRPr sz="94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49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01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017"/>
            </a:lvl1pPr>
            <a:lvl2pPr marL="431020" indent="0">
              <a:buNone/>
              <a:defRPr sz="2640"/>
            </a:lvl2pPr>
            <a:lvl3pPr marL="862040" indent="0">
              <a:buNone/>
              <a:defRPr sz="2263"/>
            </a:lvl3pPr>
            <a:lvl4pPr marL="1293060" indent="0">
              <a:buNone/>
              <a:defRPr sz="1886"/>
            </a:lvl4pPr>
            <a:lvl5pPr marL="1724080" indent="0">
              <a:buNone/>
              <a:defRPr sz="1886"/>
            </a:lvl5pPr>
            <a:lvl6pPr marL="2155100" indent="0">
              <a:buNone/>
              <a:defRPr sz="1886"/>
            </a:lvl6pPr>
            <a:lvl7pPr marL="2586120" indent="0">
              <a:buNone/>
              <a:defRPr sz="1886"/>
            </a:lvl7pPr>
            <a:lvl8pPr marL="3017140" indent="0">
              <a:buNone/>
              <a:defRPr sz="1886"/>
            </a:lvl8pPr>
            <a:lvl9pPr marL="3448160" indent="0">
              <a:buNone/>
              <a:defRPr sz="1886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509"/>
            </a:lvl1pPr>
            <a:lvl2pPr marL="431020" indent="0">
              <a:buNone/>
              <a:defRPr sz="1320"/>
            </a:lvl2pPr>
            <a:lvl3pPr marL="862040" indent="0">
              <a:buNone/>
              <a:defRPr sz="1131"/>
            </a:lvl3pPr>
            <a:lvl4pPr marL="1293060" indent="0">
              <a:buNone/>
              <a:defRPr sz="942"/>
            </a:lvl4pPr>
            <a:lvl5pPr marL="1724080" indent="0">
              <a:buNone/>
              <a:defRPr sz="942"/>
            </a:lvl5pPr>
            <a:lvl6pPr marL="2155100" indent="0">
              <a:buNone/>
              <a:defRPr sz="942"/>
            </a:lvl6pPr>
            <a:lvl7pPr marL="2586120" indent="0">
              <a:buNone/>
              <a:defRPr sz="942"/>
            </a:lvl7pPr>
            <a:lvl8pPr marL="3017140" indent="0">
              <a:buNone/>
              <a:defRPr sz="942"/>
            </a:lvl8pPr>
            <a:lvl9pPr marL="3448160" indent="0">
              <a:buNone/>
              <a:defRPr sz="94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60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5"/>
            </p:custDataLst>
            <p:extLst/>
          </p:nvPr>
        </p:nvGraphicFramePr>
        <p:xfrm>
          <a:off x="1135" y="1135"/>
          <a:ext cx="1133" cy="1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think-cell Slide" r:id="rId16" imgW="416" imgH="416" progId="TCLayout.ActiveDocument.1">
                  <p:embed/>
                </p:oleObj>
              </mc:Choice>
              <mc:Fallback>
                <p:oleObj name="think-cell Slide" r:id="rId16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135" y="1135"/>
                        <a:ext cx="1133" cy="1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24113"/>
            <a:fld id="{BAABDBE7-6C31-486A-8D0C-0A472C696CD9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 defTabSz="724113"/>
              <a:t>12/06/2018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24113"/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24113"/>
            <a:fld id="{FB97D0BD-CA77-4736-B5BA-514DBEF71725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 defTabSz="724113"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06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862040" rtl="0" eaLnBrk="1" latinLnBrk="0" hangingPunct="1">
        <a:lnSpc>
          <a:spcPct val="90000"/>
        </a:lnSpc>
        <a:spcBef>
          <a:spcPct val="0"/>
        </a:spcBef>
        <a:buNone/>
        <a:defRPr sz="41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510" indent="-215510" algn="l" defTabSz="862040" rtl="0" eaLnBrk="1" latinLnBrk="0" hangingPunct="1">
        <a:lnSpc>
          <a:spcPct val="90000"/>
        </a:lnSpc>
        <a:spcBef>
          <a:spcPts val="942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46529" indent="-215510" algn="l" defTabSz="862040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2263" kern="1200">
          <a:solidFill>
            <a:schemeClr val="tx1"/>
          </a:solidFill>
          <a:latin typeface="+mn-lt"/>
          <a:ea typeface="+mn-ea"/>
          <a:cs typeface="+mn-cs"/>
        </a:defRPr>
      </a:lvl2pPr>
      <a:lvl3pPr marL="1077549" indent="-215510" algn="l" defTabSz="862040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886" kern="1200">
          <a:solidFill>
            <a:schemeClr val="tx1"/>
          </a:solidFill>
          <a:latin typeface="+mn-lt"/>
          <a:ea typeface="+mn-ea"/>
          <a:cs typeface="+mn-cs"/>
        </a:defRPr>
      </a:lvl3pPr>
      <a:lvl4pPr marL="1508569" indent="-215510" algn="l" defTabSz="862040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939589" indent="-215510" algn="l" defTabSz="862040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370609" indent="-215510" algn="l" defTabSz="862040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801629" indent="-215510" algn="l" defTabSz="862040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232649" indent="-215510" algn="l" defTabSz="862040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663669" indent="-215510" algn="l" defTabSz="862040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2040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31020" algn="l" defTabSz="862040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62040" algn="l" defTabSz="862040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3pPr>
      <a:lvl4pPr marL="1293060" algn="l" defTabSz="862040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724080" algn="l" defTabSz="862040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155100" algn="l" defTabSz="862040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586120" algn="l" defTabSz="862040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017140" algn="l" defTabSz="862040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448160" algn="l" defTabSz="862040" rtl="0" eaLnBrk="1" latinLnBrk="0" hangingPunct="1">
        <a:defRPr sz="1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4.png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6.png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7.png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0" y="858608"/>
          <a:ext cx="135749" cy="135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858608"/>
                        <a:ext cx="135749" cy="135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56477" y="1415564"/>
            <a:ext cx="7628691" cy="419587"/>
          </a:xfrm>
        </p:spPr>
        <p:txBody>
          <a:bodyPr>
            <a:normAutofit fontScale="90000"/>
          </a:bodyPr>
          <a:lstStyle/>
          <a:p>
            <a:r>
              <a:rPr lang="en-AU" sz="3000" dirty="0"/>
              <a:t>Example Output – ED Presentations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4077" y="2266226"/>
            <a:ext cx="4050000" cy="280527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116285" y="2595492"/>
            <a:ext cx="3483429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6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Consider sub-types (by Category, clinical need, or presenting complaint)</a:t>
            </a:r>
          </a:p>
          <a:p>
            <a:pPr marL="214316" indent="-214316" defTabSz="851305">
              <a:buFont typeface="Arial" panose="020B0604020202020204" pitchFamily="34" charset="0"/>
              <a:buChar char="•"/>
            </a:pPr>
            <a:endParaRPr lang="en-AU" sz="1470" dirty="0">
              <a:solidFill>
                <a:prstClr val="black"/>
              </a:solidFill>
            </a:endParaRPr>
          </a:p>
          <a:p>
            <a:pPr marL="214316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Look at past and predicted activity</a:t>
            </a:r>
          </a:p>
          <a:p>
            <a:pPr marL="214316" indent="-214316" defTabSz="851305">
              <a:buFont typeface="Arial" panose="020B0604020202020204" pitchFamily="34" charset="0"/>
              <a:buChar char="•"/>
            </a:pPr>
            <a:endParaRPr lang="en-AU" sz="1470" dirty="0">
              <a:solidFill>
                <a:prstClr val="black"/>
              </a:solidFill>
            </a:endParaRPr>
          </a:p>
          <a:p>
            <a:pPr marL="214316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Drill-down into monthly and daily variation</a:t>
            </a:r>
            <a:br>
              <a:rPr lang="en-AU" sz="1470" dirty="0">
                <a:solidFill>
                  <a:prstClr val="black"/>
                </a:solidFill>
              </a:rPr>
            </a:br>
            <a:endParaRPr lang="en-AU" sz="1470" dirty="0">
              <a:solidFill>
                <a:prstClr val="black"/>
              </a:solidFill>
            </a:endParaRPr>
          </a:p>
          <a:p>
            <a:pPr marL="214316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Consider mode of arrival and trends over time</a:t>
            </a:r>
          </a:p>
        </p:txBody>
      </p:sp>
      <p:sp>
        <p:nvSpPr>
          <p:cNvPr id="7" name="object 2"/>
          <p:cNvSpPr txBox="1">
            <a:spLocks/>
          </p:cNvSpPr>
          <p:nvPr/>
        </p:nvSpPr>
        <p:spPr>
          <a:xfrm>
            <a:off x="298325" y="364154"/>
            <a:ext cx="7793147" cy="3828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eaLnBrk="1" hangingPunct="1">
              <a:lnSpc>
                <a:spcPct val="90000"/>
              </a:lnSpc>
              <a:defRPr sz="6157">
                <a:solidFill>
                  <a:schemeClr val="tx1"/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pPr defTabSz="969940"/>
            <a:r>
              <a:rPr lang="en-AU" sz="2737" dirty="0" smtClean="0">
                <a:solidFill>
                  <a:prstClr val="black"/>
                </a:solidFill>
              </a:rPr>
              <a:t>Quantitative data </a:t>
            </a:r>
            <a:r>
              <a:rPr lang="en-AU" sz="2737" dirty="0">
                <a:solidFill>
                  <a:prstClr val="black"/>
                </a:solidFill>
              </a:rPr>
              <a:t>diagnostic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325" y="5699342"/>
            <a:ext cx="8206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/>
              <a:t>Info available at: HSP app</a:t>
            </a:r>
            <a:r>
              <a:rPr lang="en-GB" sz="1200" dirty="0" smtClean="0"/>
              <a:t>, </a:t>
            </a:r>
            <a:r>
              <a:rPr lang="en-AU" sz="1200" dirty="0" err="1" smtClean="0"/>
              <a:t>FirstNet</a:t>
            </a:r>
            <a:r>
              <a:rPr lang="en-AU" sz="1200" dirty="0" smtClean="0"/>
              <a:t> report or Facility dashboard/ reports generated by data managers, monthly performance reports, PFP predictive tool extract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76872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0" y="858608"/>
          <a:ext cx="135749" cy="135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858608"/>
                        <a:ext cx="135749" cy="135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56477" y="1415564"/>
            <a:ext cx="7628691" cy="419587"/>
          </a:xfrm>
        </p:spPr>
        <p:txBody>
          <a:bodyPr>
            <a:normAutofit fontScale="90000"/>
          </a:bodyPr>
          <a:lstStyle/>
          <a:p>
            <a:r>
              <a:rPr lang="en-AU" sz="3000" dirty="0"/>
              <a:t>Example Output – Admissions vs Discharges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2743" y="2539310"/>
            <a:ext cx="3483429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6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Consider inclusions and exclusions (</a:t>
            </a:r>
            <a:r>
              <a:rPr lang="en-AU" sz="1470" dirty="0" err="1">
                <a:solidFill>
                  <a:prstClr val="black"/>
                </a:solidFill>
              </a:rPr>
              <a:t>eg</a:t>
            </a:r>
            <a:r>
              <a:rPr lang="en-AU" sz="1470" dirty="0">
                <a:solidFill>
                  <a:prstClr val="black"/>
                </a:solidFill>
              </a:rPr>
              <a:t>. ED short stay)</a:t>
            </a:r>
          </a:p>
          <a:p>
            <a:pPr marL="214316" indent="-214316" defTabSz="851305">
              <a:buFont typeface="Arial" panose="020B0604020202020204" pitchFamily="34" charset="0"/>
              <a:buChar char="•"/>
            </a:pPr>
            <a:endParaRPr lang="en-AU" sz="1470" dirty="0">
              <a:solidFill>
                <a:prstClr val="black"/>
              </a:solidFill>
            </a:endParaRPr>
          </a:p>
          <a:p>
            <a:pPr marL="214316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Drill down into different weekdays</a:t>
            </a:r>
          </a:p>
          <a:p>
            <a:pPr marL="214316" indent="-214316" defTabSz="851305">
              <a:buFont typeface="Arial" panose="020B0604020202020204" pitchFamily="34" charset="0"/>
              <a:buChar char="•"/>
            </a:pPr>
            <a:endParaRPr lang="en-AU" sz="1470" dirty="0">
              <a:solidFill>
                <a:prstClr val="black"/>
              </a:solidFill>
            </a:endParaRPr>
          </a:p>
          <a:p>
            <a:pPr marL="214316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Drill down into different specialties</a:t>
            </a:r>
          </a:p>
          <a:p>
            <a:pPr marL="214316" indent="-214316" defTabSz="851305">
              <a:buFont typeface="Arial" panose="020B0604020202020204" pitchFamily="34" charset="0"/>
              <a:buChar char="•"/>
            </a:pPr>
            <a:endParaRPr lang="en-AU" sz="1470" dirty="0">
              <a:solidFill>
                <a:prstClr val="black"/>
              </a:solidFill>
            </a:endParaRPr>
          </a:p>
          <a:p>
            <a:pPr marL="214316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Consider system activities at key peaks and troughs in activity (e.g. ward rounds / lunch breaks / JMO rotations)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23" y="2346934"/>
            <a:ext cx="4050000" cy="253149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6287" y="6013920"/>
            <a:ext cx="6338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Info </a:t>
            </a:r>
            <a:r>
              <a:rPr lang="en-AU" sz="1200" dirty="0" smtClean="0"/>
              <a:t>available in: Facility report, PAS reports (</a:t>
            </a:r>
            <a:r>
              <a:rPr lang="en-AU" sz="1200" dirty="0" err="1" smtClean="0"/>
              <a:t>eMR</a:t>
            </a:r>
            <a:r>
              <a:rPr lang="en-AU" sz="1200" dirty="0" smtClean="0"/>
              <a:t>/ PAS)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13267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0" y="858608"/>
          <a:ext cx="135749" cy="135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858608"/>
                        <a:ext cx="135749" cy="135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56477" y="1415564"/>
            <a:ext cx="7628691" cy="419587"/>
          </a:xfrm>
        </p:spPr>
        <p:txBody>
          <a:bodyPr>
            <a:normAutofit fontScale="90000"/>
          </a:bodyPr>
          <a:lstStyle/>
          <a:p>
            <a:r>
              <a:rPr lang="en-AU" sz="3000" dirty="0"/>
              <a:t>Example Output – What if modelling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3071074"/>
            <a:ext cx="3483429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6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Model ‘what if’ scenarios:</a:t>
            </a:r>
          </a:p>
          <a:p>
            <a:pPr marL="557220" lvl="1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What if ED were empty at 7am</a:t>
            </a:r>
          </a:p>
          <a:p>
            <a:pPr marL="557220" lvl="1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What if we discharged before 10am</a:t>
            </a:r>
          </a:p>
          <a:p>
            <a:pPr marL="557220" lvl="1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What if we reduced admissions by 5%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823" y="2539309"/>
            <a:ext cx="4050000" cy="217152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20823" y="6170243"/>
            <a:ext cx="7158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Info available </a:t>
            </a:r>
            <a:r>
              <a:rPr lang="en-AU" sz="1200" dirty="0" smtClean="0"/>
              <a:t>in: The </a:t>
            </a:r>
            <a:r>
              <a:rPr lang="en-GB" sz="1200" dirty="0" smtClean="0"/>
              <a:t>what if modelling available on PFP predictive tool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4919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0" y="858608"/>
          <a:ext cx="135749" cy="135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858608"/>
                        <a:ext cx="135749" cy="135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56477" y="1415564"/>
            <a:ext cx="7628691" cy="419587"/>
          </a:xfrm>
        </p:spPr>
        <p:txBody>
          <a:bodyPr>
            <a:normAutofit fontScale="90000"/>
          </a:bodyPr>
          <a:lstStyle/>
          <a:p>
            <a:r>
              <a:rPr lang="en-AU" sz="3000" dirty="0"/>
              <a:t>Example Output – Occupancy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2354837"/>
            <a:ext cx="3483429" cy="280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6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Look at occupancy for different ‘physical spaces’, </a:t>
            </a:r>
            <a:r>
              <a:rPr lang="en-AU" sz="1470" dirty="0" err="1">
                <a:solidFill>
                  <a:prstClr val="black"/>
                </a:solidFill>
              </a:rPr>
              <a:t>e.g</a:t>
            </a:r>
            <a:r>
              <a:rPr lang="en-AU" sz="1470" dirty="0">
                <a:solidFill>
                  <a:prstClr val="black"/>
                </a:solidFill>
              </a:rPr>
              <a:t>:</a:t>
            </a:r>
          </a:p>
          <a:p>
            <a:pPr marL="557220" lvl="1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ED</a:t>
            </a:r>
          </a:p>
          <a:p>
            <a:pPr marL="557220" lvl="1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Assessment Units</a:t>
            </a:r>
          </a:p>
          <a:p>
            <a:pPr marL="557220" lvl="1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Wards</a:t>
            </a:r>
          </a:p>
          <a:p>
            <a:pPr marL="557220" lvl="1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Transit Lounge</a:t>
            </a:r>
          </a:p>
          <a:p>
            <a:pPr marL="557220" lvl="1" indent="-214316" defTabSz="851305">
              <a:buFont typeface="Arial" panose="020B0604020202020204" pitchFamily="34" charset="0"/>
              <a:buChar char="•"/>
            </a:pPr>
            <a:endParaRPr lang="en-AU" sz="1470" dirty="0">
              <a:solidFill>
                <a:prstClr val="black"/>
              </a:solidFill>
            </a:endParaRPr>
          </a:p>
          <a:p>
            <a:pPr marL="557220" lvl="1" indent="-214316" defTabSz="851305">
              <a:buFont typeface="Arial" panose="020B0604020202020204" pitchFamily="34" charset="0"/>
              <a:buChar char="•"/>
            </a:pPr>
            <a:endParaRPr lang="en-AU" sz="1470" dirty="0">
              <a:solidFill>
                <a:prstClr val="black"/>
              </a:solidFill>
            </a:endParaRPr>
          </a:p>
          <a:p>
            <a:pPr marL="214316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Look at snapshots for different days, different months and different times</a:t>
            </a:r>
          </a:p>
          <a:p>
            <a:pPr marL="214316" indent="-214316" defTabSz="851305">
              <a:buFont typeface="Arial" panose="020B0604020202020204" pitchFamily="34" charset="0"/>
              <a:buChar char="•"/>
            </a:pPr>
            <a:endParaRPr lang="en-AU" sz="1470" dirty="0">
              <a:solidFill>
                <a:prstClr val="black"/>
              </a:solidFill>
            </a:endParaRPr>
          </a:p>
          <a:p>
            <a:pPr marL="214316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Drill-down into specific cohorts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578" y="2347618"/>
            <a:ext cx="4050000" cy="255490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678578" y="6198426"/>
            <a:ext cx="6839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/>
              <a:t>Info available </a:t>
            </a:r>
            <a:r>
              <a:rPr lang="en-AU" sz="1200" dirty="0" smtClean="0"/>
              <a:t>in: the HSP app and Hospital and Ward occupancy data can be found on the PFP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416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0" y="858608"/>
          <a:ext cx="135749" cy="135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858608"/>
                        <a:ext cx="135749" cy="135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56477" y="1415564"/>
            <a:ext cx="7628691" cy="419587"/>
          </a:xfrm>
        </p:spPr>
        <p:txBody>
          <a:bodyPr>
            <a:normAutofit fontScale="90000"/>
          </a:bodyPr>
          <a:lstStyle/>
          <a:p>
            <a:r>
              <a:rPr lang="en-AU" sz="3000" dirty="0"/>
              <a:t>Example Output – Length of Stay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0086" y="2085848"/>
            <a:ext cx="3483429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6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Look at Length of Stay for different parts of the patient journey:</a:t>
            </a:r>
          </a:p>
          <a:p>
            <a:pPr marL="557220" lvl="1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ED – waiting decision</a:t>
            </a:r>
          </a:p>
          <a:p>
            <a:pPr marL="557220" lvl="1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ED – waiting admission</a:t>
            </a:r>
          </a:p>
          <a:p>
            <a:pPr marL="557220" lvl="1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Assessment Areas</a:t>
            </a:r>
          </a:p>
          <a:p>
            <a:pPr marL="557220" lvl="1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Wards</a:t>
            </a:r>
          </a:p>
          <a:p>
            <a:pPr marL="557220" lvl="1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Other physical locations </a:t>
            </a:r>
          </a:p>
          <a:p>
            <a:pPr marL="557220" lvl="1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Discharge areas</a:t>
            </a:r>
          </a:p>
          <a:p>
            <a:pPr marL="557220" lvl="1" indent="-214316" defTabSz="851305">
              <a:buFont typeface="Arial" panose="020B0604020202020204" pitchFamily="34" charset="0"/>
              <a:buChar char="•"/>
            </a:pPr>
            <a:endParaRPr lang="en-AU" sz="1470" dirty="0">
              <a:solidFill>
                <a:prstClr val="black"/>
              </a:solidFill>
            </a:endParaRPr>
          </a:p>
          <a:p>
            <a:pPr marL="214316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Explore variation by specialty; clinician; </a:t>
            </a:r>
            <a:r>
              <a:rPr lang="en-AU" sz="1470" dirty="0" smtClean="0">
                <a:solidFill>
                  <a:prstClr val="black"/>
                </a:solidFill>
              </a:rPr>
              <a:t>Hospital  LOS; (wards or specialty)  </a:t>
            </a:r>
            <a:r>
              <a:rPr lang="en-AU" sz="1470" dirty="0">
                <a:solidFill>
                  <a:prstClr val="black"/>
                </a:solidFill>
              </a:rPr>
              <a:t>day of week; time of day; triage category</a:t>
            </a:r>
          </a:p>
          <a:p>
            <a:pPr marL="214316" indent="-214316" defTabSz="851305">
              <a:buFont typeface="Arial" panose="020B0604020202020204" pitchFamily="34" charset="0"/>
              <a:buChar char="•"/>
            </a:pPr>
            <a:endParaRPr lang="en-AU" sz="1470" dirty="0">
              <a:solidFill>
                <a:prstClr val="black"/>
              </a:solidFill>
            </a:endParaRPr>
          </a:p>
          <a:p>
            <a:pPr marL="214316" indent="-214316" defTabSz="851305">
              <a:buFont typeface="Arial" panose="020B0604020202020204" pitchFamily="34" charset="0"/>
              <a:buChar char="•"/>
            </a:pPr>
            <a:r>
              <a:rPr lang="en-AU" sz="1470" dirty="0">
                <a:solidFill>
                  <a:prstClr val="black"/>
                </a:solidFill>
              </a:rPr>
              <a:t>Look at specific cohorts (e.g. elderly / long-stay patients</a:t>
            </a:r>
            <a:r>
              <a:rPr lang="en-AU" sz="1470" dirty="0" smtClean="0">
                <a:solidFill>
                  <a:prstClr val="black"/>
                </a:solidFill>
              </a:rPr>
              <a:t>)</a:t>
            </a:r>
          </a:p>
          <a:p>
            <a:pPr defTabSz="851305"/>
            <a:endParaRPr lang="en-AU" sz="1470" dirty="0" smtClean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477" y="2236531"/>
            <a:ext cx="4050000" cy="267637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76197" y="6040398"/>
            <a:ext cx="7855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 smtClean="0"/>
              <a:t>Retrospective information available in: Health Round Table, ABM portal, Monthly </a:t>
            </a:r>
            <a:r>
              <a:rPr lang="en-AU" sz="1200" dirty="0"/>
              <a:t>Performance reports, </a:t>
            </a:r>
            <a:r>
              <a:rPr lang="en-AU" sz="1200" dirty="0" smtClean="0"/>
              <a:t>local facility reports</a:t>
            </a:r>
            <a:endParaRPr lang="en-AU" sz="1200" dirty="0"/>
          </a:p>
          <a:p>
            <a:r>
              <a:rPr lang="en-AU" sz="1200" dirty="0" smtClean="0"/>
              <a:t>Operational data available in: PFP has LOS filters and reports for current inpatients     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6370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3C046E7DF81C48BACC3DEC487BA9E1" ma:contentTypeVersion="3" ma:contentTypeDescription="Create a new document." ma:contentTypeScope="" ma:versionID="095507325ca5ee933227f9b8dad0701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74f235200afca78cea09b6a9444dfa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29A11A-D7AA-4205-9376-FC9F2F07D501}"/>
</file>

<file path=customXml/itemProps2.xml><?xml version="1.0" encoding="utf-8"?>
<ds:datastoreItem xmlns:ds="http://schemas.openxmlformats.org/officeDocument/2006/customXml" ds:itemID="{9D4CF63B-FE1E-497C-B481-E00A92FF2D31}"/>
</file>

<file path=customXml/itemProps3.xml><?xml version="1.0" encoding="utf-8"?>
<ds:datastoreItem xmlns:ds="http://schemas.openxmlformats.org/officeDocument/2006/customXml" ds:itemID="{5983EE19-94DB-413F-A084-D3FA8835ECBE}"/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336</Words>
  <Application>Microsoft Office PowerPoint</Application>
  <PresentationFormat>On-screen Show (4:3)</PresentationFormat>
  <Paragraphs>55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1_Office Theme</vt:lpstr>
      <vt:lpstr>think-cell Slide</vt:lpstr>
      <vt:lpstr>Example Output – ED Presentations</vt:lpstr>
      <vt:lpstr>Example Output – Admissions vs Discharges</vt:lpstr>
      <vt:lpstr>Example Output – What if modelling</vt:lpstr>
      <vt:lpstr>Example Output – Occupancy</vt:lpstr>
      <vt:lpstr>Example Output – Length of Stay</vt:lpstr>
    </vt:vector>
  </TitlesOfParts>
  <Company>Deloitte Touche Tohmatsu Services,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data examples: Key lines of enquiry</dc:title>
  <dc:creator>Robson, Lucia (AU - Sydney)</dc:creator>
  <cp:lastModifiedBy>BARRETT, Elizabeth</cp:lastModifiedBy>
  <cp:revision>20</cp:revision>
  <dcterms:created xsi:type="dcterms:W3CDTF">2017-12-01T03:10:55Z</dcterms:created>
  <dcterms:modified xsi:type="dcterms:W3CDTF">2018-06-12T00:23:54Z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0x010100303C046E7DF81C48BACC3DEC487BA9E1</vt:lpwstr>
  </property>
</Properties>
</file>